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594" r:id="rId5"/>
    <p:sldId id="443" r:id="rId6"/>
    <p:sldId id="518" r:id="rId7"/>
    <p:sldId id="563" r:id="rId8"/>
    <p:sldId id="611" r:id="rId9"/>
    <p:sldId id="612" r:id="rId10"/>
    <p:sldId id="607" r:id="rId11"/>
    <p:sldId id="570" r:id="rId12"/>
    <p:sldId id="571" r:id="rId13"/>
    <p:sldId id="572" r:id="rId14"/>
    <p:sldId id="596" r:id="rId15"/>
    <p:sldId id="573" r:id="rId16"/>
    <p:sldId id="613" r:id="rId17"/>
    <p:sldId id="608" r:id="rId18"/>
    <p:sldId id="614" r:id="rId19"/>
    <p:sldId id="610" r:id="rId20"/>
    <p:sldId id="615" r:id="rId21"/>
    <p:sldId id="609" r:id="rId22"/>
    <p:sldId id="616" r:id="rId23"/>
    <p:sldId id="562" r:id="rId24"/>
    <p:sldId id="604" r:id="rId25"/>
    <p:sldId id="605" r:id="rId26"/>
    <p:sldId id="617"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8109" autoAdjust="0"/>
  </p:normalViewPr>
  <p:slideViewPr>
    <p:cSldViewPr>
      <p:cViewPr varScale="1">
        <p:scale>
          <a:sx n="95" d="100"/>
          <a:sy n="95" d="100"/>
        </p:scale>
        <p:origin x="-104" y="-21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3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P802.11-16/0194r7</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14</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P802.11-16/0194r7</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P802.11-16/0194r7</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P802.11-16/0194r7</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P802.11-17/0194r7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3.2.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r>
              <a:rPr lang="en-US" dirty="0">
                <a:latin typeface="Arial" charset="0"/>
                <a:cs typeface="Arial" charset="0"/>
              </a:rPr>
              <a:t> 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a:t>
            </a:r>
            <a:r>
              <a:rPr lang="en-US" b="0" dirty="0" smtClean="0"/>
              <a:t>Draft</a:t>
            </a:r>
          </a:p>
          <a:p>
            <a:pPr>
              <a:lnSpc>
                <a:spcPct val="80000"/>
              </a:lnSpc>
            </a:pPr>
            <a:r>
              <a:rPr lang="en-US" b="0" dirty="0" smtClean="0"/>
              <a:t>11-17/409r0, “</a:t>
            </a:r>
            <a:r>
              <a:rPr lang="en-GB" b="0" dirty="0"/>
              <a:t>CIDs 1402 and </a:t>
            </a:r>
            <a:r>
              <a:rPr lang="en-GB" b="0" dirty="0" smtClean="0"/>
              <a:t>1444</a:t>
            </a:r>
            <a:r>
              <a:rPr lang="en-US" b="0" dirty="0" smtClean="0"/>
              <a:t>”, Donald Eastlake</a:t>
            </a:r>
          </a:p>
          <a:p>
            <a:pPr lvl="1">
              <a:lnSpc>
                <a:spcPct val="80000"/>
              </a:lnSpc>
            </a:pPr>
            <a:r>
              <a:rPr lang="en-US" dirty="0" smtClean="0"/>
              <a:t>Extensive discussion</a:t>
            </a:r>
          </a:p>
          <a:p>
            <a:pPr lvl="1">
              <a:lnSpc>
                <a:spcPct val="80000"/>
              </a:lnSpc>
            </a:pPr>
            <a:r>
              <a:rPr lang="en-US" b="0" dirty="0" smtClean="0"/>
              <a:t>An 11-17/409r1 will be uploaded</a:t>
            </a:r>
          </a:p>
          <a:p>
            <a:pPr>
              <a:lnSpc>
                <a:spcPct val="80000"/>
              </a:lnSpc>
            </a:pPr>
            <a:r>
              <a:rPr lang="en-US" dirty="0" smtClean="0"/>
              <a:t>Recess </a:t>
            </a:r>
            <a:r>
              <a:rPr lang="en-US" dirty="0"/>
              <a:t>until </a:t>
            </a:r>
            <a:r>
              <a:rPr lang="en-US" dirty="0" smtClean="0"/>
              <a:t>16:00 today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dirty="0" smtClean="0"/>
              <a:t>[45] Moved, to </a:t>
            </a:r>
            <a:r>
              <a:rPr lang="en-US" b="0" dirty="0" smtClean="0"/>
              <a:t>resolve CIDs 1402, 1428, and 1444 with the resolution “Revise. Make draft changes shown in 11-17/409r2.”.</a:t>
            </a:r>
          </a:p>
          <a:p>
            <a:pPr lvl="1">
              <a:lnSpc>
                <a:spcPct val="80000"/>
              </a:lnSpc>
            </a:pPr>
            <a:r>
              <a:rPr lang="en-US" dirty="0"/>
              <a:t>Mover: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11-17/269r0</a:t>
            </a:r>
            <a:r>
              <a:rPr lang="en-US" dirty="0"/>
              <a:t>, “Proposed resolutions for LB227 comments”</a:t>
            </a:r>
            <a:r>
              <a:rPr lang="en-US" dirty="0" smtClean="0"/>
              <a:t>, Mark Hamilton</a:t>
            </a:r>
          </a:p>
          <a:p>
            <a:pPr>
              <a:lnSpc>
                <a:spcPct val="80000"/>
              </a:lnSpc>
            </a:pPr>
            <a:r>
              <a:rPr lang="en-US" dirty="0" smtClean="0"/>
              <a:t>[46] Moved, </a:t>
            </a:r>
            <a:r>
              <a:rPr lang="en-US" b="0" dirty="0" smtClean="0"/>
              <a:t>to resolve CID 1408 as indicated in 11-17/269r0 and resolve CID 1430 as “Revise. Insert the following text after the second paragraph in Clause 11.49.1:</a:t>
            </a:r>
            <a:endParaRPr lang="en-US" b="0" dirty="0"/>
          </a:p>
          <a:p>
            <a:pPr lvl="1">
              <a:lnSpc>
                <a:spcPct val="80000"/>
              </a:lnSpc>
            </a:pPr>
            <a:r>
              <a:rPr lang="en-US" dirty="0" smtClean="0"/>
              <a:t>“If dot11GLKRequired is true, every association or mesh peering created by the STA shall establish a general link.</a:t>
            </a:r>
          </a:p>
          <a:p>
            <a:pPr lvl="1">
              <a:lnSpc>
                <a:spcPct val="80000"/>
              </a:lnSpc>
            </a:pPr>
            <a:r>
              <a:rPr lang="en-US" dirty="0" smtClean="0"/>
              <a:t>In an IBSS, if </a:t>
            </a:r>
            <a:r>
              <a:rPr lang="en-US" dirty="0"/>
              <a:t>dot11GLKRequired is </a:t>
            </a:r>
            <a:r>
              <a:rPr lang="en-US" dirty="0" smtClean="0"/>
              <a:t>not true</a:t>
            </a:r>
            <a:r>
              <a:rPr lang="en-US" dirty="0"/>
              <a:t>, </a:t>
            </a:r>
            <a:r>
              <a:rPr lang="en-US" dirty="0" smtClean="0"/>
              <a:t>general links shall not be established.”</a:t>
            </a:r>
            <a:endParaRPr lang="en-US" b="0" dirty="0" smtClean="0"/>
          </a:p>
          <a:p>
            <a:pPr lvl="1">
              <a:lnSpc>
                <a:spcPct val="80000"/>
              </a:lnSpc>
            </a:pPr>
            <a:r>
              <a:rPr lang="en-US" dirty="0"/>
              <a:t>Mover: </a:t>
            </a:r>
            <a:r>
              <a:rPr lang="en-US" dirty="0" smtClean="0"/>
              <a:t>David Hunter   Seconder: 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[47] Moved, </a:t>
            </a:r>
            <a:r>
              <a:rPr lang="en-US" b="0" dirty="0" smtClean="0"/>
              <a:t>to resolve CID 1431 with “Accept”.</a:t>
            </a:r>
          </a:p>
          <a:p>
            <a:pPr lvl="1">
              <a:lnSpc>
                <a:spcPct val="80000"/>
              </a:lnSpc>
            </a:pPr>
            <a:r>
              <a:rPr lang="en-US" dirty="0" smtClean="0"/>
              <a:t>Mover</a:t>
            </a:r>
            <a:r>
              <a:rPr lang="en-US" dirty="0"/>
              <a:t>: </a:t>
            </a:r>
            <a:r>
              <a:rPr lang="en-US" dirty="0" smtClean="0"/>
              <a:t>Mark Hamilton   Seconder: Joseph Levy</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a:p>
            <a:pPr>
              <a:lnSpc>
                <a:spcPct val="80000"/>
              </a:lnSpc>
            </a:pPr>
            <a:endParaRPr lang="en-US" dirty="0"/>
          </a:p>
          <a:p>
            <a:pPr>
              <a:lnSpc>
                <a:spcPct val="80000"/>
              </a:lnSpc>
            </a:pPr>
            <a:r>
              <a:rPr lang="en-US"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26693264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b="0" dirty="0" smtClean="0"/>
              <a:t>11-17/416r1, “</a:t>
            </a:r>
            <a:r>
              <a:rPr lang="en-GB" b="0" dirty="0"/>
              <a:t>CIDs </a:t>
            </a:r>
            <a:r>
              <a:rPr lang="en-GB" b="0" dirty="0" smtClean="0"/>
              <a:t>1443</a:t>
            </a:r>
            <a:r>
              <a:rPr lang="en-US" b="0" dirty="0" smtClean="0"/>
              <a:t>”, Donald Eastlake</a:t>
            </a:r>
          </a:p>
          <a:p>
            <a:pPr>
              <a:lnSpc>
                <a:spcPct val="80000"/>
              </a:lnSpc>
            </a:pPr>
            <a:endParaRPr lang="en-US" b="0" dirty="0" smtClean="0"/>
          </a:p>
        </p:txBody>
      </p:sp>
      <p:sp>
        <p:nvSpPr>
          <p:cNvPr id="2" name="TextBox 1"/>
          <p:cNvSpPr txBox="1"/>
          <p:nvPr/>
        </p:nvSpPr>
        <p:spPr>
          <a:xfrm flipV="1">
            <a:off x="1600200" y="1524001"/>
            <a:ext cx="111616" cy="184358"/>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[48] Moved, </a:t>
            </a:r>
            <a:r>
              <a:rPr lang="en-US" b="0" dirty="0" smtClean="0"/>
              <a:t>To resolve CIDs 1431 and 1443 as “Revise. Make draft changes shown in 11-17/416r2” changing the previous adopted resolution of CID 1431.</a:t>
            </a:r>
          </a:p>
          <a:p>
            <a:pPr lvl="1">
              <a:lnSpc>
                <a:spcPct val="80000"/>
              </a:lnSpc>
            </a:pPr>
            <a:r>
              <a:rPr lang="en-US" dirty="0"/>
              <a:t>Mover: </a:t>
            </a:r>
            <a:r>
              <a:rPr lang="en-US" dirty="0" smtClean="0"/>
              <a:t>Ganesh </a:t>
            </a:r>
            <a:r>
              <a:rPr lang="en-US" dirty="0" err="1" smtClean="0"/>
              <a:t>Venkatesan</a:t>
            </a:r>
            <a:r>
              <a:rPr lang="en-US" dirty="0" smtClean="0"/>
              <a:t>   </a:t>
            </a:r>
            <a:r>
              <a:rPr lang="en-US" dirty="0"/>
              <a:t>Seconder: </a:t>
            </a:r>
            <a:r>
              <a:rPr lang="en-US" dirty="0" smtClean="0"/>
              <a:t>Mark 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37827193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05000"/>
            <a:ext cx="7620000" cy="4572000"/>
          </a:xfrm>
          <a:noFill/>
          <a:ln/>
        </p:spPr>
        <p:txBody>
          <a:bodyPr/>
          <a:lstStyle/>
          <a:p>
            <a:pPr lvl="0"/>
            <a:r>
              <a:rPr lang="en-US" dirty="0" smtClean="0">
                <a:cs typeface="ＭＳ Ｐゴシック" charset="0"/>
              </a:rPr>
              <a:t>[49]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17/0025r9,</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smtClean="0"/>
              <a:t>Moved </a:t>
            </a:r>
            <a:r>
              <a:rPr lang="en-GB" dirty="0"/>
              <a:t>by </a:t>
            </a:r>
            <a:r>
              <a:rPr lang="en-GB" dirty="0" smtClean="0"/>
              <a:t>Donald Eastlake on </a:t>
            </a:r>
            <a:r>
              <a:rPr lang="en-GB" dirty="0"/>
              <a:t>behalf of </a:t>
            </a:r>
            <a:r>
              <a:rPr lang="en-US" dirty="0" err="1"/>
              <a:t>TGak</a:t>
            </a:r>
            <a:endParaRPr lang="en-US" dirty="0"/>
          </a:p>
          <a:p>
            <a:pPr lvl="1"/>
            <a:r>
              <a:rPr lang="en-GB" dirty="0" smtClean="0"/>
              <a:t>[TG </a:t>
            </a:r>
            <a:r>
              <a:rPr lang="en-GB" dirty="0"/>
              <a:t>vote: </a:t>
            </a:r>
            <a:endParaRPr lang="en-US" dirty="0"/>
          </a:p>
          <a:p>
            <a:pPr lvl="1"/>
            <a:r>
              <a:rPr lang="en-GB" dirty="0"/>
              <a:t>Moved: </a:t>
            </a:r>
            <a:r>
              <a:rPr lang="en-GB" dirty="0" smtClean="0"/>
              <a:t>Ganesh </a:t>
            </a:r>
            <a:r>
              <a:rPr lang="en-GB" dirty="0" err="1" smtClean="0"/>
              <a:t>Venkatesan</a:t>
            </a:r>
            <a:r>
              <a:rPr lang="en-GB" dirty="0" smtClean="0"/>
              <a:t>     Seconded</a:t>
            </a:r>
            <a:r>
              <a:rPr lang="en-GB" dirty="0"/>
              <a:t>: </a:t>
            </a:r>
            <a:r>
              <a:rPr lang="en-GB" dirty="0" smtClean="0"/>
              <a:t>Mark Hamilton    Result</a:t>
            </a:r>
            <a:r>
              <a:rPr lang="en-GB" dirty="0"/>
              <a:t>: </a:t>
            </a:r>
            <a:r>
              <a:rPr lang="en-GB" dirty="0" smtClean="0"/>
              <a:t>3-0-0</a:t>
            </a:r>
            <a:r>
              <a:rPr lang="en-GB" dirty="0" smtClean="0"/>
              <a:t>]</a:t>
            </a:r>
          </a:p>
          <a:p>
            <a:pPr lvl="1"/>
            <a:r>
              <a:rPr lang="en-GB" dirty="0" smtClean="0">
                <a:cs typeface="ＭＳ Ｐゴシック" charset="0"/>
              </a:rPr>
              <a:t>[Approved by the WG at the mid-week</a:t>
            </a:r>
            <a:r>
              <a:rPr lang="en-US" dirty="0">
                <a:cs typeface="ＭＳ Ｐゴシック" charset="0"/>
              </a:rPr>
              <a:t> </a:t>
            </a:r>
            <a:r>
              <a:rPr lang="en-US" dirty="0" smtClean="0">
                <a:cs typeface="ＭＳ Ｐゴシック" charset="0"/>
              </a:rPr>
              <a:t>Plenary.]</a:t>
            </a:r>
            <a:endParaRPr lang="en-US" dirty="0">
              <a:cs typeface="ＭＳ Ｐゴシック" charset="0"/>
            </a:endParaRPr>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r>
              <a:rPr lang="en-US" b="0" dirty="0" smtClean="0">
                <a:cs typeface="ＭＳ Ｐゴシック" charset="0"/>
              </a:rPr>
              <a:t>Task group was in favor of releasing its PM2 slot tomorrow, Wednesday, if the preceding motion for recirculation ballot passes in the WG.</a:t>
            </a:r>
            <a:endParaRPr lang="en-US" b="0"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 unless that session is cancelled in which case we reconvene 16:00 Thursday</a:t>
            </a:r>
            <a:r>
              <a:rPr lang="en-US" dirty="0" smtClean="0"/>
              <a:t>.</a:t>
            </a:r>
            <a:br>
              <a:rPr lang="en-US" dirty="0" smtClean="0"/>
            </a:br>
            <a:r>
              <a:rPr lang="en-US" b="0" dirty="0" smtClean="0"/>
              <a:t>[The Wednesday session was cancelled.]</a:t>
            </a:r>
            <a:endParaRPr lang="en-US" dirty="0"/>
          </a:p>
          <a:p>
            <a:pPr>
              <a:lnSpc>
                <a:spcPct val="80000"/>
              </a:lnSpc>
            </a:pPr>
            <a:endParaRPr lang="en-US" b="0" dirty="0" smtClean="0"/>
          </a:p>
        </p:txBody>
      </p:sp>
    </p:spTree>
    <p:extLst>
      <p:ext uri="{BB962C8B-B14F-4D97-AF65-F5344CB8AC3E}">
        <p14:creationId xmlns:p14="http://schemas.microsoft.com/office/powerpoint/2010/main" val="389142923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dirty="0"/>
          </a:p>
          <a:p>
            <a:pPr>
              <a:lnSpc>
                <a:spcPct val="80000"/>
              </a:lnSpc>
            </a:pPr>
            <a:r>
              <a:rPr lang="en-US" b="0" dirty="0" smtClean="0"/>
              <a:t>Work on report to EC.</a:t>
            </a:r>
            <a:endParaRPr lang="en-US" b="0" dirty="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lvl="0" indent="0">
              <a:buNone/>
            </a:pPr>
            <a:r>
              <a:rPr lang="en-US" dirty="0" smtClean="0">
                <a:cs typeface="ＭＳ Ｐゴシック" charset="0"/>
              </a:rPr>
              <a:t>Conditional approval to go to Sponsor Ballot:</a:t>
            </a:r>
          </a:p>
          <a:p>
            <a:pPr lvl="0"/>
            <a:r>
              <a:rPr lang="en-US" sz="2000" dirty="0" smtClean="0">
                <a:cs typeface="ＭＳ Ｐゴシック" charset="0"/>
              </a:rPr>
              <a:t>[50] </a:t>
            </a:r>
            <a:r>
              <a:rPr lang="en-US" sz="2000" dirty="0">
                <a:cs typeface="ＭＳ Ｐゴシック" charset="0"/>
              </a:rPr>
              <a:t>Motion</a:t>
            </a:r>
            <a:r>
              <a:rPr lang="en-US" sz="2000" dirty="0" smtClean="0">
                <a:cs typeface="ＭＳ Ｐゴシック" charset="0"/>
              </a:rPr>
              <a:t>:</a:t>
            </a:r>
          </a:p>
          <a:p>
            <a:pPr lvl="0"/>
            <a:r>
              <a:rPr lang="en-GB" sz="2000" b="0" dirty="0" smtClean="0"/>
              <a:t>Approve </a:t>
            </a:r>
            <a:r>
              <a:rPr lang="en-GB" sz="2000" b="0" dirty="0"/>
              <a:t>document </a:t>
            </a:r>
            <a:r>
              <a:rPr lang="en-GB" sz="2000" b="0" dirty="0" smtClean="0"/>
              <a:t>11-17</a:t>
            </a:r>
            <a:r>
              <a:rPr lang="en-GB" sz="2000" b="0" dirty="0" smtClean="0"/>
              <a:t>/0498r0 </a:t>
            </a:r>
            <a:r>
              <a:rPr lang="en-GB" sz="2000" b="0" dirty="0" smtClean="0"/>
              <a:t>as </a:t>
            </a:r>
            <a:r>
              <a:rPr lang="en-GB" sz="2000" b="0" dirty="0"/>
              <a:t>the report to the 802 Executive Committee (EC) on the requirements for conditional approval to forward </a:t>
            </a:r>
            <a:r>
              <a:rPr lang="en-GB" sz="2000" b="0" dirty="0" smtClean="0"/>
              <a:t>P802.11ak Draft D4.0 to </a:t>
            </a:r>
            <a:r>
              <a:rPr lang="en-GB" sz="2000" b="0" dirty="0"/>
              <a:t>sponsor ballot</a:t>
            </a:r>
            <a:r>
              <a:rPr lang="en-GB" sz="2000" b="0" dirty="0" smtClean="0"/>
              <a:t>.</a:t>
            </a:r>
          </a:p>
          <a:p>
            <a:r>
              <a:rPr lang="en-GB" sz="2000" b="0" dirty="0" smtClean="0"/>
              <a:t>Confirm the CSD for P802.11ak in </a:t>
            </a:r>
            <a:r>
              <a:rPr lang="en-GB" sz="2000" b="0" dirty="0"/>
              <a:t>11-12/</a:t>
            </a:r>
            <a:r>
              <a:rPr lang="en-GB" sz="2000" b="0" dirty="0" smtClean="0"/>
              <a:t>1208r0.</a:t>
            </a:r>
            <a:endParaRPr lang="en-US" sz="2000" b="0" dirty="0"/>
          </a:p>
          <a:p>
            <a:r>
              <a:rPr lang="en-GB" sz="2000" b="0" dirty="0" smtClean="0"/>
              <a:t>Request </a:t>
            </a:r>
            <a:r>
              <a:rPr lang="en-GB" sz="2000" b="0" dirty="0" smtClean="0"/>
              <a:t>the IEEE 802 Executive Committee to conditionally approve forwarding P802.11ak </a:t>
            </a:r>
            <a:r>
              <a:rPr lang="en-GB" sz="2000" b="0" dirty="0" smtClean="0"/>
              <a:t>Draft D4.0 to </a:t>
            </a:r>
            <a:r>
              <a:rPr lang="en-GB" sz="2000" b="0" dirty="0" smtClean="0"/>
              <a:t>Sponsor Ballot.</a:t>
            </a:r>
            <a:endParaRPr lang="en-US" sz="2000" b="0" dirty="0"/>
          </a:p>
          <a:p>
            <a:pPr lvl="0"/>
            <a:r>
              <a:rPr lang="en-GB" sz="2000" b="0" dirty="0" smtClean="0"/>
              <a:t>Moved </a:t>
            </a:r>
            <a:r>
              <a:rPr lang="en-GB" sz="2000" b="0" dirty="0"/>
              <a:t>by &lt;name&gt; on behalf of &lt;group&gt;</a:t>
            </a:r>
            <a:endParaRPr lang="en-US" sz="2000" b="0" dirty="0"/>
          </a:p>
          <a:p>
            <a:pPr lvl="0"/>
            <a:r>
              <a:rPr lang="en-GB" sz="2000" b="0" dirty="0"/>
              <a:t>&lt;group&gt; vote: </a:t>
            </a:r>
            <a:endParaRPr lang="en-US" sz="2000" b="0" dirty="0"/>
          </a:p>
          <a:p>
            <a:pPr lvl="0"/>
            <a:r>
              <a:rPr lang="en-GB" sz="2000" b="0" dirty="0"/>
              <a:t>Moved: </a:t>
            </a:r>
            <a:r>
              <a:rPr lang="en-GB" sz="2000" b="0" dirty="0" smtClean="0"/>
              <a:t>Mark Hamilton</a:t>
            </a:r>
            <a:r>
              <a:rPr lang="en-GB" sz="2000" b="0" dirty="0" smtClean="0"/>
              <a:t>,  </a:t>
            </a:r>
            <a:r>
              <a:rPr lang="en-GB" sz="2000" b="0" dirty="0"/>
              <a:t>Seconded: </a:t>
            </a:r>
            <a:r>
              <a:rPr lang="en-GB" sz="2000" b="0" dirty="0" smtClean="0"/>
              <a:t>Joseph Levy, </a:t>
            </a:r>
            <a:r>
              <a:rPr lang="en-GB" sz="2000" b="0" dirty="0"/>
              <a:t>Result: </a:t>
            </a:r>
            <a:r>
              <a:rPr lang="en-US" sz="2000" b="0" dirty="0" smtClean="0"/>
              <a:t>3-0-0</a:t>
            </a:r>
            <a:endParaRPr lang="en-US" sz="2000" b="0"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p>
          <a:p>
            <a:pPr>
              <a:lnSpc>
                <a:spcPct val="80000"/>
              </a:lnSpc>
            </a:pP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May 2017 </a:t>
            </a:r>
            <a:r>
              <a:rPr lang="en-US" sz="2400" dirty="0"/>
              <a:t>802.11 meeting on </a:t>
            </a:r>
            <a:r>
              <a:rPr lang="en-US" sz="2400" dirty="0" smtClean="0"/>
              <a:t>April </a:t>
            </a:r>
            <a:r>
              <a:rPr lang="en-US" sz="2400" dirty="0" smtClean="0"/>
              <a:t>3</a:t>
            </a:r>
            <a:r>
              <a:rPr lang="en-US" sz="2400" baseline="30000" dirty="0" smtClean="0"/>
              <a:t>rd</a:t>
            </a:r>
            <a:r>
              <a:rPr lang="en-US" sz="2400" dirty="0" smtClean="0"/>
              <a:t>, April 10</a:t>
            </a:r>
            <a:r>
              <a:rPr lang="en-US" sz="2400" baseline="30000" dirty="0" smtClean="0"/>
              <a:t>th</a:t>
            </a:r>
            <a:r>
              <a:rPr lang="en-US" sz="2400" dirty="0" smtClean="0"/>
              <a:t>, </a:t>
            </a:r>
            <a:r>
              <a:rPr lang="en-US" sz="2400" dirty="0" smtClean="0"/>
              <a:t>and April 17</a:t>
            </a:r>
            <a:r>
              <a:rPr lang="en-US" sz="2400" baseline="30000" dirty="0" smtClean="0"/>
              <a:t>th</a:t>
            </a:r>
            <a:r>
              <a:rPr lang="en-US" sz="2400" dirty="0" smtClean="0"/>
              <a:t> at </a:t>
            </a:r>
            <a:r>
              <a:rPr lang="en-US" sz="2400" dirty="0"/>
              <a:t>10am Eastern US Time.</a:t>
            </a:r>
          </a:p>
          <a:p>
            <a:pPr lvl="1">
              <a:lnSpc>
                <a:spcPct val="80000"/>
              </a:lnSpc>
            </a:pPr>
            <a:r>
              <a:rPr lang="en-US" dirty="0" smtClean="0"/>
              <a:t>Approved by unanimous consent</a:t>
            </a:r>
            <a:endParaRPr lang="en-US" dirty="0" smtClean="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Timeline</a:t>
            </a:r>
          </a:p>
          <a:p>
            <a:pPr lvl="1">
              <a:lnSpc>
                <a:spcPct val="80000"/>
              </a:lnSpc>
            </a:pPr>
            <a:r>
              <a:rPr lang="en-US" dirty="0" smtClean="0"/>
              <a:t>Inherently adjusted by report for conditional approval to go to Sponsor Ballot.</a:t>
            </a:r>
            <a:endParaRPr lang="en-US" b="0" dirty="0" smtClean="0"/>
          </a:p>
          <a:p>
            <a:pPr lvl="2">
              <a:lnSpc>
                <a:spcPct val="80000"/>
              </a:lnSpc>
            </a:pPr>
            <a:r>
              <a:rPr lang="en-US" sz="2000" dirty="0" smtClean="0"/>
              <a:t>May 2017 </a:t>
            </a:r>
            <a:r>
              <a:rPr lang="en-US" sz="2000" dirty="0"/>
              <a:t>– Initial Sponsor Ballot</a:t>
            </a:r>
          </a:p>
          <a:p>
            <a:pPr lvl="2">
              <a:lnSpc>
                <a:spcPct val="80000"/>
              </a:lnSpc>
            </a:pPr>
            <a:r>
              <a:rPr lang="en-US" sz="2000" dirty="0"/>
              <a:t>July 2017 – Sponsor Recirculation</a:t>
            </a:r>
          </a:p>
          <a:p>
            <a:pPr lvl="2">
              <a:lnSpc>
                <a:spcPct val="80000"/>
              </a:lnSpc>
            </a:pPr>
            <a:r>
              <a:rPr lang="en-US" sz="2000" dirty="0" smtClean="0"/>
              <a:t>December 2016– </a:t>
            </a:r>
            <a:r>
              <a:rPr lang="en-US" sz="2000" dirty="0"/>
              <a:t>Final WG &amp; </a:t>
            </a:r>
            <a:r>
              <a:rPr lang="en-US" sz="2000" dirty="0" err="1"/>
              <a:t>ExecComm</a:t>
            </a:r>
            <a:r>
              <a:rPr lang="en-US" sz="2000" dirty="0"/>
              <a:t> &amp; </a:t>
            </a:r>
            <a:r>
              <a:rPr lang="en-US" sz="2000" dirty="0" err="1"/>
              <a:t>RevCom</a:t>
            </a:r>
            <a:r>
              <a:rPr lang="en-US" sz="2000" dirty="0"/>
              <a:t> </a:t>
            </a:r>
            <a:r>
              <a:rPr lang="en-US" sz="2000" dirty="0" smtClean="0"/>
              <a:t>Approval</a:t>
            </a:r>
          </a:p>
          <a:p>
            <a:pPr lvl="2">
              <a:lnSpc>
                <a:spcPct val="80000"/>
              </a:lnSpc>
            </a:pPr>
            <a:endParaRPr lang="en-US" sz="1600" dirty="0"/>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26314550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a:t>
            </a:r>
            <a:r>
              <a:rPr lang="en-GB" dirty="0" smtClean="0"/>
              <a:t>3.2 </a:t>
            </a:r>
            <a:r>
              <a:rPr lang="en-GB" dirty="0" smtClean="0"/>
              <a:t>of 802.11ak and results of Letter Ballot 227:</a:t>
            </a:r>
          </a:p>
          <a:p>
            <a:pPr lvl="1">
              <a:lnSpc>
                <a:spcPct val="80000"/>
              </a:lnSpc>
            </a:pPr>
            <a:r>
              <a:rPr lang="en-GB" dirty="0" smtClean="0">
                <a:hlinkClick r:id="rId4"/>
              </a:rPr>
              <a:t>http://www.ieee802.org/11/private/Draft_Standards/11ak/Draft P802.11ak_D3.2.pdf</a:t>
            </a:r>
            <a:r>
              <a:rPr lang="en-GB" dirty="0" smtClean="0"/>
              <a:t> </a:t>
            </a:r>
            <a:endParaRPr lang="en-GB" dirty="0" smtClean="0"/>
          </a:p>
          <a:p>
            <a:pPr lvl="1">
              <a:lnSpc>
                <a:spcPct val="80000"/>
              </a:lnSpc>
            </a:pPr>
            <a:r>
              <a:rPr lang="en-GB" dirty="0" smtClean="0"/>
              <a:t>11-17/</a:t>
            </a:r>
            <a:r>
              <a:rPr lang="en-GB" dirty="0" smtClean="0"/>
              <a:t>0025r9, </a:t>
            </a:r>
            <a:r>
              <a:rPr lang="en-GB" dirty="0" smtClean="0"/>
              <a:t>“LB212 </a:t>
            </a:r>
            <a:r>
              <a:rPr lang="en-GB" dirty="0"/>
              <a:t>+ LB218 + LB227 Working Group Ballot Comments”</a:t>
            </a:r>
          </a:p>
          <a:p>
            <a:pPr>
              <a:lnSpc>
                <a:spcPct val="80000"/>
              </a:lnSpc>
            </a:pPr>
            <a:r>
              <a:rPr lang="en-GB" dirty="0" smtClean="0"/>
              <a:t>802.1Qbz and </a:t>
            </a:r>
            <a:r>
              <a:rPr lang="en-GB" dirty="0" smtClean="0"/>
              <a:t>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63950950"/>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Regency A,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CANCELLED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Regency B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 no response.</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Approved by unanimous consent</a:t>
            </a:r>
            <a:endParaRPr lang="en-US" b="0" dirty="0" smtClean="0"/>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smtClean="0"/>
              <a:t>Approved by unanimous consent</a:t>
            </a:r>
            <a:endParaRPr lang="en-US" dirty="0"/>
          </a:p>
          <a:p>
            <a:pPr>
              <a:lnSpc>
                <a:spcPct val="80000"/>
              </a:lnSpc>
            </a:pPr>
            <a:r>
              <a:rPr lang="en-US" b="0" dirty="0" smtClean="0"/>
              <a:t>Discussion on Element ID versus Element ID Extension for GLK Capabilities IE.</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[42] Moved, </a:t>
            </a:r>
            <a:r>
              <a:rPr lang="en-US" b="0" dirty="0" smtClean="0"/>
              <a:t>to allocate an Element ID for the P802.11ak GLK Capabilities IE.</a:t>
            </a:r>
            <a:endParaRPr lang="en-US" dirty="0" smtClean="0"/>
          </a:p>
          <a:p>
            <a:pPr lvl="1">
              <a:lnSpc>
                <a:spcPct val="80000"/>
              </a:lnSpc>
            </a:pPr>
            <a:r>
              <a:rPr lang="en-US" dirty="0" smtClean="0"/>
              <a:t>[WG] Mover</a:t>
            </a:r>
            <a:r>
              <a:rPr lang="en-US" dirty="0"/>
              <a:t>:    Seconder: </a:t>
            </a:r>
          </a:p>
          <a:p>
            <a:pPr lvl="1">
              <a:lnSpc>
                <a:spcPct val="80000"/>
              </a:lnSpc>
            </a:pPr>
            <a:r>
              <a:rPr lang="en-US" dirty="0"/>
              <a:t>Yes:    No:    Abstain: </a:t>
            </a:r>
            <a:endParaRPr lang="en-US" dirty="0" smtClean="0"/>
          </a:p>
          <a:p>
            <a:pPr lvl="1">
              <a:lnSpc>
                <a:spcPct val="80000"/>
              </a:lnSpc>
            </a:pPr>
            <a:r>
              <a:rPr lang="en-US" dirty="0" smtClean="0"/>
              <a:t>[TG] Mover</a:t>
            </a:r>
            <a:r>
              <a:rPr lang="en-US" dirty="0"/>
              <a:t>: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p>
          <a:p>
            <a:pPr lvl="1">
              <a:lnSpc>
                <a:spcPct val="80000"/>
              </a:lnSpc>
            </a:pPr>
            <a:r>
              <a:rPr lang="en-US" dirty="0" smtClean="0"/>
              <a:t>[This motion passed the WG at the mid-week Plenary]</a:t>
            </a:r>
            <a:endParaRPr lang="en-US" dirty="0"/>
          </a:p>
          <a:p>
            <a:pPr marL="0" indent="0">
              <a:lnSpc>
                <a:spcPct val="80000"/>
              </a:lnSpc>
              <a:buNone/>
            </a:pPr>
            <a:endParaRPr lang="en-US" dirty="0" smtClean="0"/>
          </a:p>
          <a:p>
            <a:pPr>
              <a:lnSpc>
                <a:spcPct val="80000"/>
              </a:lnSpc>
            </a:pPr>
            <a:r>
              <a:rPr lang="en-US" dirty="0" smtClean="0"/>
              <a:t>[43] Moved, </a:t>
            </a:r>
            <a:r>
              <a:rPr lang="en-US" b="0" dirty="0" smtClean="0"/>
              <a:t>Based on the fate of </a:t>
            </a:r>
            <a:r>
              <a:rPr lang="en-US" b="0" dirty="0" err="1" smtClean="0"/>
              <a:t>TGak</a:t>
            </a:r>
            <a:r>
              <a:rPr lang="en-US" b="0" dirty="0" smtClean="0"/>
              <a:t> motion 42 in the WG, direct the editor to update Clause 9.4.2 of the draft appropriately.</a:t>
            </a:r>
          </a:p>
          <a:p>
            <a:pPr lvl="1">
              <a:lnSpc>
                <a:spcPct val="80000"/>
              </a:lnSpc>
            </a:pPr>
            <a:r>
              <a:rPr lang="en-US" dirty="0" smtClean="0"/>
              <a:t>Mover</a:t>
            </a:r>
            <a:r>
              <a:rPr lang="en-US" dirty="0"/>
              <a:t>: </a:t>
            </a:r>
            <a:r>
              <a:rPr lang="en-US" dirty="0" smtClean="0"/>
              <a:t>Adrian Stephens   </a:t>
            </a:r>
            <a:r>
              <a:rPr lang="en-US" dirty="0"/>
              <a:t>Seconder: </a:t>
            </a:r>
            <a:r>
              <a:rPr lang="en-US" dirty="0" smtClean="0"/>
              <a:t>Michael Fischer</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4423458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13 March 2017</a:t>
            </a:r>
            <a:br>
              <a:rPr lang="en-US" sz="4000" dirty="0">
                <a:latin typeface="Arial" charset="0"/>
                <a:cs typeface="Arial" charset="0"/>
              </a:rPr>
            </a:br>
            <a:r>
              <a:rPr lang="en-US" dirty="0">
                <a:latin typeface="Arial" charset="0"/>
                <a:cs typeface="Arial" charset="0"/>
              </a:rPr>
              <a:t>13:30 – 15:30, Regency B Room</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[44] Moved,</a:t>
            </a:r>
            <a:r>
              <a:rPr lang="en-US" sz="2000" b="0" dirty="0" smtClean="0"/>
              <a:t> </a:t>
            </a:r>
            <a:r>
              <a:rPr lang="en-US" sz="1800" b="0" dirty="0" smtClean="0"/>
              <a:t>to replace the Description for GLK-GCR Parameter Set in Clauses 6.3.7.2.2 and 6.3.8.2.2</a:t>
            </a:r>
          </a:p>
          <a:p>
            <a:pPr lvl="1"/>
            <a:r>
              <a:rPr lang="en-US" sz="1800" dirty="0" smtClean="0"/>
              <a:t>“</a:t>
            </a:r>
            <a:r>
              <a:rPr lang="en-US" sz="1800" dirty="0"/>
              <a:t>This parameter is present if </a:t>
            </a:r>
            <a:r>
              <a:rPr lang="en-US" sz="1800" dirty="0" smtClean="0"/>
              <a:t>dot11GLKGCRImplemented </a:t>
            </a:r>
            <a:r>
              <a:rPr lang="en-US" sz="1800" dirty="0"/>
              <a:t>is true and not present otherwise. Specifies the </a:t>
            </a:r>
            <a:r>
              <a:rPr lang="en-US" sz="1800" dirty="0" smtClean="0"/>
              <a:t>GLK-GCR </a:t>
            </a:r>
            <a:r>
              <a:rPr lang="en-US" sz="1800" dirty="0"/>
              <a:t>capabilities supported by the </a:t>
            </a:r>
            <a:r>
              <a:rPr lang="en-US" sz="1800" dirty="0" smtClean="0"/>
              <a:t>STA.”</a:t>
            </a:r>
          </a:p>
          <a:p>
            <a:r>
              <a:rPr lang="en-US" sz="1800" b="0" dirty="0" smtClean="0"/>
              <a:t>To replace the Description for GLK-GCR Parameter Set in Clauses  6.3.7.3.2:</a:t>
            </a:r>
          </a:p>
          <a:p>
            <a:pPr lvl="1"/>
            <a:r>
              <a:rPr lang="en-US" sz="1800" dirty="0" smtClean="0"/>
              <a:t>“Specifies the values from the GLK-GCR Parameter Set element if such an element was present in the Association Response frame, otherwise null.”</a:t>
            </a:r>
          </a:p>
          <a:p>
            <a:r>
              <a:rPr lang="en-US" sz="1800" b="0" dirty="0"/>
              <a:t>To replace the Description for GLK-GCR Parameter Set in Clauses  </a:t>
            </a:r>
            <a:r>
              <a:rPr lang="en-US" sz="1800" b="0" dirty="0" smtClean="0"/>
              <a:t>6.3.8.3.2:</a:t>
            </a:r>
          </a:p>
          <a:p>
            <a:pPr lvl="1"/>
            <a:r>
              <a:rPr lang="en-US" sz="1800" dirty="0"/>
              <a:t>“Specifies the values from the GLK-GCR Parameter Set element if such an element was present in the </a:t>
            </a:r>
            <a:r>
              <a:rPr lang="en-US" sz="1800" dirty="0" err="1" smtClean="0"/>
              <a:t>Reassociation</a:t>
            </a:r>
            <a:r>
              <a:rPr lang="en-US" sz="1800" dirty="0" smtClean="0"/>
              <a:t> </a:t>
            </a:r>
            <a:r>
              <a:rPr lang="en-US" sz="1800" dirty="0"/>
              <a:t>Response frame, otherwise null.”</a:t>
            </a:r>
          </a:p>
          <a:p>
            <a:pPr lvl="1">
              <a:lnSpc>
                <a:spcPct val="80000"/>
              </a:lnSpc>
            </a:pPr>
            <a:r>
              <a:rPr lang="en-US" sz="1800" dirty="0" smtClean="0"/>
              <a:t>Mover</a:t>
            </a:r>
            <a:r>
              <a:rPr lang="en-US" sz="1800" dirty="0"/>
              <a:t>: </a:t>
            </a:r>
            <a:r>
              <a:rPr lang="en-US" sz="1800" dirty="0" smtClean="0"/>
              <a:t>Mark Hamilton   Seconder: Michael Fischer</a:t>
            </a:r>
            <a:endParaRPr lang="en-US" sz="1800" dirty="0"/>
          </a:p>
          <a:p>
            <a:pPr lvl="1">
              <a:lnSpc>
                <a:spcPct val="80000"/>
              </a:lnSpc>
            </a:pPr>
            <a:r>
              <a:rPr lang="en-US" sz="1800" dirty="0"/>
              <a:t>Yes: </a:t>
            </a:r>
            <a:r>
              <a:rPr lang="en-US" sz="1800" dirty="0" smtClean="0"/>
              <a:t>3   </a:t>
            </a:r>
            <a:r>
              <a:rPr lang="en-US" sz="1800" dirty="0"/>
              <a:t>No: </a:t>
            </a:r>
            <a:r>
              <a:rPr lang="en-US" sz="1800" dirty="0" smtClean="0"/>
              <a:t>0   </a:t>
            </a:r>
            <a:r>
              <a:rPr lang="en-US" sz="1800" dirty="0"/>
              <a:t>Abstain: </a:t>
            </a:r>
            <a:r>
              <a:rPr lang="en-US" sz="1800" dirty="0" smtClean="0"/>
              <a:t>0</a:t>
            </a:r>
            <a:endParaRPr lang="en-US" sz="1800" dirty="0"/>
          </a:p>
          <a:p>
            <a:pPr lvl="1"/>
            <a:endParaRPr lang="en-US" sz="1400" b="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36153938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128680</TotalTime>
  <Words>3223</Words>
  <Application>Microsoft Macintosh PowerPoint</Application>
  <PresentationFormat>On-screen Show (4:3)</PresentationFormat>
  <Paragraphs>418</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March 2017 802.11ak Agenda</vt:lpstr>
      <vt:lpstr>IEEE 802.11ak/GLK: Enhancements For Transit Links Within Bridged Networks</vt:lpstr>
      <vt:lpstr>Venue</vt:lpstr>
      <vt:lpstr>TGak Timeline</vt:lpstr>
      <vt:lpstr>Sessions</vt:lpstr>
      <vt:lpstr>Monday, 13 March 2017 13:30 – 15:30, Regency B Room</vt:lpstr>
      <vt:lpstr>Monday, 13 March 2017 13:30 – 15:30, Regency B Room</vt:lpstr>
      <vt:lpstr>Monday, 13 March 2017 13:30 – 15:30, Regency B Room</vt:lpstr>
      <vt:lpstr>Monday, 13 March 2017 13:30 – 15:30, Regency B Room</vt:lpstr>
      <vt:lpstr>Monday, 13 March 2017 13:30 – 15:30, Regency B Room</vt:lpstr>
      <vt:lpstr>Participants, Patents, and Duty to Inform</vt:lpstr>
      <vt:lpstr>Patent Related Links</vt:lpstr>
      <vt:lpstr>Call for Potentially Essential Patents</vt:lpstr>
      <vt:lpstr>Participation in IEEE 802 Meetings</vt:lpstr>
      <vt:lpstr>Other Guidelines for IEEE WG Meetings</vt:lpstr>
      <vt:lpstr>Monday, 13 March 2017 16:00–18:00, Regency A Room</vt:lpstr>
      <vt:lpstr>Monday, 13 March 2017 16:00–18:00, Regency A Room</vt:lpstr>
      <vt:lpstr>Monday, 13 March 2017 16:00–18:00, Regency A Room</vt:lpstr>
      <vt:lpstr>Tuesday, 14 March 2017 19:30– 21:30, Regency B Room</vt:lpstr>
      <vt:lpstr>Tuesday, 14 March 2017 19:30– 21:30, Regency B Room</vt:lpstr>
      <vt:lpstr>Tuesday, 14 March 2017 19:30– 21:30, Regency B Room</vt:lpstr>
      <vt:lpstr>Tuesday, 14 March 2017 19:30– 21:30, Regency B Room</vt:lpstr>
      <vt:lpstr>Thursday, 16 March 2017 16:00 – 18:00, Regency B Room</vt:lpstr>
      <vt:lpstr>Thursday, 16 March 2017 16:00 – 18:00, Regency B Room</vt:lpstr>
      <vt:lpstr>Thursday, 16 March 2017 16:00 – 18:00, Regency B Room</vt:lpstr>
      <vt:lpstr>Thursday, 16 March 2017 16:00 – 18:00, Regency B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1478</cp:revision>
  <cp:lastPrinted>2016-06-15T02:09:12Z</cp:lastPrinted>
  <dcterms:created xsi:type="dcterms:W3CDTF">2006-12-04T03:46:13Z</dcterms:created>
  <dcterms:modified xsi:type="dcterms:W3CDTF">2017-03-17T00:57:38Z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