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7"/>
  </p:notesMasterIdLst>
  <p:handoutMasterIdLst>
    <p:handoutMasterId r:id="rId28"/>
  </p:handoutMasterIdLst>
  <p:sldIdLst>
    <p:sldId id="269" r:id="rId2"/>
    <p:sldId id="271" r:id="rId3"/>
    <p:sldId id="358" r:id="rId4"/>
    <p:sldId id="594" r:id="rId5"/>
    <p:sldId id="443" r:id="rId6"/>
    <p:sldId id="518" r:id="rId7"/>
    <p:sldId id="563" r:id="rId8"/>
    <p:sldId id="611" r:id="rId9"/>
    <p:sldId id="612" r:id="rId10"/>
    <p:sldId id="607" r:id="rId11"/>
    <p:sldId id="570" r:id="rId12"/>
    <p:sldId id="571" r:id="rId13"/>
    <p:sldId id="572" r:id="rId14"/>
    <p:sldId id="596" r:id="rId15"/>
    <p:sldId id="573" r:id="rId16"/>
    <p:sldId id="613" r:id="rId17"/>
    <p:sldId id="608" r:id="rId18"/>
    <p:sldId id="606" r:id="rId19"/>
    <p:sldId id="610" r:id="rId20"/>
    <p:sldId id="609" r:id="rId21"/>
    <p:sldId id="602" r:id="rId22"/>
    <p:sldId id="562" r:id="rId23"/>
    <p:sldId id="604" r:id="rId24"/>
    <p:sldId id="605" r:id="rId25"/>
    <p:sldId id="390"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67" autoAdjust="0"/>
    <p:restoredTop sz="98109" autoAdjust="0"/>
  </p:normalViewPr>
  <p:slideViewPr>
    <p:cSldViewPr>
      <p:cViewPr varScale="1">
        <p:scale>
          <a:sx n="90" d="100"/>
          <a:sy n="90" d="100"/>
        </p:scale>
        <p:origin x="-728"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1024"/>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P802.11-16/0194r4</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2017</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P802.11-16/0194r4</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2017</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P802.11-16/0194r4</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11</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P802.11-16/0194r4</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2017</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P802.11-16/0194r4</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2017</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P802.11-16/0194r4</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14</a:t>
            </a:fld>
            <a:endParaRPr lang="en-US"/>
          </a:p>
        </p:txBody>
      </p:sp>
    </p:spTree>
    <p:extLst>
      <p:ext uri="{BB962C8B-B14F-4D97-AF65-F5344CB8AC3E}">
        <p14:creationId xmlns:p14="http://schemas.microsoft.com/office/powerpoint/2010/main" val="10965609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15</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P802.11-16/0194r4</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P802.11-16/0194r4</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P802.11-16/0194r4</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P802.11-16/0194r4</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P802.11-16/0194r4</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P802.11-16/0194r4</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P802.11-16/0194r4</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P802.11-16/0194r4</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P802.11-16/0194r4</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P802.11-16/0194r4</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25</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P802.11-16/0194r4</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P802.11-16/0194r4</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P802.11-16/0194r4</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P802.11-16/0194r4</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P802.11-16/0194r4</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P802.11-16/0194r4</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P802.11-16/0194r4</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2017</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2017</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2017</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2017</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2017</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P802.11-17/</a:t>
            </a:r>
            <a:r>
              <a:rPr lang="en-US" sz="1800" b="1" dirty="0" smtClean="0"/>
              <a:t>0194r4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4" Type="http://schemas.openxmlformats.org/officeDocument/2006/relationships/hyperlink" Target="http://ieee802.org/PNP/approved/IEEE_802_WG_PandP_v19.pdf" TargetMode="External"/><Relationship Id="rId5" Type="http://schemas.openxmlformats.org/officeDocument/2006/relationships/hyperlink" Target="https://standards.ieee.org/develop/policies/bylaws/sb_bylaws.pdf%20section%205.2.1.3"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5.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4.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4/802-1ac-rev-d4-0.pdf" TargetMode="External"/><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2017</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sz="3600" dirty="0" smtClean="0">
                <a:latin typeface="Arial" charset="0"/>
              </a:rPr>
              <a:t>March 2017 802.11ak Agenda</a:t>
            </a:r>
            <a:endParaRPr lang="en-US" sz="3600"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2016-03-13</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10</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smtClean="0">
                <a:latin typeface="Arial" charset="0"/>
                <a:cs typeface="Arial" charset="0"/>
              </a:rPr>
              <a:t>13 March 2017</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13:30 – 15:</a:t>
            </a:r>
            <a:r>
              <a:rPr lang="en-US" dirty="0" smtClean="0">
                <a:latin typeface="Arial" charset="0"/>
                <a:cs typeface="Arial" charset="0"/>
              </a:rPr>
              <a:t>30,</a:t>
            </a:r>
            <a:r>
              <a:rPr lang="en-US" dirty="0">
                <a:latin typeface="Arial" charset="0"/>
                <a:cs typeface="Arial" charset="0"/>
              </a:rPr>
              <a:t> Regency B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Presentations</a:t>
            </a:r>
            <a:r>
              <a:rPr lang="en-US" b="0" dirty="0"/>
              <a:t>, motions, and discussion to resolve comments and improve the </a:t>
            </a:r>
            <a:r>
              <a:rPr lang="en-US" b="0" dirty="0" err="1"/>
              <a:t>TGak</a:t>
            </a:r>
            <a:r>
              <a:rPr lang="en-US" b="0" dirty="0"/>
              <a:t> </a:t>
            </a:r>
            <a:r>
              <a:rPr lang="en-US" b="0" dirty="0" smtClean="0"/>
              <a:t>Draft</a:t>
            </a:r>
          </a:p>
          <a:p>
            <a:pPr>
              <a:lnSpc>
                <a:spcPct val="80000"/>
              </a:lnSpc>
            </a:pPr>
            <a:r>
              <a:rPr lang="en-US" b="0" dirty="0" smtClean="0"/>
              <a:t>11-17/409r0, “</a:t>
            </a:r>
            <a:r>
              <a:rPr lang="en-GB" b="0" dirty="0"/>
              <a:t>CIDs 1402 and </a:t>
            </a:r>
            <a:r>
              <a:rPr lang="en-GB" b="0" dirty="0" smtClean="0"/>
              <a:t>1444</a:t>
            </a:r>
            <a:r>
              <a:rPr lang="en-US" b="0" dirty="0" smtClean="0"/>
              <a:t>”, Donald Eastlake</a:t>
            </a:r>
          </a:p>
          <a:p>
            <a:pPr lvl="1">
              <a:lnSpc>
                <a:spcPct val="80000"/>
              </a:lnSpc>
            </a:pPr>
            <a:r>
              <a:rPr lang="en-US" dirty="0" smtClean="0"/>
              <a:t>Extensive discussion</a:t>
            </a:r>
          </a:p>
          <a:p>
            <a:pPr lvl="1">
              <a:lnSpc>
                <a:spcPct val="80000"/>
              </a:lnSpc>
            </a:pPr>
            <a:r>
              <a:rPr lang="en-US" b="0" dirty="0" smtClean="0"/>
              <a:t>An 11-17/409r1 will be uploaded</a:t>
            </a:r>
          </a:p>
          <a:p>
            <a:pPr>
              <a:lnSpc>
                <a:spcPct val="80000"/>
              </a:lnSpc>
            </a:pPr>
            <a:r>
              <a:rPr lang="en-US" dirty="0" smtClean="0"/>
              <a:t>Recess </a:t>
            </a:r>
            <a:r>
              <a:rPr lang="en-US" dirty="0"/>
              <a:t>until </a:t>
            </a:r>
            <a:r>
              <a:rPr lang="en-US" dirty="0" smtClean="0"/>
              <a:t>16:00 </a:t>
            </a:r>
            <a:r>
              <a:rPr lang="en-US" dirty="0" smtClean="0"/>
              <a:t>today</a:t>
            </a:r>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336688066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2017</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11</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2017</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12</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2017</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13</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Participation in IEEE 802 Meetings</a:t>
            </a:r>
          </a:p>
        </p:txBody>
      </p:sp>
      <p:sp>
        <p:nvSpPr>
          <p:cNvPr id="3" name="Content Placeholder 2"/>
          <p:cNvSpPr>
            <a:spLocks noGrp="1"/>
          </p:cNvSpPr>
          <p:nvPr>
            <p:ph idx="1"/>
          </p:nvPr>
        </p:nvSpPr>
        <p:spPr>
          <a:xfrm>
            <a:off x="685800" y="1752600"/>
            <a:ext cx="7772400" cy="4343400"/>
          </a:xfrm>
        </p:spPr>
        <p:txBody>
          <a:bodyPr/>
          <a:lstStyle/>
          <a:p>
            <a:pPr marL="0" indent="0">
              <a:buNone/>
            </a:pPr>
            <a:r>
              <a:rPr lang="en-US" sz="1600" dirty="0"/>
              <a:t>All participation in IEEE 802 Working Group meetings is on an individual basis</a:t>
            </a:r>
          </a:p>
          <a:p>
            <a:r>
              <a:rPr lang="en-GB" sz="1400" i="1" dirty="0" smtClean="0"/>
              <a:t>Participants </a:t>
            </a:r>
            <a:r>
              <a:rPr lang="en-GB" sz="1400" i="1" dirty="0"/>
              <a:t>in the IEEE standards development individual process shall act based on their qualifications and experience. (</a:t>
            </a:r>
            <a:r>
              <a:rPr lang="en-GB" sz="1400" i="1" dirty="0">
                <a:hlinkClick r:id="rId3"/>
              </a:rPr>
              <a:t>https://standards.ieee.org/develop/policies/bylaws/sb_bylaws.pdf</a:t>
            </a:r>
            <a:r>
              <a:rPr lang="en-GB" sz="1400" i="1" dirty="0"/>
              <a:t>  section 5.2.1)</a:t>
            </a:r>
            <a:endParaRPr lang="en-US" sz="1400" dirty="0"/>
          </a:p>
          <a:p>
            <a:r>
              <a:rPr lang="en-US" sz="1400" i="1" dirty="0" smtClean="0"/>
              <a:t>IEEE </a:t>
            </a:r>
            <a:r>
              <a:rPr lang="en-US" sz="1400" i="1" dirty="0"/>
              <a:t>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4"/>
              </a:rPr>
              <a:t>http://ieee802.org/PNP/approved/IEEE_802_WG_PandP_v19.pdf</a:t>
            </a:r>
            <a:r>
              <a:rPr lang="en-GB" sz="1400" i="1" dirty="0"/>
              <a:t> section 4.2.1)</a:t>
            </a:r>
            <a:endParaRPr lang="en-US" sz="1400" dirty="0"/>
          </a:p>
          <a:p>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5"/>
              </a:rPr>
              <a:t>https://standards.ieee.org/develop/policies/bylaws/sb_bylaws.pdf </a:t>
            </a:r>
            <a:r>
              <a:rPr lang="en-US" sz="1400" dirty="0"/>
              <a:t> section 5.2.1.3 and </a:t>
            </a:r>
            <a:r>
              <a:rPr lang="en-GB" sz="1400" u="sng" dirty="0">
                <a:hlinkClick r:id="rId4"/>
              </a:rPr>
              <a:t>http://ieee802.org/PNP/approved/IEEE_802_WG_PandP_v19.pdf</a:t>
            </a:r>
            <a:r>
              <a:rPr lang="en-GB" sz="1400" dirty="0"/>
              <a:t>  section 3.4.1, list item x</a:t>
            </a:r>
            <a:endParaRPr lang="en-US" sz="1400" dirty="0"/>
          </a:p>
          <a:p>
            <a:pPr marL="0" indent="0">
              <a:buNone/>
            </a:pPr>
            <a:r>
              <a:rPr lang="en-US" sz="1600" dirty="0"/>
              <a:t>By participating in IEEE 802 meetings, you accept these requirements.  If you do not agree to these policies then you shall not participate</a:t>
            </a:r>
            <a:r>
              <a:rPr lang="en-US" sz="1600" dirty="0" smtClean="0"/>
              <a:t>.</a:t>
            </a:r>
            <a:endParaRPr lang="en-US" sz="1600" dirty="0"/>
          </a:p>
        </p:txBody>
      </p:sp>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14</a:t>
            </a:fld>
            <a:endParaRPr lang="en-US"/>
          </a:p>
        </p:txBody>
      </p:sp>
    </p:spTree>
    <p:extLst>
      <p:ext uri="{BB962C8B-B14F-4D97-AF65-F5344CB8AC3E}">
        <p14:creationId xmlns:p14="http://schemas.microsoft.com/office/powerpoint/2010/main" val="93419299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2017</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15</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Monday, 13 March 2017</a:t>
            </a:r>
            <a:br>
              <a:rPr lang="en-US" sz="4000" dirty="0" smtClean="0">
                <a:latin typeface="Arial" charset="0"/>
                <a:cs typeface="Arial" charset="0"/>
              </a:rPr>
            </a:br>
            <a:r>
              <a:rPr lang="en-US" dirty="0" smtClean="0">
                <a:latin typeface="Arial" charset="0"/>
                <a:cs typeface="Arial" charset="0"/>
              </a:rPr>
              <a:t>16:00</a:t>
            </a:r>
            <a:r>
              <a:rPr lang="en-US" dirty="0" smtClean="0">
                <a:latin typeface="Arial" charset="0"/>
                <a:cs typeface="Arial" charset="0"/>
              </a:rPr>
              <a:t>–18</a:t>
            </a:r>
            <a:r>
              <a:rPr lang="en-US" dirty="0" smtClean="0">
                <a:latin typeface="Arial" charset="0"/>
                <a:cs typeface="Arial" charset="0"/>
              </a:rPr>
              <a:t>:00, Regency A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dirty="0" smtClean="0"/>
              <a:t>Moved, </a:t>
            </a:r>
            <a:r>
              <a:rPr lang="en-US" b="0" dirty="0" smtClean="0"/>
              <a:t>to adopt the resolutions of CIDs 1402 and 1444 in 11-17/409r1 and to resolve CID 1428 with the resolution “Revise. See 11-17/409r1”.</a:t>
            </a:r>
          </a:p>
          <a:p>
            <a:pPr lvl="1">
              <a:lnSpc>
                <a:spcPct val="80000"/>
              </a:lnSpc>
            </a:pPr>
            <a:r>
              <a:rPr lang="en-US" dirty="0"/>
              <a:t>Mover:    Seconder: </a:t>
            </a:r>
          </a:p>
          <a:p>
            <a:pPr lvl="1">
              <a:lnSpc>
                <a:spcPct val="80000"/>
              </a:lnSpc>
            </a:pPr>
            <a:r>
              <a:rPr lang="en-US" dirty="0"/>
              <a:t>Yes:    No:    Abstain: </a:t>
            </a:r>
          </a:p>
          <a:p>
            <a:pPr>
              <a:lnSpc>
                <a:spcPct val="80000"/>
              </a:lnSpc>
            </a:pPr>
            <a:endParaRPr lang="en-US" dirty="0" smtClean="0"/>
          </a:p>
          <a:p>
            <a:pPr>
              <a:lnSpc>
                <a:spcPct val="80000"/>
              </a:lnSpc>
            </a:pPr>
            <a:endParaRPr lang="en-US" b="0" dirty="0" smtClean="0"/>
          </a:p>
        </p:txBody>
      </p:sp>
    </p:spTree>
    <p:extLst>
      <p:ext uri="{BB962C8B-B14F-4D97-AF65-F5344CB8AC3E}">
        <p14:creationId xmlns:p14="http://schemas.microsoft.com/office/powerpoint/2010/main" val="391126808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Monday, 13 March 2017</a:t>
            </a:r>
            <a:br>
              <a:rPr lang="en-US" sz="4000" dirty="0" smtClean="0">
                <a:latin typeface="Arial" charset="0"/>
                <a:cs typeface="Arial" charset="0"/>
              </a:rPr>
            </a:br>
            <a:r>
              <a:rPr lang="en-US" dirty="0" smtClean="0">
                <a:latin typeface="Arial" charset="0"/>
                <a:cs typeface="Arial" charset="0"/>
              </a:rPr>
              <a:t>16:00</a:t>
            </a:r>
            <a:r>
              <a:rPr lang="en-US" dirty="0" smtClean="0">
                <a:latin typeface="Arial" charset="0"/>
                <a:cs typeface="Arial" charset="0"/>
              </a:rPr>
              <a:t>–18</a:t>
            </a:r>
            <a:r>
              <a:rPr lang="en-US" dirty="0" smtClean="0">
                <a:latin typeface="Arial" charset="0"/>
                <a:cs typeface="Arial" charset="0"/>
              </a:rPr>
              <a:t>:00, Regency A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Presentations</a:t>
            </a:r>
            <a:r>
              <a:rPr lang="en-US" b="0" dirty="0" smtClean="0"/>
              <a:t>, motions, </a:t>
            </a:r>
            <a:r>
              <a:rPr lang="en-US" b="0" dirty="0"/>
              <a:t>and discussion to resolve comments and improve the </a:t>
            </a:r>
            <a:r>
              <a:rPr lang="en-US" b="0" dirty="0" err="1"/>
              <a:t>TGak</a:t>
            </a:r>
            <a:r>
              <a:rPr lang="en-US" b="0" dirty="0"/>
              <a:t> </a:t>
            </a:r>
            <a:r>
              <a:rPr lang="en-US" b="0" dirty="0" smtClean="0"/>
              <a:t>Draft</a:t>
            </a:r>
          </a:p>
          <a:p>
            <a:pPr>
              <a:lnSpc>
                <a:spcPct val="80000"/>
              </a:lnSpc>
            </a:pPr>
            <a:r>
              <a:rPr lang="en-US" dirty="0" smtClean="0"/>
              <a:t>Recess until 19:30 tomorrow</a:t>
            </a:r>
          </a:p>
          <a:p>
            <a:pPr>
              <a:lnSpc>
                <a:spcPct val="80000"/>
              </a:lnSpc>
            </a:pPr>
            <a:endParaRPr lang="en-US" b="0" dirty="0" smtClean="0"/>
          </a:p>
        </p:txBody>
      </p:sp>
    </p:spTree>
    <p:extLst>
      <p:ext uri="{BB962C8B-B14F-4D97-AF65-F5344CB8AC3E}">
        <p14:creationId xmlns:p14="http://schemas.microsoft.com/office/powerpoint/2010/main" val="201246399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Resolve</a:t>
            </a:r>
            <a:endParaRPr lang="en-US" dirty="0"/>
          </a:p>
        </p:txBody>
      </p:sp>
      <p:sp>
        <p:nvSpPr>
          <p:cNvPr id="3" name="Content Placeholder 2"/>
          <p:cNvSpPr>
            <a:spLocks noGrp="1"/>
          </p:cNvSpPr>
          <p:nvPr>
            <p:ph idx="1"/>
          </p:nvPr>
        </p:nvSpPr>
        <p:spPr>
          <a:xfrm>
            <a:off x="685800" y="1752600"/>
            <a:ext cx="7772400" cy="4343400"/>
          </a:xfrm>
        </p:spPr>
        <p:txBody>
          <a:bodyPr/>
          <a:lstStyle/>
          <a:p>
            <a:r>
              <a:rPr lang="en-US" sz="2000" dirty="0" smtClean="0"/>
              <a:t>Submissions</a:t>
            </a:r>
            <a:endParaRPr lang="en-US" sz="2000" dirty="0" smtClean="0"/>
          </a:p>
          <a:p>
            <a:pPr lvl="1"/>
            <a:r>
              <a:rPr lang="en-US" sz="1800" dirty="0" smtClean="0"/>
              <a:t>11-17/0269r0, CIDs 1408, 1430, Mark Hamilton</a:t>
            </a:r>
          </a:p>
          <a:p>
            <a:pPr lvl="1"/>
            <a:r>
              <a:rPr lang="en-US" sz="1800" dirty="0" smtClean="0"/>
              <a:t>11-17/0409r0, CIDs 1402, 1444, Donald Eastlake</a:t>
            </a:r>
          </a:p>
          <a:p>
            <a:r>
              <a:rPr lang="en-US" sz="2000" dirty="0" smtClean="0"/>
              <a:t>Other CIDs</a:t>
            </a:r>
            <a:r>
              <a:rPr lang="mr-IN" sz="2000" dirty="0" smtClean="0"/>
              <a:t>…</a:t>
            </a:r>
            <a:endParaRPr lang="en-US" sz="2000" dirty="0" smtClean="0"/>
          </a:p>
          <a:p>
            <a:pPr lvl="1"/>
            <a:r>
              <a:rPr lang="en-US" sz="1600" dirty="0" smtClean="0"/>
              <a:t>CID 1428 </a:t>
            </a:r>
            <a:r>
              <a:rPr lang="mr-IN" sz="1600" dirty="0" smtClean="0"/>
              <a:t>–</a:t>
            </a:r>
            <a:r>
              <a:rPr lang="en-US" sz="1600" dirty="0" smtClean="0"/>
              <a:t> should also be resolved by 11-17/409</a:t>
            </a:r>
          </a:p>
          <a:p>
            <a:pPr lvl="1"/>
            <a:r>
              <a:rPr lang="en-US" sz="1600" dirty="0" smtClean="0"/>
              <a:t>CID 1443 </a:t>
            </a:r>
            <a:r>
              <a:rPr lang="mr-IN" sz="1600" dirty="0" smtClean="0"/>
              <a:t>–</a:t>
            </a:r>
            <a:r>
              <a:rPr lang="en-US" sz="1600" dirty="0" smtClean="0"/>
              <a:t> need normative text to implement DNS* bits, 11-17/0416 in preparation</a:t>
            </a:r>
          </a:p>
          <a:p>
            <a:pPr lvl="1"/>
            <a:r>
              <a:rPr lang="en-US" sz="1600" dirty="0" smtClean="0"/>
              <a:t>CID 1421 </a:t>
            </a:r>
            <a:r>
              <a:rPr lang="mr-IN" sz="1600" dirty="0" smtClean="0"/>
              <a:t>–</a:t>
            </a:r>
            <a:r>
              <a:rPr lang="en-US" sz="1600" dirty="0" smtClean="0"/>
              <a:t> mesh, may already be resolved</a:t>
            </a:r>
            <a:r>
              <a:rPr lang="mr-IN" sz="1600" dirty="0" smtClean="0"/>
              <a:t>…</a:t>
            </a:r>
            <a:endParaRPr lang="en-US" sz="1600" dirty="0" smtClean="0"/>
          </a:p>
          <a:p>
            <a:pPr lvl="1"/>
            <a:endParaRPr lang="en-US" sz="1600" dirty="0"/>
          </a:p>
        </p:txBody>
      </p:sp>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18</a:t>
            </a:fld>
            <a:endParaRPr lang="en-US"/>
          </a:p>
        </p:txBody>
      </p:sp>
    </p:spTree>
    <p:extLst>
      <p:ext uri="{BB962C8B-B14F-4D97-AF65-F5344CB8AC3E}">
        <p14:creationId xmlns:p14="http://schemas.microsoft.com/office/powerpoint/2010/main" val="146245188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Tuesday, 14 March 2017</a:t>
            </a:r>
            <a:br>
              <a:rPr lang="en-US" sz="4000" dirty="0" smtClean="0">
                <a:latin typeface="Arial" charset="0"/>
                <a:cs typeface="Arial" charset="0"/>
              </a:rPr>
            </a:br>
            <a:r>
              <a:rPr lang="en-US" dirty="0" smtClean="0">
                <a:latin typeface="Arial" charset="0"/>
                <a:cs typeface="Arial" charset="0"/>
              </a:rPr>
              <a:t>19:30– 21:30,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smtClean="0"/>
              <a:t>Presentations, motions, </a:t>
            </a:r>
            <a:r>
              <a:rPr lang="en-US" b="0" dirty="0"/>
              <a:t>and discussion to resolve comments and improve the </a:t>
            </a:r>
            <a:r>
              <a:rPr lang="en-US" b="0" dirty="0" err="1"/>
              <a:t>TGak</a:t>
            </a:r>
            <a:r>
              <a:rPr lang="en-US" b="0" dirty="0"/>
              <a:t> </a:t>
            </a:r>
            <a:r>
              <a:rPr lang="en-US" b="0" dirty="0" smtClean="0"/>
              <a:t>Draft</a:t>
            </a:r>
          </a:p>
          <a:p>
            <a:pPr>
              <a:lnSpc>
                <a:spcPct val="80000"/>
              </a:lnSpc>
            </a:pPr>
            <a:endParaRPr lang="en-US" b="0" dirty="0" smtClean="0"/>
          </a:p>
        </p:txBody>
      </p:sp>
    </p:spTree>
    <p:extLst>
      <p:ext uri="{BB962C8B-B14F-4D97-AF65-F5344CB8AC3E}">
        <p14:creationId xmlns:p14="http://schemas.microsoft.com/office/powerpoint/2010/main" val="209987001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Vancouver, British Columbia</a:t>
            </a:r>
            <a:endParaRPr lang="en-US" sz="2800" dirty="0">
              <a:latin typeface="Arial" charset="0"/>
            </a:endParaRPr>
          </a:p>
          <a:p>
            <a:pPr algn="ctr">
              <a:lnSpc>
                <a:spcPct val="90000"/>
              </a:lnSpc>
              <a:buFontTx/>
              <a:buNone/>
            </a:pPr>
            <a:r>
              <a:rPr lang="en-US" sz="2800" dirty="0" smtClean="0">
                <a:latin typeface="Arial" charset="0"/>
              </a:rPr>
              <a:t>13-16 March, 2017</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(Huawei)</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Tuesday, 14 March 2017</a:t>
            </a:r>
            <a:br>
              <a:rPr lang="en-US" sz="4000" dirty="0" smtClean="0">
                <a:latin typeface="Arial" charset="0"/>
                <a:cs typeface="Arial" charset="0"/>
              </a:rPr>
            </a:br>
            <a:r>
              <a:rPr lang="en-US" dirty="0">
                <a:latin typeface="Arial" charset="0"/>
                <a:cs typeface="Arial" charset="0"/>
              </a:rPr>
              <a:t>19:30– 21:</a:t>
            </a:r>
            <a:r>
              <a:rPr lang="en-US" dirty="0" smtClean="0">
                <a:latin typeface="Arial" charset="0"/>
                <a:cs typeface="Arial" charset="0"/>
              </a:rPr>
              <a:t>30,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smtClean="0">
                <a:cs typeface="ＭＳ Ｐゴシック" charset="0"/>
              </a:rPr>
              <a:t>[xx] </a:t>
            </a:r>
            <a:r>
              <a:rPr lang="en-US" dirty="0">
                <a:cs typeface="ＭＳ Ｐゴシック" charset="0"/>
              </a:rPr>
              <a:t>Motion: </a:t>
            </a:r>
            <a:r>
              <a:rPr lang="en-US" b="0" dirty="0"/>
              <a:t>Having approved comment resolutions for all of the comments received from </a:t>
            </a:r>
            <a:r>
              <a:rPr lang="en-US" b="0" dirty="0" smtClean="0"/>
              <a:t>LB227 </a:t>
            </a:r>
            <a:r>
              <a:rPr lang="en-US" b="0" dirty="0"/>
              <a:t>on </a:t>
            </a:r>
            <a:r>
              <a:rPr lang="en-US" b="0" dirty="0" err="1"/>
              <a:t>TGak</a:t>
            </a:r>
            <a:r>
              <a:rPr lang="en-US" b="0" dirty="0"/>
              <a:t> </a:t>
            </a:r>
            <a:r>
              <a:rPr lang="en-US" b="0" dirty="0" smtClean="0"/>
              <a:t>Draft_D3.0 </a:t>
            </a:r>
            <a:r>
              <a:rPr lang="en-US" b="0" dirty="0"/>
              <a:t>as contained in document 11-</a:t>
            </a:r>
            <a:r>
              <a:rPr lang="en-US" b="0" dirty="0" smtClean="0"/>
              <a:t>17/0025rTBD,</a:t>
            </a:r>
            <a:endParaRPr lang="en-US" b="0" dirty="0"/>
          </a:p>
          <a:p>
            <a:pPr lvl="1"/>
            <a:r>
              <a:rPr lang="en-US" dirty="0"/>
              <a:t>Instruct the editor to prepare Draft </a:t>
            </a:r>
            <a:r>
              <a:rPr lang="en-US" dirty="0" smtClean="0"/>
              <a:t>D4.0 </a:t>
            </a:r>
            <a:r>
              <a:rPr lang="en-US" dirty="0"/>
              <a:t>incorporating these resolutions and,</a:t>
            </a:r>
          </a:p>
          <a:p>
            <a:pPr lvl="1"/>
            <a:r>
              <a:rPr lang="en-US" dirty="0"/>
              <a:t>Approve a 15 day Working Group Recirculation Ballot asking the question “Should </a:t>
            </a:r>
            <a:r>
              <a:rPr lang="en-US" dirty="0" err="1"/>
              <a:t>TGak</a:t>
            </a:r>
            <a:r>
              <a:rPr lang="en-US" dirty="0"/>
              <a:t> </a:t>
            </a:r>
            <a:r>
              <a:rPr lang="en-US" dirty="0" smtClean="0"/>
              <a:t>Draft_D4.0 </a:t>
            </a:r>
            <a:r>
              <a:rPr lang="en-US" dirty="0"/>
              <a:t>be forwarded to Sponsor Ballot?”</a:t>
            </a:r>
          </a:p>
          <a:p>
            <a:pPr lvl="1"/>
            <a:r>
              <a:rPr lang="en-GB" dirty="0"/>
              <a:t>[Moved by &lt;name&gt; on behalf of </a:t>
            </a:r>
            <a:r>
              <a:rPr lang="en-US" dirty="0" err="1"/>
              <a:t>TGak</a:t>
            </a:r>
            <a:endParaRPr lang="en-US" dirty="0"/>
          </a:p>
          <a:p>
            <a:pPr lvl="1"/>
            <a:r>
              <a:rPr lang="en-GB" dirty="0"/>
              <a:t>TG vote: </a:t>
            </a:r>
            <a:endParaRPr lang="en-US" dirty="0"/>
          </a:p>
          <a:p>
            <a:pPr lvl="1"/>
            <a:r>
              <a:rPr lang="en-GB" dirty="0"/>
              <a:t>Moved: </a:t>
            </a:r>
            <a:r>
              <a:rPr lang="en-GB" dirty="0" smtClean="0"/>
              <a:t>    ,  </a:t>
            </a:r>
            <a:r>
              <a:rPr lang="en-GB" dirty="0"/>
              <a:t>Seconded: </a:t>
            </a:r>
            <a:r>
              <a:rPr lang="en-GB" dirty="0" smtClean="0"/>
              <a:t>    , </a:t>
            </a:r>
            <a:r>
              <a:rPr lang="en-GB" dirty="0"/>
              <a:t>Result: </a:t>
            </a:r>
            <a:r>
              <a:rPr lang="en-GB" dirty="0" smtClean="0"/>
              <a:t>x-y-z]</a:t>
            </a:r>
            <a:endParaRPr lang="en-US" dirty="0">
              <a:cs typeface="ＭＳ Ｐゴシック" charset="0"/>
            </a:endParaRPr>
          </a:p>
          <a:p>
            <a:pPr>
              <a:lnSpc>
                <a:spcPct val="80000"/>
              </a:lnSpc>
            </a:pPr>
            <a:r>
              <a:rPr lang="en-US" dirty="0" smtClean="0"/>
              <a:t>Recess </a:t>
            </a:r>
            <a:r>
              <a:rPr lang="en-US" dirty="0"/>
              <a:t>until </a:t>
            </a:r>
            <a:r>
              <a:rPr lang="en-US" dirty="0" smtClean="0"/>
              <a:t>16:</a:t>
            </a:r>
            <a:r>
              <a:rPr lang="en-US" dirty="0"/>
              <a:t>00 </a:t>
            </a:r>
            <a:r>
              <a:rPr lang="en-US" dirty="0" smtClean="0"/>
              <a:t>Wednesday</a:t>
            </a:r>
            <a:endParaRPr lang="en-US" dirty="0"/>
          </a:p>
          <a:p>
            <a:pPr>
              <a:lnSpc>
                <a:spcPct val="80000"/>
              </a:lnSpc>
            </a:pPr>
            <a:endParaRPr lang="en-US" b="0" dirty="0" smtClean="0"/>
          </a:p>
        </p:txBody>
      </p:sp>
    </p:spTree>
    <p:extLst>
      <p:ext uri="{BB962C8B-B14F-4D97-AF65-F5344CB8AC3E}">
        <p14:creationId xmlns:p14="http://schemas.microsoft.com/office/powerpoint/2010/main" val="240335705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Wednesday, 15 March 2017</a:t>
            </a:r>
            <a:br>
              <a:rPr lang="en-US" sz="4000" dirty="0" smtClean="0">
                <a:latin typeface="Arial" charset="0"/>
                <a:cs typeface="Arial" charset="0"/>
              </a:rPr>
            </a:br>
            <a:r>
              <a:rPr lang="en-US" dirty="0" smtClean="0">
                <a:latin typeface="Arial" charset="0"/>
                <a:cs typeface="Arial" charset="0"/>
              </a:rPr>
              <a:t>16:00 – 18:00,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smtClean="0"/>
              <a:t>Presentations, motions, </a:t>
            </a:r>
            <a:r>
              <a:rPr lang="en-US" b="0" dirty="0"/>
              <a:t>and discussion to resolve comments and improve the </a:t>
            </a:r>
            <a:r>
              <a:rPr lang="en-US" b="0" dirty="0" err="1"/>
              <a:t>TGak</a:t>
            </a:r>
            <a:r>
              <a:rPr lang="en-US" b="0" dirty="0"/>
              <a:t> </a:t>
            </a:r>
            <a:r>
              <a:rPr lang="en-US" b="0" dirty="0" smtClean="0"/>
              <a:t>Draft</a:t>
            </a:r>
          </a:p>
          <a:p>
            <a:pPr>
              <a:lnSpc>
                <a:spcPct val="80000"/>
              </a:lnSpc>
            </a:pPr>
            <a:r>
              <a:rPr lang="en-US" dirty="0"/>
              <a:t>Recess until </a:t>
            </a:r>
            <a:r>
              <a:rPr lang="en-US" dirty="0" smtClean="0"/>
              <a:t>16:</a:t>
            </a:r>
            <a:r>
              <a:rPr lang="en-US" dirty="0"/>
              <a:t>00 Thursday</a:t>
            </a:r>
          </a:p>
          <a:p>
            <a:pPr>
              <a:lnSpc>
                <a:spcPct val="80000"/>
              </a:lnSpc>
            </a:pPr>
            <a:endParaRPr lang="en-US" b="0" dirty="0" smtClean="0"/>
          </a:p>
        </p:txBody>
      </p:sp>
    </p:spTree>
    <p:extLst>
      <p:ext uri="{BB962C8B-B14F-4D97-AF65-F5344CB8AC3E}">
        <p14:creationId xmlns:p14="http://schemas.microsoft.com/office/powerpoint/2010/main" val="16274919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16 March 2017</a:t>
            </a:r>
            <a:br>
              <a:rPr lang="en-US" sz="4000" dirty="0" smtClean="0">
                <a:latin typeface="Arial" charset="0"/>
                <a:cs typeface="Arial" charset="0"/>
              </a:rPr>
            </a:br>
            <a:r>
              <a:rPr lang="en-US" dirty="0" smtClean="0">
                <a:latin typeface="Arial" charset="0"/>
                <a:cs typeface="Arial" charset="0"/>
              </a:rPr>
              <a:t>16:00 – 18:00,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endParaRPr lang="en-US" dirty="0"/>
          </a:p>
          <a:p>
            <a:pPr>
              <a:lnSpc>
                <a:spcPct val="80000"/>
              </a:lnSpc>
            </a:pPr>
            <a:r>
              <a:rPr lang="en-US" b="0" dirty="0"/>
              <a:t>Presentations, motions, and discussion to resolve comments and improve the </a:t>
            </a:r>
            <a:r>
              <a:rPr lang="en-US" b="0" dirty="0" err="1"/>
              <a:t>TGak</a:t>
            </a:r>
            <a:r>
              <a:rPr lang="en-US" b="0" dirty="0"/>
              <a:t> Draft</a:t>
            </a:r>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a:t>
            </a:r>
            <a:r>
              <a:rPr lang="en-US" sz="4000" dirty="0">
                <a:latin typeface="Arial" charset="0"/>
                <a:cs typeface="Arial" charset="0"/>
              </a:rPr>
              <a:t>1</a:t>
            </a:r>
            <a:r>
              <a:rPr lang="en-US" sz="4000" dirty="0" smtClean="0">
                <a:latin typeface="Arial" charset="0"/>
                <a:cs typeface="Arial" charset="0"/>
              </a:rPr>
              <a:t>6 March 2017</a:t>
            </a:r>
            <a:br>
              <a:rPr lang="en-US" sz="4000" dirty="0" smtClean="0">
                <a:latin typeface="Arial" charset="0"/>
                <a:cs typeface="Arial" charset="0"/>
              </a:rPr>
            </a:br>
            <a:r>
              <a:rPr lang="en-US" dirty="0" smtClean="0">
                <a:latin typeface="Arial" charset="0"/>
                <a:cs typeface="Arial" charset="0"/>
              </a:rPr>
              <a:t>16:00 – 18:00,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marL="0" lvl="0" indent="0">
              <a:buNone/>
            </a:pPr>
            <a:r>
              <a:rPr lang="en-US" sz="2800" dirty="0" smtClean="0">
                <a:cs typeface="ＭＳ Ｐゴシック" charset="0"/>
              </a:rPr>
              <a:t>Conditional approval to go to Sponsor Ballot:</a:t>
            </a:r>
          </a:p>
          <a:p>
            <a:pPr lvl="0"/>
            <a:r>
              <a:rPr lang="en-US" dirty="0" smtClean="0">
                <a:cs typeface="ＭＳ Ｐゴシック" charset="0"/>
              </a:rPr>
              <a:t>[xx] </a:t>
            </a:r>
            <a:r>
              <a:rPr lang="en-US" dirty="0">
                <a:cs typeface="ＭＳ Ｐゴシック" charset="0"/>
              </a:rPr>
              <a:t>Motion: </a:t>
            </a:r>
            <a:r>
              <a:rPr lang="en-GB" dirty="0"/>
              <a:t>Approve document </a:t>
            </a:r>
            <a:r>
              <a:rPr lang="en-GB" dirty="0" smtClean="0"/>
              <a:t>11-17/TBD as </a:t>
            </a:r>
            <a:r>
              <a:rPr lang="en-GB" dirty="0"/>
              <a:t>the report to the 802 Executive Committee (EC) on the requirements for conditional approval to forward </a:t>
            </a:r>
            <a:r>
              <a:rPr lang="en-GB" dirty="0" smtClean="0"/>
              <a:t>P802.11ak &lt;</a:t>
            </a:r>
            <a:r>
              <a:rPr lang="en-GB" dirty="0"/>
              <a:t>draft&gt; to sponsor ballot.</a:t>
            </a:r>
            <a:endParaRPr lang="en-US" dirty="0"/>
          </a:p>
          <a:p>
            <a:r>
              <a:rPr lang="en-GB" dirty="0"/>
              <a:t> </a:t>
            </a:r>
            <a:endParaRPr lang="en-US" dirty="0"/>
          </a:p>
          <a:p>
            <a:pPr lvl="0"/>
            <a:r>
              <a:rPr lang="en-GB" dirty="0" smtClean="0"/>
              <a:t>Moved </a:t>
            </a:r>
            <a:r>
              <a:rPr lang="en-GB" dirty="0"/>
              <a:t>by &lt;name&gt; on behalf of &lt;group&gt;</a:t>
            </a:r>
            <a:endParaRPr lang="en-US" dirty="0"/>
          </a:p>
          <a:p>
            <a:pPr lvl="0"/>
            <a:r>
              <a:rPr lang="en-GB" dirty="0"/>
              <a:t>&lt;group&gt; vote: </a:t>
            </a:r>
            <a:endParaRPr lang="en-US" dirty="0"/>
          </a:p>
          <a:p>
            <a:pPr lvl="0"/>
            <a:r>
              <a:rPr lang="en-GB" dirty="0"/>
              <a:t>Moved: &lt;name&gt;,  Seconded: &lt;name&gt;, Result: y-n-</a:t>
            </a:r>
            <a:r>
              <a:rPr lang="en-GB" dirty="0" smtClean="0"/>
              <a:t>a</a:t>
            </a:r>
            <a:endParaRPr lang="en-US" dirty="0"/>
          </a:p>
          <a:p>
            <a:pPr>
              <a:lnSpc>
                <a:spcPct val="80000"/>
              </a:lnSpc>
            </a:pPr>
            <a:endParaRPr lang="en-US" b="0" dirty="0"/>
          </a:p>
        </p:txBody>
      </p:sp>
    </p:spTree>
    <p:extLst>
      <p:ext uri="{BB962C8B-B14F-4D97-AF65-F5344CB8AC3E}">
        <p14:creationId xmlns:p14="http://schemas.microsoft.com/office/powerpoint/2010/main" val="171627477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16 March 2017</a:t>
            </a:r>
            <a:br>
              <a:rPr lang="en-US" sz="4000" dirty="0" smtClean="0">
                <a:latin typeface="Arial" charset="0"/>
                <a:cs typeface="Arial" charset="0"/>
              </a:rPr>
            </a:br>
            <a:r>
              <a:rPr lang="en-US" dirty="0" smtClean="0">
                <a:latin typeface="Arial" charset="0"/>
                <a:cs typeface="Arial" charset="0"/>
              </a:rPr>
              <a:t>16:00 – 18:00,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smtClean="0"/>
              <a:t>Moved</a:t>
            </a:r>
            <a:r>
              <a:rPr lang="en-US" dirty="0"/>
              <a:t>, to hold 802.11ak Teleconferences</a:t>
            </a:r>
            <a:r>
              <a:rPr lang="en-US" b="0" dirty="0"/>
              <a:t>:</a:t>
            </a:r>
          </a:p>
          <a:p>
            <a:pPr lvl="1">
              <a:lnSpc>
                <a:spcPct val="80000"/>
              </a:lnSpc>
            </a:pPr>
            <a:r>
              <a:rPr lang="en-US" b="1" dirty="0"/>
              <a:t>1 ½ </a:t>
            </a:r>
            <a:r>
              <a:rPr lang="en-US" dirty="0"/>
              <a:t>hour teleconferences through the </a:t>
            </a:r>
            <a:r>
              <a:rPr lang="en-US" dirty="0" smtClean="0"/>
              <a:t>May 2017 </a:t>
            </a:r>
            <a:r>
              <a:rPr lang="en-US" dirty="0"/>
              <a:t>802.11 meeting on </a:t>
            </a:r>
            <a:r>
              <a:rPr lang="en-US" dirty="0" smtClean="0"/>
              <a:t>TBD at </a:t>
            </a:r>
            <a:r>
              <a:rPr lang="en-US" dirty="0"/>
              <a:t>10am Eastern US Time.</a:t>
            </a:r>
          </a:p>
          <a:p>
            <a:pPr lvl="1">
              <a:lnSpc>
                <a:spcPct val="80000"/>
              </a:lnSpc>
            </a:pPr>
            <a:r>
              <a:rPr lang="en-US" dirty="0"/>
              <a:t>Mover:    Seconder: </a:t>
            </a:r>
          </a:p>
          <a:p>
            <a:pPr lvl="1">
              <a:lnSpc>
                <a:spcPct val="80000"/>
              </a:lnSpc>
            </a:pPr>
            <a:r>
              <a:rPr lang="en-US" dirty="0"/>
              <a:t>Yes:    No:    Abstain: </a:t>
            </a:r>
          </a:p>
          <a:p>
            <a:pPr>
              <a:lnSpc>
                <a:spcPct val="80000"/>
              </a:lnSpc>
            </a:pPr>
            <a:r>
              <a:rPr lang="en-US" dirty="0" smtClean="0"/>
              <a:t>Adjourn </a:t>
            </a:r>
            <a:r>
              <a:rPr lang="en-US" dirty="0" err="1"/>
              <a:t>TGak</a:t>
            </a:r>
            <a:endParaRPr lang="en-US" dirty="0"/>
          </a:p>
          <a:p>
            <a:pPr>
              <a:lnSpc>
                <a:spcPct val="80000"/>
              </a:lnSpc>
            </a:pPr>
            <a:endParaRPr lang="en-US" b="0" dirty="0"/>
          </a:p>
        </p:txBody>
      </p:sp>
    </p:spTree>
    <p:extLst>
      <p:ext uri="{BB962C8B-B14F-4D97-AF65-F5344CB8AC3E}">
        <p14:creationId xmlns:p14="http://schemas.microsoft.com/office/powerpoint/2010/main" val="50637439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25</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3.1 of 802.11ak and results of Letter Ballot 227:</a:t>
            </a:r>
          </a:p>
          <a:p>
            <a:pPr lvl="1">
              <a:lnSpc>
                <a:spcPct val="80000"/>
              </a:lnSpc>
            </a:pPr>
            <a:r>
              <a:rPr lang="en-GB" dirty="0" smtClean="0">
                <a:hlinkClick r:id="rId4"/>
              </a:rPr>
              <a:t>http://www.ieee802.org/11/private/Draft_Standards/11ak/Draft P802.11ak_D3.1.pdf</a:t>
            </a:r>
            <a:r>
              <a:rPr lang="en-GB" dirty="0" smtClean="0"/>
              <a:t> </a:t>
            </a:r>
          </a:p>
          <a:p>
            <a:pPr lvl="1">
              <a:lnSpc>
                <a:spcPct val="80000"/>
              </a:lnSpc>
            </a:pPr>
            <a:r>
              <a:rPr lang="en-GB" dirty="0" smtClean="0"/>
              <a:t>11-17/0025r8, “LB212 </a:t>
            </a:r>
            <a:r>
              <a:rPr lang="en-GB" dirty="0"/>
              <a:t>+ LB218 + LB227 Working Group Ballot Comments”</a:t>
            </a:r>
          </a:p>
          <a:p>
            <a:pPr>
              <a:lnSpc>
                <a:spcPct val="80000"/>
              </a:lnSpc>
            </a:pPr>
            <a:r>
              <a:rPr lang="en-GB" dirty="0" smtClean="0"/>
              <a:t>802.1Qbz and </a:t>
            </a:r>
            <a:r>
              <a:rPr lang="en-US" dirty="0"/>
              <a:t>2.1AC-REV </a:t>
            </a:r>
            <a:r>
              <a:rPr lang="en-GB" dirty="0" smtClean="0"/>
              <a:t>are published as IEEE </a:t>
            </a:r>
            <a:r>
              <a:rPr lang="en-GB" dirty="0" err="1" smtClean="0"/>
              <a:t>Std</a:t>
            </a:r>
            <a:r>
              <a:rPr lang="en-GB" dirty="0" smtClean="0"/>
              <a:t> 802.1Qbz-2016 and </a:t>
            </a:r>
            <a:r>
              <a:rPr lang="en-US" dirty="0"/>
              <a:t>IEEE </a:t>
            </a:r>
            <a:r>
              <a:rPr lang="en-US" dirty="0" err="1"/>
              <a:t>Std</a:t>
            </a:r>
            <a:r>
              <a:rPr lang="en-US" dirty="0"/>
              <a:t> 802.1AC-</a:t>
            </a:r>
            <a:r>
              <a:rPr lang="en-US" dirty="0" smtClean="0"/>
              <a:t>2016</a:t>
            </a:r>
            <a:endParaRPr lang="en-GB" dirty="0" smtClean="0"/>
          </a:p>
          <a:p>
            <a:pPr lvl="1">
              <a:lnSpc>
                <a:spcPct val="80000"/>
              </a:lnSpc>
            </a:pPr>
            <a:r>
              <a:rPr lang="en-GB" dirty="0" smtClean="0"/>
              <a:t>Last Drafts:</a:t>
            </a:r>
          </a:p>
          <a:p>
            <a:pPr lvl="2">
              <a:lnSpc>
                <a:spcPct val="80000"/>
              </a:lnSpc>
            </a:pPr>
            <a:r>
              <a:rPr lang="en-GB" dirty="0" smtClean="0">
                <a:hlinkClick r:id="rId5"/>
              </a:rPr>
              <a:t>http://www.ieee802.org/1/files/private/bz-drafts/d2/802-1Qbz-d2-4.pdf</a:t>
            </a:r>
            <a:endParaRPr lang="en-GB" dirty="0" smtClean="0"/>
          </a:p>
          <a:p>
            <a:pPr lvl="2">
              <a:lnSpc>
                <a:spcPct val="80000"/>
              </a:lnSpc>
            </a:pPr>
            <a:r>
              <a:rPr lang="en-US" dirty="0" smtClean="0">
                <a:hlinkClick r:id="rId6"/>
              </a:rPr>
              <a:t>http://www.ieee802.org/1/files/private/ac-rev-drafts/d4/802-1ac-rev-d4-0.pdf</a:t>
            </a:r>
            <a:endParaRPr lang="en-US" dirty="0"/>
          </a:p>
          <a:p>
            <a:pPr>
              <a:lnSpc>
                <a:spcPct val="80000"/>
              </a:lnSpc>
            </a:pPr>
            <a:r>
              <a:rPr lang="en-US" sz="1800" b="0" dirty="0" smtClean="0"/>
              <a:t>(Note: you can use 802.1 or 802.11 credential to access either members site.)</a:t>
            </a:r>
            <a:endParaRPr lang="en-US" sz="1800" b="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2017</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Hyatt Regency, Vancouver, British Columbia</a:t>
            </a:r>
            <a:endParaRPr lang="en-US" dirty="0">
              <a:latin typeface="Arial"/>
              <a:cs typeface="Arial"/>
            </a:endParaRPr>
          </a:p>
        </p:txBody>
      </p:sp>
      <p:pic>
        <p:nvPicPr>
          <p:cNvPr id="4" name="Picture 3"/>
          <p:cNvPicPr>
            <a:picLocks noChangeAspect="1"/>
          </p:cNvPicPr>
          <p:nvPr/>
        </p:nvPicPr>
        <p:blipFill>
          <a:blip r:embed="rId3"/>
          <a:stretch>
            <a:fillRect/>
          </a:stretch>
        </p:blipFill>
        <p:spPr>
          <a:xfrm>
            <a:off x="996902" y="1520508"/>
            <a:ext cx="7156498" cy="396589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b="1" dirty="0" smtClean="0">
                <a:solidFill>
                  <a:srgbClr val="008000"/>
                </a:solidFill>
                <a:latin typeface="Arial"/>
                <a:cs typeface="Arial"/>
              </a:rPr>
              <a:t>January 2017 – </a:t>
            </a:r>
            <a:r>
              <a:rPr lang="en-US" sz="2400" b="1" dirty="0">
                <a:solidFill>
                  <a:srgbClr val="008000"/>
                </a:solidFill>
                <a:latin typeface="Arial"/>
                <a:cs typeface="Arial"/>
              </a:rPr>
              <a:t>Sponsor Ballot Pool </a:t>
            </a:r>
            <a:r>
              <a:rPr lang="en-US" sz="2400" b="1" dirty="0" smtClean="0">
                <a:solidFill>
                  <a:srgbClr val="008000"/>
                </a:solidFill>
                <a:latin typeface="Arial"/>
                <a:cs typeface="Arial"/>
              </a:rPr>
              <a:t>Formation Start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January 2017 </a:t>
            </a:r>
            <a:r>
              <a:rPr lang="en-US" sz="2400" b="1" dirty="0">
                <a:solidFill>
                  <a:srgbClr val="008000"/>
                </a:solidFill>
                <a:latin typeface="Arial"/>
                <a:cs typeface="Arial"/>
              </a:rPr>
              <a:t>– MEC/MDR </a:t>
            </a:r>
            <a:r>
              <a:rPr lang="en-US" sz="2400" b="1" dirty="0" smtClean="0">
                <a:solidFill>
                  <a:srgbClr val="008000"/>
                </a:solidFill>
                <a:latin typeface="Arial"/>
                <a:cs typeface="Arial"/>
              </a:rPr>
              <a:t>Initiated</a:t>
            </a:r>
          </a:p>
          <a:p>
            <a:pPr lvl="1">
              <a:lnSpc>
                <a:spcPct val="80000"/>
              </a:lnSpc>
            </a:pPr>
            <a:r>
              <a:rPr lang="en-US" sz="2400" b="1" dirty="0" smtClean="0">
                <a:solidFill>
                  <a:srgbClr val="008000"/>
                </a:solidFill>
                <a:latin typeface="Arial"/>
                <a:cs typeface="Arial"/>
              </a:rPr>
              <a:t>(March 2017 </a:t>
            </a:r>
            <a:r>
              <a:rPr lang="mr-IN" sz="2400" b="1" dirty="0" smtClean="0">
                <a:solidFill>
                  <a:srgbClr val="008000"/>
                </a:solidFill>
                <a:latin typeface="Arial"/>
                <a:cs typeface="Arial"/>
              </a:rPr>
              <a:t>–</a:t>
            </a:r>
            <a:r>
              <a:rPr lang="en-US" sz="2400" b="1" dirty="0" smtClean="0">
                <a:solidFill>
                  <a:srgbClr val="008000"/>
                </a:solidFill>
                <a:latin typeface="Arial"/>
                <a:cs typeface="Arial"/>
              </a:rPr>
              <a:t> Sponsor Ballot Pool and MEC/MDR Completed)</a:t>
            </a:r>
            <a:endParaRPr lang="en-US" sz="2400" b="1" dirty="0">
              <a:solidFill>
                <a:srgbClr val="008000"/>
              </a:solidFill>
              <a:latin typeface="Arial"/>
              <a:cs typeface="Arial"/>
            </a:endParaRPr>
          </a:p>
          <a:p>
            <a:pPr lvl="1">
              <a:lnSpc>
                <a:spcPct val="80000"/>
              </a:lnSpc>
            </a:pPr>
            <a:r>
              <a:rPr lang="en-US" sz="2400" dirty="0" smtClean="0"/>
              <a:t>March 2017 – </a:t>
            </a:r>
            <a:r>
              <a:rPr lang="en-US" sz="2400" dirty="0"/>
              <a:t>Initial Sponsor Ballot</a:t>
            </a:r>
          </a:p>
          <a:p>
            <a:pPr lvl="1">
              <a:lnSpc>
                <a:spcPct val="80000"/>
              </a:lnSpc>
            </a:pPr>
            <a:r>
              <a:rPr lang="en-US" sz="2400" dirty="0" smtClean="0"/>
              <a:t>July 2017 </a:t>
            </a:r>
            <a:r>
              <a:rPr lang="en-US" sz="2400" dirty="0"/>
              <a:t>– Sponsor Recirculation</a:t>
            </a:r>
          </a:p>
          <a:p>
            <a:pPr lvl="1">
              <a:lnSpc>
                <a:spcPct val="80000"/>
              </a:lnSpc>
            </a:pPr>
            <a:r>
              <a:rPr lang="en-US" sz="2400" dirty="0" smtClean="0"/>
              <a:t>January 2018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8385831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53173511"/>
              </p:ext>
            </p:extLst>
          </p:nvPr>
        </p:nvGraphicFramePr>
        <p:xfrm>
          <a:off x="762000" y="2608756"/>
          <a:ext cx="7696199" cy="2632170"/>
        </p:xfrm>
        <a:graphic>
          <a:graphicData uri="http://schemas.openxmlformats.org/drawingml/2006/table">
            <a:tbl>
              <a:tblPr firstRow="1" bandRow="1">
                <a:tableStyleId>{5C22544A-7EE6-4342-B048-85BDC9FD1C3A}</a:tableStyleId>
              </a:tblPr>
              <a:tblGrid>
                <a:gridCol w="1828800"/>
                <a:gridCol w="2895600"/>
                <a:gridCol w="29717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38695">
                <a:tc>
                  <a:txBody>
                    <a:bodyPr/>
                    <a:lstStyle/>
                    <a:p>
                      <a:r>
                        <a:rPr lang="en-US" sz="2000" strike="noStrike" dirty="0" smtClean="0"/>
                        <a:t>Monday</a:t>
                      </a:r>
                      <a:endParaRPr lang="en-US" sz="2000" strike="noStrike" dirty="0"/>
                    </a:p>
                  </a:txBody>
                  <a:tcPr/>
                </a:tc>
                <a:tc>
                  <a:txBody>
                    <a:bodyPr/>
                    <a:lstStyle/>
                    <a:p>
                      <a:r>
                        <a:rPr lang="en-US" sz="2000" strike="noStrike" dirty="0" smtClean="0"/>
                        <a:t>PM1</a:t>
                      </a:r>
                      <a:endParaRPr lang="en-US" sz="2000" strike="noStrike" dirty="0"/>
                    </a:p>
                  </a:txBody>
                  <a:tcPr/>
                </a:tc>
                <a:tc>
                  <a:txBody>
                    <a:bodyPr/>
                    <a:lstStyle/>
                    <a:p>
                      <a:r>
                        <a:rPr lang="en-US" sz="2000" strike="noStrike" dirty="0" smtClean="0">
                          <a:latin typeface="+mn-lt"/>
                          <a:cs typeface="Arial" charset="0"/>
                        </a:rPr>
                        <a:t>Regency B, 3</a:t>
                      </a:r>
                      <a:r>
                        <a:rPr lang="en-US" sz="2000" strike="noStrike" baseline="30000" dirty="0" smtClean="0">
                          <a:latin typeface="+mn-lt"/>
                          <a:cs typeface="Arial" charset="0"/>
                        </a:rPr>
                        <a:t>rd</a:t>
                      </a:r>
                      <a:r>
                        <a:rPr lang="en-US" sz="2000" strike="noStrike" dirty="0" smtClean="0">
                          <a:latin typeface="+mn-lt"/>
                          <a:cs typeface="Arial" charset="0"/>
                        </a:rPr>
                        <a:t> Floor</a:t>
                      </a:r>
                      <a:endParaRPr lang="en-US" sz="2000" strike="noStrike" dirty="0" smtClean="0">
                        <a:latin typeface="+mn-lt"/>
                      </a:endParaRPr>
                    </a:p>
                  </a:txBody>
                  <a:tcPr/>
                </a:tc>
              </a:tr>
              <a:tr h="438695">
                <a:tc>
                  <a:txBody>
                    <a:bodyPr/>
                    <a:lstStyle/>
                    <a:p>
                      <a:r>
                        <a:rPr lang="en-US" sz="2000" strike="noStrike" dirty="0" smtClean="0"/>
                        <a:t>Monday</a:t>
                      </a:r>
                      <a:endParaRPr lang="en-US" sz="2000" strike="noStrike" dirty="0"/>
                    </a:p>
                  </a:txBody>
                  <a:tcPr/>
                </a:tc>
                <a:tc>
                  <a:txBody>
                    <a:bodyPr/>
                    <a:lstStyle/>
                    <a:p>
                      <a:r>
                        <a:rPr lang="en-US" sz="2000" strike="noStrike" dirty="0" smtClean="0"/>
                        <a:t>PM2</a:t>
                      </a:r>
                      <a:endParaRPr lang="en-US" sz="2000" strike="noStrike" dirty="0"/>
                    </a:p>
                  </a:txBody>
                  <a:tcPr/>
                </a:tc>
                <a:tc>
                  <a:txBody>
                    <a:bodyPr/>
                    <a:lstStyle/>
                    <a:p>
                      <a:r>
                        <a:rPr lang="en-US" sz="2000" strike="noStrike" dirty="0" smtClean="0">
                          <a:latin typeface="+mn-lt"/>
                          <a:cs typeface="Arial" charset="0"/>
                        </a:rPr>
                        <a:t>Regency A, 3</a:t>
                      </a:r>
                      <a:r>
                        <a:rPr lang="en-US" sz="2000" strike="noStrike" baseline="30000" dirty="0" smtClean="0">
                          <a:latin typeface="+mn-lt"/>
                          <a:cs typeface="Arial" charset="0"/>
                        </a:rPr>
                        <a:t>rd</a:t>
                      </a:r>
                      <a:r>
                        <a:rPr lang="en-US" sz="2000" strike="noStrike" dirty="0" smtClean="0">
                          <a:latin typeface="+mn-lt"/>
                          <a:cs typeface="Arial" charset="0"/>
                        </a:rPr>
                        <a:t> Floor</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Regency B, 3</a:t>
                      </a:r>
                      <a:r>
                        <a:rPr lang="en-US" sz="2000" strike="noStrike" baseline="30000" dirty="0" smtClean="0">
                          <a:latin typeface="+mn-lt"/>
                          <a:cs typeface="Arial" charset="0"/>
                        </a:rPr>
                        <a:t>rd</a:t>
                      </a:r>
                      <a:r>
                        <a:rPr lang="en-US" sz="2000" strike="noStrike" dirty="0" smtClean="0">
                          <a:latin typeface="+mn-lt"/>
                          <a:cs typeface="Arial" charset="0"/>
                        </a:rPr>
                        <a:t> Floor</a:t>
                      </a:r>
                      <a:endParaRPr lang="en-US" sz="2000" strike="noStrike"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Regency B, 3</a:t>
                      </a:r>
                      <a:r>
                        <a:rPr lang="en-US" sz="2000" strike="noStrike" baseline="30000" dirty="0" smtClean="0">
                          <a:latin typeface="+mn-lt"/>
                          <a:cs typeface="Arial" charset="0"/>
                        </a:rPr>
                        <a:t>rd</a:t>
                      </a:r>
                      <a:r>
                        <a:rPr lang="en-US" sz="2000" strike="noStrike" dirty="0" smtClean="0">
                          <a:latin typeface="+mn-lt"/>
                          <a:cs typeface="Arial" charset="0"/>
                        </a:rPr>
                        <a:t> Floor</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Regency B, 3</a:t>
                      </a:r>
                      <a:r>
                        <a:rPr lang="en-US" sz="2000" strike="noStrike" baseline="30000" dirty="0" smtClean="0">
                          <a:latin typeface="+mn-lt"/>
                          <a:cs typeface="Arial" charset="0"/>
                        </a:rPr>
                        <a:t>rd</a:t>
                      </a:r>
                      <a:r>
                        <a:rPr lang="en-US" sz="2000" strike="noStrike" dirty="0" smtClean="0">
                          <a:latin typeface="+mn-lt"/>
                          <a:cs typeface="Arial" charset="0"/>
                        </a:rPr>
                        <a:t> Floor</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13 March 2017</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 15:30, Regency B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a:t>
            </a:r>
            <a:r>
              <a:rPr lang="en-US" b="0" dirty="0" smtClean="0"/>
              <a:t>patents: 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Approval of </a:t>
            </a:r>
            <a:r>
              <a:rPr lang="en-US" b="0" dirty="0" smtClean="0"/>
              <a:t>Agenda</a:t>
            </a:r>
          </a:p>
          <a:p>
            <a:pPr lvl="1">
              <a:lnSpc>
                <a:spcPct val="80000"/>
              </a:lnSpc>
            </a:pPr>
            <a:r>
              <a:rPr lang="en-US" dirty="0" smtClean="0"/>
              <a:t>Approved by unanimous consent</a:t>
            </a:r>
            <a:endParaRPr lang="en-US" b="0" dirty="0" smtClean="0"/>
          </a:p>
          <a:p>
            <a:pPr>
              <a:lnSpc>
                <a:spcPct val="80000"/>
              </a:lnSpc>
            </a:pPr>
            <a:r>
              <a:rPr lang="en-US" dirty="0" smtClean="0"/>
              <a:t>Moved</a:t>
            </a:r>
            <a:r>
              <a:rPr lang="en-US" dirty="0"/>
              <a:t>, </a:t>
            </a:r>
            <a:r>
              <a:rPr lang="en-US" b="0" dirty="0"/>
              <a:t>to approve </a:t>
            </a:r>
            <a:r>
              <a:rPr lang="en-US" b="0" dirty="0" smtClean="0"/>
              <a:t>11-16/469r0 as </a:t>
            </a:r>
            <a:r>
              <a:rPr lang="en-US" b="0" dirty="0"/>
              <a:t>the minutes of the </a:t>
            </a:r>
            <a:r>
              <a:rPr lang="en-US" b="0" dirty="0" smtClean="0"/>
              <a:t>Atlanta </a:t>
            </a:r>
            <a:r>
              <a:rPr lang="en-US" b="0" dirty="0" err="1" smtClean="0"/>
              <a:t>TGak</a:t>
            </a:r>
            <a:r>
              <a:rPr lang="en-US" b="0" dirty="0" smtClean="0"/>
              <a:t> </a:t>
            </a:r>
            <a:r>
              <a:rPr lang="en-US" b="0" dirty="0"/>
              <a:t>meeting in </a:t>
            </a:r>
            <a:r>
              <a:rPr lang="en-US" b="0" dirty="0" smtClean="0"/>
              <a:t>January.</a:t>
            </a:r>
            <a:endParaRPr lang="en-US" b="0" dirty="0"/>
          </a:p>
          <a:p>
            <a:pPr lvl="1">
              <a:lnSpc>
                <a:spcPct val="80000"/>
              </a:lnSpc>
            </a:pPr>
            <a:r>
              <a:rPr lang="en-US" dirty="0" smtClean="0"/>
              <a:t>Approved by unanimous consent.</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smtClean="0">
                <a:latin typeface="Arial" charset="0"/>
                <a:cs typeface="Arial" charset="0"/>
              </a:rPr>
              <a:t>13 March 2017</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13:30 – 15:</a:t>
            </a:r>
            <a:r>
              <a:rPr lang="en-US" dirty="0" smtClean="0">
                <a:latin typeface="Arial" charset="0"/>
                <a:cs typeface="Arial" charset="0"/>
              </a:rPr>
              <a:t>30, </a:t>
            </a:r>
            <a:r>
              <a:rPr lang="en-US" dirty="0">
                <a:latin typeface="Arial" charset="0"/>
                <a:cs typeface="Arial" charset="0"/>
              </a:rPr>
              <a:t>Regency B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smtClean="0"/>
              <a:t>January </a:t>
            </a:r>
            <a:r>
              <a:rPr lang="en-US" b="0" dirty="0" err="1" smtClean="0"/>
              <a:t>TGak</a:t>
            </a:r>
            <a:r>
              <a:rPr lang="en-US" b="0" dirty="0" smtClean="0"/>
              <a:t> </a:t>
            </a:r>
            <a:r>
              <a:rPr lang="en-US" b="0" dirty="0"/>
              <a:t>meeting:</a:t>
            </a:r>
          </a:p>
          <a:p>
            <a:pPr lvl="1">
              <a:lnSpc>
                <a:spcPct val="80000"/>
              </a:lnSpc>
            </a:pPr>
            <a:r>
              <a:rPr lang="en-US" dirty="0" smtClean="0"/>
              <a:t>30 January: 11-17/0265r0</a:t>
            </a:r>
          </a:p>
          <a:p>
            <a:pPr lvl="1">
              <a:lnSpc>
                <a:spcPct val="80000"/>
              </a:lnSpc>
            </a:pPr>
            <a:r>
              <a:rPr lang="en-US" dirty="0" smtClean="0"/>
              <a:t>13 February: 11-17/0266r0</a:t>
            </a:r>
          </a:p>
          <a:p>
            <a:pPr lvl="1">
              <a:lnSpc>
                <a:spcPct val="80000"/>
              </a:lnSpc>
            </a:pPr>
            <a:r>
              <a:rPr lang="en-US" dirty="0" smtClean="0"/>
              <a:t>20 February: 11-17/0293r0</a:t>
            </a:r>
          </a:p>
          <a:p>
            <a:pPr lvl="1">
              <a:lnSpc>
                <a:spcPct val="80000"/>
              </a:lnSpc>
            </a:pPr>
            <a:r>
              <a:rPr lang="en-US" dirty="0" smtClean="0"/>
              <a:t>27 February: 11-17/0314r0</a:t>
            </a:r>
            <a:endParaRPr lang="en-US" dirty="0"/>
          </a:p>
          <a:p>
            <a:pPr lvl="1">
              <a:lnSpc>
                <a:spcPct val="80000"/>
              </a:lnSpc>
            </a:pPr>
            <a:r>
              <a:rPr lang="en-US" dirty="0" smtClean="0"/>
              <a:t>Approved by unanimous consent</a:t>
            </a:r>
            <a:endParaRPr lang="en-US" dirty="0"/>
          </a:p>
          <a:p>
            <a:pPr>
              <a:lnSpc>
                <a:spcPct val="80000"/>
              </a:lnSpc>
            </a:pPr>
            <a:r>
              <a:rPr lang="en-US" b="0" dirty="0" smtClean="0"/>
              <a:t>Discussion on Element ID versus Element ID Extension for GLK Capabilities IE.</a:t>
            </a:r>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smtClean="0">
                <a:latin typeface="Arial" charset="0"/>
                <a:cs typeface="Arial" charset="0"/>
              </a:rPr>
              <a:t>13 March 2017</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13:30 – 15:</a:t>
            </a:r>
            <a:r>
              <a:rPr lang="en-US" dirty="0" smtClean="0">
                <a:latin typeface="Arial" charset="0"/>
                <a:cs typeface="Arial" charset="0"/>
              </a:rPr>
              <a:t>30, </a:t>
            </a:r>
            <a:r>
              <a:rPr lang="en-US" dirty="0">
                <a:latin typeface="Arial" charset="0"/>
                <a:cs typeface="Arial" charset="0"/>
              </a:rPr>
              <a:t>Regency B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[42] Moved</a:t>
            </a:r>
            <a:r>
              <a:rPr lang="en-US" dirty="0" smtClean="0"/>
              <a:t>, </a:t>
            </a:r>
            <a:r>
              <a:rPr lang="en-US" b="0" dirty="0" smtClean="0"/>
              <a:t>to </a:t>
            </a:r>
            <a:r>
              <a:rPr lang="en-US" b="0" dirty="0" smtClean="0"/>
              <a:t>allocate </a:t>
            </a:r>
            <a:r>
              <a:rPr lang="en-US" b="0" dirty="0" smtClean="0"/>
              <a:t>an Element ID for the P802.11ak GLK Capabilities IE.</a:t>
            </a:r>
            <a:endParaRPr lang="en-US" dirty="0" smtClean="0"/>
          </a:p>
          <a:p>
            <a:pPr lvl="1">
              <a:lnSpc>
                <a:spcPct val="80000"/>
              </a:lnSpc>
            </a:pPr>
            <a:r>
              <a:rPr lang="en-US" dirty="0" smtClean="0"/>
              <a:t>[WG] Mover</a:t>
            </a:r>
            <a:r>
              <a:rPr lang="en-US" dirty="0"/>
              <a:t>:    Seconder: </a:t>
            </a:r>
          </a:p>
          <a:p>
            <a:pPr lvl="1">
              <a:lnSpc>
                <a:spcPct val="80000"/>
              </a:lnSpc>
            </a:pPr>
            <a:r>
              <a:rPr lang="en-US" dirty="0"/>
              <a:t>Yes:    No:    Abstain: </a:t>
            </a:r>
            <a:endParaRPr lang="en-US" dirty="0" smtClean="0"/>
          </a:p>
          <a:p>
            <a:pPr lvl="1">
              <a:lnSpc>
                <a:spcPct val="80000"/>
              </a:lnSpc>
            </a:pPr>
            <a:r>
              <a:rPr lang="en-US" dirty="0" smtClean="0"/>
              <a:t>[TG] Mover</a:t>
            </a:r>
            <a:r>
              <a:rPr lang="en-US" dirty="0"/>
              <a:t>: </a:t>
            </a:r>
            <a:r>
              <a:rPr lang="en-US" dirty="0" smtClean="0"/>
              <a:t>Michael Fischer   </a:t>
            </a:r>
            <a:r>
              <a:rPr lang="en-US" dirty="0"/>
              <a:t>Seconder: </a:t>
            </a:r>
            <a:r>
              <a:rPr lang="en-US" dirty="0" smtClean="0"/>
              <a:t>Mark Hamilton</a:t>
            </a:r>
            <a:endParaRPr lang="en-US" dirty="0"/>
          </a:p>
          <a:p>
            <a:pPr lvl="1">
              <a:lnSpc>
                <a:spcPct val="80000"/>
              </a:lnSpc>
            </a:pPr>
            <a:r>
              <a:rPr lang="en-US" dirty="0"/>
              <a:t>Yes: </a:t>
            </a:r>
            <a:r>
              <a:rPr lang="en-US" dirty="0" smtClean="0"/>
              <a:t>4   </a:t>
            </a:r>
            <a:r>
              <a:rPr lang="en-US" dirty="0"/>
              <a:t>No: </a:t>
            </a:r>
            <a:r>
              <a:rPr lang="en-US" dirty="0" smtClean="0"/>
              <a:t>0   </a:t>
            </a:r>
            <a:r>
              <a:rPr lang="en-US" dirty="0"/>
              <a:t>Abstain: </a:t>
            </a:r>
            <a:r>
              <a:rPr lang="en-US" dirty="0" smtClean="0"/>
              <a:t>0</a:t>
            </a:r>
            <a:endParaRPr lang="en-US" dirty="0"/>
          </a:p>
          <a:p>
            <a:pPr>
              <a:lnSpc>
                <a:spcPct val="80000"/>
              </a:lnSpc>
            </a:pPr>
            <a:endParaRPr lang="en-US" dirty="0" smtClean="0"/>
          </a:p>
          <a:p>
            <a:pPr>
              <a:lnSpc>
                <a:spcPct val="80000"/>
              </a:lnSpc>
            </a:pPr>
            <a:r>
              <a:rPr lang="en-US" dirty="0" smtClean="0"/>
              <a:t>[43] Moved, </a:t>
            </a:r>
            <a:r>
              <a:rPr lang="en-US" b="0" dirty="0" smtClean="0"/>
              <a:t>Based on the fate of </a:t>
            </a:r>
            <a:r>
              <a:rPr lang="en-US" b="0" dirty="0" err="1" smtClean="0"/>
              <a:t>TGak</a:t>
            </a:r>
            <a:r>
              <a:rPr lang="en-US" b="0" dirty="0" smtClean="0"/>
              <a:t> motion 42 in the WG, direct the editor to update Clause 9.4.2 of the draft appropriately.</a:t>
            </a:r>
          </a:p>
          <a:p>
            <a:pPr lvl="1">
              <a:lnSpc>
                <a:spcPct val="80000"/>
              </a:lnSpc>
            </a:pPr>
            <a:r>
              <a:rPr lang="en-US" dirty="0" smtClean="0"/>
              <a:t>Mover</a:t>
            </a:r>
            <a:r>
              <a:rPr lang="en-US" dirty="0"/>
              <a:t>: </a:t>
            </a:r>
            <a:r>
              <a:rPr lang="en-US" dirty="0" smtClean="0"/>
              <a:t>Adrian Stephens   </a:t>
            </a:r>
            <a:r>
              <a:rPr lang="en-US" dirty="0"/>
              <a:t>Seconder: </a:t>
            </a:r>
            <a:r>
              <a:rPr lang="en-US" dirty="0" smtClean="0"/>
              <a:t>Michael Fischer</a:t>
            </a:r>
            <a:endParaRPr lang="en-US" dirty="0"/>
          </a:p>
          <a:p>
            <a:pPr lvl="1">
              <a:lnSpc>
                <a:spcPct val="80000"/>
              </a:lnSpc>
            </a:pPr>
            <a:r>
              <a:rPr lang="en-US" dirty="0"/>
              <a:t>Yes: </a:t>
            </a:r>
            <a:r>
              <a:rPr lang="en-US" dirty="0" smtClean="0"/>
              <a:t>4   </a:t>
            </a:r>
            <a:r>
              <a:rPr lang="en-US" dirty="0"/>
              <a:t>No: </a:t>
            </a:r>
            <a:r>
              <a:rPr lang="en-US" dirty="0" smtClean="0"/>
              <a:t>0   </a:t>
            </a:r>
            <a:r>
              <a:rPr lang="en-US" dirty="0"/>
              <a:t>Abstain: </a:t>
            </a:r>
            <a:r>
              <a:rPr lang="en-US" dirty="0" smtClean="0"/>
              <a:t>0</a:t>
            </a:r>
            <a:endParaRPr lang="en-US" dirty="0"/>
          </a:p>
          <a:p>
            <a:pPr>
              <a:lnSpc>
                <a:spcPct val="80000"/>
              </a:lnSpc>
            </a:pPr>
            <a:endParaRPr lang="en-US" b="0" dirty="0" smtClean="0"/>
          </a:p>
          <a:p>
            <a:pPr>
              <a:lnSpc>
                <a:spcPct val="80000"/>
              </a:lnSpc>
            </a:pPr>
            <a:endParaRPr lang="en-US" b="0" dirty="0" smtClean="0"/>
          </a:p>
        </p:txBody>
      </p:sp>
    </p:spTree>
    <p:extLst>
      <p:ext uri="{BB962C8B-B14F-4D97-AF65-F5344CB8AC3E}">
        <p14:creationId xmlns:p14="http://schemas.microsoft.com/office/powerpoint/2010/main" val="44234581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13 March 2017</a:t>
            </a:r>
            <a:br>
              <a:rPr lang="en-US" sz="4000" dirty="0">
                <a:latin typeface="Arial" charset="0"/>
                <a:cs typeface="Arial" charset="0"/>
              </a:rPr>
            </a:br>
            <a:r>
              <a:rPr lang="en-US" dirty="0">
                <a:latin typeface="Arial" charset="0"/>
                <a:cs typeface="Arial" charset="0"/>
              </a:rPr>
              <a:t>13:30 – 15:30, Regency B Room</a:t>
            </a:r>
            <a:endParaRPr lang="en-US" dirty="0"/>
          </a:p>
        </p:txBody>
      </p:sp>
      <p:sp>
        <p:nvSpPr>
          <p:cNvPr id="3" name="Content Placeholder 2"/>
          <p:cNvSpPr>
            <a:spLocks noGrp="1"/>
          </p:cNvSpPr>
          <p:nvPr>
            <p:ph idx="1"/>
          </p:nvPr>
        </p:nvSpPr>
        <p:spPr>
          <a:xfrm>
            <a:off x="685800" y="1752600"/>
            <a:ext cx="7772400" cy="4648200"/>
          </a:xfrm>
        </p:spPr>
        <p:txBody>
          <a:bodyPr/>
          <a:lstStyle/>
          <a:p>
            <a:r>
              <a:rPr lang="en-US" sz="2000" dirty="0" smtClean="0"/>
              <a:t>[44] Moved,</a:t>
            </a:r>
            <a:r>
              <a:rPr lang="en-US" sz="2000" b="0" dirty="0" smtClean="0"/>
              <a:t> </a:t>
            </a:r>
            <a:r>
              <a:rPr lang="en-US" sz="1800" b="0" dirty="0" smtClean="0"/>
              <a:t>to replace the Description for GLK-GCR Parameter Set in Clauses 6.3.7.2.2 and 6.3.8.2.2</a:t>
            </a:r>
          </a:p>
          <a:p>
            <a:pPr lvl="1"/>
            <a:r>
              <a:rPr lang="en-US" sz="1800" dirty="0" smtClean="0"/>
              <a:t>“</a:t>
            </a:r>
            <a:r>
              <a:rPr lang="en-US" sz="1800" dirty="0"/>
              <a:t>This parameter is present if </a:t>
            </a:r>
            <a:r>
              <a:rPr lang="en-US" sz="1800" dirty="0" smtClean="0"/>
              <a:t>dot11GLKGCRImplemented </a:t>
            </a:r>
            <a:r>
              <a:rPr lang="en-US" sz="1800" dirty="0"/>
              <a:t>is true and not present otherwise. Specifies the </a:t>
            </a:r>
            <a:r>
              <a:rPr lang="en-US" sz="1800" dirty="0" smtClean="0"/>
              <a:t>GLK-GCR </a:t>
            </a:r>
            <a:r>
              <a:rPr lang="en-US" sz="1800" dirty="0"/>
              <a:t>capabilities supported by the </a:t>
            </a:r>
            <a:r>
              <a:rPr lang="en-US" sz="1800" dirty="0" smtClean="0"/>
              <a:t>STA.”</a:t>
            </a:r>
          </a:p>
          <a:p>
            <a:r>
              <a:rPr lang="en-US" sz="1800" b="0" dirty="0" smtClean="0"/>
              <a:t>To replace the Description for GLK-GCR Parameter Set in Clauses  6.3.7.3.2:</a:t>
            </a:r>
          </a:p>
          <a:p>
            <a:pPr lvl="1"/>
            <a:r>
              <a:rPr lang="en-US" sz="1800" dirty="0" smtClean="0"/>
              <a:t>“Specifies the values from the GLK-GCR Parameter Set element if such an element was present in the Association Response frame, otherwise null.”</a:t>
            </a:r>
          </a:p>
          <a:p>
            <a:r>
              <a:rPr lang="en-US" sz="1800" b="0" dirty="0"/>
              <a:t>To replace the Description for GLK-GCR Parameter Set in Clauses  </a:t>
            </a:r>
            <a:r>
              <a:rPr lang="en-US" sz="1800" b="0" dirty="0" smtClean="0"/>
              <a:t>6.3.8.3.2:</a:t>
            </a:r>
          </a:p>
          <a:p>
            <a:pPr lvl="1"/>
            <a:r>
              <a:rPr lang="en-US" sz="1800" dirty="0"/>
              <a:t>“Specifies the values from the GLK-GCR Parameter Set element if such an element was present in the </a:t>
            </a:r>
            <a:r>
              <a:rPr lang="en-US" sz="1800" dirty="0" err="1" smtClean="0"/>
              <a:t>Reassociation</a:t>
            </a:r>
            <a:r>
              <a:rPr lang="en-US" sz="1800" dirty="0" smtClean="0"/>
              <a:t> </a:t>
            </a:r>
            <a:r>
              <a:rPr lang="en-US" sz="1800" dirty="0"/>
              <a:t>Response frame, otherwise null.”</a:t>
            </a:r>
          </a:p>
          <a:p>
            <a:pPr lvl="1">
              <a:lnSpc>
                <a:spcPct val="80000"/>
              </a:lnSpc>
            </a:pPr>
            <a:r>
              <a:rPr lang="en-US" sz="1800" dirty="0" smtClean="0"/>
              <a:t>Mover</a:t>
            </a:r>
            <a:r>
              <a:rPr lang="en-US" sz="1800" dirty="0"/>
              <a:t>: </a:t>
            </a:r>
            <a:r>
              <a:rPr lang="en-US" sz="1800" dirty="0" smtClean="0"/>
              <a:t>Mark Hamilton   Seconder: Michael Fischer</a:t>
            </a:r>
            <a:endParaRPr lang="en-US" sz="1800" dirty="0"/>
          </a:p>
          <a:p>
            <a:pPr lvl="1">
              <a:lnSpc>
                <a:spcPct val="80000"/>
              </a:lnSpc>
            </a:pPr>
            <a:r>
              <a:rPr lang="en-US" sz="1800" dirty="0"/>
              <a:t>Yes: </a:t>
            </a:r>
            <a:r>
              <a:rPr lang="en-US" sz="1800" dirty="0" smtClean="0"/>
              <a:t>3   </a:t>
            </a:r>
            <a:r>
              <a:rPr lang="en-US" sz="1800" dirty="0"/>
              <a:t>No: </a:t>
            </a:r>
            <a:r>
              <a:rPr lang="en-US" sz="1800" dirty="0" smtClean="0"/>
              <a:t>0   </a:t>
            </a:r>
            <a:r>
              <a:rPr lang="en-US" sz="1800" dirty="0"/>
              <a:t>Abstain: </a:t>
            </a:r>
            <a:r>
              <a:rPr lang="en-US" sz="1800" dirty="0" smtClean="0"/>
              <a:t>0</a:t>
            </a:r>
            <a:endParaRPr lang="en-US" sz="1800" dirty="0"/>
          </a:p>
          <a:p>
            <a:pPr lvl="1"/>
            <a:endParaRPr lang="en-US" sz="1400" b="0" dirty="0"/>
          </a:p>
        </p:txBody>
      </p:sp>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9</a:t>
            </a:fld>
            <a:endParaRPr lang="en-US"/>
          </a:p>
        </p:txBody>
      </p:sp>
    </p:spTree>
    <p:extLst>
      <p:ext uri="{BB962C8B-B14F-4D97-AF65-F5344CB8AC3E}">
        <p14:creationId xmlns:p14="http://schemas.microsoft.com/office/powerpoint/2010/main" val="361539380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125690</TotalTime>
  <Words>2852</Words>
  <Application>Microsoft Macintosh PowerPoint</Application>
  <PresentationFormat>On-screen Show (4:3)</PresentationFormat>
  <Paragraphs>378</Paragraphs>
  <Slides>25</Slides>
  <Notes>23</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802-11-Submission</vt:lpstr>
      <vt:lpstr>March 2017 802.11ak Agenda</vt:lpstr>
      <vt:lpstr>IEEE 802.11ak/GLK: Enhancements For Transit Links Within Bridged Networks</vt:lpstr>
      <vt:lpstr>Venue</vt:lpstr>
      <vt:lpstr>TGak Timeline</vt:lpstr>
      <vt:lpstr>Sessions</vt:lpstr>
      <vt:lpstr>Monday, 13 March 2017 13:30 – 15:30, Regency B Room</vt:lpstr>
      <vt:lpstr>Monday, 13 March 2017 13:30 – 15:30, Regency B Room</vt:lpstr>
      <vt:lpstr>Monday, 13 March 2017 13:30 – 15:30, Regency B Room</vt:lpstr>
      <vt:lpstr>Monday, 13 March 2017 13:30 – 15:30, Regency B Room</vt:lpstr>
      <vt:lpstr>Monday, 13 March 2017 13:30 – 15:30, Regency B Room</vt:lpstr>
      <vt:lpstr>Participants, Patents, and Duty to Inform</vt:lpstr>
      <vt:lpstr>Patent Related Links</vt:lpstr>
      <vt:lpstr>Call for Potentially Essential Patents</vt:lpstr>
      <vt:lpstr>Participation in IEEE 802 Meetings</vt:lpstr>
      <vt:lpstr>Other Guidelines for IEEE WG Meetings</vt:lpstr>
      <vt:lpstr>Monday, 13 March 2017 16:00–18:00, Regency A Room</vt:lpstr>
      <vt:lpstr>Monday, 13 March 2017 16:00–18:00, Regency A Room</vt:lpstr>
      <vt:lpstr>Topics to Resolve</vt:lpstr>
      <vt:lpstr>Tuesday, 14 March 2017 19:30– 21:30, Regency B Room</vt:lpstr>
      <vt:lpstr>Tuesday, 14 March 2017 19:30– 21:30, Regency B Room</vt:lpstr>
      <vt:lpstr>Wednesday, 15 March 2017 16:00 – 18:00, Regency B Room</vt:lpstr>
      <vt:lpstr>Thursday, 16 March 2017 16:00 – 18:00, Regency B Room</vt:lpstr>
      <vt:lpstr>Thursday, 16 March 2017 16:00 – 18:00, Regency B Room</vt:lpstr>
      <vt:lpstr>Thursday, 16 March 2017 16:00 – 18:00, Regency B Room</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1447</cp:revision>
  <cp:lastPrinted>2016-06-15T02:09:12Z</cp:lastPrinted>
  <dcterms:created xsi:type="dcterms:W3CDTF">2006-12-04T03:46:13Z</dcterms:created>
  <dcterms:modified xsi:type="dcterms:W3CDTF">2017-03-13T23:00:01Z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