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594" r:id="rId5"/>
    <p:sldId id="443" r:id="rId6"/>
    <p:sldId id="518" r:id="rId7"/>
    <p:sldId id="563" r:id="rId8"/>
    <p:sldId id="607" r:id="rId9"/>
    <p:sldId id="570" r:id="rId10"/>
    <p:sldId id="571" r:id="rId11"/>
    <p:sldId id="572" r:id="rId12"/>
    <p:sldId id="596" r:id="rId13"/>
    <p:sldId id="573" r:id="rId14"/>
    <p:sldId id="606" r:id="rId15"/>
    <p:sldId id="608" r:id="rId16"/>
    <p:sldId id="610" r:id="rId17"/>
    <p:sldId id="609" r:id="rId18"/>
    <p:sldId id="602" r:id="rId19"/>
    <p:sldId id="562" r:id="rId20"/>
    <p:sldId id="604" r:id="rId21"/>
    <p:sldId id="605"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67" autoAdjust="0"/>
    <p:restoredTop sz="98109" autoAdjust="0"/>
  </p:normalViewPr>
  <p:slideViewPr>
    <p:cSldViewPr>
      <p:cViewPr varScale="1">
        <p:scale>
          <a:sx n="96" d="100"/>
          <a:sy n="96" d="100"/>
        </p:scale>
        <p:origin x="-13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02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P802.11-16/0194r3</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12</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P802.11-16/0194r3</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P802.11-16/0194r3</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P802.11-16/0194r3</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a:t>
            </a:r>
            <a:r>
              <a:rPr lang="en-US" sz="1800" b="1" dirty="0" smtClean="0"/>
              <a:t>0194r3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March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a:t>
            </a:r>
            <a:r>
              <a:rPr lang="en-US" sz="1800" b="0" dirty="0" smtClean="0">
                <a:latin typeface="Arial" charset="0"/>
              </a:rPr>
              <a:t>-</a:t>
            </a:r>
            <a:r>
              <a:rPr lang="en-US" sz="1800" b="0" dirty="0" smtClean="0">
                <a:latin typeface="Arial" charset="0"/>
              </a:rPr>
              <a:t>13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12</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Resolve</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000" dirty="0" smtClean="0"/>
              <a:t>From MDR:</a:t>
            </a:r>
          </a:p>
          <a:p>
            <a:pPr lvl="1"/>
            <a:r>
              <a:rPr lang="en-US" sz="1800" dirty="0" smtClean="0"/>
              <a:t>Clause 6: description for the GLK-GCR Parameter Set element is not complete </a:t>
            </a:r>
            <a:r>
              <a:rPr lang="mr-IN" sz="1800" dirty="0" smtClean="0"/>
              <a:t>–</a:t>
            </a:r>
            <a:r>
              <a:rPr lang="en-US" sz="1800" dirty="0" smtClean="0"/>
              <a:t> include a condition saying when the parameter is present. See D3.0: 29.22, 32.8, 35.1, 37.37.</a:t>
            </a:r>
          </a:p>
          <a:p>
            <a:pPr lvl="1"/>
            <a:r>
              <a:rPr lang="en-US" sz="1800" dirty="0" smtClean="0"/>
              <a:t>Naming: What is a “GLK-GCR field”? Should that be “GLK-GCR Parameters field”?</a:t>
            </a:r>
          </a:p>
          <a:p>
            <a:r>
              <a:rPr lang="en-US" sz="2000" dirty="0" smtClean="0"/>
              <a:t>Submissions</a:t>
            </a:r>
          </a:p>
          <a:p>
            <a:pPr lvl="1"/>
            <a:r>
              <a:rPr lang="en-US" sz="1800" dirty="0" smtClean="0"/>
              <a:t>11-17/0269r0, CIDs 1408, 1430, Mark Hamilton</a:t>
            </a:r>
          </a:p>
          <a:p>
            <a:pPr lvl="1"/>
            <a:r>
              <a:rPr lang="en-US" sz="1800" dirty="0" smtClean="0"/>
              <a:t>11-17/0409r0, CIDs 1402, 1444, Donald Eastlake</a:t>
            </a:r>
            <a:endParaRPr lang="en-US" sz="1800" dirty="0" smtClean="0"/>
          </a:p>
          <a:p>
            <a:r>
              <a:rPr lang="en-US" sz="2000" dirty="0" smtClean="0"/>
              <a:t>Other CIDs</a:t>
            </a:r>
            <a:r>
              <a:rPr lang="mr-IN" sz="2000" dirty="0" smtClean="0"/>
              <a:t>…</a:t>
            </a:r>
            <a:endParaRPr lang="en-US" sz="2000" dirty="0" smtClean="0"/>
          </a:p>
          <a:p>
            <a:pPr lvl="1"/>
            <a:r>
              <a:rPr lang="en-US" sz="1600" dirty="0" smtClean="0"/>
              <a:t>CID 1428 </a:t>
            </a:r>
            <a:r>
              <a:rPr lang="mr-IN" sz="1600" dirty="0" smtClean="0"/>
              <a:t>–</a:t>
            </a:r>
            <a:r>
              <a:rPr lang="en-US" sz="1600" dirty="0" smtClean="0"/>
              <a:t> should also be resolved by 11-17/409</a:t>
            </a:r>
          </a:p>
          <a:p>
            <a:pPr lvl="1"/>
            <a:r>
              <a:rPr lang="en-US" sz="1600" dirty="0" smtClean="0"/>
              <a:t>CID 1443 </a:t>
            </a:r>
            <a:r>
              <a:rPr lang="mr-IN" sz="1600" dirty="0" smtClean="0"/>
              <a:t>–</a:t>
            </a:r>
            <a:r>
              <a:rPr lang="en-US" sz="1600" dirty="0" smtClean="0"/>
              <a:t> need normative text to implement DNS* bits, 11-17/0416 in preparation</a:t>
            </a:r>
          </a:p>
          <a:p>
            <a:pPr lvl="1"/>
            <a:r>
              <a:rPr lang="en-US" sz="1600" dirty="0" smtClean="0"/>
              <a:t>CID 1421 </a:t>
            </a:r>
            <a:r>
              <a:rPr lang="mr-IN" sz="1600" dirty="0" smtClean="0"/>
              <a:t>–</a:t>
            </a:r>
            <a:r>
              <a:rPr lang="en-US" sz="1600" dirty="0" smtClean="0"/>
              <a:t> mesh, may already be resolved</a:t>
            </a:r>
            <a:r>
              <a:rPr lang="mr-IN" sz="1600" smtClean="0"/>
              <a:t>…</a:t>
            </a:r>
            <a:endParaRPr lang="en-US" sz="1600" dirty="0" smtClean="0"/>
          </a:p>
          <a:p>
            <a:pPr lvl="1"/>
            <a:endParaRPr lang="en-US" sz="16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14</a:t>
            </a:fld>
            <a:endParaRPr lang="en-US"/>
          </a:p>
        </p:txBody>
      </p:sp>
    </p:spTree>
    <p:extLst>
      <p:ext uri="{BB962C8B-B14F-4D97-AF65-F5344CB8AC3E}">
        <p14:creationId xmlns:p14="http://schemas.microsoft.com/office/powerpoint/2010/main" val="1462451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13 </a:t>
            </a:r>
            <a:r>
              <a:rPr lang="en-US" sz="4000" dirty="0" smtClean="0">
                <a:latin typeface="Arial" charset="0"/>
                <a:cs typeface="Arial" charset="0"/>
              </a:rPr>
              <a:t>March 2017</a:t>
            </a:r>
            <a:br>
              <a:rPr lang="en-US" sz="4000" dirty="0" smtClean="0">
                <a:latin typeface="Arial" charset="0"/>
                <a:cs typeface="Arial" charset="0"/>
              </a:rPr>
            </a:br>
            <a:r>
              <a:rPr lang="en-US" dirty="0" smtClean="0">
                <a:latin typeface="Arial" charset="0"/>
                <a:cs typeface="Arial" charset="0"/>
              </a:rPr>
              <a:t>16:00– 18:00, Regency A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19:30 tomorrow</a:t>
            </a:r>
            <a:endParaRPr lang="en-US" dirty="0" smtClean="0"/>
          </a:p>
          <a:p>
            <a:pPr>
              <a:lnSpc>
                <a:spcPct val="80000"/>
              </a:lnSpc>
            </a:pPr>
            <a:endParaRPr lang="en-US" b="0" dirty="0" smtClean="0"/>
          </a:p>
        </p:txBody>
      </p:sp>
    </p:spTree>
    <p:extLst>
      <p:ext uri="{BB962C8B-B14F-4D97-AF65-F5344CB8AC3E}">
        <p14:creationId xmlns:p14="http://schemas.microsoft.com/office/powerpoint/2010/main" val="201246399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smtClean="0">
                <a:latin typeface="Arial" charset="0"/>
                <a:cs typeface="Arial" charset="0"/>
              </a:rPr>
              <a:t>19:</a:t>
            </a:r>
            <a:r>
              <a:rPr lang="en-US" dirty="0" smtClean="0">
                <a:latin typeface="Arial" charset="0"/>
                <a:cs typeface="Arial" charset="0"/>
              </a:rPr>
              <a:t>30– </a:t>
            </a:r>
            <a:r>
              <a:rPr lang="en-US" dirty="0" smtClean="0">
                <a:latin typeface="Arial" charset="0"/>
                <a:cs typeface="Arial" charset="0"/>
              </a:rPr>
              <a:t>21</a:t>
            </a:r>
            <a:r>
              <a:rPr lang="en-US" dirty="0" smtClean="0">
                <a:latin typeface="Arial" charset="0"/>
                <a:cs typeface="Arial" charset="0"/>
              </a:rPr>
              <a:t>:30,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endParaRPr lang="en-US" b="0" dirty="0" smtClean="0"/>
          </a:p>
        </p:txBody>
      </p:sp>
    </p:spTree>
    <p:extLst>
      <p:ext uri="{BB962C8B-B14F-4D97-AF65-F5344CB8AC3E}">
        <p14:creationId xmlns:p14="http://schemas.microsoft.com/office/powerpoint/2010/main" val="209987001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a:latin typeface="Arial" charset="0"/>
                <a:cs typeface="Arial" charset="0"/>
              </a:rPr>
              <a:t>19:30– 21:</a:t>
            </a:r>
            <a:r>
              <a:rPr lang="en-US" dirty="0" smtClean="0">
                <a:latin typeface="Arial" charset="0"/>
                <a:cs typeface="Arial" charset="0"/>
              </a:rPr>
              <a:t>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[xx] </a:t>
            </a:r>
            <a:r>
              <a:rPr lang="en-US" dirty="0">
                <a:cs typeface="ＭＳ Ｐゴシック" charset="0"/>
              </a:rPr>
              <a:t>Motion: </a:t>
            </a:r>
            <a:r>
              <a:rPr lang="en-US" b="0" dirty="0"/>
              <a:t>Having approved comment resolutions for all of the comments received from </a:t>
            </a:r>
            <a:r>
              <a:rPr lang="en-US" b="0" dirty="0" smtClean="0"/>
              <a:t>LB227 </a:t>
            </a:r>
            <a:r>
              <a:rPr lang="en-US" b="0" dirty="0"/>
              <a:t>on </a:t>
            </a:r>
            <a:r>
              <a:rPr lang="en-US" b="0" dirty="0" err="1"/>
              <a:t>TGak</a:t>
            </a:r>
            <a:r>
              <a:rPr lang="en-US" b="0" dirty="0"/>
              <a:t> </a:t>
            </a:r>
            <a:r>
              <a:rPr lang="en-US" b="0" dirty="0" smtClean="0"/>
              <a:t>Draft_D3.0 </a:t>
            </a:r>
            <a:r>
              <a:rPr lang="en-US" b="0" dirty="0"/>
              <a:t>as contained in document 11-</a:t>
            </a:r>
            <a:r>
              <a:rPr lang="en-US" b="0" dirty="0" smtClean="0"/>
              <a:t>17/0025rTBD,</a:t>
            </a:r>
            <a:endParaRPr lang="en-US" b="0" dirty="0"/>
          </a:p>
          <a:p>
            <a:pPr lvl="1"/>
            <a:r>
              <a:rPr lang="en-US" dirty="0"/>
              <a:t>Instruct the editor to prepare Draft </a:t>
            </a:r>
            <a:r>
              <a:rPr lang="en-US" dirty="0" smtClean="0"/>
              <a:t>D4.0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Draft_D4.0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a:t>
            </a:r>
            <a:r>
              <a:rPr lang="en-GB" dirty="0" smtClean="0"/>
              <a:t>    ,  </a:t>
            </a:r>
            <a:r>
              <a:rPr lang="en-GB" dirty="0"/>
              <a:t>Seconded: </a:t>
            </a:r>
            <a:r>
              <a:rPr lang="en-GB" dirty="0" smtClean="0"/>
              <a:t>    </a:t>
            </a:r>
            <a:r>
              <a:rPr lang="en-GB" dirty="0" smtClean="0"/>
              <a:t>, </a:t>
            </a:r>
            <a:r>
              <a:rPr lang="en-GB" dirty="0"/>
              <a:t>Result: </a:t>
            </a:r>
            <a:r>
              <a:rPr lang="en-GB" dirty="0" smtClean="0"/>
              <a:t>x-y-z]</a:t>
            </a:r>
            <a:endParaRPr lang="en-US" dirty="0">
              <a:cs typeface="ＭＳ Ｐゴシック" charset="0"/>
            </a:endParaRPr>
          </a:p>
          <a:p>
            <a:pPr>
              <a:lnSpc>
                <a:spcPct val="80000"/>
              </a:lnSpc>
            </a:pPr>
            <a:r>
              <a:rPr lang="en-US" dirty="0" smtClean="0"/>
              <a:t>Recess </a:t>
            </a:r>
            <a:r>
              <a:rPr lang="en-US" dirty="0"/>
              <a:t>until </a:t>
            </a:r>
            <a:r>
              <a:rPr lang="en-US" dirty="0" smtClean="0"/>
              <a:t>16:</a:t>
            </a:r>
            <a:r>
              <a:rPr lang="en-US" dirty="0"/>
              <a:t>00 </a:t>
            </a:r>
            <a:r>
              <a:rPr lang="en-US" dirty="0" smtClean="0"/>
              <a:t>Wednesday</a:t>
            </a:r>
            <a:endParaRPr lang="en-US" dirty="0"/>
          </a:p>
          <a:p>
            <a:pPr>
              <a:lnSpc>
                <a:spcPct val="80000"/>
              </a:lnSpc>
            </a:pPr>
            <a:endParaRPr lang="en-US" b="0" dirty="0" smtClean="0"/>
          </a:p>
        </p:txBody>
      </p:sp>
    </p:spTree>
    <p:extLst>
      <p:ext uri="{BB962C8B-B14F-4D97-AF65-F5344CB8AC3E}">
        <p14:creationId xmlns:p14="http://schemas.microsoft.com/office/powerpoint/2010/main" val="240335705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Wednesday, 15 March 2017</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a:t>Recess until </a:t>
            </a:r>
            <a:r>
              <a:rPr lang="en-US" dirty="0" smtClean="0"/>
              <a:t>16:</a:t>
            </a:r>
            <a:r>
              <a:rPr lang="en-US" dirty="0"/>
              <a:t>00 Thursday</a:t>
            </a:r>
          </a:p>
          <a:p>
            <a:pPr>
              <a:lnSpc>
                <a:spcPct val="80000"/>
              </a:lnSpc>
            </a:pPr>
            <a:endParaRPr lang="en-US" b="0" dirty="0" smtClean="0"/>
          </a:p>
        </p:txBody>
      </p:sp>
    </p:spTree>
    <p:extLst>
      <p:ext uri="{BB962C8B-B14F-4D97-AF65-F5344CB8AC3E}">
        <p14:creationId xmlns:p14="http://schemas.microsoft.com/office/powerpoint/2010/main" val="16274919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March 2017</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13-16 March,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a:latin typeface="Arial" charset="0"/>
                <a:cs typeface="Arial" charset="0"/>
              </a:rPr>
              <a:t>1</a:t>
            </a:r>
            <a:r>
              <a:rPr lang="en-US" sz="4000" dirty="0" smtClean="0">
                <a:latin typeface="Arial" charset="0"/>
                <a:cs typeface="Arial" charset="0"/>
              </a:rPr>
              <a:t>6 March 2017</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marL="0" lvl="0" indent="0">
              <a:buNone/>
            </a:pPr>
            <a:r>
              <a:rPr lang="en-US" sz="2800" dirty="0" smtClean="0">
                <a:cs typeface="ＭＳ Ｐゴシック" charset="0"/>
              </a:rPr>
              <a:t>Conditional approval to go to Sponsor Ballot:</a:t>
            </a:r>
          </a:p>
          <a:p>
            <a:pPr lvl="0"/>
            <a:r>
              <a:rPr lang="en-US" dirty="0" smtClean="0">
                <a:cs typeface="ＭＳ Ｐゴシック" charset="0"/>
              </a:rPr>
              <a:t>[</a:t>
            </a:r>
            <a:r>
              <a:rPr lang="en-US" dirty="0" smtClean="0">
                <a:cs typeface="ＭＳ Ｐゴシック" charset="0"/>
              </a:rPr>
              <a:t>xx] </a:t>
            </a:r>
            <a:r>
              <a:rPr lang="en-US" dirty="0">
                <a:cs typeface="ＭＳ Ｐゴシック" charset="0"/>
              </a:rPr>
              <a:t>Motion: </a:t>
            </a:r>
            <a:r>
              <a:rPr lang="en-GB" dirty="0"/>
              <a:t>Approve document </a:t>
            </a:r>
            <a:r>
              <a:rPr lang="en-GB" dirty="0" smtClean="0"/>
              <a:t>11-17/TBD as </a:t>
            </a:r>
            <a:r>
              <a:rPr lang="en-GB" dirty="0"/>
              <a:t>the report to the 802 Executive Committee (EC) on the requirements for conditional approval to forward </a:t>
            </a:r>
            <a:r>
              <a:rPr lang="en-GB" dirty="0" smtClean="0"/>
              <a:t>P802.11ak &lt;</a:t>
            </a:r>
            <a:r>
              <a:rPr lang="en-GB" dirty="0"/>
              <a:t>draft&gt; to sponsor ballot.</a:t>
            </a:r>
            <a:endParaRPr lang="en-US" dirty="0"/>
          </a:p>
          <a:p>
            <a:r>
              <a:rPr lang="en-GB" dirty="0"/>
              <a:t> </a:t>
            </a:r>
            <a:endParaRPr lang="en-US" dirty="0"/>
          </a:p>
          <a:p>
            <a:pPr lvl="0"/>
            <a:r>
              <a:rPr lang="en-GB" dirty="0" smtClean="0"/>
              <a:t>Moved </a:t>
            </a:r>
            <a:r>
              <a:rPr lang="en-GB" dirty="0"/>
              <a:t>by &lt;name&gt; on behalf of &lt;group&gt;</a:t>
            </a:r>
            <a:endParaRPr lang="en-US" dirty="0"/>
          </a:p>
          <a:p>
            <a:pPr lvl="0"/>
            <a:r>
              <a:rPr lang="en-GB" dirty="0"/>
              <a:t>&lt;group&gt; vote: </a:t>
            </a:r>
            <a:endParaRPr lang="en-US" dirty="0"/>
          </a:p>
          <a:p>
            <a:pPr lvl="0"/>
            <a:r>
              <a:rPr lang="en-GB" dirty="0"/>
              <a:t>Moved: &lt;name&gt;,  Seconded: &lt;name&gt;, Result: y-n-</a:t>
            </a:r>
            <a:r>
              <a:rPr lang="en-GB" dirty="0" smtClean="0"/>
              <a:t>a</a:t>
            </a:r>
            <a:endParaRPr lang="en-US" dirty="0"/>
          </a:p>
          <a:p>
            <a:pPr>
              <a:lnSpc>
                <a:spcPct val="80000"/>
              </a:lnSpc>
            </a:pPr>
            <a:endParaRPr lang="en-US" b="0" dirty="0"/>
          </a:p>
        </p:txBody>
      </p:sp>
    </p:spTree>
    <p:extLst>
      <p:ext uri="{BB962C8B-B14F-4D97-AF65-F5344CB8AC3E}">
        <p14:creationId xmlns:p14="http://schemas.microsoft.com/office/powerpoint/2010/main" val="171627477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March 2017</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Moved</a:t>
            </a:r>
            <a:r>
              <a:rPr lang="en-US" dirty="0"/>
              <a:t>, to hold 802.11ak Teleconferences</a:t>
            </a:r>
            <a:r>
              <a:rPr lang="en-US" b="0" dirty="0"/>
              <a:t>:</a:t>
            </a:r>
          </a:p>
          <a:p>
            <a:pPr lvl="1">
              <a:lnSpc>
                <a:spcPct val="80000"/>
              </a:lnSpc>
            </a:pPr>
            <a:r>
              <a:rPr lang="en-US" b="1" dirty="0"/>
              <a:t>1 ½ </a:t>
            </a:r>
            <a:r>
              <a:rPr lang="en-US" dirty="0"/>
              <a:t>hour teleconferences through the </a:t>
            </a:r>
            <a:r>
              <a:rPr lang="en-US" dirty="0" smtClean="0"/>
              <a:t>May 2017 </a:t>
            </a:r>
            <a:r>
              <a:rPr lang="en-US" dirty="0"/>
              <a:t>802.11 meeting on </a:t>
            </a:r>
            <a:r>
              <a:rPr lang="en-US" dirty="0" smtClean="0"/>
              <a:t>TBD at </a:t>
            </a:r>
            <a:r>
              <a:rPr lang="en-US" dirty="0"/>
              <a:t>10am Eastern US Time.</a:t>
            </a:r>
          </a:p>
          <a:p>
            <a:pPr lvl="1">
              <a:lnSpc>
                <a:spcPct val="80000"/>
              </a:lnSpc>
            </a:pPr>
            <a:r>
              <a:rPr lang="en-US" dirty="0"/>
              <a:t>Mover:    Seconder: </a:t>
            </a:r>
          </a:p>
          <a:p>
            <a:pPr lvl="1">
              <a:lnSpc>
                <a:spcPct val="80000"/>
              </a:lnSpc>
            </a:pPr>
            <a:r>
              <a:rPr lang="en-US" dirty="0"/>
              <a:t>Yes:    No:    Abstain: </a:t>
            </a:r>
          </a:p>
          <a:p>
            <a:pPr>
              <a:lnSpc>
                <a:spcPct val="80000"/>
              </a:lnSpc>
            </a:pPr>
            <a:r>
              <a:rPr lang="en-US" dirty="0" smtClean="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a:t>
            </a:r>
            <a:r>
              <a:rPr lang="en-GB" dirty="0" smtClean="0"/>
              <a:t>3.1 </a:t>
            </a:r>
            <a:r>
              <a:rPr lang="en-GB" dirty="0" smtClean="0"/>
              <a:t>of 802.11ak and results of Letter Ballot </a:t>
            </a:r>
            <a:r>
              <a:rPr lang="en-GB" dirty="0" smtClean="0"/>
              <a:t>227</a:t>
            </a:r>
            <a:r>
              <a:rPr lang="en-GB" dirty="0" smtClean="0"/>
              <a:t>:</a:t>
            </a:r>
            <a:endParaRPr lang="en-GB" dirty="0" smtClean="0"/>
          </a:p>
          <a:p>
            <a:pPr lvl="1">
              <a:lnSpc>
                <a:spcPct val="80000"/>
              </a:lnSpc>
            </a:pPr>
            <a:r>
              <a:rPr lang="en-GB" dirty="0" smtClean="0">
                <a:hlinkClick r:id="rId4"/>
              </a:rPr>
              <a:t>http://www.ieee802.org/11/private/Draft_Standards/11ak/Draft </a:t>
            </a:r>
            <a:r>
              <a:rPr lang="en-GB" dirty="0" smtClean="0">
                <a:hlinkClick r:id="rId4"/>
              </a:rPr>
              <a:t>P802.11ak_D3.1.pdf</a:t>
            </a:r>
            <a:r>
              <a:rPr lang="en-GB" dirty="0" smtClean="0"/>
              <a:t> </a:t>
            </a:r>
            <a:endParaRPr lang="en-GB" dirty="0" smtClean="0"/>
          </a:p>
          <a:p>
            <a:pPr lvl="1">
              <a:lnSpc>
                <a:spcPct val="80000"/>
              </a:lnSpc>
            </a:pPr>
            <a:r>
              <a:rPr lang="en-GB" dirty="0" smtClean="0"/>
              <a:t>11-</a:t>
            </a:r>
            <a:r>
              <a:rPr lang="en-GB" dirty="0" smtClean="0"/>
              <a:t>17/0025r8, “</a:t>
            </a:r>
            <a:r>
              <a:rPr lang="en-GB" dirty="0" smtClean="0"/>
              <a:t>LB212 </a:t>
            </a:r>
            <a:r>
              <a:rPr lang="en-GB" dirty="0"/>
              <a:t>+ LB218 + LB227 Working Group Ballot Comments”</a:t>
            </a:r>
            <a:endParaRPr lang="en-GB" dirty="0"/>
          </a:p>
          <a:p>
            <a:pPr>
              <a:lnSpc>
                <a:spcPct val="80000"/>
              </a:lnSpc>
            </a:pPr>
            <a:r>
              <a:rPr lang="en-GB" dirty="0" smtClean="0"/>
              <a:t>802.1Qbz </a:t>
            </a:r>
            <a:r>
              <a:rPr lang="en-GB" dirty="0" smtClean="0"/>
              <a:t>and </a:t>
            </a:r>
            <a:r>
              <a:rPr lang="en-US" dirty="0"/>
              <a:t>2.1AC-REV </a:t>
            </a:r>
            <a:r>
              <a:rPr lang="en-GB" dirty="0" smtClean="0"/>
              <a:t>are published </a:t>
            </a:r>
            <a:r>
              <a:rPr lang="en-GB" dirty="0" smtClean="0"/>
              <a:t>as IEEE </a:t>
            </a:r>
            <a:r>
              <a:rPr lang="en-GB" dirty="0" err="1" smtClean="0"/>
              <a:t>Std</a:t>
            </a:r>
            <a:r>
              <a:rPr lang="en-GB" dirty="0" smtClean="0"/>
              <a:t> 802.1Qbz-</a:t>
            </a:r>
            <a:r>
              <a:rPr lang="en-GB" dirty="0" smtClean="0"/>
              <a:t>2016 and </a:t>
            </a:r>
            <a:r>
              <a:rPr lang="en-US" dirty="0"/>
              <a:t>IEEE </a:t>
            </a:r>
            <a:r>
              <a:rPr lang="en-US" dirty="0" err="1"/>
              <a:t>Std</a:t>
            </a:r>
            <a:r>
              <a:rPr lang="en-US" dirty="0"/>
              <a:t> 802.1AC-</a:t>
            </a:r>
            <a:r>
              <a:rPr lang="en-US" dirty="0" smtClean="0"/>
              <a:t>2016</a:t>
            </a:r>
            <a:endParaRPr lang="en-GB" dirty="0" smtClean="0"/>
          </a:p>
          <a:p>
            <a:pPr lvl="1">
              <a:lnSpc>
                <a:spcPct val="80000"/>
              </a:lnSpc>
            </a:pPr>
            <a:r>
              <a:rPr lang="en-GB" dirty="0" smtClean="0"/>
              <a:t>Last </a:t>
            </a:r>
            <a:r>
              <a:rPr lang="en-GB" dirty="0" smtClean="0"/>
              <a:t>Drafts:</a:t>
            </a:r>
            <a:endParaRPr lang="en-GB" dirty="0" smtClean="0"/>
          </a:p>
          <a:p>
            <a:pPr lvl="2">
              <a:lnSpc>
                <a:spcPct val="80000"/>
              </a:lnSpc>
            </a:pPr>
            <a:r>
              <a:rPr lang="en-GB" dirty="0" smtClean="0">
                <a:hlinkClick r:id="rId5"/>
              </a:rPr>
              <a:t>http://www.ieee802.org/1/files/private/bz-drafts/d2/802-1Qbz-d2-4.pdf</a:t>
            </a:r>
            <a:endParaRPr lang="en-GB" dirty="0" smtClean="0"/>
          </a:p>
          <a:p>
            <a:pPr lvl="2">
              <a:lnSpc>
                <a:spcPct val="80000"/>
              </a:lnSpc>
            </a:pPr>
            <a:r>
              <a:rPr lang="en-US" dirty="0" smtClean="0">
                <a:hlinkClick r:id="rId6"/>
              </a:rPr>
              <a:t>http</a:t>
            </a:r>
            <a:r>
              <a:rPr lang="en-US" dirty="0" smtClean="0">
                <a:hlinkClick r:id="rId6"/>
              </a:rPr>
              <a:t>://www.ieee802.org/1/files/private/ac-rev-drafts/d4/802-1ac-rev-d4-0.</a:t>
            </a:r>
            <a:r>
              <a:rPr lang="en-US" dirty="0" smtClean="0">
                <a:hlinkClick r:id="rId6"/>
              </a:rPr>
              <a:t>pdf</a:t>
            </a:r>
            <a:endParaRPr lang="en-US" dirty="0"/>
          </a:p>
          <a:p>
            <a:pPr>
              <a:lnSpc>
                <a:spcPct val="80000"/>
              </a:lnSpc>
            </a:pPr>
            <a:r>
              <a:rPr lang="en-US" sz="1800" b="0" dirty="0" smtClean="0"/>
              <a:t>(Note: you can use 802.1 or 802.11 credential to access either members site.)</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996902" y="1520508"/>
            <a:ext cx="7156498" cy="396589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b="1" dirty="0" smtClean="0">
                <a:solidFill>
                  <a:srgbClr val="008000"/>
                </a:solidFill>
                <a:latin typeface="Arial"/>
                <a:cs typeface="Arial"/>
              </a:rPr>
              <a:t>January 2017 – </a:t>
            </a:r>
            <a:r>
              <a:rPr lang="en-US" sz="2400" b="1" dirty="0">
                <a:solidFill>
                  <a:srgbClr val="008000"/>
                </a:solidFill>
                <a:latin typeface="Arial"/>
                <a:cs typeface="Arial"/>
              </a:rPr>
              <a:t>Sponsor Ballot Pool </a:t>
            </a:r>
            <a:r>
              <a:rPr lang="en-US" sz="2400" b="1" dirty="0" smtClean="0">
                <a:solidFill>
                  <a:srgbClr val="008000"/>
                </a:solidFill>
                <a:latin typeface="Arial"/>
                <a:cs typeface="Arial"/>
              </a:rPr>
              <a:t>Formation Start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2017 </a:t>
            </a:r>
            <a:r>
              <a:rPr lang="en-US" sz="2400" b="1" dirty="0">
                <a:solidFill>
                  <a:srgbClr val="008000"/>
                </a:solidFill>
                <a:latin typeface="Arial"/>
                <a:cs typeface="Arial"/>
              </a:rPr>
              <a:t>– MEC/MDR </a:t>
            </a:r>
            <a:r>
              <a:rPr lang="en-US" sz="2400" b="1" dirty="0" smtClean="0">
                <a:solidFill>
                  <a:srgbClr val="008000"/>
                </a:solidFill>
                <a:latin typeface="Arial"/>
                <a:cs typeface="Arial"/>
              </a:rPr>
              <a:t>Initiated</a:t>
            </a:r>
          </a:p>
          <a:p>
            <a:pPr lvl="1">
              <a:lnSpc>
                <a:spcPct val="80000"/>
              </a:lnSpc>
            </a:pPr>
            <a:r>
              <a:rPr lang="en-US" sz="2400" b="1" dirty="0" smtClean="0">
                <a:solidFill>
                  <a:srgbClr val="008000"/>
                </a:solidFill>
                <a:latin typeface="Arial"/>
                <a:cs typeface="Arial"/>
              </a:rPr>
              <a:t>(March 2017 </a:t>
            </a:r>
            <a:r>
              <a:rPr lang="mr-IN" sz="2400" b="1" dirty="0" smtClean="0">
                <a:solidFill>
                  <a:srgbClr val="008000"/>
                </a:solidFill>
                <a:latin typeface="Arial"/>
                <a:cs typeface="Arial"/>
              </a:rPr>
              <a:t>–</a:t>
            </a:r>
            <a:r>
              <a:rPr lang="en-US" sz="2400" b="1" dirty="0" smtClean="0">
                <a:solidFill>
                  <a:srgbClr val="008000"/>
                </a:solidFill>
                <a:latin typeface="Arial"/>
                <a:cs typeface="Arial"/>
              </a:rPr>
              <a:t> Sponsor Ballot Pool and MEC/MDR Completed)</a:t>
            </a:r>
            <a:endParaRPr lang="en-US" sz="2400" b="1" dirty="0">
              <a:solidFill>
                <a:srgbClr val="008000"/>
              </a:solidFill>
              <a:latin typeface="Arial"/>
              <a:cs typeface="Arial"/>
            </a:endParaRP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173511"/>
              </p:ext>
            </p:extLst>
          </p:nvPr>
        </p:nvGraphicFramePr>
        <p:xfrm>
          <a:off x="762000" y="2608756"/>
          <a:ext cx="7696199" cy="2632170"/>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Regency A,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 Regency B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a:lnSpc>
                <a:spcPct val="80000"/>
              </a:lnSpc>
            </a:pPr>
            <a:r>
              <a:rPr lang="en-US" dirty="0" smtClean="0"/>
              <a:t>Moved</a:t>
            </a:r>
            <a:r>
              <a:rPr lang="en-US" dirty="0"/>
              <a:t>, </a:t>
            </a:r>
            <a:r>
              <a:rPr lang="en-US" b="0" dirty="0"/>
              <a:t>to approve </a:t>
            </a:r>
            <a:r>
              <a:rPr lang="en-US" b="0" dirty="0" smtClean="0"/>
              <a:t>11-16/469r0 as </a:t>
            </a:r>
            <a:r>
              <a:rPr lang="en-US" b="0" dirty="0"/>
              <a:t>the minutes of the </a:t>
            </a:r>
            <a:r>
              <a:rPr lang="en-US" b="0" dirty="0" smtClean="0"/>
              <a:t>Atlanta </a:t>
            </a:r>
            <a:r>
              <a:rPr lang="en-US" b="0" dirty="0" err="1" smtClean="0"/>
              <a:t>TGak</a:t>
            </a:r>
            <a:r>
              <a:rPr lang="en-US" b="0" dirty="0" smtClean="0"/>
              <a:t> </a:t>
            </a:r>
            <a:r>
              <a:rPr lang="en-US" b="0" dirty="0"/>
              <a:t>meeting in </a:t>
            </a:r>
            <a:r>
              <a:rPr lang="en-US" b="0" dirty="0" smtClean="0"/>
              <a:t>January.</a:t>
            </a:r>
            <a:endParaRPr lang="en-US" b="0" dirty="0"/>
          </a:p>
          <a:p>
            <a:pPr lvl="1">
              <a:lnSpc>
                <a:spcPct val="80000"/>
              </a:lnSpc>
            </a:pPr>
            <a:r>
              <a:rPr lang="en-US" dirty="0" smtClean="0"/>
              <a:t>Mover:    Seconder: </a:t>
            </a:r>
          </a:p>
          <a:p>
            <a:pPr lvl="1">
              <a:lnSpc>
                <a:spcPct val="80000"/>
              </a:lnSpc>
            </a:pPr>
            <a:r>
              <a:rPr lang="en-US" dirty="0" smtClean="0"/>
              <a:t>Yes:    No:    Abstain: </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a:t>
            </a:r>
            <a:r>
              <a:rPr lang="en-US" dirty="0">
                <a:latin typeface="Arial" charset="0"/>
                <a:cs typeface="Arial" charset="0"/>
              </a:rPr>
              <a:t>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January </a:t>
            </a:r>
            <a:r>
              <a:rPr lang="en-US" b="0" dirty="0" err="1" smtClean="0"/>
              <a:t>TGak</a:t>
            </a:r>
            <a:r>
              <a:rPr lang="en-US" b="0" dirty="0" smtClean="0"/>
              <a:t> </a:t>
            </a:r>
            <a:r>
              <a:rPr lang="en-US" b="0" dirty="0"/>
              <a:t>meeting:</a:t>
            </a:r>
          </a:p>
          <a:p>
            <a:pPr lvl="1">
              <a:lnSpc>
                <a:spcPct val="80000"/>
              </a:lnSpc>
            </a:pPr>
            <a:r>
              <a:rPr lang="en-US" dirty="0" smtClean="0"/>
              <a:t>30 January: 11-17/0265r0</a:t>
            </a:r>
          </a:p>
          <a:p>
            <a:pPr lvl="1">
              <a:lnSpc>
                <a:spcPct val="80000"/>
              </a:lnSpc>
            </a:pPr>
            <a:r>
              <a:rPr lang="en-US" dirty="0" smtClean="0"/>
              <a:t>13 February: 11-17/0266r0</a:t>
            </a:r>
          </a:p>
          <a:p>
            <a:pPr lvl="1">
              <a:lnSpc>
                <a:spcPct val="80000"/>
              </a:lnSpc>
            </a:pPr>
            <a:r>
              <a:rPr lang="en-US" dirty="0" smtClean="0"/>
              <a:t>20 February: 11-17/0293r0</a:t>
            </a:r>
          </a:p>
          <a:p>
            <a:pPr lvl="1">
              <a:lnSpc>
                <a:spcPct val="80000"/>
              </a:lnSpc>
            </a:pPr>
            <a:r>
              <a:rPr lang="en-US" dirty="0" smtClean="0"/>
              <a:t>27 February: 11-17/0314r0</a:t>
            </a:r>
            <a:endParaRPr lang="en-US" dirty="0"/>
          </a:p>
          <a:p>
            <a:pPr lvl="1">
              <a:lnSpc>
                <a:spcPct val="80000"/>
              </a:lnSpc>
            </a:pPr>
            <a:r>
              <a:rPr lang="en-US" dirty="0"/>
              <a:t>Mover:    Seconder: </a:t>
            </a:r>
          </a:p>
          <a:p>
            <a:pPr lvl="1">
              <a:lnSpc>
                <a:spcPct val="80000"/>
              </a:lnSpc>
            </a:pPr>
            <a:r>
              <a:rPr lang="en-US" dirty="0"/>
              <a:t>Yes:    No:    Abstain: </a:t>
            </a:r>
          </a:p>
          <a:p>
            <a:pPr>
              <a:lnSpc>
                <a:spcPct val="80000"/>
              </a:lnSpc>
            </a:pPr>
            <a:r>
              <a:rPr lang="en-US" b="0" dirty="0" smtClean="0"/>
              <a:t>Discussion on Element ID versus Element ID Extension for GLK Capabilities IE.</a:t>
            </a:r>
          </a:p>
          <a:p>
            <a:pPr>
              <a:lnSpc>
                <a:spcPct val="80000"/>
              </a:lnSpc>
            </a:pPr>
            <a:r>
              <a:rPr lang="en-US" dirty="0" smtClean="0"/>
              <a:t>Moved, </a:t>
            </a:r>
            <a:r>
              <a:rPr lang="en-US" b="0" dirty="0" smtClean="0"/>
              <a:t>to allocates an Element ID for the P802.11ak GLK Capabilities IE.</a:t>
            </a:r>
            <a:endParaRPr lang="en-US" dirty="0" smtClean="0"/>
          </a:p>
          <a:p>
            <a:pPr lvl="1">
              <a:lnSpc>
                <a:spcPct val="80000"/>
              </a:lnSpc>
            </a:pPr>
            <a:r>
              <a:rPr lang="en-US" dirty="0"/>
              <a:t>Mover:    Seconder: </a:t>
            </a:r>
          </a:p>
          <a:p>
            <a:pPr lvl="1">
              <a:lnSpc>
                <a:spcPct val="80000"/>
              </a:lnSpc>
            </a:pPr>
            <a:r>
              <a:rPr lang="en-US" dirty="0"/>
              <a:t>Yes:    No:    Abstain: </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a:t>
            </a:r>
            <a:r>
              <a:rPr lang="en-US" dirty="0">
                <a:latin typeface="Arial" charset="0"/>
                <a:cs typeface="Arial" charset="0"/>
              </a:rPr>
              <a:t> 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a:t>
            </a:r>
            <a:r>
              <a:rPr lang="en-US" b="0" dirty="0"/>
              <a:t>, motions, and discussion to resolve comments and improve the </a:t>
            </a:r>
            <a:r>
              <a:rPr lang="en-US" b="0" dirty="0" err="1"/>
              <a:t>TGak</a:t>
            </a:r>
            <a:r>
              <a:rPr lang="en-US" b="0" dirty="0"/>
              <a:t> Draft</a:t>
            </a:r>
          </a:p>
          <a:p>
            <a:pPr>
              <a:lnSpc>
                <a:spcPct val="80000"/>
              </a:lnSpc>
            </a:pPr>
            <a:r>
              <a:rPr lang="en-US" dirty="0" smtClean="0"/>
              <a:t>Recess </a:t>
            </a:r>
            <a:r>
              <a:rPr lang="en-US" dirty="0"/>
              <a:t>until </a:t>
            </a:r>
            <a:r>
              <a:rPr lang="en-US" dirty="0" smtClean="0"/>
              <a:t>16;00 today</a:t>
            </a:r>
            <a:endParaRPr lang="en-US" dirty="0" smtClean="0"/>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336688066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125400</TotalTime>
  <Words>2538</Words>
  <Application>Microsoft Macintosh PowerPoint</Application>
  <PresentationFormat>On-screen Show (4:3)</PresentationFormat>
  <Paragraphs>341</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March 2017 802.11ak Agenda</vt:lpstr>
      <vt:lpstr>IEEE 802.11ak/GLK: Enhancements For Transit Links Within Bridged Networks</vt:lpstr>
      <vt:lpstr>Venue</vt:lpstr>
      <vt:lpstr>TGak Timeline</vt:lpstr>
      <vt:lpstr>Sessions</vt:lpstr>
      <vt:lpstr>Monday, 13 March 2017 13:30 – 15:30, Regency B Room</vt:lpstr>
      <vt:lpstr>Monday, 13 March 2017 13:30 – 15:30, Regency B Room</vt:lpstr>
      <vt:lpstr>Monday, 13 March 2017 13:30 – 15:30, Regency B Room</vt:lpstr>
      <vt:lpstr>Participants, Patents, and Duty to Inform</vt:lpstr>
      <vt:lpstr>Patent Related Links</vt:lpstr>
      <vt:lpstr>Call for Potentially Essential Patents</vt:lpstr>
      <vt:lpstr>Participation in IEEE 802 Meetings</vt:lpstr>
      <vt:lpstr>Other Guidelines for IEEE WG Meetings</vt:lpstr>
      <vt:lpstr>Topics to Resolve</vt:lpstr>
      <vt:lpstr>Monday, 13 March 2017 16:00– 18:00, Regency A Room</vt:lpstr>
      <vt:lpstr>Tuesday, 14 March 2017 19:30– 21:30, Regency B Room</vt:lpstr>
      <vt:lpstr>Tuesday, 14 March 2017 19:30– 21:30, Regency B Room</vt:lpstr>
      <vt:lpstr>Wednesday, 15 March 2017 16:00 – 18:00, Regency B Room</vt:lpstr>
      <vt:lpstr>Thursday, 16 March 2017 16:00 – 18:00, Regency B Room</vt:lpstr>
      <vt:lpstr>Thursday, 16 March 2017 16:00 – 18:00, Regency B Room</vt:lpstr>
      <vt:lpstr>Thursday, 16 March 2017 16:00 – 18:00, Regency B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1440</cp:revision>
  <cp:lastPrinted>2016-06-15T02:09:12Z</cp:lastPrinted>
  <dcterms:created xsi:type="dcterms:W3CDTF">2006-12-04T03:46:13Z</dcterms:created>
  <dcterms:modified xsi:type="dcterms:W3CDTF">2017-03-13T17:31:58Z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