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9" r:id="rId2"/>
    <p:sldId id="271" r:id="rId3"/>
    <p:sldId id="358" r:id="rId4"/>
    <p:sldId id="594" r:id="rId5"/>
    <p:sldId id="443" r:id="rId6"/>
    <p:sldId id="518" r:id="rId7"/>
    <p:sldId id="563" r:id="rId8"/>
    <p:sldId id="570" r:id="rId9"/>
    <p:sldId id="571" r:id="rId10"/>
    <p:sldId id="572" r:id="rId11"/>
    <p:sldId id="596" r:id="rId12"/>
    <p:sldId id="573" r:id="rId13"/>
    <p:sldId id="602" r:id="rId14"/>
    <p:sldId id="562" r:id="rId15"/>
    <p:sldId id="604" r:id="rId16"/>
    <p:sldId id="605" r:id="rId17"/>
    <p:sldId id="39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67" autoAdjust="0"/>
    <p:restoredTop sz="98109" autoAdjust="0"/>
  </p:normalViewPr>
  <p:slideViewPr>
    <p:cSldViewPr>
      <p:cViewPr varScale="1">
        <p:scale>
          <a:sx n="75" d="100"/>
          <a:sy n="75" d="100"/>
        </p:scale>
        <p:origin x="-68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P802.11-16/0194r1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P802.11-16/0194r1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P802.11-16/0194r1</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P802.11-16/0194r1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P802.11-16/0194r1</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11</a:t>
            </a:fld>
            <a:endParaRPr lang="en-US"/>
          </a:p>
        </p:txBody>
      </p:sp>
    </p:spTree>
    <p:extLst>
      <p:ext uri="{BB962C8B-B14F-4D97-AF65-F5344CB8AC3E}">
        <p14:creationId xmlns:p14="http://schemas.microsoft.com/office/powerpoint/2010/main" val="10965609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P802.11-16/0194r1</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P802.11-16/0194r1</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P802.11-16/0194r1</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P802.11-16/0194r1</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P802.11-16/0194r1</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17</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P802.11-16/0194r1</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P802.11-16/0194r1</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P802.11-16/0194r1</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P802.11-16/0194r1</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P802.11-16/0194r1</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P802.11-16/0194r1</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P802.11-16/0194r1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P802.11-17/</a:t>
            </a:r>
            <a:r>
              <a:rPr lang="en-US" sz="1800" b="1" dirty="0" smtClean="0"/>
              <a:t>0194r1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https://standards.ieee.org/develop/policies/bylaws/sb_bylaws.pdf%20section%205.2.1.3"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3600" dirty="0" smtClean="0">
                <a:latin typeface="Arial" charset="0"/>
              </a:rPr>
              <a:t>March 2017 802.11ak Agenda</a:t>
            </a:r>
            <a:endParaRPr lang="en-US" sz="3600"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2016-01</a:t>
            </a:r>
            <a:r>
              <a:rPr lang="en-US" sz="1800" b="0" dirty="0" smtClean="0">
                <a:latin typeface="Arial" charset="0"/>
              </a:rPr>
              <a:t>-</a:t>
            </a:r>
            <a:r>
              <a:rPr lang="en-US" sz="1800" b="0" dirty="0" smtClean="0">
                <a:latin typeface="Arial" charset="0"/>
              </a:rPr>
              <a:t>30</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Participation in IEEE 802 Meetings</a:t>
            </a:r>
          </a:p>
        </p:txBody>
      </p:sp>
      <p:sp>
        <p:nvSpPr>
          <p:cNvPr id="3" name="Content Placeholder 2"/>
          <p:cNvSpPr>
            <a:spLocks noGrp="1"/>
          </p:cNvSpPr>
          <p:nvPr>
            <p:ph idx="1"/>
          </p:nvPr>
        </p:nvSpPr>
        <p:spPr>
          <a:xfrm>
            <a:off x="685800" y="1752600"/>
            <a:ext cx="7772400" cy="4343400"/>
          </a:xfrm>
        </p:spPr>
        <p:txBody>
          <a:bodyPr/>
          <a:lstStyle/>
          <a:p>
            <a:pPr marL="0" indent="0">
              <a:buNone/>
            </a:pPr>
            <a:r>
              <a:rPr lang="en-US" sz="1600" dirty="0"/>
              <a:t>All participation in IEEE 802 Working Group meetings is on an individual basis</a:t>
            </a:r>
          </a:p>
          <a:p>
            <a:r>
              <a:rPr lang="en-GB" sz="1400" i="1" dirty="0" smtClean="0"/>
              <a:t>Participants </a:t>
            </a:r>
            <a:r>
              <a:rPr lang="en-GB" sz="1400" i="1" dirty="0"/>
              <a:t>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i="1" dirty="0" smtClean="0"/>
              <a:t>IEEE </a:t>
            </a:r>
            <a:r>
              <a:rPr lang="en-US" sz="1400" i="1" dirty="0"/>
              <a:t>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pPr marL="0" indent="0">
              <a:buNone/>
            </a:pPr>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11</a:t>
            </a:fld>
            <a:endParaRPr lang="en-US"/>
          </a:p>
        </p:txBody>
      </p:sp>
    </p:spTree>
    <p:extLst>
      <p:ext uri="{BB962C8B-B14F-4D97-AF65-F5344CB8AC3E}">
        <p14:creationId xmlns:p14="http://schemas.microsoft.com/office/powerpoint/2010/main" val="93419299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Wednesday, </a:t>
            </a:r>
            <a:r>
              <a:rPr lang="en-US" sz="4000" dirty="0" smtClean="0">
                <a:latin typeface="Arial" charset="0"/>
                <a:cs typeface="Arial" charset="0"/>
              </a:rPr>
              <a:t>15 </a:t>
            </a:r>
            <a:r>
              <a:rPr lang="en-US" sz="4000" dirty="0" smtClean="0">
                <a:latin typeface="Arial" charset="0"/>
                <a:cs typeface="Arial" charset="0"/>
              </a:rPr>
              <a:t>March </a:t>
            </a:r>
            <a:r>
              <a:rPr lang="en-US" sz="4000" dirty="0" smtClean="0">
                <a:latin typeface="Arial" charset="0"/>
                <a:cs typeface="Arial" charset="0"/>
              </a:rPr>
              <a:t>2017</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motions,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a:t>Recess until </a:t>
            </a:r>
            <a:r>
              <a:rPr lang="en-US" dirty="0" smtClean="0"/>
              <a:t>16:</a:t>
            </a:r>
            <a:r>
              <a:rPr lang="en-US" dirty="0"/>
              <a:t>00 Thursday</a:t>
            </a:r>
          </a:p>
          <a:p>
            <a:pPr>
              <a:lnSpc>
                <a:spcPct val="80000"/>
              </a:lnSpc>
            </a:pPr>
            <a:endParaRPr lang="en-US" b="0" dirty="0" smtClean="0"/>
          </a:p>
        </p:txBody>
      </p:sp>
    </p:spTree>
    <p:extLst>
      <p:ext uri="{BB962C8B-B14F-4D97-AF65-F5344CB8AC3E}">
        <p14:creationId xmlns:p14="http://schemas.microsoft.com/office/powerpoint/2010/main" val="16274919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16 March 2017</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r>
              <a:rPr lang="en-US" b="0" dirty="0"/>
              <a:t>Presentations, motions, and discussion to resolve comments and improve the </a:t>
            </a:r>
            <a:r>
              <a:rPr lang="en-US" b="0" dirty="0" err="1"/>
              <a:t>TGak</a:t>
            </a:r>
            <a:r>
              <a:rPr lang="en-US" b="0" dirty="0"/>
              <a:t> Draft</a:t>
            </a:r>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a:latin typeface="Arial" charset="0"/>
                <a:cs typeface="Arial" charset="0"/>
              </a:rPr>
              <a:t>1</a:t>
            </a:r>
            <a:r>
              <a:rPr lang="en-US" sz="4000" dirty="0" smtClean="0">
                <a:latin typeface="Arial" charset="0"/>
                <a:cs typeface="Arial" charset="0"/>
              </a:rPr>
              <a:t>6 March 2017</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[xx] </a:t>
            </a:r>
            <a:r>
              <a:rPr lang="en-US" dirty="0">
                <a:cs typeface="ＭＳ Ｐゴシック" charset="0"/>
              </a:rPr>
              <a:t>Motion: </a:t>
            </a:r>
            <a:r>
              <a:rPr lang="en-US" b="0" dirty="0"/>
              <a:t>Having approved comment resolutions for all of the comments received from </a:t>
            </a:r>
            <a:r>
              <a:rPr lang="en-US" b="0" dirty="0" smtClean="0"/>
              <a:t>LB227 </a:t>
            </a:r>
            <a:r>
              <a:rPr lang="en-US" b="0" dirty="0"/>
              <a:t>on </a:t>
            </a:r>
            <a:r>
              <a:rPr lang="en-US" b="0" dirty="0" err="1"/>
              <a:t>TGak</a:t>
            </a:r>
            <a:r>
              <a:rPr lang="en-US" b="0" dirty="0"/>
              <a:t> </a:t>
            </a:r>
            <a:r>
              <a:rPr lang="en-US" b="0" dirty="0" smtClean="0"/>
              <a:t>Draft_D3.0 </a:t>
            </a:r>
            <a:r>
              <a:rPr lang="en-US" b="0" dirty="0"/>
              <a:t>as contained in document 11-</a:t>
            </a:r>
            <a:r>
              <a:rPr lang="en-US" b="0" dirty="0" smtClean="0"/>
              <a:t>17</a:t>
            </a:r>
            <a:r>
              <a:rPr lang="en-US" b="0" smtClean="0"/>
              <a:t>/0025rTBD,</a:t>
            </a:r>
            <a:endParaRPr lang="en-US" b="0" dirty="0"/>
          </a:p>
          <a:p>
            <a:pPr lvl="1"/>
            <a:r>
              <a:rPr lang="en-US" dirty="0"/>
              <a:t>Instruct the editor to prepare Draft </a:t>
            </a:r>
            <a:r>
              <a:rPr lang="en-US" dirty="0" smtClean="0"/>
              <a:t>D4.0 </a:t>
            </a:r>
            <a:r>
              <a:rPr lang="en-US" dirty="0"/>
              <a:t>incorporating these resolutions and,</a:t>
            </a:r>
          </a:p>
          <a:p>
            <a:pPr lvl="1"/>
            <a:r>
              <a:rPr lang="en-US" dirty="0"/>
              <a:t>Approve a 15 day Working Group Recirculation Ballot asking the question “Should </a:t>
            </a:r>
            <a:r>
              <a:rPr lang="en-US" dirty="0" err="1"/>
              <a:t>TGak</a:t>
            </a:r>
            <a:r>
              <a:rPr lang="en-US" dirty="0"/>
              <a:t> </a:t>
            </a:r>
            <a:r>
              <a:rPr lang="en-US" dirty="0" smtClean="0"/>
              <a:t>Draft_D4.0 </a:t>
            </a:r>
            <a:r>
              <a:rPr lang="en-US" dirty="0"/>
              <a:t>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 </a:t>
            </a:r>
            <a:r>
              <a:rPr lang="en-GB" dirty="0" smtClean="0"/>
              <a:t> ,  </a:t>
            </a:r>
            <a:r>
              <a:rPr lang="en-GB" dirty="0"/>
              <a:t>Seconded: </a:t>
            </a:r>
            <a:r>
              <a:rPr lang="en-GB" dirty="0" smtClean="0"/>
              <a:t> , </a:t>
            </a:r>
            <a:r>
              <a:rPr lang="en-GB" dirty="0"/>
              <a:t>Result: </a:t>
            </a:r>
            <a:r>
              <a:rPr lang="en-GB" dirty="0" smtClean="0"/>
              <a:t> ]</a:t>
            </a:r>
            <a:endParaRPr lang="en-US" dirty="0">
              <a:cs typeface="ＭＳ Ｐゴシック" charset="0"/>
            </a:endParaRPr>
          </a:p>
          <a:p>
            <a:pPr>
              <a:lnSpc>
                <a:spcPct val="80000"/>
              </a:lnSpc>
            </a:pPr>
            <a:endParaRPr lang="en-US" b="0" dirty="0"/>
          </a:p>
        </p:txBody>
      </p:sp>
    </p:spTree>
    <p:extLst>
      <p:ext uri="{BB962C8B-B14F-4D97-AF65-F5344CB8AC3E}">
        <p14:creationId xmlns:p14="http://schemas.microsoft.com/office/powerpoint/2010/main" val="17162747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16 March 2017</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smtClean="0"/>
              <a:t>Moved</a:t>
            </a:r>
            <a:r>
              <a:rPr lang="en-US" dirty="0"/>
              <a:t>, to hold 802.11ak Teleconferences</a:t>
            </a:r>
            <a:r>
              <a:rPr lang="en-US" b="0" dirty="0"/>
              <a:t>:</a:t>
            </a:r>
          </a:p>
          <a:p>
            <a:pPr lvl="1">
              <a:lnSpc>
                <a:spcPct val="80000"/>
              </a:lnSpc>
            </a:pPr>
            <a:r>
              <a:rPr lang="en-US" b="1" dirty="0"/>
              <a:t>1 ½ </a:t>
            </a:r>
            <a:r>
              <a:rPr lang="en-US" dirty="0"/>
              <a:t>hour teleconferences through the </a:t>
            </a:r>
            <a:r>
              <a:rPr lang="en-US" dirty="0" smtClean="0"/>
              <a:t>May 2017 </a:t>
            </a:r>
            <a:r>
              <a:rPr lang="en-US" dirty="0"/>
              <a:t>802.11 meeting on </a:t>
            </a:r>
            <a:r>
              <a:rPr lang="en-US" dirty="0" smtClean="0"/>
              <a:t>TBD at </a:t>
            </a:r>
            <a:r>
              <a:rPr lang="en-US" dirty="0"/>
              <a:t>10am Eastern US Time.</a:t>
            </a:r>
          </a:p>
          <a:p>
            <a:pPr lvl="1">
              <a:lnSpc>
                <a:spcPct val="80000"/>
              </a:lnSpc>
            </a:pPr>
            <a:r>
              <a:rPr lang="en-US" dirty="0"/>
              <a:t>Mover:    Seconder: </a:t>
            </a:r>
          </a:p>
          <a:p>
            <a:pPr lvl="1">
              <a:lnSpc>
                <a:spcPct val="80000"/>
              </a:lnSpc>
            </a:pPr>
            <a:r>
              <a:rPr lang="en-US" dirty="0"/>
              <a:t>Yes:    No:    Abstain: </a:t>
            </a:r>
          </a:p>
          <a:p>
            <a:pPr>
              <a:lnSpc>
                <a:spcPct val="80000"/>
              </a:lnSpc>
            </a:pPr>
            <a:r>
              <a:rPr lang="en-US" dirty="0" smtClean="0"/>
              <a:t>Adjourn </a:t>
            </a:r>
            <a:r>
              <a:rPr lang="en-US" dirty="0" err="1"/>
              <a:t>TGak</a:t>
            </a:r>
            <a:endParaRPr lang="en-US" dirty="0"/>
          </a:p>
          <a:p>
            <a:pPr>
              <a:lnSpc>
                <a:spcPct val="80000"/>
              </a:lnSpc>
            </a:pPr>
            <a:endParaRPr lang="en-US" b="0" dirty="0"/>
          </a:p>
        </p:txBody>
      </p:sp>
    </p:spTree>
    <p:extLst>
      <p:ext uri="{BB962C8B-B14F-4D97-AF65-F5344CB8AC3E}">
        <p14:creationId xmlns:p14="http://schemas.microsoft.com/office/powerpoint/2010/main" val="50637439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17</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2.4 of 802.11ak and results of Letter Ballot 218:</a:t>
            </a:r>
          </a:p>
          <a:p>
            <a:pPr lvl="1">
              <a:lnSpc>
                <a:spcPct val="80000"/>
              </a:lnSpc>
            </a:pPr>
            <a:r>
              <a:rPr lang="en-GB" dirty="0" smtClean="0">
                <a:hlinkClick r:id="rId4"/>
              </a:rPr>
              <a:t>http://www.ieee802.org/11/private/Draft_Standards/11ak/Draft P802.11ak_D2.4.pdf</a:t>
            </a:r>
            <a:r>
              <a:rPr lang="en-GB" dirty="0" smtClean="0"/>
              <a:t> </a:t>
            </a:r>
          </a:p>
          <a:p>
            <a:pPr lvl="1">
              <a:lnSpc>
                <a:spcPct val="80000"/>
              </a:lnSpc>
            </a:pPr>
            <a:r>
              <a:rPr lang="en-GB" dirty="0" smtClean="0"/>
              <a:t>11-15/556r32, “</a:t>
            </a:r>
            <a:r>
              <a:rPr lang="en-GB" dirty="0" err="1" smtClean="0"/>
              <a:t>TGak</a:t>
            </a:r>
            <a:r>
              <a:rPr lang="en-GB" dirty="0" smtClean="0"/>
              <a:t> LB212 Comments”</a:t>
            </a:r>
            <a:endParaRPr lang="en-GB" dirty="0"/>
          </a:p>
          <a:p>
            <a:pPr>
              <a:lnSpc>
                <a:spcPct val="80000"/>
              </a:lnSpc>
            </a:pPr>
            <a:r>
              <a:rPr lang="en-GB" dirty="0" smtClean="0"/>
              <a:t>802.1Qbz is published as IEEE </a:t>
            </a:r>
            <a:r>
              <a:rPr lang="en-GB" dirty="0" err="1" smtClean="0"/>
              <a:t>Std</a:t>
            </a:r>
            <a:r>
              <a:rPr lang="en-GB" dirty="0" smtClean="0"/>
              <a:t> 802.1Qbz-2016</a:t>
            </a:r>
          </a:p>
          <a:p>
            <a:pPr lvl="1">
              <a:lnSpc>
                <a:spcPct val="80000"/>
              </a:lnSpc>
            </a:pPr>
            <a:r>
              <a:rPr lang="en-GB" dirty="0" smtClean="0"/>
              <a:t>Last Draft:</a:t>
            </a:r>
          </a:p>
          <a:p>
            <a:pPr lvl="2">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4.0 of 802.1AC-REV is at</a:t>
            </a:r>
          </a:p>
          <a:p>
            <a:pPr lvl="1">
              <a:lnSpc>
                <a:spcPct val="80000"/>
              </a:lnSpc>
            </a:pPr>
            <a:r>
              <a:rPr lang="en-US" dirty="0" smtClean="0">
                <a:hlinkClick r:id="rId6"/>
              </a:rPr>
              <a:t>http://www.ieee802.org/1/files/private/ac-rev-drafts/d4/802-1ac-rev-d4-0.pdf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13-16 March, 2017</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(Huawei)</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Hyatt Regency, Vancouver, British Columbia</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996902" y="1520508"/>
            <a:ext cx="7156498" cy="396589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January 2017 – </a:t>
            </a:r>
            <a:r>
              <a:rPr lang="en-US" sz="2400" dirty="0"/>
              <a:t>Sponsor Ballot Pool </a:t>
            </a:r>
            <a:r>
              <a:rPr lang="en-US" sz="2400" dirty="0" smtClean="0"/>
              <a:t>Formation Start</a:t>
            </a:r>
            <a:endParaRPr lang="en-US" sz="2400" dirty="0"/>
          </a:p>
          <a:p>
            <a:pPr lvl="1">
              <a:lnSpc>
                <a:spcPct val="80000"/>
              </a:lnSpc>
            </a:pPr>
            <a:r>
              <a:rPr lang="en-US" sz="2400" dirty="0" smtClean="0"/>
              <a:t>January 2017 </a:t>
            </a:r>
            <a:r>
              <a:rPr lang="en-US" sz="2400" dirty="0"/>
              <a:t>– MEC/MDR </a:t>
            </a:r>
            <a:r>
              <a:rPr lang="en-US" sz="2400" dirty="0" smtClean="0"/>
              <a:t>Initiated</a:t>
            </a:r>
            <a:endParaRPr lang="en-US" sz="2400" dirty="0"/>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23717422"/>
              </p:ext>
            </p:extLst>
          </p:nvPr>
        </p:nvGraphicFramePr>
        <p:xfrm>
          <a:off x="762000" y="2608756"/>
          <a:ext cx="7696199" cy="1810844"/>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TBD</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a:t>
            </a:r>
          </a:p>
          <a:p>
            <a:pPr>
              <a:lnSpc>
                <a:spcPct val="80000"/>
              </a:lnSpc>
            </a:pPr>
            <a:r>
              <a:rPr lang="en-US" dirty="0" smtClean="0"/>
              <a:t>Moved</a:t>
            </a:r>
            <a:r>
              <a:rPr lang="en-US" dirty="0"/>
              <a:t>, </a:t>
            </a:r>
            <a:r>
              <a:rPr lang="en-US" b="0" dirty="0"/>
              <a:t>to approve </a:t>
            </a:r>
            <a:r>
              <a:rPr lang="en-US" b="0" dirty="0" smtClean="0"/>
              <a:t>11-16/</a:t>
            </a:r>
            <a:r>
              <a:rPr lang="en-US" b="0" dirty="0" err="1" smtClean="0"/>
              <a:t>tbd</a:t>
            </a:r>
            <a:r>
              <a:rPr lang="en-US" b="0" dirty="0" smtClean="0"/>
              <a:t> as </a:t>
            </a:r>
            <a:r>
              <a:rPr lang="en-US" b="0" dirty="0"/>
              <a:t>the minutes of the </a:t>
            </a:r>
            <a:r>
              <a:rPr lang="en-US" b="0" dirty="0" smtClean="0"/>
              <a:t>Atlanta </a:t>
            </a:r>
            <a:r>
              <a:rPr lang="en-US" b="0" dirty="0" err="1" smtClean="0"/>
              <a:t>TGak</a:t>
            </a:r>
            <a:r>
              <a:rPr lang="en-US" b="0" dirty="0" smtClean="0"/>
              <a:t> </a:t>
            </a:r>
            <a:r>
              <a:rPr lang="en-US" b="0" dirty="0"/>
              <a:t>meeting in </a:t>
            </a:r>
            <a:r>
              <a:rPr lang="en-US" b="0" dirty="0" smtClean="0"/>
              <a:t>January.</a:t>
            </a:r>
            <a:endParaRPr lang="en-US" b="0" dirty="0"/>
          </a:p>
          <a:p>
            <a:pPr lvl="1">
              <a:lnSpc>
                <a:spcPct val="80000"/>
              </a:lnSpc>
            </a:pPr>
            <a:r>
              <a:rPr lang="en-US" dirty="0" smtClean="0"/>
              <a:t>Mover:    Seconder: </a:t>
            </a:r>
          </a:p>
          <a:p>
            <a:pPr lvl="1">
              <a:lnSpc>
                <a:spcPct val="80000"/>
              </a:lnSpc>
            </a:pPr>
            <a:r>
              <a:rPr lang="en-US" dirty="0" smtClean="0"/>
              <a:t>Yes:    No:    Abstain: </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13:30 – 15:</a:t>
            </a:r>
            <a:r>
              <a:rPr lang="en-US" dirty="0" smtClean="0">
                <a:latin typeface="Arial" charset="0"/>
                <a:cs typeface="Arial" charset="0"/>
              </a:rPr>
              <a:t>30</a:t>
            </a:r>
            <a:endParaRPr lang="en-US" sz="24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January </a:t>
            </a:r>
            <a:r>
              <a:rPr lang="en-US" b="0" dirty="0" err="1" smtClean="0"/>
              <a:t>TGak</a:t>
            </a:r>
            <a:r>
              <a:rPr lang="en-US" b="0" dirty="0" smtClean="0"/>
              <a:t> </a:t>
            </a:r>
            <a:r>
              <a:rPr lang="en-US" b="0" dirty="0"/>
              <a:t>meeting:</a:t>
            </a:r>
          </a:p>
          <a:p>
            <a:pPr lvl="1">
              <a:lnSpc>
                <a:spcPct val="80000"/>
              </a:lnSpc>
            </a:pPr>
            <a:r>
              <a:rPr lang="en-US" dirty="0" smtClean="0"/>
              <a:t>30 January: TBD</a:t>
            </a:r>
          </a:p>
          <a:p>
            <a:pPr lvl="1">
              <a:lnSpc>
                <a:spcPct val="80000"/>
              </a:lnSpc>
            </a:pPr>
            <a:r>
              <a:rPr lang="en-US" dirty="0" smtClean="0"/>
              <a:t>13 February: TBD</a:t>
            </a:r>
          </a:p>
          <a:p>
            <a:pPr lvl="1">
              <a:lnSpc>
                <a:spcPct val="80000"/>
              </a:lnSpc>
            </a:pPr>
            <a:r>
              <a:rPr lang="en-US" dirty="0" smtClean="0"/>
              <a:t>20 February: TBD</a:t>
            </a:r>
          </a:p>
          <a:p>
            <a:pPr lvl="1">
              <a:lnSpc>
                <a:spcPct val="80000"/>
              </a:lnSpc>
            </a:pPr>
            <a:r>
              <a:rPr lang="en-US" dirty="0" smtClean="0"/>
              <a:t>27 February: TBD</a:t>
            </a:r>
            <a:endParaRPr lang="en-US" dirty="0"/>
          </a:p>
          <a:p>
            <a:pPr lvl="1">
              <a:lnSpc>
                <a:spcPct val="80000"/>
              </a:lnSpc>
            </a:pPr>
            <a:r>
              <a:rPr lang="en-US" dirty="0"/>
              <a:t>Mover:    Seconder: </a:t>
            </a:r>
          </a:p>
          <a:p>
            <a:pPr lvl="1">
              <a:lnSpc>
                <a:spcPct val="80000"/>
              </a:lnSpc>
            </a:pPr>
            <a:r>
              <a:rPr lang="en-US" dirty="0"/>
              <a:t>Yes:    No:    Abstain: </a:t>
            </a:r>
          </a:p>
          <a:p>
            <a:pPr>
              <a:lnSpc>
                <a:spcPct val="80000"/>
              </a:lnSpc>
            </a:pPr>
            <a:r>
              <a:rPr lang="en-US" b="0" dirty="0"/>
              <a:t>Presentations, motions, and discussion to resolve comments and improve the </a:t>
            </a:r>
            <a:r>
              <a:rPr lang="en-US" b="0" dirty="0" err="1"/>
              <a:t>TGak</a:t>
            </a:r>
            <a:r>
              <a:rPr lang="en-US" b="0" dirty="0"/>
              <a:t> Draft</a:t>
            </a:r>
          </a:p>
          <a:p>
            <a:pPr>
              <a:lnSpc>
                <a:spcPct val="80000"/>
              </a:lnSpc>
            </a:pPr>
            <a:r>
              <a:rPr lang="en-US" dirty="0" smtClean="0"/>
              <a:t>Recess </a:t>
            </a:r>
            <a:r>
              <a:rPr lang="en-US" dirty="0"/>
              <a:t>until </a:t>
            </a:r>
            <a:r>
              <a:rPr lang="en-US" dirty="0" smtClean="0"/>
              <a:t>10:</a:t>
            </a:r>
            <a:r>
              <a:rPr lang="en-US" dirty="0"/>
              <a:t>3</a:t>
            </a:r>
            <a:r>
              <a:rPr lang="en-US" dirty="0" smtClean="0"/>
              <a:t>0 tomorrow</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122803</TotalTime>
  <Words>2032</Words>
  <Application>Microsoft Macintosh PowerPoint</Application>
  <PresentationFormat>On-screen Show (4:3)</PresentationFormat>
  <Paragraphs>265</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802-11-Submission</vt:lpstr>
      <vt:lpstr>March 2017 802.11ak Agenda</vt:lpstr>
      <vt:lpstr>IEEE 802.11ak/GLK: Enhancements For Transit Links Within Bridged Networks</vt:lpstr>
      <vt:lpstr>Venue</vt:lpstr>
      <vt:lpstr>TGak Timeline</vt:lpstr>
      <vt:lpstr>Sessions</vt:lpstr>
      <vt:lpstr>Monday, 13 March 2017 16:00 – 18:00</vt:lpstr>
      <vt:lpstr>Monday, 13 March 2017 13:30 – 15:30</vt:lpstr>
      <vt:lpstr>Participants, Patents, and Duty to Inform</vt:lpstr>
      <vt:lpstr>Patent Related Links</vt:lpstr>
      <vt:lpstr>Call for Potentially Essential Patents</vt:lpstr>
      <vt:lpstr>Participation in IEEE 802 Meetings</vt:lpstr>
      <vt:lpstr>Other Guidelines for IEEE WG Meetings</vt:lpstr>
      <vt:lpstr>Wednesday, 15 March 2017 16:00 – 18:00</vt:lpstr>
      <vt:lpstr>Thursday, 16 March 2017 16:00 – 18:00</vt:lpstr>
      <vt:lpstr>Thursday, 16 March 2017 16:00 – 18:00</vt:lpstr>
      <vt:lpstr>Thursday, 16 March 2017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1422</cp:revision>
  <cp:lastPrinted>2016-06-15T02:09:12Z</cp:lastPrinted>
  <dcterms:created xsi:type="dcterms:W3CDTF">2006-12-04T03:46:13Z</dcterms:created>
  <dcterms:modified xsi:type="dcterms:W3CDTF">2017-01-30T14:39:40Z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