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handoutMasterIdLst>
    <p:handoutMasterId r:id="rId20"/>
  </p:handoutMasterIdLst>
  <p:sldIdLst>
    <p:sldId id="269" r:id="rId2"/>
    <p:sldId id="271" r:id="rId3"/>
    <p:sldId id="358" r:id="rId4"/>
    <p:sldId id="594" r:id="rId5"/>
    <p:sldId id="443" r:id="rId6"/>
    <p:sldId id="518" r:id="rId7"/>
    <p:sldId id="563" r:id="rId8"/>
    <p:sldId id="570" r:id="rId9"/>
    <p:sldId id="571" r:id="rId10"/>
    <p:sldId id="572" r:id="rId11"/>
    <p:sldId id="596" r:id="rId12"/>
    <p:sldId id="573" r:id="rId13"/>
    <p:sldId id="602" r:id="rId14"/>
    <p:sldId id="562" r:id="rId15"/>
    <p:sldId id="604" r:id="rId16"/>
    <p:sldId id="605" r:id="rId17"/>
    <p:sldId id="390"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67" autoAdjust="0"/>
    <p:restoredTop sz="98109" autoAdjust="0"/>
  </p:normalViewPr>
  <p:slideViewPr>
    <p:cSldViewPr>
      <p:cViewPr varScale="1">
        <p:scale>
          <a:sx n="95" d="100"/>
          <a:sy n="95" d="100"/>
        </p:scale>
        <p:origin x="-104" y="-11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handoutMaster" Target="handoutMasters/handout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mr-IN" smtClean="0"/>
              <a:t>doc.: IEEE P802.11-16/0194r0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2017</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mr-IN" smtClean="0"/>
              <a:t>doc.: IEEE P802.11-16/0194r0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2017</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P802.11-16/0194r0</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P802.11-16/0194r0</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2017</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mr-IN" smtClean="0"/>
              <a:t>doc.: IEEE P802.11-16/0194r0</a:t>
            </a:r>
            <a:endParaRPr lang="en-US"/>
          </a:p>
        </p:txBody>
      </p:sp>
      <p:sp>
        <p:nvSpPr>
          <p:cNvPr id="5" name="Date Placeholder 4"/>
          <p:cNvSpPr>
            <a:spLocks noGrp="1"/>
          </p:cNvSpPr>
          <p:nvPr>
            <p:ph type="dt" idx="11"/>
          </p:nvPr>
        </p:nvSpPr>
        <p:spPr/>
        <p:txBody>
          <a:bodyPr/>
          <a:lstStyle/>
          <a:p>
            <a:r>
              <a:rPr lang="en-US" smtClean="0"/>
              <a:t>January 2017</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11</a:t>
            </a:fld>
            <a:endParaRPr lang="en-US"/>
          </a:p>
        </p:txBody>
      </p:sp>
    </p:spTree>
    <p:extLst>
      <p:ext uri="{BB962C8B-B14F-4D97-AF65-F5344CB8AC3E}">
        <p14:creationId xmlns:p14="http://schemas.microsoft.com/office/powerpoint/2010/main" val="10965609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12</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P802.11-16/0194r0</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13</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P802.11-16/0194r0</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14</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P802.11-16/0194r0</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P802.11-16/0194r0</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P802.11-16/0194r0</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17</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P802.11-16/0194r0</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P802.11-16/0194r0</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mr-IN" smtClean="0"/>
              <a:t>doc.: IEEE P802.11-16/0194r0</a:t>
            </a:r>
            <a:endParaRPr lang="en-US"/>
          </a:p>
        </p:txBody>
      </p:sp>
      <p:sp>
        <p:nvSpPr>
          <p:cNvPr id="5" name="Date Placeholder 4"/>
          <p:cNvSpPr>
            <a:spLocks noGrp="1"/>
          </p:cNvSpPr>
          <p:nvPr>
            <p:ph type="dt" idx="11"/>
          </p:nvPr>
        </p:nvSpPr>
        <p:spPr/>
        <p:txBody>
          <a:bodyPr/>
          <a:lstStyle/>
          <a:p>
            <a:r>
              <a:rPr lang="en-US" smtClean="0"/>
              <a:t>January 2017</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mr-IN" smtClean="0"/>
              <a:t>doc.: IEEE P802.11-16/0194r0</a:t>
            </a:r>
            <a:endParaRPr lang="en-US"/>
          </a:p>
        </p:txBody>
      </p:sp>
      <p:sp>
        <p:nvSpPr>
          <p:cNvPr id="5" name="Date Placeholder 4"/>
          <p:cNvSpPr>
            <a:spLocks noGrp="1"/>
          </p:cNvSpPr>
          <p:nvPr>
            <p:ph type="dt" idx="11"/>
          </p:nvPr>
        </p:nvSpPr>
        <p:spPr/>
        <p:txBody>
          <a:bodyPr/>
          <a:lstStyle/>
          <a:p>
            <a:r>
              <a:rPr lang="en-US" smtClean="0"/>
              <a:t>January 2017</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P802.11-16/0194r0</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P802.11-16/0194r0</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8</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P802.11-16/0194r0</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2017</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March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March 2017</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March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March 2017</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March 2017</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March 2017</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March 2017</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2017</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2017</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March 2017</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486400"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a:t>
            </a:r>
            <a:r>
              <a:rPr lang="en-US" sz="1800" b="1" dirty="0" smtClean="0"/>
              <a:t>17/0194r0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91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dirty="0" smtClean="0"/>
              <a:t>Agenda</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4" Type="http://schemas.openxmlformats.org/officeDocument/2006/relationships/hyperlink" Target="http://ieee802.org/PNP/approved/IEEE_802_WG_PandP_v19.pdf" TargetMode="External"/><Relationship Id="rId5" Type="http://schemas.openxmlformats.org/officeDocument/2006/relationships/hyperlink" Target="https://standards.ieee.org/develop/policies/bylaws/sb_bylaws.pdf%20section%205.2.1.3" TargetMode="External"/><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3" Type="http://schemas.openxmlformats.org/officeDocument/2006/relationships/hyperlink" Target="https://development.standards.ieee.org/get-file/P802.11ak.pdf?t=77398400003" TargetMode="External"/><Relationship Id="rId4" Type="http://schemas.openxmlformats.org/officeDocument/2006/relationships/hyperlink" Target="http://www.ieee802.org/11/private/Draft_Standards/11ak/Draft%20P802.11ak_D2.4.pdf" TargetMode="External"/><Relationship Id="rId5" Type="http://schemas.openxmlformats.org/officeDocument/2006/relationships/hyperlink" Target="http://www.ieee802.org/1/files/private/bz-drafts/d2/802-1Qbz-d2-4.pdf" TargetMode="External"/><Relationship Id="rId6" Type="http://schemas.openxmlformats.org/officeDocument/2006/relationships/hyperlink" Target="http://www.ieee802.org/1/files/private/ac-rev-drafts/d4/802-1ac-rev-d4-0.pdf" TargetMode="External"/><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March 2017</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sz="3600" dirty="0" smtClean="0">
                <a:latin typeface="Arial" charset="0"/>
              </a:rPr>
              <a:t>March 2017 </a:t>
            </a:r>
            <a:r>
              <a:rPr lang="en-US" sz="3600" dirty="0" smtClean="0">
                <a:latin typeface="Arial" charset="0"/>
              </a:rPr>
              <a:t>802.11ak Agenda</a:t>
            </a:r>
            <a:endParaRPr lang="en-US" sz="3600"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2016-01</a:t>
            </a:r>
            <a:r>
              <a:rPr lang="en-US" sz="1800" b="0" dirty="0" smtClean="0">
                <a:latin typeface="Arial" charset="0"/>
              </a:rPr>
              <a:t>-</a:t>
            </a:r>
            <a:r>
              <a:rPr lang="en-US" sz="1800" b="0" dirty="0" smtClean="0">
                <a:latin typeface="Arial" charset="0"/>
              </a:rPr>
              <a:t>26</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2017</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10</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86157980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Participation in IEEE 802 Meetings</a:t>
            </a:r>
          </a:p>
        </p:txBody>
      </p:sp>
      <p:sp>
        <p:nvSpPr>
          <p:cNvPr id="3" name="Content Placeholder 2"/>
          <p:cNvSpPr>
            <a:spLocks noGrp="1"/>
          </p:cNvSpPr>
          <p:nvPr>
            <p:ph idx="1"/>
          </p:nvPr>
        </p:nvSpPr>
        <p:spPr>
          <a:xfrm>
            <a:off x="685800" y="1752600"/>
            <a:ext cx="7772400" cy="4343400"/>
          </a:xfrm>
        </p:spPr>
        <p:txBody>
          <a:bodyPr/>
          <a:lstStyle/>
          <a:p>
            <a:pPr marL="0" indent="0">
              <a:buNone/>
            </a:pPr>
            <a:r>
              <a:rPr lang="en-US" sz="1600" dirty="0"/>
              <a:t>All participation in IEEE 802 Working Group meetings is on an individual basis</a:t>
            </a:r>
          </a:p>
          <a:p>
            <a:r>
              <a:rPr lang="en-GB" sz="1400" i="1" dirty="0" smtClean="0"/>
              <a:t>Participants </a:t>
            </a:r>
            <a:r>
              <a:rPr lang="en-GB" sz="1400" i="1" dirty="0"/>
              <a:t>in the IEEE standards development individual process shall act based on their qualifications and experience. (</a:t>
            </a:r>
            <a:r>
              <a:rPr lang="en-GB" sz="1400" i="1" dirty="0">
                <a:hlinkClick r:id="rId3"/>
              </a:rPr>
              <a:t>https://standards.ieee.org/develop/policies/bylaws/sb_bylaws.pdf</a:t>
            </a:r>
            <a:r>
              <a:rPr lang="en-GB" sz="1400" i="1" dirty="0"/>
              <a:t>  section 5.2.1)</a:t>
            </a:r>
            <a:endParaRPr lang="en-US" sz="1400" dirty="0"/>
          </a:p>
          <a:p>
            <a:r>
              <a:rPr lang="en-US" sz="1400" i="1" dirty="0" smtClean="0"/>
              <a:t>IEEE </a:t>
            </a:r>
            <a:r>
              <a:rPr lang="en-US" sz="1400" i="1" dirty="0"/>
              <a:t>802 </a:t>
            </a:r>
            <a:r>
              <a:rPr lang="en-GB" sz="1400" i="1" dirty="0"/>
              <a:t>Working Group membership is by individual; “Working Group members shall participate in the consensus process in a manner consistent with their professional expert opinion as individuals, and not as organizational representatives”. (</a:t>
            </a:r>
            <a:r>
              <a:rPr lang="en-GB" sz="1400" i="1" u="sng" dirty="0">
                <a:hlinkClick r:id="rId4"/>
              </a:rPr>
              <a:t>http://ieee802.org/PNP/approved/IEEE_802_WG_PandP_v19.pdf</a:t>
            </a:r>
            <a:r>
              <a:rPr lang="en-GB" sz="1400" i="1" dirty="0"/>
              <a:t> section 4.2.1)</a:t>
            </a:r>
            <a:endParaRPr lang="en-US" sz="1400" dirty="0"/>
          </a:p>
          <a:p>
            <a:r>
              <a:rPr lang="en-US" sz="14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sz="1400" dirty="0"/>
              <a:t>You shall not direct the actions or votes of any other member of an IEEE 802 Working Group or retaliate against any other member for their actions or votes within IEEE 802 Working Group meetings, see </a:t>
            </a:r>
            <a:r>
              <a:rPr lang="en-US" sz="1400" u="sng" dirty="0">
                <a:hlinkClick r:id="rId5"/>
              </a:rPr>
              <a:t>https://standards.ieee.org/develop/policies/bylaws/sb_bylaws.pdf </a:t>
            </a:r>
            <a:r>
              <a:rPr lang="en-US" sz="1400" dirty="0"/>
              <a:t> section 5.2.1.3 and </a:t>
            </a:r>
            <a:r>
              <a:rPr lang="en-GB" sz="1400" u="sng" dirty="0">
                <a:hlinkClick r:id="rId4"/>
              </a:rPr>
              <a:t>http://ieee802.org/PNP/approved/IEEE_802_WG_PandP_v19.pdf</a:t>
            </a:r>
            <a:r>
              <a:rPr lang="en-GB" sz="1400" dirty="0"/>
              <a:t>  section 3.4.1, list item x</a:t>
            </a:r>
            <a:endParaRPr lang="en-US" sz="1400" dirty="0"/>
          </a:p>
          <a:p>
            <a:pPr marL="0" indent="0">
              <a:buNone/>
            </a:pPr>
            <a:r>
              <a:rPr lang="en-US" sz="1600" dirty="0"/>
              <a:t>By participating in IEEE 802 meetings, you accept these requirements.  If you do not agree to these policies then you shall not participate</a:t>
            </a:r>
            <a:r>
              <a:rPr lang="en-US" sz="1600" dirty="0" smtClean="0"/>
              <a:t>.</a:t>
            </a:r>
            <a:endParaRPr lang="en-US" sz="1600" dirty="0"/>
          </a:p>
        </p:txBody>
      </p:sp>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11</a:t>
            </a:fld>
            <a:endParaRPr lang="en-US"/>
          </a:p>
        </p:txBody>
      </p:sp>
    </p:spTree>
    <p:extLst>
      <p:ext uri="{BB962C8B-B14F-4D97-AF65-F5344CB8AC3E}">
        <p14:creationId xmlns:p14="http://schemas.microsoft.com/office/powerpoint/2010/main" val="93419299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2017</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12</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7612168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13</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Wednesday, </a:t>
            </a:r>
            <a:r>
              <a:rPr lang="en-US" sz="3600" dirty="0" smtClean="0">
                <a:latin typeface="Arial" charset="0"/>
                <a:cs typeface="Arial" charset="0"/>
              </a:rPr>
              <a:t>14 March 2016</a:t>
            </a:r>
            <a:r>
              <a:rPr lang="en-US" sz="3600" dirty="0" smtClean="0">
                <a:latin typeface="Arial" charset="0"/>
                <a:cs typeface="Arial" charset="0"/>
              </a:rPr>
              <a:t/>
            </a:r>
            <a:br>
              <a:rPr lang="en-US" sz="3600" dirty="0" smtClean="0">
                <a:latin typeface="Arial" charset="0"/>
                <a:cs typeface="Arial" charset="0"/>
              </a:rPr>
            </a:br>
            <a:r>
              <a:rPr lang="en-US" dirty="0" smtClean="0">
                <a:latin typeface="Arial" charset="0"/>
                <a:cs typeface="Arial" charset="0"/>
              </a:rPr>
              <a:t>16:00 – 18:</a:t>
            </a:r>
            <a:r>
              <a:rPr lang="en-US" dirty="0" smtClean="0">
                <a:latin typeface="Arial" charset="0"/>
                <a:cs typeface="Arial" charset="0"/>
              </a:rPr>
              <a:t>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p>
          <a:p>
            <a:pPr>
              <a:lnSpc>
                <a:spcPct val="80000"/>
              </a:lnSpc>
            </a:pPr>
            <a:r>
              <a:rPr lang="en-US" b="0" dirty="0" smtClean="0"/>
              <a:t>Presentations, motions, </a:t>
            </a:r>
            <a:r>
              <a:rPr lang="en-US" b="0" dirty="0"/>
              <a:t>and discussion to resolve comments and improve the </a:t>
            </a:r>
            <a:r>
              <a:rPr lang="en-US" b="0" dirty="0" err="1"/>
              <a:t>TGak</a:t>
            </a:r>
            <a:r>
              <a:rPr lang="en-US" b="0" dirty="0"/>
              <a:t> </a:t>
            </a:r>
            <a:r>
              <a:rPr lang="en-US" b="0" dirty="0" smtClean="0"/>
              <a:t>Draft</a:t>
            </a:r>
          </a:p>
          <a:p>
            <a:pPr>
              <a:lnSpc>
                <a:spcPct val="80000"/>
              </a:lnSpc>
            </a:pPr>
            <a:r>
              <a:rPr lang="en-US" dirty="0"/>
              <a:t>Recess until </a:t>
            </a:r>
            <a:r>
              <a:rPr lang="en-US" dirty="0" smtClean="0"/>
              <a:t>16:</a:t>
            </a:r>
            <a:r>
              <a:rPr lang="en-US" dirty="0"/>
              <a:t>00 Thursday</a:t>
            </a:r>
          </a:p>
          <a:p>
            <a:pPr>
              <a:lnSpc>
                <a:spcPct val="80000"/>
              </a:lnSpc>
            </a:pPr>
            <a:endParaRPr lang="en-US" b="0" dirty="0" smtClean="0"/>
          </a:p>
        </p:txBody>
      </p:sp>
    </p:spTree>
    <p:extLst>
      <p:ext uri="{BB962C8B-B14F-4D97-AF65-F5344CB8AC3E}">
        <p14:creationId xmlns:p14="http://schemas.microsoft.com/office/powerpoint/2010/main" val="16274919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14</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19 January 2016</a:t>
            </a:r>
            <a:br>
              <a:rPr lang="en-US" sz="4000" dirty="0" smtClean="0">
                <a:latin typeface="Arial" charset="0"/>
                <a:cs typeface="Arial" charset="0"/>
              </a:rPr>
            </a:br>
            <a:r>
              <a:rPr lang="en-US" dirty="0" smtClean="0">
                <a:latin typeface="Arial" charset="0"/>
                <a:cs typeface="Arial" charset="0"/>
              </a:rPr>
              <a:t>16:00 – 18:</a:t>
            </a:r>
            <a:r>
              <a:rPr lang="en-US" dirty="0" smtClean="0">
                <a:latin typeface="Arial" charset="0"/>
                <a:cs typeface="Arial" charset="0"/>
              </a:rPr>
              <a:t>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endParaRPr lang="en-US" dirty="0"/>
          </a:p>
          <a:p>
            <a:pPr>
              <a:lnSpc>
                <a:spcPct val="80000"/>
              </a:lnSpc>
            </a:pPr>
            <a:r>
              <a:rPr lang="en-US" b="0" dirty="0"/>
              <a:t>Presentations, motions, and discussion to resolve comments and improve the </a:t>
            </a:r>
            <a:r>
              <a:rPr lang="en-US" b="0" dirty="0" err="1"/>
              <a:t>TGak</a:t>
            </a:r>
            <a:r>
              <a:rPr lang="en-US" b="0" dirty="0"/>
              <a:t> Draft</a:t>
            </a:r>
          </a:p>
          <a:p>
            <a:pPr>
              <a:lnSpc>
                <a:spcPct val="80000"/>
              </a:lnSpc>
            </a:pPr>
            <a:endParaRPr lang="en-US" dirty="0"/>
          </a:p>
          <a:p>
            <a:pPr>
              <a:lnSpc>
                <a:spcPct val="80000"/>
              </a:lnSpc>
            </a:pPr>
            <a:endParaRPr lang="en-US" b="0" dirty="0"/>
          </a:p>
        </p:txBody>
      </p:sp>
    </p:spTree>
    <p:extLst>
      <p:ext uri="{BB962C8B-B14F-4D97-AF65-F5344CB8AC3E}">
        <p14:creationId xmlns:p14="http://schemas.microsoft.com/office/powerpoint/2010/main" val="2438932267"/>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19 January 2016</a:t>
            </a:r>
            <a:br>
              <a:rPr lang="en-US" sz="4000" dirty="0" smtClean="0">
                <a:latin typeface="Arial" charset="0"/>
                <a:cs typeface="Arial" charset="0"/>
              </a:rPr>
            </a:br>
            <a:r>
              <a:rPr lang="en-US" dirty="0" smtClean="0">
                <a:latin typeface="Arial" charset="0"/>
                <a:cs typeface="Arial" charset="0"/>
              </a:rPr>
              <a:t>16:00 – 18:</a:t>
            </a:r>
            <a:r>
              <a:rPr lang="en-US" dirty="0" smtClean="0">
                <a:latin typeface="Arial" charset="0"/>
                <a:cs typeface="Arial" charset="0"/>
              </a:rPr>
              <a:t>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lvl="0"/>
            <a:r>
              <a:rPr lang="en-US" dirty="0" smtClean="0">
                <a:cs typeface="ＭＳ Ｐゴシック" charset="0"/>
              </a:rPr>
              <a:t>[xx] </a:t>
            </a:r>
            <a:r>
              <a:rPr lang="en-US" dirty="0">
                <a:cs typeface="ＭＳ Ｐゴシック" charset="0"/>
              </a:rPr>
              <a:t>Motion: </a:t>
            </a:r>
            <a:r>
              <a:rPr lang="en-US" b="0" dirty="0"/>
              <a:t>Having approved comment resolutions for all of the comments received from </a:t>
            </a:r>
            <a:r>
              <a:rPr lang="en-US" b="0" dirty="0" smtClean="0"/>
              <a:t>LB227 </a:t>
            </a:r>
            <a:r>
              <a:rPr lang="en-US" b="0" dirty="0"/>
              <a:t>on </a:t>
            </a:r>
            <a:r>
              <a:rPr lang="en-US" b="0" dirty="0" err="1"/>
              <a:t>TGak</a:t>
            </a:r>
            <a:r>
              <a:rPr lang="en-US" b="0" dirty="0"/>
              <a:t> </a:t>
            </a:r>
            <a:r>
              <a:rPr lang="en-US" b="0" dirty="0" smtClean="0"/>
              <a:t>Draft_D3.0 </a:t>
            </a:r>
            <a:r>
              <a:rPr lang="en-US" b="0" dirty="0"/>
              <a:t>as contained in document 11-</a:t>
            </a:r>
            <a:r>
              <a:rPr lang="en-US" b="0" dirty="0" smtClean="0"/>
              <a:t>17</a:t>
            </a:r>
            <a:r>
              <a:rPr lang="en-US" b="0" smtClean="0"/>
              <a:t>/0025rTBD,</a:t>
            </a:r>
            <a:endParaRPr lang="en-US" b="0" dirty="0"/>
          </a:p>
          <a:p>
            <a:pPr lvl="1"/>
            <a:r>
              <a:rPr lang="en-US" dirty="0"/>
              <a:t>Instruct the editor to prepare Draft </a:t>
            </a:r>
            <a:r>
              <a:rPr lang="en-US" dirty="0" smtClean="0"/>
              <a:t>D4.0 </a:t>
            </a:r>
            <a:r>
              <a:rPr lang="en-US" dirty="0"/>
              <a:t>incorporating these resolutions and,</a:t>
            </a:r>
          </a:p>
          <a:p>
            <a:pPr lvl="1"/>
            <a:r>
              <a:rPr lang="en-US" dirty="0"/>
              <a:t>Approve a 15 day Working Group Recirculation Ballot asking the question “Should </a:t>
            </a:r>
            <a:r>
              <a:rPr lang="en-US" dirty="0" err="1"/>
              <a:t>TGak</a:t>
            </a:r>
            <a:r>
              <a:rPr lang="en-US" dirty="0"/>
              <a:t> </a:t>
            </a:r>
            <a:r>
              <a:rPr lang="en-US" dirty="0" smtClean="0"/>
              <a:t>Draft_D4.0 </a:t>
            </a:r>
            <a:r>
              <a:rPr lang="en-US" dirty="0"/>
              <a:t>be forwarded to Sponsor Ballot?”</a:t>
            </a:r>
          </a:p>
          <a:p>
            <a:pPr lvl="1"/>
            <a:r>
              <a:rPr lang="en-GB" dirty="0"/>
              <a:t>[Moved by &lt;name&gt; on behalf of </a:t>
            </a:r>
            <a:r>
              <a:rPr lang="en-US" dirty="0" err="1"/>
              <a:t>TGak</a:t>
            </a:r>
            <a:endParaRPr lang="en-US" dirty="0"/>
          </a:p>
          <a:p>
            <a:pPr lvl="1"/>
            <a:r>
              <a:rPr lang="en-GB" dirty="0"/>
              <a:t>TG vote: </a:t>
            </a:r>
            <a:endParaRPr lang="en-US" dirty="0"/>
          </a:p>
          <a:p>
            <a:pPr lvl="1"/>
            <a:r>
              <a:rPr lang="en-GB" dirty="0"/>
              <a:t>Moved: </a:t>
            </a:r>
            <a:r>
              <a:rPr lang="en-GB" dirty="0" smtClean="0"/>
              <a:t> ,  </a:t>
            </a:r>
            <a:r>
              <a:rPr lang="en-GB" dirty="0"/>
              <a:t>Seconded: </a:t>
            </a:r>
            <a:r>
              <a:rPr lang="en-GB" dirty="0" smtClean="0"/>
              <a:t> , </a:t>
            </a:r>
            <a:r>
              <a:rPr lang="en-GB" dirty="0"/>
              <a:t>Result: </a:t>
            </a:r>
            <a:r>
              <a:rPr lang="en-GB" dirty="0" smtClean="0"/>
              <a:t> ]</a:t>
            </a:r>
            <a:endParaRPr lang="en-US" dirty="0">
              <a:cs typeface="ＭＳ Ｐゴシック" charset="0"/>
            </a:endParaRPr>
          </a:p>
          <a:p>
            <a:pPr>
              <a:lnSpc>
                <a:spcPct val="80000"/>
              </a:lnSpc>
            </a:pPr>
            <a:endParaRPr lang="en-US" b="0" dirty="0"/>
          </a:p>
        </p:txBody>
      </p:sp>
    </p:spTree>
    <p:extLst>
      <p:ext uri="{BB962C8B-B14F-4D97-AF65-F5344CB8AC3E}">
        <p14:creationId xmlns:p14="http://schemas.microsoft.com/office/powerpoint/2010/main" val="171627477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19 January 2016</a:t>
            </a:r>
            <a:br>
              <a:rPr lang="en-US" sz="4000" dirty="0" smtClean="0">
                <a:latin typeface="Arial" charset="0"/>
                <a:cs typeface="Arial" charset="0"/>
              </a:rPr>
            </a:br>
            <a:r>
              <a:rPr lang="en-US" dirty="0" smtClean="0">
                <a:latin typeface="Arial" charset="0"/>
                <a:cs typeface="Arial" charset="0"/>
              </a:rPr>
              <a:t>16:00 – 18:</a:t>
            </a:r>
            <a:r>
              <a:rPr lang="en-US" dirty="0" smtClean="0">
                <a:latin typeface="Arial" charset="0"/>
                <a:cs typeface="Arial" charset="0"/>
              </a:rPr>
              <a:t>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a:t>Teleconferences discussion</a:t>
            </a:r>
          </a:p>
          <a:p>
            <a:pPr>
              <a:lnSpc>
                <a:spcPct val="80000"/>
              </a:lnSpc>
            </a:pPr>
            <a:r>
              <a:rPr lang="en-US" dirty="0" smtClean="0"/>
              <a:t>Moved</a:t>
            </a:r>
            <a:r>
              <a:rPr lang="en-US" dirty="0"/>
              <a:t>, to hold 802.11ak Teleconferences</a:t>
            </a:r>
            <a:r>
              <a:rPr lang="en-US" b="0" dirty="0"/>
              <a:t>:</a:t>
            </a:r>
          </a:p>
          <a:p>
            <a:pPr lvl="1">
              <a:lnSpc>
                <a:spcPct val="80000"/>
              </a:lnSpc>
            </a:pPr>
            <a:r>
              <a:rPr lang="en-US" b="1" dirty="0"/>
              <a:t>1 ½ </a:t>
            </a:r>
            <a:r>
              <a:rPr lang="en-US" dirty="0"/>
              <a:t>hour teleconferences through the </a:t>
            </a:r>
            <a:r>
              <a:rPr lang="en-US" dirty="0" smtClean="0"/>
              <a:t>May 2017 </a:t>
            </a:r>
            <a:r>
              <a:rPr lang="en-US" dirty="0"/>
              <a:t>802.11 meeting on </a:t>
            </a:r>
            <a:r>
              <a:rPr lang="en-US" dirty="0" smtClean="0"/>
              <a:t>TBD at </a:t>
            </a:r>
            <a:r>
              <a:rPr lang="en-US" dirty="0"/>
              <a:t>10am Eastern US Time.</a:t>
            </a:r>
          </a:p>
          <a:p>
            <a:pPr lvl="1">
              <a:lnSpc>
                <a:spcPct val="80000"/>
              </a:lnSpc>
            </a:pPr>
            <a:r>
              <a:rPr lang="en-US" dirty="0"/>
              <a:t>Mover:    Seconder: </a:t>
            </a:r>
          </a:p>
          <a:p>
            <a:pPr lvl="1">
              <a:lnSpc>
                <a:spcPct val="80000"/>
              </a:lnSpc>
            </a:pPr>
            <a:r>
              <a:rPr lang="en-US" dirty="0"/>
              <a:t>Yes:    No:    Abstain: </a:t>
            </a:r>
          </a:p>
          <a:p>
            <a:pPr>
              <a:lnSpc>
                <a:spcPct val="80000"/>
              </a:lnSpc>
            </a:pPr>
            <a:r>
              <a:rPr lang="en-US" dirty="0" smtClean="0"/>
              <a:t>Adjourn </a:t>
            </a:r>
            <a:r>
              <a:rPr lang="en-US" dirty="0" err="1"/>
              <a:t>TGak</a:t>
            </a:r>
            <a:endParaRPr lang="en-US" dirty="0"/>
          </a:p>
          <a:p>
            <a:pPr>
              <a:lnSpc>
                <a:spcPct val="80000"/>
              </a:lnSpc>
            </a:pPr>
            <a:endParaRPr lang="en-US" b="0" dirty="0"/>
          </a:p>
        </p:txBody>
      </p:sp>
    </p:spTree>
    <p:extLst>
      <p:ext uri="{BB962C8B-B14F-4D97-AF65-F5344CB8AC3E}">
        <p14:creationId xmlns:p14="http://schemas.microsoft.com/office/powerpoint/2010/main" val="506374392"/>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17</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hlinkClick r:id="rId3"/>
              </a:rPr>
              <a:t>https://development.standards.ieee.org/get-file/P802.11ak.pdf?t=</a:t>
            </a:r>
            <a:r>
              <a:rPr lang="en-GB" dirty="0" smtClean="0">
                <a:hlinkClick r:id="rId3"/>
              </a:rPr>
              <a:t>77398400003</a:t>
            </a:r>
            <a:r>
              <a:rPr lang="en-GB" dirty="0" smtClean="0"/>
              <a:t> </a:t>
            </a:r>
            <a:endParaRPr lang="en-GB" dirty="0"/>
          </a:p>
          <a:p>
            <a:pPr lvl="2">
              <a:lnSpc>
                <a:spcPct val="80000"/>
              </a:lnSpc>
            </a:pPr>
            <a:r>
              <a:rPr lang="en-GB" dirty="0"/>
              <a:t>11-12/1207r1, “802.11 GLK Draft PAR</a:t>
            </a:r>
            <a:r>
              <a:rPr lang="en-GB" dirty="0" smtClean="0"/>
              <a:t>”</a:t>
            </a:r>
          </a:p>
          <a:p>
            <a:pPr lvl="2">
              <a:lnSpc>
                <a:spcPct val="80000"/>
              </a:lnSpc>
            </a:pPr>
            <a:r>
              <a:rPr lang="en-GB" dirty="0" smtClean="0"/>
              <a:t>11-12</a:t>
            </a:r>
            <a:r>
              <a:rPr lang="en-GB" dirty="0"/>
              <a:t>/1208r0, “802.11 GLK Draft 5C</a:t>
            </a:r>
            <a:r>
              <a:rPr lang="en-GB" dirty="0" smtClean="0"/>
              <a:t>”</a:t>
            </a:r>
          </a:p>
          <a:p>
            <a:pPr>
              <a:lnSpc>
                <a:spcPct val="80000"/>
              </a:lnSpc>
            </a:pPr>
            <a:r>
              <a:rPr lang="en-GB" dirty="0" smtClean="0"/>
              <a:t>Draft 2.4 of 802.11ak and results of Letter Ballot 218:</a:t>
            </a:r>
          </a:p>
          <a:p>
            <a:pPr lvl="1">
              <a:lnSpc>
                <a:spcPct val="80000"/>
              </a:lnSpc>
            </a:pPr>
            <a:r>
              <a:rPr lang="en-GB" dirty="0" smtClean="0">
                <a:hlinkClick r:id="rId4"/>
              </a:rPr>
              <a:t>http://www.ieee802.org/11/private/Draft_Standards/11ak/Draft P802.11ak_D2.4.pdf</a:t>
            </a:r>
            <a:r>
              <a:rPr lang="en-GB" dirty="0" smtClean="0"/>
              <a:t> </a:t>
            </a:r>
          </a:p>
          <a:p>
            <a:pPr lvl="1">
              <a:lnSpc>
                <a:spcPct val="80000"/>
              </a:lnSpc>
            </a:pPr>
            <a:r>
              <a:rPr lang="en-GB" dirty="0" smtClean="0"/>
              <a:t>11-15/556r32, “</a:t>
            </a:r>
            <a:r>
              <a:rPr lang="en-GB" dirty="0" err="1" smtClean="0"/>
              <a:t>TGak</a:t>
            </a:r>
            <a:r>
              <a:rPr lang="en-GB" dirty="0" smtClean="0"/>
              <a:t> LB212 Comments”</a:t>
            </a:r>
            <a:endParaRPr lang="en-GB" dirty="0"/>
          </a:p>
          <a:p>
            <a:pPr>
              <a:lnSpc>
                <a:spcPct val="80000"/>
              </a:lnSpc>
            </a:pPr>
            <a:r>
              <a:rPr lang="en-GB" dirty="0" smtClean="0"/>
              <a:t>802.1Qbz is published as IEEE </a:t>
            </a:r>
            <a:r>
              <a:rPr lang="en-GB" dirty="0" err="1" smtClean="0"/>
              <a:t>Std</a:t>
            </a:r>
            <a:r>
              <a:rPr lang="en-GB" dirty="0" smtClean="0"/>
              <a:t> 802.1Qbz-2016</a:t>
            </a:r>
          </a:p>
          <a:p>
            <a:pPr lvl="1">
              <a:lnSpc>
                <a:spcPct val="80000"/>
              </a:lnSpc>
            </a:pPr>
            <a:r>
              <a:rPr lang="en-GB" dirty="0" smtClean="0"/>
              <a:t>Last Draft:</a:t>
            </a:r>
          </a:p>
          <a:p>
            <a:pPr lvl="2">
              <a:lnSpc>
                <a:spcPct val="80000"/>
              </a:lnSpc>
            </a:pPr>
            <a:r>
              <a:rPr lang="en-GB" dirty="0" smtClean="0">
                <a:hlinkClick r:id="rId5"/>
              </a:rPr>
              <a:t>http://www.ieee802.org/1/files/private/bz-drafts/d2/802-1Qbz-d2-4.pdf</a:t>
            </a:r>
            <a:endParaRPr lang="en-GB" dirty="0" smtClean="0"/>
          </a:p>
          <a:p>
            <a:pPr>
              <a:lnSpc>
                <a:spcPct val="80000"/>
              </a:lnSpc>
            </a:pPr>
            <a:r>
              <a:rPr lang="en-US" dirty="0" smtClean="0"/>
              <a:t>Draft 4.0 of 802.1AC-REV is at</a:t>
            </a:r>
          </a:p>
          <a:p>
            <a:pPr lvl="1">
              <a:lnSpc>
                <a:spcPct val="80000"/>
              </a:lnSpc>
            </a:pPr>
            <a:r>
              <a:rPr lang="en-US" dirty="0" smtClean="0">
                <a:hlinkClick r:id="rId6"/>
              </a:rPr>
              <a:t>http://www.ieee802.org/1/files/private/ac-rev-drafts/d4/802-1ac-rev-d4-0.pdf</a:t>
            </a:r>
            <a:r>
              <a:rPr lang="en-US" dirty="0" smtClean="0"/>
              <a:t> </a:t>
            </a:r>
            <a:endParaRPr lang="en-US" dirty="0"/>
          </a:p>
          <a:p>
            <a:pPr marL="457200" lvl="1" indent="0">
              <a:lnSpc>
                <a:spcPct val="80000"/>
              </a:lnSpc>
              <a:buNone/>
            </a:pPr>
            <a:r>
              <a:rPr lang="en-US" dirty="0" smtClean="0"/>
              <a:t>(You can access 802.1 drafts with the group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Vancouver, British Columbia</a:t>
            </a:r>
            <a:endParaRPr lang="en-US" sz="2800" dirty="0">
              <a:latin typeface="Arial" charset="0"/>
            </a:endParaRPr>
          </a:p>
          <a:p>
            <a:pPr algn="ctr">
              <a:lnSpc>
                <a:spcPct val="90000"/>
              </a:lnSpc>
              <a:buFontTx/>
              <a:buNone/>
            </a:pPr>
            <a:r>
              <a:rPr lang="en-US" sz="2800" dirty="0" smtClean="0">
                <a:latin typeface="Arial" charset="0"/>
              </a:rPr>
              <a:t>13-16 March, </a:t>
            </a:r>
            <a:r>
              <a:rPr lang="en-US" sz="2800" dirty="0" smtClean="0">
                <a:latin typeface="Arial" charset="0"/>
              </a:rPr>
              <a:t>2017</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(Huawei)</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March 2017</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10" name="Rectangle 5"/>
          <p:cNvSpPr>
            <a:spLocks noGrp="1" noChangeArrowheads="1"/>
          </p:cNvSpPr>
          <p:nvPr>
            <p:ph type="subTitle" idx="1"/>
          </p:nvPr>
        </p:nvSpPr>
        <p:spPr>
          <a:xfrm>
            <a:off x="685800" y="5867400"/>
            <a:ext cx="7772400" cy="457200"/>
          </a:xfrm>
        </p:spPr>
        <p:txBody>
          <a:bodyPr/>
          <a:lstStyle/>
          <a:p>
            <a:r>
              <a:rPr lang="en-US" dirty="0" smtClean="0">
                <a:latin typeface="Arial"/>
                <a:cs typeface="Arial"/>
              </a:rPr>
              <a:t>Hyatt Regency, Vancouver, British Columbia</a:t>
            </a:r>
            <a:endParaRPr lang="en-US" dirty="0">
              <a:latin typeface="Arial"/>
              <a:cs typeface="Arial"/>
            </a:endParaRPr>
          </a:p>
        </p:txBody>
      </p:sp>
      <p:pic>
        <p:nvPicPr>
          <p:cNvPr id="4" name="Picture 3"/>
          <p:cNvPicPr>
            <a:picLocks noChangeAspect="1"/>
          </p:cNvPicPr>
          <p:nvPr/>
        </p:nvPicPr>
        <p:blipFill>
          <a:blip r:embed="rId3"/>
          <a:stretch>
            <a:fillRect/>
          </a:stretch>
        </p:blipFill>
        <p:spPr>
          <a:xfrm>
            <a:off x="996902" y="1520508"/>
            <a:ext cx="7156498" cy="3965892"/>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a:t>
            </a:r>
            <a:endParaRPr lang="en-US" sz="3600" u="sng"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 </a:t>
            </a:r>
            <a:r>
              <a:rPr lang="en-US" sz="2400" b="1" dirty="0">
                <a:solidFill>
                  <a:srgbClr val="008000"/>
                </a:solidFill>
                <a:latin typeface="Arial"/>
                <a:cs typeface="Arial"/>
              </a:rPr>
              <a:t>Initial WG </a:t>
            </a:r>
            <a:r>
              <a:rPr lang="en-US" sz="2400" b="1" dirty="0" smtClean="0">
                <a:solidFill>
                  <a:srgbClr val="008000"/>
                </a:solidFill>
                <a:latin typeface="Arial"/>
                <a:cs typeface="Arial"/>
              </a:rPr>
              <a:t>Letter Ballot</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February 2016 – </a:t>
            </a:r>
            <a:r>
              <a:rPr lang="en-US" sz="2400" b="1" dirty="0">
                <a:solidFill>
                  <a:srgbClr val="008000"/>
                </a:solidFill>
                <a:latin typeface="Arial"/>
                <a:cs typeface="Arial"/>
              </a:rPr>
              <a:t>WG Recirculation</a:t>
            </a:r>
          </a:p>
          <a:p>
            <a:pPr lvl="1">
              <a:lnSpc>
                <a:spcPct val="80000"/>
              </a:lnSpc>
            </a:pPr>
            <a:r>
              <a:rPr lang="en-US" sz="2400" dirty="0" smtClean="0"/>
              <a:t>January 2017 – </a:t>
            </a:r>
            <a:r>
              <a:rPr lang="en-US" sz="2400" dirty="0"/>
              <a:t>Sponsor Ballot Pool </a:t>
            </a:r>
            <a:r>
              <a:rPr lang="en-US" sz="2400" dirty="0" smtClean="0"/>
              <a:t>Formation Start</a:t>
            </a:r>
            <a:endParaRPr lang="en-US" sz="2400" dirty="0"/>
          </a:p>
          <a:p>
            <a:pPr lvl="1">
              <a:lnSpc>
                <a:spcPct val="80000"/>
              </a:lnSpc>
            </a:pPr>
            <a:r>
              <a:rPr lang="en-US" sz="2400" dirty="0" smtClean="0"/>
              <a:t>January 2017 </a:t>
            </a:r>
            <a:r>
              <a:rPr lang="en-US" sz="2400" dirty="0"/>
              <a:t>– MEC/MDR </a:t>
            </a:r>
            <a:r>
              <a:rPr lang="en-US" sz="2400" dirty="0" smtClean="0"/>
              <a:t>Initiated</a:t>
            </a:r>
            <a:endParaRPr lang="en-US" sz="2400" dirty="0"/>
          </a:p>
          <a:p>
            <a:pPr lvl="1">
              <a:lnSpc>
                <a:spcPct val="80000"/>
              </a:lnSpc>
            </a:pPr>
            <a:r>
              <a:rPr lang="en-US" sz="2400" dirty="0" smtClean="0"/>
              <a:t>March 2017 – </a:t>
            </a:r>
            <a:r>
              <a:rPr lang="en-US" sz="2400" dirty="0"/>
              <a:t>Initial Sponsor Ballot</a:t>
            </a:r>
          </a:p>
          <a:p>
            <a:pPr lvl="1">
              <a:lnSpc>
                <a:spcPct val="80000"/>
              </a:lnSpc>
            </a:pPr>
            <a:r>
              <a:rPr lang="en-US" sz="2400" dirty="0" smtClean="0"/>
              <a:t>July 2017 </a:t>
            </a:r>
            <a:r>
              <a:rPr lang="en-US" sz="2400" dirty="0"/>
              <a:t>– Sponsor Recirculation</a:t>
            </a:r>
          </a:p>
          <a:p>
            <a:pPr lvl="1">
              <a:lnSpc>
                <a:spcPct val="80000"/>
              </a:lnSpc>
            </a:pPr>
            <a:r>
              <a:rPr lang="en-US" sz="2400" dirty="0" smtClean="0"/>
              <a:t>January 2018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283858312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623717422"/>
              </p:ext>
            </p:extLst>
          </p:nvPr>
        </p:nvGraphicFramePr>
        <p:xfrm>
          <a:off x="762000" y="2608756"/>
          <a:ext cx="7696199" cy="1810844"/>
        </p:xfrm>
        <a:graphic>
          <a:graphicData uri="http://schemas.openxmlformats.org/drawingml/2006/table">
            <a:tbl>
              <a:tblPr firstRow="1" bandRow="1">
                <a:tableStyleId>{5C22544A-7EE6-4342-B048-85BDC9FD1C3A}</a:tableStyleId>
              </a:tblPr>
              <a:tblGrid>
                <a:gridCol w="1828800"/>
                <a:gridCol w="2895600"/>
                <a:gridCol w="2971799"/>
              </a:tblGrid>
              <a:tr h="43869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94759">
                <a:tc>
                  <a:txBody>
                    <a:bodyPr/>
                    <a:lstStyle/>
                    <a:p>
                      <a:r>
                        <a:rPr lang="en-US" sz="2000" strike="noStrike" dirty="0" smtClean="0"/>
                        <a:t>Monday</a:t>
                      </a:r>
                      <a:endParaRPr lang="en-US" sz="2000" strike="noStrike" dirty="0"/>
                    </a:p>
                  </a:txBody>
                  <a:tcPr/>
                </a:tc>
                <a:tc>
                  <a:txBody>
                    <a:bodyPr/>
                    <a:lstStyle/>
                    <a:p>
                      <a:r>
                        <a:rPr lang="en-US" sz="2000" strike="noStrike" dirty="0" smtClean="0"/>
                        <a:t>PM2</a:t>
                      </a:r>
                      <a:endParaRPr lang="en-US" sz="2000" strike="noStrike" dirty="0"/>
                    </a:p>
                  </a:txBody>
                  <a:tcPr/>
                </a:tc>
                <a:tc>
                  <a:txBody>
                    <a:bodyPr/>
                    <a:lstStyle/>
                    <a:p>
                      <a:r>
                        <a:rPr lang="en-US" sz="2000" strike="noStrike" dirty="0" smtClean="0">
                          <a:latin typeface="+mn-lt"/>
                          <a:cs typeface="Arial" charset="0"/>
                        </a:rPr>
                        <a:t>TBD</a:t>
                      </a:r>
                      <a:endParaRPr lang="en-US" sz="2000" strike="noStrike" dirty="0" smtClean="0">
                        <a:latin typeface="+mn-lt"/>
                      </a:endParaRPr>
                    </a:p>
                  </a:txBody>
                  <a:tcPr/>
                </a:tc>
              </a:tr>
              <a:tr h="438695">
                <a:tc>
                  <a:txBody>
                    <a:bodyPr/>
                    <a:lstStyle/>
                    <a:p>
                      <a:r>
                        <a:rPr lang="en-US" sz="2000" dirty="0" smtClean="0"/>
                        <a:t>Wednesday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strike="noStrike" dirty="0" smtClean="0">
                          <a:latin typeface="+mn-lt"/>
                          <a:cs typeface="Arial" charset="0"/>
                        </a:rPr>
                        <a:t>TBD</a:t>
                      </a:r>
                      <a:endParaRPr lang="en-US" sz="2000" strike="noStrike"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strike="noStrike" dirty="0" smtClean="0">
                          <a:latin typeface="+mn-lt"/>
                          <a:cs typeface="Arial" charset="0"/>
                        </a:rPr>
                        <a:t>TBD</a:t>
                      </a:r>
                      <a:endParaRPr lang="en-US" sz="2000" strike="noStrike" dirty="0" smtClean="0">
                        <a:latin typeface="+mn-lt"/>
                      </a:endParaRPr>
                    </a:p>
                  </a:txBody>
                  <a:tcPr/>
                </a:tc>
              </a:tr>
            </a:tbl>
          </a:graphicData>
        </a:graphic>
      </p:graphicFrame>
      <p:sp>
        <p:nvSpPr>
          <p:cNvPr id="4" name="Date Placeholder 3"/>
          <p:cNvSpPr>
            <a:spLocks noGrp="1"/>
          </p:cNvSpPr>
          <p:nvPr>
            <p:ph type="dt" sz="half" idx="10"/>
          </p:nvPr>
        </p:nvSpPr>
        <p:spPr/>
        <p:txBody>
          <a:bodyPr/>
          <a:lstStyle/>
          <a:p>
            <a:r>
              <a:rPr lang="en-US" smtClean="0"/>
              <a:t>March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2017</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13 March 2017</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a:t>
            </a:r>
            <a:r>
              <a:rPr lang="en-US" dirty="0" smtClean="0">
                <a:latin typeface="Arial" charset="0"/>
                <a:cs typeface="Arial" charset="0"/>
              </a:rPr>
              <a:t>– </a:t>
            </a:r>
            <a:r>
              <a:rPr lang="en-US" dirty="0" smtClean="0">
                <a:latin typeface="Arial" charset="0"/>
                <a:cs typeface="Arial" charset="0"/>
              </a:rPr>
              <a:t>18:00</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a:t>
            </a:r>
            <a:r>
              <a:rPr lang="en-US" dirty="0" err="1" smtClean="0"/>
              <a:t>TGak</a:t>
            </a:r>
            <a:r>
              <a:rPr lang="en-US" dirty="0" smtClean="0"/>
              <a:t> meeting </a:t>
            </a:r>
            <a:r>
              <a:rPr lang="en-US" dirty="0"/>
              <a:t>to </a:t>
            </a:r>
            <a:r>
              <a:rPr lang="en-US" dirty="0" smtClean="0"/>
              <a:t>order</a:t>
            </a:r>
          </a:p>
          <a:p>
            <a:pPr>
              <a:lnSpc>
                <a:spcPct val="80000"/>
              </a:lnSpc>
            </a:pPr>
            <a:r>
              <a:rPr lang="en-US" b="0" dirty="0" smtClean="0"/>
              <a:t>Appointment </a:t>
            </a:r>
            <a:r>
              <a:rPr lang="en-US" b="0" dirty="0"/>
              <a:t>of </a:t>
            </a:r>
            <a:r>
              <a:rPr lang="en-US" b="0" dirty="0" smtClean="0"/>
              <a:t>Secretary</a:t>
            </a:r>
          </a:p>
          <a:p>
            <a:pPr>
              <a:lnSpc>
                <a:spcPct val="80000"/>
              </a:lnSpc>
            </a:pPr>
            <a:r>
              <a:rPr lang="en-US" b="0" dirty="0" smtClean="0"/>
              <a:t>Review </a:t>
            </a:r>
            <a:r>
              <a:rPr lang="en-US" b="0" dirty="0"/>
              <a:t>of IEEE 802 and 802.11 Policies and Procedures on Intellectual Property, Inappropriate Topics, </a:t>
            </a:r>
            <a:r>
              <a:rPr lang="en-US" b="0" dirty="0" smtClean="0"/>
              <a:t>Etc. Call for essential patents</a:t>
            </a:r>
          </a:p>
          <a:p>
            <a:pPr>
              <a:lnSpc>
                <a:spcPct val="80000"/>
              </a:lnSpc>
            </a:pPr>
            <a:r>
              <a:rPr lang="en-US" b="0" dirty="0" smtClean="0"/>
              <a:t>Attendance </a:t>
            </a:r>
            <a:r>
              <a:rPr lang="en-US" b="0" dirty="0"/>
              <a:t>Recording Reminder</a:t>
            </a:r>
          </a:p>
          <a:p>
            <a:pPr>
              <a:lnSpc>
                <a:spcPct val="80000"/>
              </a:lnSpc>
            </a:pPr>
            <a:r>
              <a:rPr lang="en-US" b="0" dirty="0" smtClean="0"/>
              <a:t>Approval of Agenda</a:t>
            </a:r>
          </a:p>
          <a:p>
            <a:pPr>
              <a:lnSpc>
                <a:spcPct val="80000"/>
              </a:lnSpc>
            </a:pPr>
            <a:r>
              <a:rPr lang="en-US" dirty="0" smtClean="0"/>
              <a:t>Moved</a:t>
            </a:r>
            <a:r>
              <a:rPr lang="en-US" dirty="0"/>
              <a:t>, </a:t>
            </a:r>
            <a:r>
              <a:rPr lang="en-US" b="0" dirty="0"/>
              <a:t>to approve </a:t>
            </a:r>
            <a:r>
              <a:rPr lang="en-US" b="0" dirty="0" smtClean="0"/>
              <a:t>11-16</a:t>
            </a:r>
            <a:r>
              <a:rPr lang="en-US" b="0" dirty="0" smtClean="0"/>
              <a:t>/</a:t>
            </a:r>
            <a:r>
              <a:rPr lang="en-US" b="0" dirty="0" err="1" smtClean="0"/>
              <a:t>tbd</a:t>
            </a:r>
            <a:r>
              <a:rPr lang="en-US" b="0" dirty="0" smtClean="0"/>
              <a:t> </a:t>
            </a:r>
            <a:r>
              <a:rPr lang="en-US" b="0" dirty="0" smtClean="0"/>
              <a:t>as </a:t>
            </a:r>
            <a:r>
              <a:rPr lang="en-US" b="0" dirty="0"/>
              <a:t>the minutes of the </a:t>
            </a:r>
            <a:r>
              <a:rPr lang="en-US" b="0" dirty="0" smtClean="0"/>
              <a:t>Atlanta </a:t>
            </a:r>
            <a:r>
              <a:rPr lang="en-US" b="0" dirty="0" err="1" smtClean="0"/>
              <a:t>TGak</a:t>
            </a:r>
            <a:r>
              <a:rPr lang="en-US" b="0" dirty="0" smtClean="0"/>
              <a:t> </a:t>
            </a:r>
            <a:r>
              <a:rPr lang="en-US" b="0" dirty="0"/>
              <a:t>meeting in </a:t>
            </a:r>
            <a:r>
              <a:rPr lang="en-US" b="0" dirty="0" smtClean="0"/>
              <a:t>January</a:t>
            </a:r>
            <a:r>
              <a:rPr lang="en-US" b="0" dirty="0" smtClean="0"/>
              <a:t>.</a:t>
            </a:r>
            <a:endParaRPr lang="en-US" b="0" dirty="0"/>
          </a:p>
          <a:p>
            <a:pPr lvl="1">
              <a:lnSpc>
                <a:spcPct val="80000"/>
              </a:lnSpc>
            </a:pPr>
            <a:r>
              <a:rPr lang="en-US" dirty="0" smtClean="0"/>
              <a:t>Mover:    Seconder: </a:t>
            </a:r>
          </a:p>
          <a:p>
            <a:pPr lvl="1">
              <a:lnSpc>
                <a:spcPct val="80000"/>
              </a:lnSpc>
            </a:pPr>
            <a:r>
              <a:rPr lang="en-US" dirty="0" smtClean="0"/>
              <a:t>Yes:    No:    Abstain: </a:t>
            </a:r>
            <a:endParaRPr lang="en-US" dirty="0"/>
          </a:p>
          <a:p>
            <a:pPr>
              <a:lnSpc>
                <a:spcPct val="80000"/>
              </a:lnSpc>
            </a:pPr>
            <a:endParaRPr lang="en-US" b="0" dirty="0" smtClean="0"/>
          </a:p>
        </p:txBody>
      </p:sp>
    </p:spTree>
    <p:extLst>
      <p:ext uri="{BB962C8B-B14F-4D97-AF65-F5344CB8AC3E}">
        <p14:creationId xmlns:p14="http://schemas.microsoft.com/office/powerpoint/2010/main" val="399852873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2017</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Monday</a:t>
            </a:r>
            <a:r>
              <a:rPr lang="en-US" sz="4400" dirty="0">
                <a:latin typeface="Arial" charset="0"/>
                <a:cs typeface="Arial" charset="0"/>
              </a:rPr>
              <a:t>, </a:t>
            </a:r>
            <a:r>
              <a:rPr lang="en-US" sz="4000" dirty="0">
                <a:latin typeface="Arial" charset="0"/>
                <a:cs typeface="Arial" charset="0"/>
              </a:rPr>
              <a:t>16 January 2017</a:t>
            </a:r>
            <a:br>
              <a:rPr lang="en-US" sz="4000" dirty="0">
                <a:latin typeface="Arial" charset="0"/>
                <a:cs typeface="Arial" charset="0"/>
              </a:rPr>
            </a:br>
            <a:r>
              <a:rPr lang="en-US" dirty="0">
                <a:latin typeface="Arial" charset="0"/>
                <a:cs typeface="Arial" charset="0"/>
              </a:rPr>
              <a:t>13:30 – 15:</a:t>
            </a:r>
            <a:r>
              <a:rPr lang="en-US" dirty="0" smtClean="0">
                <a:latin typeface="Arial" charset="0"/>
                <a:cs typeface="Arial" charset="0"/>
              </a:rPr>
              <a:t>30, Ivy 1&amp;2</a:t>
            </a:r>
            <a:endParaRPr lang="en-US" sz="2400"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smtClean="0"/>
              <a:t>Moved</a:t>
            </a:r>
            <a:r>
              <a:rPr lang="en-US" dirty="0"/>
              <a:t>, </a:t>
            </a:r>
            <a:r>
              <a:rPr lang="en-US" b="0" dirty="0"/>
              <a:t>to approve the following minutes of </a:t>
            </a:r>
            <a:r>
              <a:rPr lang="en-US" b="0" dirty="0" err="1"/>
              <a:t>TGak</a:t>
            </a:r>
            <a:r>
              <a:rPr lang="en-US" b="0" dirty="0"/>
              <a:t> teleconferences held since the </a:t>
            </a:r>
            <a:r>
              <a:rPr lang="en-US" b="0" dirty="0" smtClean="0"/>
              <a:t>January </a:t>
            </a:r>
            <a:r>
              <a:rPr lang="en-US" b="0" dirty="0" err="1" smtClean="0"/>
              <a:t>TGak</a:t>
            </a:r>
            <a:r>
              <a:rPr lang="en-US" b="0" dirty="0" smtClean="0"/>
              <a:t> </a:t>
            </a:r>
            <a:r>
              <a:rPr lang="en-US" b="0" dirty="0"/>
              <a:t>meeting:</a:t>
            </a:r>
          </a:p>
          <a:p>
            <a:pPr lvl="1">
              <a:lnSpc>
                <a:spcPct val="80000"/>
              </a:lnSpc>
            </a:pPr>
            <a:r>
              <a:rPr lang="en-US" dirty="0" smtClean="0"/>
              <a:t>30 January: TBD</a:t>
            </a:r>
          </a:p>
          <a:p>
            <a:pPr lvl="1">
              <a:lnSpc>
                <a:spcPct val="80000"/>
              </a:lnSpc>
            </a:pPr>
            <a:r>
              <a:rPr lang="en-US" dirty="0" smtClean="0"/>
              <a:t>13 February: TBD</a:t>
            </a:r>
            <a:endParaRPr lang="en-US" dirty="0" smtClean="0"/>
          </a:p>
          <a:p>
            <a:pPr lvl="1">
              <a:lnSpc>
                <a:spcPct val="80000"/>
              </a:lnSpc>
            </a:pPr>
            <a:r>
              <a:rPr lang="en-US" dirty="0" smtClean="0"/>
              <a:t>20 February: TBD</a:t>
            </a:r>
            <a:endParaRPr lang="en-US" dirty="0" smtClean="0"/>
          </a:p>
          <a:p>
            <a:pPr lvl="1">
              <a:lnSpc>
                <a:spcPct val="80000"/>
              </a:lnSpc>
            </a:pPr>
            <a:r>
              <a:rPr lang="en-US" dirty="0" smtClean="0"/>
              <a:t>27 February: TBD</a:t>
            </a:r>
            <a:endParaRPr lang="en-US" dirty="0"/>
          </a:p>
          <a:p>
            <a:pPr lvl="1">
              <a:lnSpc>
                <a:spcPct val="80000"/>
              </a:lnSpc>
            </a:pPr>
            <a:r>
              <a:rPr lang="en-US" dirty="0"/>
              <a:t>Mover:    Seconder: </a:t>
            </a:r>
          </a:p>
          <a:p>
            <a:pPr lvl="1">
              <a:lnSpc>
                <a:spcPct val="80000"/>
              </a:lnSpc>
            </a:pPr>
            <a:r>
              <a:rPr lang="en-US" dirty="0"/>
              <a:t>Yes:    No:    Abstain: </a:t>
            </a:r>
          </a:p>
          <a:p>
            <a:pPr>
              <a:lnSpc>
                <a:spcPct val="80000"/>
              </a:lnSpc>
            </a:pPr>
            <a:r>
              <a:rPr lang="en-US" b="0" dirty="0"/>
              <a:t>Presentations, motions, and discussion to resolve comments and improve the </a:t>
            </a:r>
            <a:r>
              <a:rPr lang="en-US" b="0" dirty="0" err="1"/>
              <a:t>TGak</a:t>
            </a:r>
            <a:r>
              <a:rPr lang="en-US" b="0" dirty="0"/>
              <a:t> Draft</a:t>
            </a:r>
          </a:p>
          <a:p>
            <a:pPr>
              <a:lnSpc>
                <a:spcPct val="80000"/>
              </a:lnSpc>
            </a:pPr>
            <a:r>
              <a:rPr lang="en-US" dirty="0" smtClean="0"/>
              <a:t>Recess </a:t>
            </a:r>
            <a:r>
              <a:rPr lang="en-US" dirty="0"/>
              <a:t>until </a:t>
            </a:r>
            <a:r>
              <a:rPr lang="en-US" dirty="0" smtClean="0"/>
              <a:t>10:</a:t>
            </a:r>
            <a:r>
              <a:rPr lang="en-US" dirty="0"/>
              <a:t>3</a:t>
            </a:r>
            <a:r>
              <a:rPr lang="en-US" dirty="0" smtClean="0"/>
              <a:t>0 tomorrow</a:t>
            </a:r>
          </a:p>
          <a:p>
            <a:pPr>
              <a:lnSpc>
                <a:spcPct val="80000"/>
              </a:lnSpc>
            </a:pPr>
            <a:endParaRPr lang="en-US" sz="2800" b="0" dirty="0" smtClean="0"/>
          </a:p>
          <a:p>
            <a:pPr>
              <a:lnSpc>
                <a:spcPct val="80000"/>
              </a:lnSpc>
            </a:pPr>
            <a:endParaRPr lang="en-US" b="0" dirty="0" smtClean="0"/>
          </a:p>
        </p:txBody>
      </p:sp>
    </p:spTree>
    <p:extLst>
      <p:ext uri="{BB962C8B-B14F-4D97-AF65-F5344CB8AC3E}">
        <p14:creationId xmlns:p14="http://schemas.microsoft.com/office/powerpoint/2010/main" val="27299976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2017</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8</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16039053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2017</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9</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94890755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122784</TotalTime>
  <Words>2032</Words>
  <Application>Microsoft Macintosh PowerPoint</Application>
  <PresentationFormat>On-screen Show (4:3)</PresentationFormat>
  <Paragraphs>265</Paragraphs>
  <Slides>17</Slides>
  <Notes>17</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802-11-Submission</vt:lpstr>
      <vt:lpstr>March 2017 802.11ak Agenda</vt:lpstr>
      <vt:lpstr>IEEE 802.11ak/GLK: Enhancements For Transit Links Within Bridged Networks</vt:lpstr>
      <vt:lpstr>Venue</vt:lpstr>
      <vt:lpstr>TGak Timeline</vt:lpstr>
      <vt:lpstr>Sessions</vt:lpstr>
      <vt:lpstr>Monday, 13 March 2017 16:00 – 18:00</vt:lpstr>
      <vt:lpstr>Monday, 16 January 2017 13:30 – 15:30, Ivy 1&amp;2</vt:lpstr>
      <vt:lpstr>Participants, Patents, and Duty to Inform</vt:lpstr>
      <vt:lpstr>Patent Related Links</vt:lpstr>
      <vt:lpstr>Call for Potentially Essential Patents</vt:lpstr>
      <vt:lpstr>Participation in IEEE 802 Meetings</vt:lpstr>
      <vt:lpstr>Other Guidelines for IEEE WG Meetings</vt:lpstr>
      <vt:lpstr>Wednesday, 14 March 2016 16:00 – 18:00</vt:lpstr>
      <vt:lpstr>Thursday, 19 January 2016 16:00 – 18:00</vt:lpstr>
      <vt:lpstr>Thursday, 19 January 2016 16:00 – 18:00</vt:lpstr>
      <vt:lpstr>Thursday, 19 January 2016 16:00 – 18:00</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1421</cp:revision>
  <cp:lastPrinted>2016-06-15T02:09:12Z</cp:lastPrinted>
  <dcterms:created xsi:type="dcterms:W3CDTF">2006-12-04T03:46:13Z</dcterms:created>
  <dcterms:modified xsi:type="dcterms:W3CDTF">2017-01-27T02:28:15Z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