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4"/>
  </p:notesMasterIdLst>
  <p:handoutMasterIdLst>
    <p:handoutMasterId r:id="rId25"/>
  </p:handoutMasterIdLst>
  <p:sldIdLst>
    <p:sldId id="269" r:id="rId3"/>
    <p:sldId id="273" r:id="rId4"/>
    <p:sldId id="293" r:id="rId5"/>
    <p:sldId id="282" r:id="rId6"/>
    <p:sldId id="284" r:id="rId7"/>
    <p:sldId id="286" r:id="rId8"/>
    <p:sldId id="294" r:id="rId9"/>
    <p:sldId id="287" r:id="rId10"/>
    <p:sldId id="288" r:id="rId11"/>
    <p:sldId id="290" r:id="rId12"/>
    <p:sldId id="274" r:id="rId13"/>
    <p:sldId id="275" r:id="rId14"/>
    <p:sldId id="279" r:id="rId15"/>
    <p:sldId id="276" r:id="rId16"/>
    <p:sldId id="291" r:id="rId17"/>
    <p:sldId id="292" r:id="rId18"/>
    <p:sldId id="295" r:id="rId19"/>
    <p:sldId id="296" r:id="rId20"/>
    <p:sldId id="298" r:id="rId21"/>
    <p:sldId id="297" r:id="rId22"/>
    <p:sldId id="280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FF33CC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3070" autoAdjust="0"/>
  </p:normalViewPr>
  <p:slideViewPr>
    <p:cSldViewPr>
      <p:cViewPr>
        <p:scale>
          <a:sx n="84" d="100"/>
          <a:sy n="84" d="100"/>
        </p:scale>
        <p:origin x="12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802.11-17/0164r0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New Amendment Style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2017-01-16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separate MAC clause for a new set of features and include specific legacy behavior by reference:</a:t>
            </a:r>
          </a:p>
          <a:p>
            <a:pPr lvl="1"/>
            <a:r>
              <a:rPr lang="en-GB" dirty="0"/>
              <a:t>Clause 24 – XSTA MAC</a:t>
            </a:r>
          </a:p>
          <a:p>
            <a:pPr lvl="2"/>
            <a:r>
              <a:rPr lang="en-GB" dirty="0"/>
              <a:t>24.1 General </a:t>
            </a:r>
          </a:p>
          <a:p>
            <a:pPr lvl="2"/>
            <a:r>
              <a:rPr lang="en-GB" dirty="0"/>
              <a:t>An XSTA does not conform to the requirements of clause 4-11,  except where specifically referenced from this Clause.</a:t>
            </a:r>
          </a:p>
          <a:p>
            <a:pPr lvl="2"/>
            <a:r>
              <a:rPr lang="en-GB" dirty="0"/>
              <a:t>24.5.6.7 MAC CRC field</a:t>
            </a:r>
          </a:p>
          <a:p>
            <a:pPr lvl="2"/>
            <a:r>
              <a:rPr lang="en-GB" dirty="0"/>
              <a:t>The CRC field is defined in 9.2.1.4.</a:t>
            </a:r>
          </a:p>
          <a:p>
            <a:r>
              <a:rPr lang="en-US" dirty="0"/>
              <a:t>In the January 2016 Editor’s meeting we discussed introducing a new amendment style (see 16/0035r0)</a:t>
            </a:r>
          </a:p>
          <a:p>
            <a:r>
              <a:rPr lang="en-GB" dirty="0" err="1"/>
              <a:t>TGax’s</a:t>
            </a:r>
            <a:r>
              <a:rPr lang="en-GB" dirty="0"/>
              <a:t> draft amendment was identified as a good vehicle to try this </a:t>
            </a:r>
            <a:r>
              <a:rPr lang="en-GB" dirty="0" smtClean="0"/>
              <a:t>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P802.11ax/D1.0 </a:t>
            </a: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/>
              <a:t>Definitions, acronyms, and abbreviations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 General description</a:t>
            </a:r>
          </a:p>
          <a:p>
            <a:pPr marL="0" indent="0">
              <a:buNone/>
            </a:pPr>
            <a:r>
              <a:rPr lang="en-US" sz="2000" dirty="0" smtClean="0"/>
              <a:t>6. Layer management</a:t>
            </a:r>
          </a:p>
          <a:p>
            <a:pPr marL="0" indent="0">
              <a:buNone/>
            </a:pPr>
            <a:r>
              <a:rPr lang="en-US" sz="2000" dirty="0" smtClean="0"/>
              <a:t>8. PHY service specification</a:t>
            </a:r>
          </a:p>
          <a:p>
            <a:pPr marL="0" indent="0">
              <a:buNone/>
            </a:pPr>
            <a:r>
              <a:rPr lang="en-US" sz="2000" dirty="0" smtClean="0"/>
              <a:t>9. Frame formats</a:t>
            </a:r>
          </a:p>
          <a:p>
            <a:pPr marL="0" indent="0">
              <a:buNone/>
            </a:pPr>
            <a:r>
              <a:rPr lang="en-US" sz="2000" dirty="0" smtClean="0"/>
              <a:t>10. MAC sublayer functional description</a:t>
            </a:r>
          </a:p>
          <a:p>
            <a:pPr marL="0" indent="0">
              <a:buNone/>
            </a:pPr>
            <a:r>
              <a:rPr lang="en-US" sz="2000" dirty="0" smtClean="0"/>
              <a:t>11. MLME</a:t>
            </a:r>
          </a:p>
          <a:p>
            <a:pPr marL="0" indent="0">
              <a:buNone/>
            </a:pPr>
            <a:r>
              <a:rPr lang="en-US" sz="2000" dirty="0" smtClean="0"/>
              <a:t>17. </a:t>
            </a:r>
            <a:r>
              <a:rPr lang="en-US" sz="2000" dirty="0"/>
              <a:t>Orthogonal frequency division multiplexing (OFDM) PHY specification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27. </a:t>
            </a:r>
            <a:r>
              <a:rPr lang="en-US" sz="2000" dirty="0" smtClean="0"/>
              <a:t>High Efficiency (HE) MAC specification</a:t>
            </a:r>
          </a:p>
          <a:p>
            <a:pPr marL="0" indent="0">
              <a:buNone/>
            </a:pPr>
            <a:r>
              <a:rPr lang="en-US" sz="2000" dirty="0" smtClean="0"/>
              <a:t>28. </a:t>
            </a:r>
            <a:r>
              <a:rPr lang="en-US" sz="2000" dirty="0" smtClean="0"/>
              <a:t>High Efficiency (HE) PHY specification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" y="5105400"/>
            <a:ext cx="5257800" cy="6096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81003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change is addition of an HE MAC specification clause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P802.11ax/D1.0 </a:t>
            </a:r>
            <a:r>
              <a:rPr lang="en-US" dirty="0" smtClean="0"/>
              <a:t>Clause </a:t>
            </a:r>
            <a:r>
              <a:rPr lang="en-US" dirty="0" smtClean="0"/>
              <a:t>27 </a:t>
            </a: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27. </a:t>
            </a:r>
            <a:r>
              <a:rPr lang="en-US" sz="1800" dirty="0"/>
              <a:t>High Efficiency (HE) MAC </a:t>
            </a:r>
            <a:r>
              <a:rPr lang="en-US" sz="1800" dirty="0" smtClean="0"/>
              <a:t>specification</a:t>
            </a:r>
          </a:p>
          <a:p>
            <a:pPr lvl="1"/>
            <a:r>
              <a:rPr lang="en-US" sz="1600" dirty="0" smtClean="0"/>
              <a:t>27.1 </a:t>
            </a:r>
            <a:r>
              <a:rPr lang="en-US" sz="1600" dirty="0" smtClean="0"/>
              <a:t>Introduction</a:t>
            </a:r>
          </a:p>
          <a:p>
            <a:pPr lvl="1"/>
            <a:r>
              <a:rPr lang="en-US" sz="1600" dirty="0" smtClean="0"/>
              <a:t>27.2 </a:t>
            </a:r>
            <a:r>
              <a:rPr lang="en-US" sz="1600" dirty="0"/>
              <a:t>Channel </a:t>
            </a:r>
            <a:r>
              <a:rPr lang="en-US" sz="1600" dirty="0" smtClean="0"/>
              <a:t>Access</a:t>
            </a:r>
          </a:p>
          <a:p>
            <a:pPr lvl="1"/>
            <a:r>
              <a:rPr lang="en-US" sz="1600" dirty="0" smtClean="0"/>
              <a:t>27.3 </a:t>
            </a:r>
            <a:r>
              <a:rPr lang="en-US" sz="1600" dirty="0" smtClean="0"/>
              <a:t>Fragmentation</a:t>
            </a:r>
          </a:p>
          <a:p>
            <a:pPr lvl="1"/>
            <a:r>
              <a:rPr lang="en-US" sz="1600" dirty="0" smtClean="0"/>
              <a:t>27.4 </a:t>
            </a:r>
            <a:r>
              <a:rPr lang="en-US" sz="1600" dirty="0"/>
              <a:t>Block </a:t>
            </a:r>
            <a:r>
              <a:rPr lang="en-US" sz="1600" dirty="0" smtClean="0"/>
              <a:t>acknowledgement</a:t>
            </a:r>
          </a:p>
          <a:p>
            <a:pPr lvl="1"/>
            <a:r>
              <a:rPr lang="en-US" sz="1600" dirty="0" smtClean="0"/>
              <a:t>27.5 </a:t>
            </a:r>
            <a:r>
              <a:rPr lang="en-US" sz="1600" dirty="0"/>
              <a:t>MU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27.6 </a:t>
            </a:r>
            <a:r>
              <a:rPr lang="en-US" sz="1600" dirty="0"/>
              <a:t>HE sounding </a:t>
            </a:r>
            <a:r>
              <a:rPr lang="en-US" sz="1600" dirty="0" smtClean="0"/>
              <a:t>protocol</a:t>
            </a:r>
          </a:p>
          <a:p>
            <a:pPr lvl="1"/>
            <a:r>
              <a:rPr lang="en-US" sz="1600" dirty="0" smtClean="0"/>
              <a:t>27.7 </a:t>
            </a:r>
            <a:r>
              <a:rPr lang="en-US" sz="1600" dirty="0"/>
              <a:t>TWT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27.8 </a:t>
            </a:r>
            <a:r>
              <a:rPr lang="en-US" sz="1600" dirty="0"/>
              <a:t>Operating mode </a:t>
            </a:r>
            <a:r>
              <a:rPr lang="en-US" sz="1600" dirty="0" smtClean="0"/>
              <a:t>indication</a:t>
            </a:r>
          </a:p>
          <a:p>
            <a:pPr lvl="1"/>
            <a:r>
              <a:rPr lang="en-US" sz="1600" dirty="0" smtClean="0"/>
              <a:t>27.9 </a:t>
            </a:r>
            <a:r>
              <a:rPr lang="en-US" sz="1600" dirty="0"/>
              <a:t>Spatial reuse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27.10 </a:t>
            </a:r>
            <a:r>
              <a:rPr lang="en-US" sz="1600" dirty="0"/>
              <a:t>A-MPDU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 smtClean="0"/>
              <a:t>…</a:t>
            </a:r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286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procedures that apply to HE STAs are concentrated in this new clause rather than spread throughout the other clauses</a:t>
            </a:r>
          </a:p>
        </p:txBody>
      </p:sp>
    </p:spTree>
    <p:extLst>
      <p:ext uri="{BB962C8B-B14F-4D97-AF65-F5344CB8AC3E}">
        <p14:creationId xmlns:p14="http://schemas.microsoft.com/office/powerpoint/2010/main" val="4526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</a:t>
            </a:r>
            <a:r>
              <a:rPr lang="en-US" dirty="0" smtClean="0"/>
              <a:t>A-MPDU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27.10 </a:t>
            </a:r>
            <a:r>
              <a:rPr lang="en-US" sz="1400" dirty="0"/>
              <a:t>A-MPDU operation</a:t>
            </a:r>
            <a:br>
              <a:rPr lang="en-US" sz="1400" dirty="0"/>
            </a:br>
            <a:r>
              <a:rPr lang="en-US" sz="1400" b="0" dirty="0" smtClean="0"/>
              <a:t>…</a:t>
            </a: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dirty="0" smtClean="0"/>
              <a:t>27.10.2 </a:t>
            </a:r>
            <a:r>
              <a:rPr lang="en-US" sz="1400" dirty="0"/>
              <a:t>A-MPDU padding for an HE SU PPDU, HE extended range SU PPDU and HE MU</a:t>
            </a:r>
            <a:br>
              <a:rPr lang="en-US" sz="1400" dirty="0"/>
            </a:br>
            <a:r>
              <a:rPr lang="en-US" sz="1400" dirty="0"/>
              <a:t>PPDU </a:t>
            </a:r>
            <a:br>
              <a:rPr lang="en-US" sz="1400" dirty="0"/>
            </a:br>
            <a:r>
              <a:rPr lang="en-US" sz="1400" b="0" dirty="0" smtClean="0"/>
              <a:t>An </a:t>
            </a:r>
            <a:r>
              <a:rPr lang="en-US" sz="1400" b="0" dirty="0"/>
              <a:t>HE STA that transmits an HE SU PPDU, HE extended range SU PPDU or UL HE </a:t>
            </a:r>
            <a:r>
              <a:rPr lang="en-US" sz="1400" b="0" dirty="0" smtClean="0"/>
              <a:t>MU PPDU </a:t>
            </a:r>
            <a:r>
              <a:rPr lang="en-US" sz="1400" b="0" dirty="0"/>
              <a:t>that contains one A-MPDU, shall construct the A-MPDU(s) as described in 10.13.6 (</a:t>
            </a:r>
            <a:r>
              <a:rPr lang="en-US" sz="1400" b="0" dirty="0" smtClean="0"/>
              <a:t>A-MPDU padding </a:t>
            </a:r>
            <a:r>
              <a:rPr lang="en-US" sz="1400" b="0" dirty="0"/>
              <a:t>for VHT PPDU).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…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27.10.3 </a:t>
            </a:r>
            <a:r>
              <a:rPr lang="en-US" sz="1400" dirty="0"/>
              <a:t>A-MPDU padding for an HE trigger-based </a:t>
            </a:r>
            <a:r>
              <a:rPr lang="en-US" sz="1400" dirty="0" smtClean="0"/>
              <a:t>PPDU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0" dirty="0"/>
              <a:t>A non-AP STA that transmits an HE trigger-based PPDU shall construct the PSDU carried in the HE </a:t>
            </a:r>
            <a:r>
              <a:rPr lang="en-US" sz="1400" b="0" dirty="0" smtClean="0"/>
              <a:t>trigger-based </a:t>
            </a:r>
            <a:r>
              <a:rPr lang="en-US" sz="1400" b="0" dirty="0"/>
              <a:t>PPDU as described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1828800"/>
            <a:ext cx="561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SU </a:t>
            </a:r>
            <a:r>
              <a:rPr lang="en-US" sz="2000" dirty="0" smtClean="0">
                <a:solidFill>
                  <a:srgbClr val="FF0000"/>
                </a:solidFill>
              </a:rPr>
              <a:t>PPDU, HE extended range SU PPDU </a:t>
            </a:r>
            <a:r>
              <a:rPr lang="en-US" sz="2000" dirty="0">
                <a:solidFill>
                  <a:srgbClr val="FF0000"/>
                </a:solidFill>
              </a:rPr>
              <a:t>and HE MU PPDU is the same as the VHT </a:t>
            </a:r>
            <a:r>
              <a:rPr lang="en-US" sz="2000" dirty="0" smtClean="0">
                <a:solidFill>
                  <a:srgbClr val="FF0000"/>
                </a:solidFill>
              </a:rPr>
              <a:t>procedure (apply by reference)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2954" y="4060111"/>
            <a:ext cx="6301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trigger-based PPDU </a:t>
            </a:r>
            <a:r>
              <a:rPr lang="en-US" sz="2000" dirty="0" smtClean="0">
                <a:solidFill>
                  <a:srgbClr val="FF0000"/>
                </a:solidFill>
              </a:rPr>
              <a:t>is different since </a:t>
            </a:r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payload size is </a:t>
            </a:r>
            <a:r>
              <a:rPr lang="en-US" sz="2000" dirty="0">
                <a:solidFill>
                  <a:srgbClr val="FF0000"/>
                </a:solidFill>
              </a:rPr>
              <a:t>defined by the Trigger </a:t>
            </a:r>
            <a:r>
              <a:rPr lang="en-US" sz="2000" dirty="0" smtClean="0">
                <a:solidFill>
                  <a:srgbClr val="FF0000"/>
                </a:solidFill>
              </a:rPr>
              <a:t>frame and not by the amount of data the STA has to send (define new procedure)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2057400"/>
            <a:ext cx="7772400" cy="2133599"/>
          </a:xfrm>
        </p:spPr>
        <p:txBody>
          <a:bodyPr/>
          <a:lstStyle/>
          <a:p>
            <a:r>
              <a:rPr lang="en-US" sz="2000" dirty="0" smtClean="0"/>
              <a:t>27.3 </a:t>
            </a:r>
            <a:r>
              <a:rPr lang="en-US" sz="2000" dirty="0"/>
              <a:t>Fragmentation</a:t>
            </a:r>
            <a:br>
              <a:rPr lang="en-US" sz="2000" dirty="0"/>
            </a:br>
            <a:r>
              <a:rPr lang="en-US" sz="2000" dirty="0" smtClean="0"/>
              <a:t>27.3.1 </a:t>
            </a:r>
            <a:r>
              <a:rPr lang="en-US" sz="2000" dirty="0"/>
              <a:t>General</a:t>
            </a:r>
            <a:br>
              <a:rPr lang="en-US" sz="2000" dirty="0"/>
            </a:br>
            <a:r>
              <a:rPr lang="en-US" sz="1400" b="0" dirty="0"/>
              <a:t>An HE STA supports the static fragmentation procedure defined in </a:t>
            </a:r>
            <a:r>
              <a:rPr lang="en-US" sz="1400" b="0" dirty="0" smtClean="0"/>
              <a:t>10.2.7 (Fragmentation/defragmentation overview</a:t>
            </a:r>
            <a:r>
              <a:rPr lang="en-US" sz="1400" b="0" dirty="0"/>
              <a:t>), 10.5 (Fragmentation), and 10.6 (Defragmentation). In addition, an HE STA can support </a:t>
            </a:r>
            <a:r>
              <a:rPr lang="en-US" sz="1400" b="0" dirty="0" smtClean="0"/>
              <a:t>the dynamic </a:t>
            </a:r>
            <a:r>
              <a:rPr lang="en-US" sz="1400" b="0" dirty="0"/>
              <a:t>fragmentation procedure defined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800" b="0" dirty="0" smtClean="0"/>
              <a:t>…</a:t>
            </a:r>
            <a:endParaRPr lang="en-US" sz="14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36576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An HE STA supports the existing fragmentation procedure plus a new 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Reference the old procedure explicitly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 the new procedure to Clause </a:t>
            </a:r>
            <a:r>
              <a:rPr lang="en-US" dirty="0" smtClean="0">
                <a:solidFill>
                  <a:srgbClr val="FF0000"/>
                </a:solidFill>
              </a:rPr>
              <a:t>27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don’t have to say anything about non-HE STAs not supporting the new procedure since nothing in Clause </a:t>
            </a:r>
            <a:r>
              <a:rPr lang="en-US" dirty="0" smtClean="0">
                <a:solidFill>
                  <a:srgbClr val="FF0000"/>
                </a:solidFill>
              </a:rPr>
              <a:t>27 </a:t>
            </a:r>
            <a:r>
              <a:rPr lang="en-US" dirty="0" smtClean="0">
                <a:solidFill>
                  <a:srgbClr val="FF0000"/>
                </a:solidFill>
              </a:rPr>
              <a:t>applies to pre-HE devices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10.5 Fragmentation</a:t>
            </a:r>
            <a:br>
              <a:rPr lang="en-US" sz="1600" dirty="0"/>
            </a:br>
            <a:r>
              <a:rPr lang="en-US" sz="1600" i="1" dirty="0"/>
              <a:t>Change the 2nd paragraph as follows:</a:t>
            </a:r>
            <a:br>
              <a:rPr lang="en-US" sz="1600" i="1" dirty="0"/>
            </a:br>
            <a:r>
              <a:rPr lang="en-US" sz="1600" b="0" u="sng" dirty="0"/>
              <a:t>With static fragmentation, </a:t>
            </a:r>
            <a:r>
              <a:rPr lang="en-US" sz="1600" b="0" u="sng" dirty="0" err="1"/>
              <a:t>t</a:t>
            </a:r>
            <a:r>
              <a:rPr lang="en-US" sz="1600" b="0" strike="sngStrike" dirty="0" err="1"/>
              <a:t>T</a:t>
            </a:r>
            <a:r>
              <a:rPr lang="en-US" sz="1600" b="0" dirty="0" err="1"/>
              <a:t>he</a:t>
            </a:r>
            <a:r>
              <a:rPr lang="en-US" sz="1600" b="0" dirty="0"/>
              <a:t> length of each fragment shall be an equal number of octets for all </a:t>
            </a:r>
            <a:r>
              <a:rPr lang="en-US" sz="1600" b="0" dirty="0" smtClean="0"/>
              <a:t>fragments except </a:t>
            </a:r>
            <a:r>
              <a:rPr lang="en-US" sz="1600" b="0" dirty="0"/>
              <a:t>the last, which may be smaller. The length of each fragment shall be an even number of octets, </a:t>
            </a:r>
            <a:r>
              <a:rPr lang="en-US" sz="1600" b="0" dirty="0" smtClean="0"/>
              <a:t>except for </a:t>
            </a:r>
            <a:r>
              <a:rPr lang="en-US" sz="1600" b="0" dirty="0"/>
              <a:t>the last fragment of an MSDU or MMPDU, which may be either an even or an odd number of octets. </a:t>
            </a:r>
            <a:r>
              <a:rPr lang="en-US" sz="1600" b="0" dirty="0" smtClean="0"/>
              <a:t>The length </a:t>
            </a:r>
            <a:r>
              <a:rPr lang="en-US" sz="1600" b="0" dirty="0"/>
              <a:t>of a </a:t>
            </a:r>
            <a:r>
              <a:rPr lang="en-US" sz="1600" b="0" u="sng" dirty="0"/>
              <a:t>static</a:t>
            </a:r>
            <a:r>
              <a:rPr lang="en-US" sz="1600" b="0" dirty="0"/>
              <a:t> fragment shall never be larger than dot11FragmentationThreshold unless security encapsulation is invoked for the MPDU. If security encapsulation is active for the MPDU, then the MPDU shall </a:t>
            </a:r>
            <a:r>
              <a:rPr lang="en-US" sz="1600" b="0" dirty="0" smtClean="0"/>
              <a:t>be expanded </a:t>
            </a:r>
            <a:r>
              <a:rPr lang="en-US" sz="1600" b="0" dirty="0"/>
              <a:t>by the encapsulation overhead and this may result in a fragment larger than </a:t>
            </a:r>
            <a:r>
              <a:rPr lang="en-US" sz="1600" b="0" dirty="0" smtClean="0"/>
              <a:t>dot11FragmentationThreshold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4038600"/>
            <a:ext cx="693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need to modify the legacy procedure: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legacy procedure requires equal size fragments but this is not efficient for HE operation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give the legacy equal size requirement a name (“static fragmentation”)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</a:t>
            </a:r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27.3 </a:t>
            </a:r>
            <a:r>
              <a:rPr lang="en-US" sz="1600" dirty="0" smtClean="0"/>
              <a:t>Fragmentation</a:t>
            </a:r>
            <a:br>
              <a:rPr lang="en-US" sz="1600" dirty="0" smtClean="0"/>
            </a:br>
            <a:r>
              <a:rPr lang="en-US" sz="1600" dirty="0" smtClean="0"/>
              <a:t>…</a:t>
            </a:r>
            <a:br>
              <a:rPr lang="en-US" sz="1600" dirty="0" smtClean="0"/>
            </a:br>
            <a:r>
              <a:rPr lang="en-US" sz="1600" b="0" dirty="0"/>
              <a:t>The length of each fragment is not required to be equal for all fragments of the MSDU or MMPDU</a:t>
            </a:r>
            <a:r>
              <a:rPr lang="en-US" sz="1600" b="0" dirty="0" smtClean="0"/>
              <a:t>. The </a:t>
            </a:r>
            <a:r>
              <a:rPr lang="en-US" sz="1600" b="0" dirty="0"/>
              <a:t>length of each fragment may be of any nonzero value, except that the length of the </a:t>
            </a:r>
            <a:r>
              <a:rPr lang="en-US" sz="1600" b="0" dirty="0" smtClean="0"/>
              <a:t>first fragment </a:t>
            </a:r>
            <a:r>
              <a:rPr lang="en-US" sz="1600" b="0" dirty="0"/>
              <a:t>of an MSDU shall be greater than or equal to the minimum fragment size specified by </a:t>
            </a:r>
            <a:r>
              <a:rPr lang="en-US" sz="1600" b="0" dirty="0" smtClean="0"/>
              <a:t>the receiver </a:t>
            </a:r>
            <a:r>
              <a:rPr lang="en-US" sz="1600" b="0" dirty="0"/>
              <a:t>STA in the Minimum Fragment Size subfield of the HE Capabilities element it transmits</a:t>
            </a:r>
            <a:r>
              <a:rPr lang="en-US" sz="1600" b="0" dirty="0" smtClean="0"/>
              <a:t>. An </a:t>
            </a:r>
            <a:r>
              <a:rPr lang="en-US" sz="1600" b="0" dirty="0"/>
              <a:t>MSDU with a size that is less than the minimum fragment size shall not </a:t>
            </a:r>
            <a:r>
              <a:rPr lang="en-US" sz="1600" b="0" dirty="0" smtClean="0"/>
              <a:t>be fragmented</a:t>
            </a:r>
            <a:r>
              <a:rPr lang="en-US" sz="1600" b="0" dirty="0"/>
              <a:t>.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460632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 Clause </a:t>
            </a:r>
            <a:r>
              <a:rPr lang="en-US" dirty="0" smtClean="0">
                <a:solidFill>
                  <a:srgbClr val="FF0000"/>
                </a:solidFill>
              </a:rPr>
              <a:t>27, </a:t>
            </a:r>
            <a:r>
              <a:rPr lang="en-US" dirty="0" smtClean="0">
                <a:solidFill>
                  <a:srgbClr val="FF0000"/>
                </a:solidFill>
              </a:rPr>
              <a:t>we state that the equal length requirement does not apply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8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Objections to the new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objection to the new style is that the requirements for a particular feature are not all in the same place</a:t>
            </a:r>
          </a:p>
          <a:p>
            <a:r>
              <a:rPr lang="en-US" dirty="0" smtClean="0"/>
              <a:t>There is necessarily a conflict here</a:t>
            </a:r>
          </a:p>
          <a:p>
            <a:pPr lvl="1"/>
            <a:r>
              <a:rPr lang="en-US" dirty="0" smtClean="0"/>
              <a:t>Either we group by feature (roughly current style)</a:t>
            </a:r>
          </a:p>
          <a:p>
            <a:pPr lvl="1"/>
            <a:r>
              <a:rPr lang="en-US" dirty="0" smtClean="0"/>
              <a:t>Or we group by generation (chronologically)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new editions are in their own </a:t>
            </a:r>
            <a:r>
              <a:rPr lang="en-US" dirty="0" err="1" smtClean="0"/>
              <a:t>subclause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315200" cy="2552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3" y="4760913"/>
            <a:ext cx="7905750" cy="1143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0" y="35052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Difference is whether we put the new additions here (10.24.12)…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>
                <a:solidFill>
                  <a:srgbClr val="FF0000"/>
                </a:solidFill>
              </a:rPr>
              <a:t> or here (27.4)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4114800" y="4343400"/>
            <a:ext cx="3200400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3615813" y="4853176"/>
            <a:ext cx="956187" cy="51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34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new editions are paragraphs added to an existing clause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79901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10.3.2.7 CTS and DMG CTS procedure 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STA </a:t>
            </a:r>
            <a:r>
              <a:rPr lang="en-US" sz="1400" b="0" dirty="0"/>
              <a:t>that receives an RTS frame addressed to it considers the NAV in determining whether to </a:t>
            </a:r>
            <a:r>
              <a:rPr lang="en-US" sz="1400" b="0" dirty="0" smtClean="0"/>
              <a:t>respond with </a:t>
            </a:r>
            <a:r>
              <a:rPr lang="en-US" sz="1400" b="0" dirty="0"/>
              <a:t>CTS unless the NAV was set by a frame originating from the STA sending the RTS frame (</a:t>
            </a:r>
            <a:r>
              <a:rPr lang="en-US" sz="1400" b="0" dirty="0" smtClean="0"/>
              <a:t>see 10.22.2.2 </a:t>
            </a:r>
            <a:r>
              <a:rPr lang="en-US" sz="1400" b="0" dirty="0"/>
              <a:t>(EDCA </a:t>
            </a:r>
            <a:r>
              <a:rPr lang="en-US" sz="1400" b="0" dirty="0" err="1"/>
              <a:t>backoff</a:t>
            </a:r>
            <a:r>
              <a:rPr lang="en-US" sz="1400" b="0" dirty="0"/>
              <a:t> procedure)). In this </a:t>
            </a:r>
            <a:r>
              <a:rPr lang="en-US" sz="1400" b="0" dirty="0" err="1"/>
              <a:t>subclause</a:t>
            </a:r>
            <a:r>
              <a:rPr lang="en-US" sz="1400" b="0" dirty="0"/>
              <a:t> for </a:t>
            </a:r>
            <a:r>
              <a:rPr lang="en-US" sz="1400" dirty="0"/>
              <a:t>a non-S1G STA</a:t>
            </a:r>
            <a:r>
              <a:rPr lang="en-US" sz="1400" b="0" dirty="0"/>
              <a:t>, “NAV indicates idle” </a:t>
            </a:r>
            <a:r>
              <a:rPr lang="en-US" sz="1400" b="0" dirty="0" smtClean="0"/>
              <a:t>means that </a:t>
            </a:r>
            <a:r>
              <a:rPr lang="en-US" sz="1400" b="0" dirty="0"/>
              <a:t>the NAV count is 0 or that the NAV count is nonzero but the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obtained </a:t>
            </a:r>
            <a:r>
              <a:rPr lang="en-US" sz="1400" b="0" dirty="0" smtClean="0"/>
              <a:t>from the </a:t>
            </a:r>
            <a:r>
              <a:rPr lang="en-US" sz="1400" b="0" dirty="0"/>
              <a:t>TA field of the RTS frame matches the saved TXOP holder address. In </a:t>
            </a:r>
            <a:r>
              <a:rPr lang="en-US" sz="1400" dirty="0"/>
              <a:t>an S1G STA</a:t>
            </a:r>
            <a:r>
              <a:rPr lang="en-US" sz="1400" b="0" dirty="0"/>
              <a:t>, “NAV </a:t>
            </a:r>
            <a:r>
              <a:rPr lang="en-US" sz="1400" b="0" dirty="0" smtClean="0"/>
              <a:t>indicates idle</a:t>
            </a:r>
            <a:r>
              <a:rPr lang="en-US" sz="1400" b="0" dirty="0"/>
              <a:t>” means that both NAV and RID counters are 0 or that either NAV or RID counter is nonzero but the </a:t>
            </a:r>
            <a:r>
              <a:rPr lang="en-US" sz="1400" b="0" dirty="0" smtClean="0"/>
              <a:t>TA field </a:t>
            </a:r>
            <a:r>
              <a:rPr lang="en-US" sz="1400" b="0" dirty="0"/>
              <a:t>of the RTS frame matches the saved TXOP holder address</a:t>
            </a:r>
            <a:r>
              <a:rPr lang="en-US" sz="1400" b="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Static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Dynamic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frame that has the Dynamic Indication field in the Frame </a:t>
            </a:r>
            <a:r>
              <a:rPr lang="en-US" sz="1400" b="0" dirty="0" smtClean="0"/>
              <a:t>Control field </a:t>
            </a:r>
            <a:r>
              <a:rPr lang="en-US" sz="1400" b="0" dirty="0"/>
              <a:t>equal to 0 (Static)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carried in a 2 MHz duplicate frame that has the Dynamic</a:t>
            </a:r>
            <a:br>
              <a:rPr lang="en-US" sz="1400" b="0" dirty="0"/>
            </a:br>
            <a:r>
              <a:rPr lang="en-US" sz="1400" b="0" dirty="0"/>
              <a:t>Indication field in the Frame Control field equal to 1 (Dynamic)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non-VHT and non-S1G STA </a:t>
            </a:r>
            <a:r>
              <a:rPr lang="en-US" sz="1400" b="0" dirty="0"/>
              <a:t>that is addressed by an RTS frame or </a:t>
            </a:r>
            <a:r>
              <a:rPr lang="en-US" sz="1400" dirty="0"/>
              <a:t>a VHT STA </a:t>
            </a:r>
            <a:r>
              <a:rPr lang="en-US" sz="1400" b="0" dirty="0"/>
              <a:t>that is addressed by </a:t>
            </a:r>
            <a:r>
              <a:rPr lang="en-US" sz="1400" b="0" dirty="0" smtClean="0"/>
              <a:t>an RTS </a:t>
            </a:r>
            <a:r>
              <a:rPr lang="en-US" sz="1400" b="0" dirty="0"/>
              <a:t>frame carried in a non-HT or non-HT duplicate PPDU that has a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or </a:t>
            </a:r>
            <a:r>
              <a:rPr lang="en-US" sz="1400" dirty="0"/>
              <a:t>a </a:t>
            </a:r>
            <a:r>
              <a:rPr lang="en-US" sz="1400" dirty="0" smtClean="0"/>
              <a:t>VHT STA </a:t>
            </a:r>
            <a:r>
              <a:rPr lang="en-US" sz="1400" b="0" dirty="0"/>
              <a:t>that is addressed by an RTS frame in a format other than non-HT or non-HT duplicate behaves </a:t>
            </a:r>
            <a:r>
              <a:rPr lang="en-US" sz="1400" b="0" dirty="0" smtClean="0"/>
              <a:t>as follows</a:t>
            </a:r>
            <a:r>
              <a:rPr lang="en-US" sz="1400" dirty="0" smtClean="0"/>
              <a:t> …</a:t>
            </a:r>
          </a:p>
          <a:p>
            <a:pPr marL="0" indent="0">
              <a:buNone/>
            </a:pPr>
            <a:r>
              <a:rPr lang="en-US" sz="1400" dirty="0"/>
              <a:t>A DMG STA </a:t>
            </a:r>
            <a:r>
              <a:rPr lang="en-US" sz="1400" b="0" dirty="0"/>
              <a:t>follows the procedure defined in this </a:t>
            </a:r>
            <a:r>
              <a:rPr lang="en-US" sz="1400" b="0" dirty="0" err="1"/>
              <a:t>subclause</a:t>
            </a:r>
            <a:r>
              <a:rPr lang="en-US" sz="1400" b="0" dirty="0"/>
              <a:t>, except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 Bunch </a:t>
            </a:r>
            <a:r>
              <a:rPr lang="en-US" sz="1400" dirty="0" smtClean="0"/>
              <a:t>of statements about S1G STA</a:t>
            </a:r>
          </a:p>
          <a:p>
            <a:r>
              <a:rPr lang="en-US" sz="1400" dirty="0" smtClean="0"/>
              <a:t>Statements about DMG STA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9156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418012"/>
          </a:xfrm>
        </p:spPr>
        <p:txBody>
          <a:bodyPr/>
          <a:lstStyle/>
          <a:p>
            <a:r>
              <a:rPr lang="en-US" sz="2000" dirty="0" smtClean="0"/>
              <a:t>The 802.11 specification defines a large </a:t>
            </a:r>
            <a:r>
              <a:rPr lang="en-US" sz="2000" dirty="0" smtClean="0"/>
              <a:t>number of </a:t>
            </a:r>
            <a:r>
              <a:rPr lang="en-US" sz="2000" dirty="0" smtClean="0"/>
              <a:t>MAC features and the </a:t>
            </a:r>
            <a:r>
              <a:rPr lang="en-US" sz="2000" dirty="0" smtClean="0"/>
              <a:t>number increases </a:t>
            </a:r>
            <a:r>
              <a:rPr lang="en-US" sz="2000" dirty="0" smtClean="0"/>
              <a:t>with each amendment</a:t>
            </a:r>
          </a:p>
          <a:p>
            <a:r>
              <a:rPr lang="en-US" sz="2000" dirty="0" smtClean="0"/>
              <a:t>With each amendment:</a:t>
            </a:r>
            <a:endParaRPr lang="en-US" sz="2000" dirty="0"/>
          </a:p>
          <a:p>
            <a:pPr lvl="1"/>
            <a:r>
              <a:rPr lang="en-US" sz="1800" dirty="0" smtClean="0"/>
              <a:t>We need to identify the features </a:t>
            </a:r>
            <a:r>
              <a:rPr lang="en-US" sz="1800" dirty="0"/>
              <a:t>in the </a:t>
            </a:r>
            <a:r>
              <a:rPr lang="en-US" sz="1800" dirty="0" smtClean="0"/>
              <a:t>baseline that apply to </a:t>
            </a:r>
            <a:r>
              <a:rPr lang="en-US" sz="1800" dirty="0"/>
              <a:t>devices </a:t>
            </a:r>
            <a:r>
              <a:rPr lang="en-US" sz="1800" dirty="0" smtClean="0"/>
              <a:t>implementing </a:t>
            </a:r>
            <a:r>
              <a:rPr lang="en-US" sz="1800" dirty="0"/>
              <a:t>the </a:t>
            </a:r>
            <a:r>
              <a:rPr lang="en-US" sz="1800" dirty="0" smtClean="0"/>
              <a:t>amended specification</a:t>
            </a:r>
            <a:endParaRPr lang="en-US" sz="1800" dirty="0"/>
          </a:p>
          <a:p>
            <a:pPr lvl="1"/>
            <a:r>
              <a:rPr lang="en-US" sz="1800" dirty="0" smtClean="0"/>
              <a:t>If we modify </a:t>
            </a:r>
            <a:r>
              <a:rPr lang="en-US" sz="1800" dirty="0"/>
              <a:t>an existing </a:t>
            </a:r>
            <a:r>
              <a:rPr lang="en-US" sz="1800" dirty="0" smtClean="0"/>
              <a:t>feature, we need to make sure the modification only applies to the devices implementing the amended specification</a:t>
            </a:r>
            <a:endParaRPr lang="en-US" sz="1800" dirty="0"/>
          </a:p>
          <a:p>
            <a:pPr lvl="1"/>
            <a:r>
              <a:rPr lang="en-US" sz="1800" dirty="0" smtClean="0"/>
              <a:t>We need to make sure we don’t apply a </a:t>
            </a:r>
            <a:r>
              <a:rPr lang="en-US" sz="1800" dirty="0"/>
              <a:t>new </a:t>
            </a:r>
            <a:r>
              <a:rPr lang="en-US" sz="1800" dirty="0" smtClean="0"/>
              <a:t>requirements </a:t>
            </a:r>
            <a:r>
              <a:rPr lang="en-US" sz="1800" dirty="0"/>
              <a:t>to a legacy </a:t>
            </a:r>
            <a:r>
              <a:rPr lang="en-US" sz="1800" dirty="0" smtClean="0"/>
              <a:t>device</a:t>
            </a:r>
          </a:p>
          <a:p>
            <a:r>
              <a:rPr lang="en-US" sz="2000" dirty="0" smtClean="0"/>
              <a:t>These </a:t>
            </a:r>
            <a:r>
              <a:rPr lang="en-US" sz="2000" dirty="0"/>
              <a:t>issues are </a:t>
            </a:r>
            <a:r>
              <a:rPr lang="en-US" sz="2000" dirty="0" smtClean="0"/>
              <a:t>becoming more complicated as </a:t>
            </a:r>
            <a:r>
              <a:rPr lang="en-US" sz="2000" dirty="0"/>
              <a:t>we define behavior for new bands (900 MHz, TV whitespace, 45 GHz, 60 GHz)</a:t>
            </a:r>
          </a:p>
          <a:p>
            <a:pPr lvl="1"/>
            <a:r>
              <a:rPr lang="en-US" sz="1800" dirty="0" smtClean="0"/>
              <a:t>In a new band there is no legacy and thus no backward compatibility requirement</a:t>
            </a:r>
          </a:p>
          <a:p>
            <a:pPr lvl="1"/>
            <a:r>
              <a:rPr lang="en-US" sz="1800" dirty="0" smtClean="0"/>
              <a:t>As a result, we pick </a:t>
            </a:r>
            <a:r>
              <a:rPr lang="en-US" sz="1800" dirty="0"/>
              <a:t>and choose </a:t>
            </a:r>
            <a:r>
              <a:rPr lang="en-US" sz="1800" dirty="0" smtClean="0"/>
              <a:t>the features supported in these bands</a:t>
            </a:r>
          </a:p>
          <a:p>
            <a:pPr lvl="1"/>
            <a:r>
              <a:rPr lang="en-US" sz="1800" dirty="0" smtClean="0"/>
              <a:t>And, of course, add a bunch of new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new editions are paragraphs added to existing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clauses are becoming so bulky with all the STA specific requirements that they are almost unreadable</a:t>
            </a:r>
          </a:p>
          <a:p>
            <a:r>
              <a:rPr lang="en-US" dirty="0" smtClean="0"/>
              <a:t>A VHT implementer doesn’t care about the DMG or S1G exceptions</a:t>
            </a:r>
          </a:p>
          <a:p>
            <a:r>
              <a:rPr lang="en-US" dirty="0" smtClean="0"/>
              <a:t>A DMG implementer does not care about the VHT and S1G exceptions</a:t>
            </a:r>
          </a:p>
          <a:p>
            <a:r>
              <a:rPr lang="en-US" dirty="0" smtClean="0"/>
              <a:t>If we break these clauses up we end up with case 1 again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amendment style is not a radical departure from how we amend the 802.11 specification</a:t>
            </a:r>
          </a:p>
          <a:p>
            <a:r>
              <a:rPr lang="en-US" dirty="0" smtClean="0"/>
              <a:t>It concentrates MAC changes into one clause which helps with a number issues:</a:t>
            </a:r>
          </a:p>
          <a:p>
            <a:pPr lvl="1"/>
            <a:r>
              <a:rPr lang="en-US" dirty="0" smtClean="0"/>
              <a:t>Helps the reader identify when a new feature was introduced</a:t>
            </a:r>
            <a:endParaRPr lang="en-US" dirty="0"/>
          </a:p>
          <a:p>
            <a:pPr lvl="1"/>
            <a:r>
              <a:rPr lang="en-US" dirty="0" smtClean="0"/>
              <a:t>Reduces the change needed to existing procedures when a new procedures are introduced</a:t>
            </a:r>
          </a:p>
          <a:p>
            <a:pPr lvl="1"/>
            <a:r>
              <a:rPr lang="en-US" dirty="0" smtClean="0"/>
              <a:t>Keeps the procedure as it applies to legacy devices unchanged, but allows the procedure to be modified for new devices</a:t>
            </a:r>
          </a:p>
          <a:p>
            <a:r>
              <a:rPr lang="en-US" dirty="0" smtClean="0"/>
              <a:t>The requirement inheritance is clear from the structure of the document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an amendment exists as a separate document, it is easy for the reader to identify the new features</a:t>
            </a:r>
          </a:p>
          <a:p>
            <a:r>
              <a:rPr lang="en-US" dirty="0" smtClean="0"/>
              <a:t>However, once the amendment is rolled into the next maintenance revision, the history of a feature is not easily apparent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proliferation of STA types and their requirement inheritance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45MG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CDMG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 relay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TVHT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(unadorned)</a:t>
            </a:r>
            <a:endParaRPr lang="en-US" sz="1800" dirty="0"/>
          </a:p>
        </p:txBody>
      </p:sp>
      <p:cxnSp>
        <p:nvCxnSpPr>
          <p:cNvPr id="37" name="Straight Arrow Connector 36"/>
          <p:cNvCxnSpPr>
            <a:stCxn id="12" idx="3"/>
            <a:endCxn id="16" idx="1"/>
          </p:cNvCxnSpPr>
          <p:nvPr/>
        </p:nvCxnSpPr>
        <p:spPr bwMode="auto">
          <a:xfrm>
            <a:off x="6415675" y="4416880"/>
            <a:ext cx="677489" cy="8757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304542" y="2939120"/>
            <a:ext cx="453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11n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01473" y="2945610"/>
            <a:ext cx="52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11ac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487487" y="2992292"/>
            <a:ext cx="533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11ax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6542109" y="3656775"/>
            <a:ext cx="50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11af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944829" y="4546220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11ad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7306498" y="2213520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11ah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8501642" y="4572282"/>
            <a:ext cx="533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11ay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4725091" y="5592259"/>
            <a:ext cx="49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11ai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4610100" y="4742724"/>
            <a:ext cx="42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2085683" y="2971591"/>
            <a:ext cx="434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11e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7767080" y="5407673"/>
            <a:ext cx="50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11aj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5405163" y="2182059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763219" y="6168762"/>
            <a:ext cx="543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11ak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126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types and requirement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STA type is defined by the set of requirements associated with it</a:t>
            </a:r>
          </a:p>
          <a:p>
            <a:pPr lvl="1"/>
            <a:r>
              <a:rPr lang="en-US" sz="1800" dirty="0" smtClean="0"/>
              <a:t>I.e., A VHT STA shall…</a:t>
            </a:r>
          </a:p>
          <a:p>
            <a:r>
              <a:rPr lang="en-US" sz="2000" dirty="0" smtClean="0"/>
              <a:t>A STA type may also inherit a set of requirements from another STA type</a:t>
            </a:r>
          </a:p>
          <a:p>
            <a:pPr lvl="1"/>
            <a:r>
              <a:rPr lang="en-US" sz="1800" dirty="0"/>
              <a:t>An HT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P77L13]</a:t>
            </a:r>
          </a:p>
          <a:p>
            <a:pPr lvl="1"/>
            <a:r>
              <a:rPr lang="en-US" sz="1800" dirty="0"/>
              <a:t>A VHT STA is an HT STA that, in addition to features supported as an HT STA, supports VHT features identified in … [</a:t>
            </a:r>
            <a:r>
              <a:rPr lang="en-US" sz="1800" dirty="0" err="1"/>
              <a:t>REVmc</a:t>
            </a:r>
            <a:r>
              <a:rPr lang="en-US" sz="1800" dirty="0"/>
              <a:t>/D8.0 P77L40]</a:t>
            </a:r>
          </a:p>
          <a:p>
            <a:pPr lvl="1"/>
            <a:r>
              <a:rPr lang="en-US" sz="1800" dirty="0"/>
              <a:t>A DMG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P91L50</a:t>
            </a:r>
            <a:r>
              <a:rPr lang="en-US" sz="1800" dirty="0" smtClean="0"/>
              <a:t>]</a:t>
            </a:r>
          </a:p>
          <a:p>
            <a:r>
              <a:rPr lang="en-US" sz="2000" dirty="0"/>
              <a:t>Normative statements that apply to the parent </a:t>
            </a:r>
            <a:r>
              <a:rPr lang="en-US" sz="2000" dirty="0" smtClean="0"/>
              <a:t>thus </a:t>
            </a:r>
            <a:r>
              <a:rPr lang="en-US" sz="2000" dirty="0"/>
              <a:t>apply to the </a:t>
            </a:r>
            <a:r>
              <a:rPr lang="en-US" sz="2000" dirty="0" smtClean="0"/>
              <a:t>child (and its children)</a:t>
            </a:r>
            <a:endParaRPr lang="en-US" sz="2000" dirty="0"/>
          </a:p>
          <a:p>
            <a:r>
              <a:rPr lang="en-US" sz="2000" dirty="0" smtClean="0"/>
              <a:t>All STA types inherit requirements that apply to the generic (unadorned) STA</a:t>
            </a:r>
          </a:p>
          <a:p>
            <a:pPr lvl="1"/>
            <a:r>
              <a:rPr lang="en-US" sz="1600" dirty="0"/>
              <a:t>A STA that receives an RTS frame addressed to it considers the NAV in determining whether to </a:t>
            </a:r>
            <a:r>
              <a:rPr lang="en-US" sz="1600" dirty="0" smtClean="0"/>
              <a:t>respond with CTS… [</a:t>
            </a:r>
            <a:r>
              <a:rPr lang="en-US" sz="1600" dirty="0" err="1" smtClean="0"/>
              <a:t>REVmc</a:t>
            </a:r>
            <a:r>
              <a:rPr lang="en-US" sz="1600" dirty="0" smtClean="0"/>
              <a:t>/D8.0 P1277L22]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inverse set: “non-”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2000" dirty="0" smtClean="0"/>
              <a:t>To apply a requirement to a set of STA types that excludes a specific STA type we use a “non-” prefix</a:t>
            </a:r>
          </a:p>
          <a:p>
            <a:r>
              <a:rPr lang="en-US" sz="2000" dirty="0" smtClean="0"/>
              <a:t>We often use this to deal with legacy compatibility</a:t>
            </a:r>
          </a:p>
          <a:p>
            <a:r>
              <a:rPr lang="en-US" sz="2000" dirty="0" smtClean="0"/>
              <a:t>Examples:</a:t>
            </a:r>
          </a:p>
          <a:p>
            <a:pPr lvl="1"/>
            <a:r>
              <a:rPr lang="en-US" sz="1800" dirty="0"/>
              <a:t>A non-DMG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STA receiving </a:t>
            </a:r>
            <a:r>
              <a:rPr lang="en-US" sz="1800" dirty="0"/>
              <a:t>a </a:t>
            </a:r>
            <a:r>
              <a:rPr lang="en-US" sz="1800" dirty="0" err="1"/>
              <a:t>QoS</a:t>
            </a:r>
            <a:r>
              <a:rPr lang="en-US" sz="1800" dirty="0"/>
              <a:t> Data </a:t>
            </a:r>
            <a:r>
              <a:rPr lang="en-US" sz="1800" dirty="0" smtClean="0"/>
              <a:t>frame sent </a:t>
            </a:r>
            <a:r>
              <a:rPr lang="en-US" sz="1800" dirty="0"/>
              <a:t>under a BA </a:t>
            </a:r>
            <a:r>
              <a:rPr lang="en-US" sz="1800" dirty="0" smtClean="0"/>
              <a:t>agreement… </a:t>
            </a:r>
            <a:r>
              <a:rPr lang="en-US" sz="1800" dirty="0" smtClean="0"/>
              <a:t>[</a:t>
            </a:r>
            <a:r>
              <a:rPr lang="en-US" sz="1800" dirty="0" err="1" smtClean="0"/>
              <a:t>Std</a:t>
            </a:r>
            <a:r>
              <a:rPr lang="en-US" sz="1800" dirty="0" smtClean="0"/>
              <a:t> 802.11-2016 P1322]</a:t>
            </a:r>
            <a:endParaRPr lang="en-US" sz="1800" dirty="0" smtClean="0"/>
          </a:p>
          <a:p>
            <a:pPr lvl="2"/>
            <a:r>
              <a:rPr lang="en-US" sz="1600" dirty="0" smtClean="0"/>
              <a:t>“non-DMG” added with the 11ad amendment to modify the requirement so that DMG STAs are precluded.</a:t>
            </a:r>
          </a:p>
          <a:p>
            <a:pPr lvl="2"/>
            <a:r>
              <a:rPr lang="en-US" sz="1600" dirty="0" smtClean="0"/>
              <a:t>The statement now applies </a:t>
            </a:r>
            <a:r>
              <a:rPr lang="en-US" sz="1600" dirty="0" smtClean="0"/>
              <a:t>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that is not a DMG STA and the children that are not DMG STAs (mesh STA, HT STA, VHT STA, HE STA, TVHT STA and S1G STA)</a:t>
            </a:r>
          </a:p>
          <a:p>
            <a:r>
              <a:rPr lang="en-US" sz="2000" dirty="0" smtClean="0"/>
              <a:t>However</a:t>
            </a:r>
            <a:r>
              <a:rPr lang="en-US" sz="2000" dirty="0" smtClean="0"/>
              <a:t>, to determine if a requirement applies to a particular STA type, the reader needs to understand the inheritance map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the “non-” 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sz="1800" dirty="0" smtClean="0"/>
              <a:t>11ah/D10.0 modifies the following:</a:t>
            </a:r>
          </a:p>
          <a:p>
            <a:pPr lvl="1"/>
            <a:r>
              <a:rPr lang="en-US" sz="1600" b="0" dirty="0" smtClean="0"/>
              <a:t>When </a:t>
            </a:r>
            <a:r>
              <a:rPr lang="en-US" sz="1600" b="0" dirty="0"/>
              <a:t>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</a:t>
            </a:r>
            <a:r>
              <a:rPr lang="en-US" sz="1600" b="0" dirty="0" smtClean="0"/>
              <a:t>up between </a:t>
            </a:r>
            <a:r>
              <a:rPr lang="en-US" sz="1600" b="1" dirty="0"/>
              <a:t>HT STAs </a:t>
            </a:r>
            <a:r>
              <a:rPr lang="en-US" sz="1600" b="1" u="sng" dirty="0"/>
              <a:t>and S1G STAs</a:t>
            </a:r>
            <a:r>
              <a:rPr lang="en-US" sz="1600" b="0" dirty="0"/>
              <a:t>, the Buffer Size and Block </a:t>
            </a:r>
            <a:r>
              <a:rPr lang="en-US" sz="1600" b="0" dirty="0" err="1"/>
              <a:t>Ack</a:t>
            </a:r>
            <a:r>
              <a:rPr lang="en-US" sz="1600" b="0" dirty="0"/>
              <a:t> Timeout fields in the ADDBA </a:t>
            </a:r>
            <a:r>
              <a:rPr lang="en-US" sz="1600" b="0" dirty="0" smtClean="0"/>
              <a:t>Request frame </a:t>
            </a:r>
            <a:r>
              <a:rPr lang="en-US" sz="1600" b="0" dirty="0"/>
              <a:t>are advisory. When 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up between </a:t>
            </a:r>
            <a:r>
              <a:rPr lang="en-US" sz="1600" b="1" dirty="0"/>
              <a:t>HT or DMG STAs</a:t>
            </a:r>
            <a:r>
              <a:rPr lang="en-US" sz="1600" b="0" dirty="0"/>
              <a:t>, the Buffer Size and Block </a:t>
            </a:r>
            <a:r>
              <a:rPr lang="en-US" sz="1600" b="0" dirty="0" err="1"/>
              <a:t>Ack</a:t>
            </a:r>
            <a:r>
              <a:rPr lang="en-US" sz="1600" b="0" dirty="0"/>
              <a:t> Timeout fields in the ADDBA Request frame are advisory. When 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</a:t>
            </a:r>
            <a:r>
              <a:rPr lang="en-US" sz="1600" b="0" dirty="0" smtClean="0"/>
              <a:t>up between </a:t>
            </a:r>
            <a:r>
              <a:rPr lang="en-US" sz="1600" b="0" dirty="0"/>
              <a:t>a </a:t>
            </a:r>
            <a:r>
              <a:rPr lang="en-US" sz="1600" b="1" dirty="0"/>
              <a:t>non-HT non-DMG STA </a:t>
            </a:r>
            <a:r>
              <a:rPr lang="en-US" sz="1600" b="0" dirty="0"/>
              <a:t>and another </a:t>
            </a:r>
            <a:r>
              <a:rPr lang="en-US" sz="1600" b="1" dirty="0"/>
              <a:t>STA</a:t>
            </a:r>
            <a:r>
              <a:rPr lang="en-US" sz="1600" b="0" dirty="0"/>
              <a:t>, the Block </a:t>
            </a:r>
            <a:r>
              <a:rPr lang="en-US" sz="1600" b="0" dirty="0" err="1"/>
              <a:t>Ack</a:t>
            </a:r>
            <a:r>
              <a:rPr lang="en-US" sz="1600" b="0" dirty="0"/>
              <a:t> Policy and Buffer Size fields in </a:t>
            </a:r>
            <a:r>
              <a:rPr lang="en-US" sz="1600" b="0" dirty="0" smtClean="0"/>
              <a:t>the ADDBA </a:t>
            </a:r>
            <a:r>
              <a:rPr lang="en-US" sz="1600" b="0" dirty="0"/>
              <a:t>Request frame are advisory</a:t>
            </a:r>
            <a:r>
              <a:rPr lang="en-US" sz="1600" b="0" dirty="0" smtClean="0"/>
              <a:t>. [P802.11ah/D10.0]</a:t>
            </a:r>
          </a:p>
          <a:p>
            <a:r>
              <a:rPr lang="en-US" sz="1800" dirty="0" smtClean="0"/>
              <a:t>It appears that </a:t>
            </a:r>
            <a:r>
              <a:rPr lang="en-US" sz="1800" dirty="0" err="1" smtClean="0"/>
              <a:t>TGah</a:t>
            </a:r>
            <a:r>
              <a:rPr lang="en-US" sz="1800" dirty="0" smtClean="0"/>
              <a:t> failed to notice that in the last sentence an S1G STA is a “non-HT non-DMG STA”</a:t>
            </a:r>
          </a:p>
          <a:p>
            <a:r>
              <a:rPr lang="en-US" sz="1800" dirty="0" smtClean="0"/>
              <a:t>As a result, the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Policy field is advisory for S1G STAs, which was probably not intended.</a:t>
            </a:r>
          </a:p>
          <a:p>
            <a:r>
              <a:rPr lang="en-US" sz="1800" dirty="0" smtClean="0"/>
              <a:t>The last sentence should probably read:</a:t>
            </a:r>
          </a:p>
          <a:p>
            <a:pPr lvl="1"/>
            <a:r>
              <a:rPr lang="en-US" sz="1600" b="0" dirty="0" smtClean="0"/>
              <a:t>When </a:t>
            </a:r>
            <a:r>
              <a:rPr lang="en-US" sz="1600" b="0" dirty="0"/>
              <a:t>a block </a:t>
            </a:r>
            <a:r>
              <a:rPr lang="en-US" sz="1600" b="0" dirty="0" err="1"/>
              <a:t>ack</a:t>
            </a:r>
            <a:r>
              <a:rPr lang="en-US" sz="1600" b="0" dirty="0"/>
              <a:t> agreement is set up between a </a:t>
            </a:r>
            <a:r>
              <a:rPr lang="en-US" sz="1600" b="1" dirty="0"/>
              <a:t>non-HT non-DMG </a:t>
            </a:r>
            <a:r>
              <a:rPr lang="en-US" sz="1600" b="1" dirty="0" smtClean="0"/>
              <a:t>non-S1G STA </a:t>
            </a:r>
            <a:r>
              <a:rPr lang="en-US" sz="1600" b="0" dirty="0"/>
              <a:t>and another </a:t>
            </a:r>
            <a:r>
              <a:rPr lang="en-US" sz="1600" dirty="0"/>
              <a:t>STA</a:t>
            </a:r>
            <a:r>
              <a:rPr lang="en-US" sz="1600" b="0" dirty="0"/>
              <a:t>, the Block </a:t>
            </a:r>
            <a:r>
              <a:rPr lang="en-US" sz="1600" b="0" dirty="0" err="1"/>
              <a:t>Ack</a:t>
            </a:r>
            <a:r>
              <a:rPr lang="en-US" sz="1600" b="0" dirty="0"/>
              <a:t> Policy and Buffer Size fields in the ADDBA Request frame are advisory.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8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types are not mutually exclusive</a:t>
            </a:r>
          </a:p>
          <a:p>
            <a:pPr lvl="1"/>
            <a:r>
              <a:rPr lang="en-US" dirty="0" smtClean="0"/>
              <a:t>A VHT STA might also be a mesh STA, FILS STA and GLK STA</a:t>
            </a:r>
          </a:p>
          <a:p>
            <a:r>
              <a:rPr lang="en-US" dirty="0" smtClean="0"/>
              <a:t>Some STA types have specific PHYs associated with them (requirements on both the MAC and PHY)</a:t>
            </a:r>
          </a:p>
          <a:p>
            <a:pPr lvl="1"/>
            <a:r>
              <a:rPr lang="en-US" dirty="0" smtClean="0"/>
              <a:t>E.g., S1G, DMG, HT, VHT, TVHT, CDMG, 45MG</a:t>
            </a:r>
          </a:p>
          <a:p>
            <a:r>
              <a:rPr lang="en-US" dirty="0" smtClean="0"/>
              <a:t>And some do not (requirements on the MAC only)</a:t>
            </a:r>
          </a:p>
          <a:p>
            <a:pPr lvl="1"/>
            <a:r>
              <a:rPr lang="en-US" dirty="0" smtClean="0"/>
              <a:t>E.g., mesh, </a:t>
            </a:r>
            <a:r>
              <a:rPr lang="en-US" dirty="0" err="1" smtClean="0"/>
              <a:t>QoS</a:t>
            </a:r>
            <a:r>
              <a:rPr lang="en-US" dirty="0" smtClean="0"/>
              <a:t>, FILS, GLK</a:t>
            </a:r>
          </a:p>
          <a:p>
            <a:r>
              <a:rPr lang="en-US" dirty="0" smtClean="0"/>
              <a:t>Some STA combinations are ambiguous (expected behavior is not well defined)</a:t>
            </a:r>
          </a:p>
          <a:p>
            <a:pPr lvl="1"/>
            <a:r>
              <a:rPr lang="en-US" dirty="0" smtClean="0"/>
              <a:t>E.g., DMG mesh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with large numbers of STA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7934324" cy="4114800"/>
          </a:xfrm>
        </p:spPr>
        <p:txBody>
          <a:bodyPr/>
          <a:lstStyle/>
          <a:p>
            <a:r>
              <a:rPr lang="en-US" dirty="0" smtClean="0"/>
              <a:t>Managing requirements by STA type is proving difficult</a:t>
            </a:r>
          </a:p>
          <a:p>
            <a:r>
              <a:rPr lang="en-US" dirty="0" smtClean="0"/>
              <a:t>As we apply different sets of features to different STA types and tailor existing features to each STA type we end up with procedures adorned with STA specific requirements</a:t>
            </a:r>
          </a:p>
          <a:p>
            <a:r>
              <a:rPr lang="en-US" dirty="0" smtClean="0"/>
              <a:t>To decipher these procedures, the reader needs understand the relationships between the various STA types</a:t>
            </a:r>
          </a:p>
          <a:p>
            <a:r>
              <a:rPr lang="en-US" dirty="0" smtClean="0"/>
              <a:t>The standard does not clearly convey these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9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86560</TotalTime>
  <Words>1715</Words>
  <Application>Microsoft Office PowerPoint</Application>
  <PresentationFormat>On-screen Show (4:3)</PresentationFormat>
  <Paragraphs>235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Default Design</vt:lpstr>
      <vt:lpstr>Custom Design</vt:lpstr>
      <vt:lpstr>Document</vt:lpstr>
      <vt:lpstr>New Amendment Style</vt:lpstr>
      <vt:lpstr>Background</vt:lpstr>
      <vt:lpstr>Background</vt:lpstr>
      <vt:lpstr>The proliferation of STA types and their requirement inheritance</vt:lpstr>
      <vt:lpstr>STA types and requirement applicability</vt:lpstr>
      <vt:lpstr>The inverse set: “non-” prefixes</vt:lpstr>
      <vt:lpstr>Problems with the “non-” prefix</vt:lpstr>
      <vt:lpstr>Additional notes</vt:lpstr>
      <vt:lpstr>Difficulties with large numbers of STA types</vt:lpstr>
      <vt:lpstr>Proposed solution</vt:lpstr>
      <vt:lpstr>P802.11ax/D1.0 Contents</vt:lpstr>
      <vt:lpstr>P802.11ax/D1.0 Clause 27 contents</vt:lpstr>
      <vt:lpstr>Example 1: A-MPDU operation</vt:lpstr>
      <vt:lpstr>Example 2: Fragmentation</vt:lpstr>
      <vt:lpstr>Example 2: Fragmentation</vt:lpstr>
      <vt:lpstr>Example 2: Fragmentation</vt:lpstr>
      <vt:lpstr>Objections to the new style</vt:lpstr>
      <vt:lpstr>Case 1: new editions are in their own subclause</vt:lpstr>
      <vt:lpstr>Case 2: new editions are paragraphs added to an existing clause</vt:lpstr>
      <vt:lpstr>Case 2: new editions are paragraphs added to existing clause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Amednement Style</dc:title>
  <dc:creator>robert.stacey@intel.com</dc:creator>
  <dc:description>11-13/95r24</dc:description>
  <cp:lastModifiedBy>Stacey, Robert</cp:lastModifiedBy>
  <cp:revision>1599</cp:revision>
  <cp:lastPrinted>1998-02-10T13:28:06Z</cp:lastPrinted>
  <dcterms:created xsi:type="dcterms:W3CDTF">1998-02-10T13:07:52Z</dcterms:created>
  <dcterms:modified xsi:type="dcterms:W3CDTF">2017-01-18T22:27:34Z</dcterms:modified>
</cp:coreProperties>
</file>