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482" r:id="rId17"/>
    <p:sldId id="552" r:id="rId18"/>
    <p:sldId id="551" r:id="rId19"/>
    <p:sldId id="553" r:id="rId20"/>
    <p:sldId id="55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3"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2017</a:t>
            </a:r>
            <a:endParaRPr lang="en-US" dirty="0"/>
          </a:p>
        </p:txBody>
      </p:sp>
      <p:sp>
        <p:nvSpPr>
          <p:cNvPr id="1029" name="Rectangle 5"/>
          <p:cNvSpPr>
            <a:spLocks noGrp="1" noChangeArrowheads="1"/>
          </p:cNvSpPr>
          <p:nvPr>
            <p:ph type="ftr" sz="quarter" idx="3"/>
          </p:nvPr>
        </p:nvSpPr>
        <p:spPr bwMode="auto">
          <a:xfrm>
            <a:off x="7239081" y="6475413"/>
            <a:ext cx="13048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802.11-17/0127r2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Jan 2017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2017-01-16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1" name="TextBox 10"/>
          <p:cNvSpPr txBox="1"/>
          <p:nvPr/>
        </p:nvSpPr>
        <p:spPr>
          <a:xfrm>
            <a:off x="1447800" y="4876800"/>
            <a:ext cx="4495800" cy="338554"/>
          </a:xfrm>
          <a:prstGeom prst="rect">
            <a:avLst/>
          </a:prstGeom>
          <a:noFill/>
        </p:spPr>
        <p:txBody>
          <a:bodyPr wrap="square" rtlCol="0">
            <a:spAutoFit/>
          </a:bodyPr>
          <a:lstStyle/>
          <a:p>
            <a:r>
              <a:rPr lang="en-US" altLang="zh-CN" sz="1600" u="sng" dirty="0" smtClean="0">
                <a:solidFill>
                  <a:srgbClr val="0070C0"/>
                </a:solidFill>
              </a:rPr>
              <a:t>Refer to 11-16/1587r1</a:t>
            </a:r>
            <a:endParaRPr lang="zh-CN" altLang="en-US" sz="1600" u="sng" dirty="0">
              <a:solidFill>
                <a:srgbClr val="0070C0"/>
              </a:solidFill>
            </a:endParaRPr>
          </a:p>
        </p:txBody>
      </p:sp>
      <p:graphicFrame>
        <p:nvGraphicFramePr>
          <p:cNvPr id="9" name="Table 6"/>
          <p:cNvGraphicFramePr>
            <a:graphicFrameLocks noGrp="1"/>
          </p:cNvGraphicFramePr>
          <p:nvPr/>
        </p:nvGraphicFramePr>
        <p:xfrm>
          <a:off x="700088" y="2295525"/>
          <a:ext cx="7681912" cy="2377500"/>
        </p:xfrm>
        <a:graphic>
          <a:graphicData uri="http://schemas.openxmlformats.org/drawingml/2006/table">
            <a:tbl>
              <a:tblPr/>
              <a:tblGrid>
                <a:gridCol w="747712"/>
                <a:gridCol w="914400"/>
                <a:gridCol w="914400"/>
                <a:gridCol w="914400"/>
                <a:gridCol w="914400"/>
                <a:gridCol w="914400"/>
                <a:gridCol w="1219200"/>
                <a:gridCol w="1143000"/>
              </a:tblGrid>
              <a:tr h="2325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169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25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endParaRPr kumimoji="0" lang="en-CA" sz="1100" b="1" i="0" u="none" strike="noStrike" cap="none" normalizeH="0" baseline="0" dirty="0" smtClean="0">
                        <a:ln>
                          <a:noFill/>
                        </a:ln>
                        <a:solidFill>
                          <a:srgbClr val="0070C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749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dirty="0" smtClean="0">
                        <a:ln>
                          <a:noFill/>
                        </a:ln>
                        <a:solidFill>
                          <a:srgbClr val="0070C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smtClean="0">
                          <a:ln>
                            <a:noFill/>
                          </a:ln>
                          <a:solidFill>
                            <a:srgbClr val="000000"/>
                          </a:solidFill>
                          <a:effectLst/>
                          <a:latin typeface="Times New Roman" pitchFamily="18" charset="0"/>
                          <a:ea typeface="MS PGothic" pitchFamily="34" charset="-128"/>
                        </a:rPr>
                        <a:t>TG</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25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smtClean="0">
                          <a:ln>
                            <a:noFill/>
                          </a:ln>
                          <a:solidFill>
                            <a:srgbClr val="000000"/>
                          </a:solidFill>
                          <a:effectLst/>
                          <a:latin typeface="Times New Roman" pitchFamily="18" charset="0"/>
                          <a:ea typeface="MS PGothic" pitchFamily="34" charset="-128"/>
                        </a:rPr>
                        <a:t>TG</a:t>
                      </a:r>
                      <a:endParaRPr kumimoji="0" lang="en-CA" sz="20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909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12"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11 CR docs</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graphicFrame>
        <p:nvGraphicFramePr>
          <p:cNvPr id="11" name="Table 2"/>
          <p:cNvGraphicFramePr>
            <a:graphicFrameLocks noGrp="1"/>
          </p:cNvGraphicFramePr>
          <p:nvPr/>
        </p:nvGraphicFramePr>
        <p:xfrm>
          <a:off x="609600" y="3124200"/>
          <a:ext cx="8077200" cy="2887980"/>
        </p:xfrm>
        <a:graphic>
          <a:graphicData uri="http://schemas.openxmlformats.org/drawingml/2006/table">
            <a:tbl>
              <a:tblPr/>
              <a:tblGrid>
                <a:gridCol w="1017101"/>
                <a:gridCol w="5005406"/>
                <a:gridCol w="1339369"/>
                <a:gridCol w="715324"/>
              </a:tblGrid>
              <a:tr h="1905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Group</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11-17/0044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NDP Feedback Report Design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11-17/0047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lb225-cr-28_4_3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Yongho Seok </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11-17/0056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 PHY Capabilities_Part_1</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11-17/0060</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comment resolution for the CCA of preamble puncturing</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FFC000"/>
                          </a:solidFill>
                          <a:effectLst/>
                          <a:latin typeface="Times New Roman" pitchFamily="18" charset="0"/>
                          <a:ea typeface="MS PGothic" pitchFamily="34" charset="-128"/>
                        </a:rPr>
                        <a:t>Yunbo</a:t>
                      </a: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 Li </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11-17/0072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CID 6124 Resolution: Remove 2x LTF+08.us GI for UL Transmission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Liu</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11-17/0077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Proposed changes to Draft 1.0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Chen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11-17/0078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RBW of 11ax</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Chen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11-17/0110</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Discussions on Signaling for UL HE MU PPDU</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John Son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11-17/0112</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Link Transmit Power</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Matthew Fischer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11-17/0113</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Steering Vector Sanctity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Matthew Fischer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11-17/0114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CID-Trigger frame_Part-1</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12"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33400"/>
            <a:ext cx="7772400" cy="1066800"/>
          </a:xfrm>
        </p:spPr>
        <p:txBody>
          <a:bodyPr/>
          <a:lstStyle/>
          <a:p>
            <a:r>
              <a:rPr lang="en-US" altLang="zh-CN" dirty="0" smtClean="0"/>
              <a:t>Straw-poll 1 (#1, 11-17/0044r0, </a:t>
            </a:r>
            <a:r>
              <a:rPr lang="en-US" altLang="zh-CN" dirty="0" smtClean="0">
                <a:solidFill>
                  <a:srgbClr val="FF0000"/>
                </a:solidFill>
              </a:rPr>
              <a:t>inform</a:t>
            </a:r>
            <a:r>
              <a:rPr lang="en-US" altLang="zh-CN" dirty="0" smtClean="0"/>
              <a:t>)</a:t>
            </a:r>
            <a:endParaRPr lang="zh-CN" altLang="en-US" dirty="0"/>
          </a:p>
        </p:txBody>
      </p:sp>
      <p:sp>
        <p:nvSpPr>
          <p:cNvPr id="4" name="日期占位符 3"/>
          <p:cNvSpPr>
            <a:spLocks noGrp="1"/>
          </p:cNvSpPr>
          <p:nvPr>
            <p:ph type="dt" sz="half" idx="10"/>
          </p:nvPr>
        </p:nvSpPr>
        <p:spPr/>
        <p:txBody>
          <a:bodyPr/>
          <a:lstStyle/>
          <a:p>
            <a:pPr>
              <a:defRPr/>
            </a:pPr>
            <a:r>
              <a:rPr lang="en-US" smtClean="0"/>
              <a:t>Jan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Content Placeholder 1"/>
          <p:cNvSpPr>
            <a:spLocks noGrp="1"/>
          </p:cNvSpPr>
          <p:nvPr>
            <p:ph idx="1"/>
          </p:nvPr>
        </p:nvSpPr>
        <p:spPr>
          <a:xfrm>
            <a:off x="381000" y="1219200"/>
            <a:ext cx="8382000" cy="4724400"/>
          </a:xfrm>
        </p:spPr>
        <p:txBody>
          <a:bodyPr/>
          <a:lstStyle/>
          <a:p>
            <a:pPr marL="0" indent="0">
              <a:buNone/>
            </a:pPr>
            <a:r>
              <a:rPr lang="en-US" sz="1600" dirty="0"/>
              <a:t>Do you agree to add to the </a:t>
            </a:r>
            <a:r>
              <a:rPr lang="en-US" sz="1600" dirty="0" smtClean="0"/>
              <a:t>spec:  (</a:t>
            </a:r>
            <a:r>
              <a:rPr lang="en-US" sz="1600" dirty="0" smtClean="0">
                <a:solidFill>
                  <a:srgbClr val="FF0000"/>
                </a:solidFill>
              </a:rPr>
              <a:t>8Y/8N/MANY </a:t>
            </a:r>
            <a:r>
              <a:rPr lang="en-US" sz="1600" dirty="0" smtClean="0">
                <a:solidFill>
                  <a:srgbClr val="FF0000"/>
                </a:solidFill>
              </a:rPr>
              <a:t>A. This SP will NOT turn to TG motion</a:t>
            </a:r>
            <a:r>
              <a:rPr lang="en-US" sz="1600" dirty="0" smtClean="0"/>
              <a:t>)</a:t>
            </a:r>
            <a:endParaRPr lang="en-US" sz="1600" dirty="0" smtClean="0"/>
          </a:p>
          <a:p>
            <a:pPr marL="0" indent="0">
              <a:buNone/>
            </a:pPr>
            <a:r>
              <a:rPr lang="en-US" sz="1600" dirty="0" smtClean="0"/>
              <a:t>The </a:t>
            </a:r>
            <a:r>
              <a:rPr lang="en-US" sz="1600" dirty="0" err="1" smtClean="0"/>
              <a:t>NDP</a:t>
            </a:r>
            <a:r>
              <a:rPr lang="en-US" sz="1600" dirty="0" smtClean="0"/>
              <a:t> short feedback report design uses sets of 6 tones in any </a:t>
            </a:r>
            <a:r>
              <a:rPr lang="en-US" sz="1600" dirty="0" err="1" smtClean="0"/>
              <a:t>26RU</a:t>
            </a:r>
            <a:r>
              <a:rPr lang="en-US" sz="1600" dirty="0" smtClean="0"/>
              <a:t> as defined in the table and diagrams below. Time domain P matrix spreading (</a:t>
            </a:r>
            <a:r>
              <a:rPr lang="en-US" sz="1600" dirty="0" err="1" smtClean="0"/>
              <a:t>2x2</a:t>
            </a:r>
            <a:r>
              <a:rPr lang="en-US" sz="1600" dirty="0" smtClean="0"/>
              <a:t> and </a:t>
            </a:r>
            <a:r>
              <a:rPr lang="en-US" sz="1600" dirty="0" err="1" smtClean="0"/>
              <a:t>4x4</a:t>
            </a:r>
            <a:r>
              <a:rPr lang="en-US" sz="1600" dirty="0" smtClean="0"/>
              <a:t>) is used to enhance reliability and multiplex users. </a:t>
            </a:r>
            <a:r>
              <a:rPr lang="en-US" sz="1600" dirty="0"/>
              <a:t>1 bit feedback requires two sets – sets #1 and #2 or sets #3 and #4 depending on what sets are allocated to a user</a:t>
            </a:r>
            <a:r>
              <a:rPr lang="en-US" sz="1600" dirty="0" smtClean="0"/>
              <a:t>. 2 bit feedback require the use of all 4 tone sets.</a:t>
            </a:r>
            <a:r>
              <a:rPr lang="en-US" sz="1600" dirty="0"/>
              <a:t> </a:t>
            </a:r>
            <a:r>
              <a:rPr lang="en-US" sz="1600" dirty="0" smtClean="0"/>
              <a:t>When tone </a:t>
            </a:r>
            <a:r>
              <a:rPr lang="en-US" sz="1600" dirty="0"/>
              <a:t>sets #1 and #</a:t>
            </a:r>
            <a:r>
              <a:rPr lang="en-US" sz="1600" dirty="0" smtClean="0"/>
              <a:t>2 are used to send 1 bit, bit </a:t>
            </a:r>
            <a:r>
              <a:rPr lang="en-US" sz="1600" dirty="0"/>
              <a:t>= 1 is </a:t>
            </a:r>
            <a:r>
              <a:rPr lang="en-US" sz="1600" dirty="0" smtClean="0"/>
              <a:t>sent by sending </a:t>
            </a:r>
            <a:r>
              <a:rPr lang="en-US" sz="1600" dirty="0"/>
              <a:t>energy </a:t>
            </a:r>
            <a:r>
              <a:rPr lang="en-US" sz="1600" dirty="0" smtClean="0"/>
              <a:t>only on </a:t>
            </a:r>
            <a:r>
              <a:rPr lang="en-US" sz="1600" dirty="0"/>
              <a:t>tone set #1 </a:t>
            </a:r>
            <a:r>
              <a:rPr lang="en-US" sz="1600" dirty="0" smtClean="0"/>
              <a:t>with </a:t>
            </a:r>
            <a:r>
              <a:rPr lang="en-US" sz="1600" dirty="0" err="1" smtClean="0"/>
              <a:t>6dB</a:t>
            </a:r>
            <a:r>
              <a:rPr lang="en-US" sz="1600" dirty="0" smtClean="0"/>
              <a:t> power boost relative to the signaled target </a:t>
            </a:r>
            <a:r>
              <a:rPr lang="en-US" sz="1600" dirty="0" err="1" smtClean="0"/>
              <a:t>RSSI</a:t>
            </a:r>
            <a:r>
              <a:rPr lang="en-US" sz="1600" dirty="0"/>
              <a:t>.</a:t>
            </a:r>
            <a:r>
              <a:rPr lang="en-US" sz="1600" dirty="0" smtClean="0"/>
              <a:t> bit = 0 is sent similarly using tone set #2. If 2 bits are sent the power boost is </a:t>
            </a:r>
            <a:r>
              <a:rPr lang="en-US" sz="1600" dirty="0" err="1" smtClean="0"/>
              <a:t>3dB</a:t>
            </a:r>
            <a:r>
              <a:rPr lang="en-US" sz="1600" dirty="0" smtClean="0"/>
              <a:t>.</a:t>
            </a:r>
            <a:endParaRPr lang="en-US" sz="1600" dirty="0"/>
          </a:p>
          <a:p>
            <a:pPr marL="0" indent="0">
              <a:buNone/>
            </a:pPr>
            <a:endParaRPr lang="en-US" dirty="0"/>
          </a:p>
          <a:p>
            <a:endParaRPr lang="en-US" dirty="0"/>
          </a:p>
        </p:txBody>
      </p:sp>
      <p:graphicFrame>
        <p:nvGraphicFramePr>
          <p:cNvPr id="8" name="Content Placeholder 6"/>
          <p:cNvGraphicFramePr>
            <a:graphicFrameLocks/>
          </p:cNvGraphicFramePr>
          <p:nvPr>
            <p:extLst>
              <p:ext uri="{D42A27DB-BD31-4B8C-83A1-F6EECF244321}">
                <p14:modId xmlns="" xmlns:p14="http://schemas.microsoft.com/office/powerpoint/2010/main" val="1020009160"/>
              </p:ext>
            </p:extLst>
          </p:nvPr>
        </p:nvGraphicFramePr>
        <p:xfrm>
          <a:off x="4876801" y="3673991"/>
          <a:ext cx="3563703" cy="2726810"/>
        </p:xfrm>
        <a:graphic>
          <a:graphicData uri="http://schemas.openxmlformats.org/drawingml/2006/table">
            <a:tbl>
              <a:tblPr firstRow="1" bandRow="1">
                <a:tableStyleId>{5940675A-B579-460E-94D1-54222C63F5DA}</a:tableStyleId>
              </a:tblPr>
              <a:tblGrid>
                <a:gridCol w="1069109"/>
                <a:gridCol w="1187902"/>
                <a:gridCol w="1306692"/>
              </a:tblGrid>
              <a:tr h="654170">
                <a:tc>
                  <a:txBody>
                    <a:bodyPr/>
                    <a:lstStyle/>
                    <a:p>
                      <a:pPr algn="ctr"/>
                      <a:r>
                        <a:rPr lang="en-US" sz="1400" b="1" dirty="0" smtClean="0"/>
                        <a:t>Tone Set #</a:t>
                      </a:r>
                      <a:endParaRPr lang="en-US" sz="1400" b="1" dirty="0"/>
                    </a:p>
                  </a:txBody>
                  <a:tcPr anchor="ctr">
                    <a:solidFill>
                      <a:schemeClr val="accent5">
                        <a:lumMod val="40000"/>
                        <a:lumOff val="60000"/>
                      </a:schemeClr>
                    </a:solidFill>
                  </a:tcPr>
                </a:tc>
                <a:tc>
                  <a:txBody>
                    <a:bodyPr/>
                    <a:lstStyle/>
                    <a:p>
                      <a:pPr algn="ctr"/>
                      <a:r>
                        <a:rPr lang="en-US" sz="1400" b="1" dirty="0" smtClean="0"/>
                        <a:t>Left or Right of DC</a:t>
                      </a:r>
                      <a:endParaRPr lang="en-US" sz="1400" b="1" dirty="0"/>
                    </a:p>
                  </a:txBody>
                  <a:tcPr anchor="ctr">
                    <a:solidFill>
                      <a:schemeClr val="accent5">
                        <a:lumMod val="40000"/>
                        <a:lumOff val="60000"/>
                      </a:schemeClr>
                    </a:solidFill>
                  </a:tcPr>
                </a:tc>
                <a:tc>
                  <a:txBody>
                    <a:bodyPr/>
                    <a:lstStyle/>
                    <a:p>
                      <a:pPr algn="ctr"/>
                      <a:r>
                        <a:rPr lang="en-US" sz="1400" b="1" dirty="0" smtClean="0"/>
                        <a:t>Centered</a:t>
                      </a:r>
                    </a:p>
                    <a:p>
                      <a:pPr algn="ctr"/>
                      <a:r>
                        <a:rPr lang="en-US" sz="1400" b="1" dirty="0" smtClean="0"/>
                        <a:t>on DC</a:t>
                      </a:r>
                      <a:endParaRPr lang="en-US" sz="1400" b="1" dirty="0"/>
                    </a:p>
                  </a:txBody>
                  <a:tcPr anchor="ctr">
                    <a:solidFill>
                      <a:schemeClr val="accent5">
                        <a:lumMod val="40000"/>
                        <a:lumOff val="60000"/>
                      </a:schemeClr>
                    </a:solidFill>
                  </a:tcPr>
                </a:tc>
              </a:tr>
              <a:tr h="503208">
                <a:tc>
                  <a:txBody>
                    <a:bodyPr/>
                    <a:lstStyle/>
                    <a:p>
                      <a:pPr algn="ctr"/>
                      <a:r>
                        <a:rPr lang="en-US" sz="1400" b="1" dirty="0" smtClean="0"/>
                        <a:t>1</a:t>
                      </a:r>
                      <a:endParaRPr lang="en-US" sz="1400" b="1" dirty="0"/>
                    </a:p>
                  </a:txBody>
                  <a:tcPr anchor="ctr"/>
                </a:tc>
                <a:tc>
                  <a:txBody>
                    <a:bodyPr/>
                    <a:lstStyle/>
                    <a:p>
                      <a:pPr algn="ctr"/>
                      <a:r>
                        <a:rPr lang="en-US" sz="1400" b="1" dirty="0" smtClean="0"/>
                        <a:t>1:4:21</a:t>
                      </a:r>
                      <a:endParaRPr lang="en-US" sz="1400" b="1" dirty="0"/>
                    </a:p>
                  </a:txBody>
                  <a:tcPr anchor="ctr"/>
                </a:tc>
                <a:tc>
                  <a:txBody>
                    <a:bodyPr/>
                    <a:lstStyle/>
                    <a:p>
                      <a:pPr algn="ctr"/>
                      <a:r>
                        <a:rPr lang="en-US" sz="1400" b="1" dirty="0" smtClean="0"/>
                        <a:t>-15:4:-7,</a:t>
                      </a:r>
                    </a:p>
                    <a:p>
                      <a:pPr algn="ctr"/>
                      <a:r>
                        <a:rPr lang="en-US" sz="1400" b="1" dirty="0" smtClean="0"/>
                        <a:t>4:4:12</a:t>
                      </a:r>
                      <a:endParaRPr lang="en-US" sz="1400" b="1" dirty="0"/>
                    </a:p>
                  </a:txBody>
                  <a:tcPr anchor="ctr"/>
                </a:tc>
              </a:tr>
              <a:tr h="503208">
                <a:tc>
                  <a:txBody>
                    <a:bodyPr/>
                    <a:lstStyle/>
                    <a:p>
                      <a:pPr algn="ctr"/>
                      <a:r>
                        <a:rPr lang="en-US" sz="1400" b="1" dirty="0" smtClean="0">
                          <a:solidFill>
                            <a:srgbClr val="B88C00"/>
                          </a:solidFill>
                        </a:rPr>
                        <a:t>2</a:t>
                      </a:r>
                      <a:endParaRPr lang="en-US" sz="1400" b="1" dirty="0">
                        <a:solidFill>
                          <a:srgbClr val="B88C00"/>
                        </a:solidFill>
                      </a:endParaRPr>
                    </a:p>
                  </a:txBody>
                  <a:tcPr anchor="ctr"/>
                </a:tc>
                <a:tc>
                  <a:txBody>
                    <a:bodyPr/>
                    <a:lstStyle/>
                    <a:p>
                      <a:pPr algn="ctr"/>
                      <a:r>
                        <a:rPr lang="en-US" sz="1400" b="1" dirty="0" smtClean="0">
                          <a:solidFill>
                            <a:srgbClr val="B88C00"/>
                          </a:solidFill>
                        </a:rPr>
                        <a:t>3:4:23</a:t>
                      </a:r>
                      <a:endParaRPr lang="en-US" sz="1400" b="1" dirty="0">
                        <a:solidFill>
                          <a:srgbClr val="B88C00"/>
                        </a:solidFill>
                      </a:endParaRPr>
                    </a:p>
                  </a:txBody>
                  <a:tcPr anchor="ctr"/>
                </a:tc>
                <a:tc>
                  <a:txBody>
                    <a:bodyPr/>
                    <a:lstStyle/>
                    <a:p>
                      <a:pPr algn="ctr"/>
                      <a:r>
                        <a:rPr lang="en-US" sz="1400" b="1" dirty="0" smtClean="0">
                          <a:solidFill>
                            <a:srgbClr val="B88C00"/>
                          </a:solidFill>
                        </a:rPr>
                        <a:t>-13:4:-5,</a:t>
                      </a:r>
                    </a:p>
                    <a:p>
                      <a:pPr algn="ctr"/>
                      <a:r>
                        <a:rPr lang="en-US" sz="1400" b="1" dirty="0" smtClean="0">
                          <a:solidFill>
                            <a:srgbClr val="B88C00"/>
                          </a:solidFill>
                        </a:rPr>
                        <a:t>6:4:14</a:t>
                      </a:r>
                    </a:p>
                  </a:txBody>
                  <a:tcPr anchor="ctr"/>
                </a:tc>
              </a:tr>
              <a:tr h="503208">
                <a:tc>
                  <a:txBody>
                    <a:bodyPr/>
                    <a:lstStyle/>
                    <a:p>
                      <a:pPr algn="ctr"/>
                      <a:r>
                        <a:rPr lang="en-US" sz="1400" b="1" dirty="0" smtClean="0">
                          <a:solidFill>
                            <a:srgbClr val="FF0000"/>
                          </a:solidFill>
                        </a:rPr>
                        <a:t>3</a:t>
                      </a:r>
                      <a:endParaRPr lang="en-US" sz="1400" b="1" dirty="0">
                        <a:solidFill>
                          <a:srgbClr val="FF0000"/>
                        </a:solidFill>
                      </a:endParaRPr>
                    </a:p>
                  </a:txBody>
                  <a:tcPr anchor="ctr"/>
                </a:tc>
                <a:tc>
                  <a:txBody>
                    <a:bodyPr/>
                    <a:lstStyle/>
                    <a:p>
                      <a:pPr algn="ctr"/>
                      <a:r>
                        <a:rPr lang="en-US" sz="1400" b="1" dirty="0" smtClean="0">
                          <a:solidFill>
                            <a:srgbClr val="FF0000"/>
                          </a:solidFill>
                        </a:rPr>
                        <a:t>2:4:22</a:t>
                      </a:r>
                      <a:endParaRPr lang="en-US" sz="1400" b="1" dirty="0">
                        <a:solidFill>
                          <a:srgbClr val="FF0000"/>
                        </a:solidFill>
                      </a:endParaRPr>
                    </a:p>
                  </a:txBody>
                  <a:tcPr anchor="ctr"/>
                </a:tc>
                <a:tc>
                  <a:txBody>
                    <a:bodyPr/>
                    <a:lstStyle/>
                    <a:p>
                      <a:pPr algn="ctr"/>
                      <a:r>
                        <a:rPr lang="en-US" sz="1400" b="1" dirty="0" smtClean="0">
                          <a:solidFill>
                            <a:srgbClr val="FF0000"/>
                          </a:solidFill>
                        </a:rPr>
                        <a:t>-14:4:-6,</a:t>
                      </a:r>
                    </a:p>
                    <a:p>
                      <a:pPr algn="ctr"/>
                      <a:r>
                        <a:rPr lang="en-US" sz="1400" b="1" dirty="0" smtClean="0">
                          <a:solidFill>
                            <a:srgbClr val="FF0000"/>
                          </a:solidFill>
                        </a:rPr>
                        <a:t>5:4:13</a:t>
                      </a:r>
                    </a:p>
                  </a:txBody>
                  <a:tcPr anchor="ctr"/>
                </a:tc>
              </a:tr>
              <a:tr h="503208">
                <a:tc>
                  <a:txBody>
                    <a:bodyPr/>
                    <a:lstStyle/>
                    <a:p>
                      <a:pPr algn="ctr"/>
                      <a:r>
                        <a:rPr lang="en-US" sz="1400" b="1" dirty="0" smtClean="0">
                          <a:solidFill>
                            <a:srgbClr val="00B050"/>
                          </a:solidFill>
                        </a:rPr>
                        <a:t>4</a:t>
                      </a:r>
                      <a:endParaRPr lang="en-US" sz="1400" b="1" dirty="0">
                        <a:solidFill>
                          <a:srgbClr val="00B050"/>
                        </a:solidFill>
                      </a:endParaRPr>
                    </a:p>
                  </a:txBody>
                  <a:tcPr anchor="ctr"/>
                </a:tc>
                <a:tc>
                  <a:txBody>
                    <a:bodyPr/>
                    <a:lstStyle/>
                    <a:p>
                      <a:pPr algn="ctr"/>
                      <a:r>
                        <a:rPr lang="en-US" sz="1400" b="1" dirty="0" smtClean="0">
                          <a:solidFill>
                            <a:srgbClr val="00B050"/>
                          </a:solidFill>
                        </a:rPr>
                        <a:t>4:4:24</a:t>
                      </a:r>
                      <a:endParaRPr lang="en-US" sz="1400" b="1" dirty="0">
                        <a:solidFill>
                          <a:srgbClr val="00B050"/>
                        </a:solidFill>
                      </a:endParaRPr>
                    </a:p>
                  </a:txBody>
                  <a:tcPr anchor="ctr"/>
                </a:tc>
                <a:tc>
                  <a:txBody>
                    <a:bodyPr/>
                    <a:lstStyle/>
                    <a:p>
                      <a:pPr algn="ctr"/>
                      <a:r>
                        <a:rPr lang="en-US" sz="1400" b="1" dirty="0" smtClean="0">
                          <a:solidFill>
                            <a:srgbClr val="00B050"/>
                          </a:solidFill>
                        </a:rPr>
                        <a:t>-12:4:-4,</a:t>
                      </a:r>
                    </a:p>
                    <a:p>
                      <a:pPr algn="ctr"/>
                      <a:r>
                        <a:rPr lang="en-US" sz="1400" b="1" dirty="0" smtClean="0">
                          <a:solidFill>
                            <a:srgbClr val="00B050"/>
                          </a:solidFill>
                        </a:rPr>
                        <a:t>7:4:15</a:t>
                      </a:r>
                    </a:p>
                  </a:txBody>
                  <a:tcPr anchor="ctr"/>
                </a:tc>
              </a:tr>
            </a:tbl>
          </a:graphicData>
        </a:graphic>
      </p:graphicFrame>
      <p:sp>
        <p:nvSpPr>
          <p:cNvPr id="9" name="TextBox 8"/>
          <p:cNvSpPr txBox="1"/>
          <p:nvPr/>
        </p:nvSpPr>
        <p:spPr>
          <a:xfrm>
            <a:off x="5304439" y="3319046"/>
            <a:ext cx="2686954" cy="338554"/>
          </a:xfrm>
          <a:prstGeom prst="rect">
            <a:avLst/>
          </a:prstGeom>
          <a:noFill/>
        </p:spPr>
        <p:txBody>
          <a:bodyPr wrap="none" rtlCol="0">
            <a:spAutoFit/>
          </a:bodyPr>
          <a:lstStyle/>
          <a:p>
            <a:r>
              <a:rPr lang="en-US" sz="1600" u="sng" dirty="0" smtClean="0"/>
              <a:t>4X HE-LTF Tones transmitted</a:t>
            </a:r>
            <a:endParaRPr lang="en-US" sz="1600" u="sng" dirty="0"/>
          </a:p>
        </p:txBody>
      </p:sp>
      <p:pic>
        <p:nvPicPr>
          <p:cNvPr id="10" name="Picture 17"/>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76325" y="3657600"/>
            <a:ext cx="2990850" cy="6286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1" name="TextBox 10"/>
          <p:cNvSpPr txBox="1"/>
          <p:nvPr/>
        </p:nvSpPr>
        <p:spPr>
          <a:xfrm>
            <a:off x="1076325" y="4267200"/>
            <a:ext cx="2990850" cy="276999"/>
          </a:xfrm>
          <a:prstGeom prst="rect">
            <a:avLst/>
          </a:prstGeom>
          <a:noFill/>
        </p:spPr>
        <p:txBody>
          <a:bodyPr wrap="square" rtlCol="0">
            <a:spAutoFit/>
          </a:bodyPr>
          <a:lstStyle/>
          <a:p>
            <a:pPr algn="ctr"/>
            <a:r>
              <a:rPr lang="en-US" dirty="0" smtClean="0"/>
              <a:t>All RUs, except RU centered at DC</a:t>
            </a:r>
            <a:endParaRPr lang="en-US" dirty="0"/>
          </a:p>
        </p:txBody>
      </p:sp>
      <p:pic>
        <p:nvPicPr>
          <p:cNvPr id="12" name="Picture 7"/>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4375" y="4599801"/>
            <a:ext cx="3781425" cy="6286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3" name="TextBox 12"/>
          <p:cNvSpPr txBox="1"/>
          <p:nvPr/>
        </p:nvSpPr>
        <p:spPr>
          <a:xfrm>
            <a:off x="714375" y="5209401"/>
            <a:ext cx="3781425" cy="276999"/>
          </a:xfrm>
          <a:prstGeom prst="rect">
            <a:avLst/>
          </a:prstGeom>
          <a:noFill/>
        </p:spPr>
        <p:txBody>
          <a:bodyPr wrap="square" rtlCol="0">
            <a:spAutoFit/>
          </a:bodyPr>
          <a:lstStyle/>
          <a:p>
            <a:pPr algn="ctr"/>
            <a:r>
              <a:rPr lang="en-US" dirty="0" smtClean="0"/>
              <a:t>RU centered at DC</a:t>
            </a:r>
            <a:endParaRPr lang="en-US" dirty="0"/>
          </a:p>
        </p:txBody>
      </p:sp>
      <p:sp>
        <p:nvSpPr>
          <p:cNvPr id="14" name="TextBox 13"/>
          <p:cNvSpPr txBox="1"/>
          <p:nvPr/>
        </p:nvSpPr>
        <p:spPr>
          <a:xfrm>
            <a:off x="476250" y="5446693"/>
            <a:ext cx="4629150" cy="954107"/>
          </a:xfrm>
          <a:prstGeom prst="rect">
            <a:avLst/>
          </a:prstGeom>
          <a:noFill/>
        </p:spPr>
        <p:txBody>
          <a:bodyPr wrap="square" rtlCol="0">
            <a:spAutoFit/>
          </a:bodyPr>
          <a:lstStyle/>
          <a:p>
            <a:r>
              <a:rPr lang="en-US" sz="1400" dirty="0" smtClean="0"/>
              <a:t>Notes:	</a:t>
            </a:r>
          </a:p>
          <a:p>
            <a:r>
              <a:rPr lang="en-US" sz="1400" dirty="0" smtClean="0"/>
              <a:t>Dots represent </a:t>
            </a:r>
            <a:r>
              <a:rPr lang="en-US" sz="1400" dirty="0"/>
              <a:t>unallocated tones</a:t>
            </a:r>
            <a:r>
              <a:rPr lang="en-US" sz="1400" dirty="0" smtClean="0"/>
              <a:t/>
            </a:r>
            <a:br>
              <a:rPr lang="en-US" sz="1400" dirty="0" smtClean="0"/>
            </a:br>
            <a:r>
              <a:rPr lang="en-US" sz="1400" dirty="0" smtClean="0"/>
              <a:t>For all RU-26 except DC, offset count is from leftmost tone.</a:t>
            </a:r>
          </a:p>
          <a:p>
            <a:r>
              <a:rPr lang="en-US" sz="1400" dirty="0" smtClean="0"/>
              <a:t>For RU-26 at DC</a:t>
            </a:r>
            <a:r>
              <a:rPr lang="en-US" sz="1400" dirty="0"/>
              <a:t>, </a:t>
            </a:r>
            <a:r>
              <a:rPr lang="en-US" sz="1400" dirty="0" smtClean="0"/>
              <a:t>offset </a:t>
            </a:r>
            <a:r>
              <a:rPr lang="en-US" sz="1400" dirty="0"/>
              <a:t>count </a:t>
            </a:r>
            <a:r>
              <a:rPr lang="en-US" sz="1400" dirty="0" smtClean="0"/>
              <a:t>is from DC.</a:t>
            </a:r>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11-17/0072r2)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 and the corresponding spec text modification as in 11-17/0072r2?</a:t>
            </a:r>
          </a:p>
          <a:p>
            <a:pPr lvl="1"/>
            <a:r>
              <a:rPr lang="en-US" altLang="zh-CN" dirty="0" smtClean="0"/>
              <a:t>CID </a:t>
            </a:r>
            <a:r>
              <a:rPr lang="en-GB" altLang="zh-CN" dirty="0" smtClean="0"/>
              <a:t>6124</a:t>
            </a:r>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a:t>
            </a:r>
            <a:r>
              <a:rPr lang="en-US" altLang="zh-CN" dirty="0" smtClean="0"/>
              <a:t>(#1, </a:t>
            </a:r>
            <a:r>
              <a:rPr lang="en-US" altLang="zh-CN" dirty="0" smtClean="0"/>
              <a:t>11-17/0047r1)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8 CIDs </a:t>
            </a:r>
            <a:r>
              <a:rPr lang="en-US" altLang="zh-CN" dirty="0" smtClean="0"/>
              <a:t>and the corresponding spec text modification as in </a:t>
            </a:r>
            <a:r>
              <a:rPr lang="en-US" altLang="zh-CN" dirty="0" smtClean="0"/>
              <a:t>11-17/0047r1?</a:t>
            </a:r>
            <a:endParaRPr lang="en-US" altLang="zh-CN" dirty="0" smtClean="0"/>
          </a:p>
          <a:p>
            <a:pPr lvl="1"/>
            <a:r>
              <a:rPr lang="en-US" altLang="zh-CN" dirty="0" smtClean="0"/>
              <a:t>CID </a:t>
            </a:r>
            <a:r>
              <a:rPr lang="en-GB" altLang="zh-CN" dirty="0" smtClean="0"/>
              <a:t>3315, 3394, 3661, 3750, 4133, 4234, 9735, 10311</a:t>
            </a:r>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4 </a:t>
            </a:r>
            <a:r>
              <a:rPr lang="en-US" altLang="zh-CN" dirty="0" smtClean="0"/>
              <a:t>(#1, 11-17/0056r1)</a:t>
            </a:r>
            <a:endParaRPr lang="zh-CN" altLang="en-US" dirty="0"/>
          </a:p>
        </p:txBody>
      </p:sp>
      <p:sp>
        <p:nvSpPr>
          <p:cNvPr id="3" name="内容占位符 2"/>
          <p:cNvSpPr>
            <a:spLocks noGrp="1"/>
          </p:cNvSpPr>
          <p:nvPr>
            <p:ph idx="1"/>
          </p:nvPr>
        </p:nvSpPr>
        <p:spPr>
          <a:xfrm>
            <a:off x="685800" y="1981200"/>
            <a:ext cx="7772400" cy="4419600"/>
          </a:xfrm>
        </p:spPr>
        <p:txBody>
          <a:bodyPr/>
          <a:lstStyle/>
          <a:p>
            <a:r>
              <a:rPr lang="en-US" altLang="zh-CN" dirty="0" smtClean="0"/>
              <a:t>Do you agree the proposed comment resolution to the following </a:t>
            </a:r>
            <a:r>
              <a:rPr lang="en-US" altLang="zh-CN" dirty="0" smtClean="0"/>
              <a:t>62 </a:t>
            </a:r>
            <a:r>
              <a:rPr lang="en-US" altLang="zh-CN" dirty="0" smtClean="0"/>
              <a:t>CIDs and the corresponding spec text modification as in 11-17/0056r1?</a:t>
            </a:r>
          </a:p>
          <a:p>
            <a:pPr lvl="1"/>
            <a:r>
              <a:rPr lang="en-US" altLang="zh-CN" dirty="0" smtClean="0"/>
              <a:t>CID </a:t>
            </a:r>
            <a:r>
              <a:rPr lang="en-GB" altLang="zh-CN" dirty="0" smtClean="0"/>
              <a:t>3032, 3033, 3267, 3270, 3272, 3274, 3276, 3277, 3281, 3282, </a:t>
            </a:r>
            <a:r>
              <a:rPr lang="en-GB" altLang="zh-CN" dirty="0" smtClean="0"/>
              <a:t>3285</a:t>
            </a:r>
            <a:r>
              <a:rPr lang="en-GB" altLang="zh-CN" dirty="0" smtClean="0"/>
              <a:t>, 3455, 3474, 3488, 3490, 3492, 3494, 3496, 3511, 3522, </a:t>
            </a:r>
            <a:r>
              <a:rPr lang="en-GB" altLang="zh-CN" dirty="0" smtClean="0"/>
              <a:t>3524</a:t>
            </a:r>
            <a:r>
              <a:rPr lang="en-GB" altLang="zh-CN" dirty="0" smtClean="0"/>
              <a:t>, 3528, 3530, 3534, 3536, 3538, 3540, 3542, 3546, 3550, </a:t>
            </a:r>
            <a:r>
              <a:rPr lang="en-GB" altLang="zh-CN" dirty="0" smtClean="0"/>
              <a:t>3552</a:t>
            </a:r>
            <a:r>
              <a:rPr lang="en-GB" altLang="zh-CN" dirty="0" smtClean="0"/>
              <a:t>, 5139, 5140, 5142, 5143, 5144, 5145, 5146, </a:t>
            </a:r>
            <a:r>
              <a:rPr lang="en-GB" altLang="zh-CN" dirty="0" smtClean="0"/>
              <a:t>7768</a:t>
            </a:r>
            <a:r>
              <a:rPr lang="en-GB" altLang="zh-CN" dirty="0" smtClean="0"/>
              <a:t>, 7769, 7770, 7771, 7772, 7773, 8569, 8570, 8673, </a:t>
            </a:r>
            <a:r>
              <a:rPr lang="en-GB" altLang="zh-CN" dirty="0" smtClean="0"/>
              <a:t>6418, 6419</a:t>
            </a:r>
            <a:r>
              <a:rPr lang="en-GB" altLang="zh-CN" dirty="0" smtClean="0"/>
              <a:t>, 6421, 6422, 6423, 6424, 9311, 9312, 9306, 9307, </a:t>
            </a:r>
            <a:r>
              <a:rPr lang="en-GB" altLang="zh-CN" dirty="0" smtClean="0"/>
              <a:t>9308, 9309</a:t>
            </a:r>
            <a:r>
              <a:rPr lang="en-GB" altLang="zh-CN" dirty="0" smtClean="0"/>
              <a:t>, 9269, 8677, 8675</a:t>
            </a:r>
            <a:endParaRPr lang="zh-CN" altLang="zh-CN" dirty="0" smtClean="0"/>
          </a:p>
          <a:p>
            <a:pPr>
              <a:buNone/>
            </a:pPr>
            <a:r>
              <a:rPr lang="en-US" altLang="zh-CN" dirty="0" smtClean="0">
                <a:solidFill>
                  <a:srgbClr val="00B050"/>
                </a:solidFill>
              </a:rPr>
              <a:t>SP: Passed without objection</a:t>
            </a:r>
          </a:p>
          <a:p>
            <a:pPr>
              <a:buNone/>
            </a:pPr>
            <a:r>
              <a:rPr lang="en-US" altLang="zh-CN" dirty="0" smtClean="0">
                <a:solidFill>
                  <a:srgbClr val="00B050"/>
                </a:solidFill>
              </a:rPr>
              <a:t>This SP will turn to TG motion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 (#2, </a:t>
            </a:r>
            <a:r>
              <a:rPr lang="en-US" altLang="zh-CN" dirty="0" smtClean="0"/>
              <a:t>11-17/0056r1)</a:t>
            </a:r>
            <a:endParaRPr lang="zh-CN" altLang="en-US" dirty="0"/>
          </a:p>
        </p:txBody>
      </p:sp>
      <p:sp>
        <p:nvSpPr>
          <p:cNvPr id="3" name="内容占位符 2"/>
          <p:cNvSpPr>
            <a:spLocks noGrp="1"/>
          </p:cNvSpPr>
          <p:nvPr>
            <p:ph idx="1"/>
          </p:nvPr>
        </p:nvSpPr>
        <p:spPr>
          <a:xfrm>
            <a:off x="685800" y="1981200"/>
            <a:ext cx="7772400" cy="4419600"/>
          </a:xfrm>
        </p:spPr>
        <p:txBody>
          <a:bodyPr/>
          <a:lstStyle/>
          <a:p>
            <a:r>
              <a:rPr lang="en-US" altLang="zh-CN" dirty="0" smtClean="0"/>
              <a:t>Do you agree the proposed comment resolution to the following </a:t>
            </a:r>
            <a:r>
              <a:rPr lang="en-US" altLang="zh-CN" dirty="0" smtClean="0"/>
              <a:t>2 </a:t>
            </a:r>
            <a:r>
              <a:rPr lang="en-US" altLang="zh-CN" dirty="0" smtClean="0"/>
              <a:t>CIDs and the corresponding spec text modification as in 11-17/0056r1?</a:t>
            </a:r>
          </a:p>
          <a:p>
            <a:pPr lvl="1"/>
            <a:r>
              <a:rPr lang="en-US" altLang="zh-CN" dirty="0" smtClean="0"/>
              <a:t>CID </a:t>
            </a:r>
            <a:r>
              <a:rPr lang="en-GB" altLang="zh-CN" b="0" dirty="0" smtClean="0"/>
              <a:t>7684, 7685</a:t>
            </a:r>
            <a:endParaRPr lang="zh-CN" altLang="zh-CN" sz="4000" dirty="0" smtClean="0"/>
          </a:p>
          <a:p>
            <a:pPr>
              <a:buNone/>
            </a:pPr>
            <a:endParaRPr lang="en-US" altLang="zh-CN" dirty="0" smtClean="0">
              <a:solidFill>
                <a:srgbClr val="00B050"/>
              </a:solidFill>
            </a:endParaRPr>
          </a:p>
          <a:p>
            <a:pPr>
              <a:buNone/>
            </a:pPr>
            <a:r>
              <a:rPr lang="en-US" altLang="zh-CN" dirty="0" smtClean="0">
                <a:solidFill>
                  <a:srgbClr val="00B050"/>
                </a:solidFill>
              </a:rPr>
              <a:t>SP: 26Y/4N/5A PASSED</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6 (#1, 11-17/0114r1)</a:t>
            </a:r>
            <a:endParaRPr lang="zh-CN" altLang="en-US" dirty="0"/>
          </a:p>
        </p:txBody>
      </p:sp>
      <p:sp>
        <p:nvSpPr>
          <p:cNvPr id="3" name="内容占位符 2"/>
          <p:cNvSpPr>
            <a:spLocks noGrp="1"/>
          </p:cNvSpPr>
          <p:nvPr>
            <p:ph idx="1"/>
          </p:nvPr>
        </p:nvSpPr>
        <p:spPr>
          <a:xfrm>
            <a:off x="685800" y="1981200"/>
            <a:ext cx="7772400" cy="4419600"/>
          </a:xfrm>
        </p:spPr>
        <p:txBody>
          <a:bodyPr/>
          <a:lstStyle/>
          <a:p>
            <a:r>
              <a:rPr lang="en-US" altLang="zh-CN" dirty="0" smtClean="0"/>
              <a:t>Do you agree the proposed comment resolution to the following </a:t>
            </a:r>
            <a:r>
              <a:rPr lang="en-US" altLang="zh-CN" dirty="0" smtClean="0"/>
              <a:t>CID </a:t>
            </a:r>
            <a:r>
              <a:rPr lang="en-US" altLang="zh-CN" dirty="0" smtClean="0"/>
              <a:t>and the corresponding spec text modification as in </a:t>
            </a:r>
            <a:r>
              <a:rPr lang="en-US" altLang="zh-CN" dirty="0" smtClean="0"/>
              <a:t>11-17/0114r1?</a:t>
            </a:r>
            <a:endParaRPr lang="en-US" altLang="zh-CN" dirty="0" smtClean="0"/>
          </a:p>
          <a:p>
            <a:pPr lvl="1"/>
            <a:r>
              <a:rPr lang="en-US" altLang="zh-CN" dirty="0" smtClean="0"/>
              <a:t>CID </a:t>
            </a:r>
            <a:r>
              <a:rPr lang="en-GB" altLang="zh-CN" dirty="0" smtClean="0"/>
              <a:t>9773</a:t>
            </a:r>
            <a:endParaRPr lang="zh-CN" altLang="zh-CN" sz="4000"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p>
          <a:p>
            <a:pPr>
              <a:buNone/>
            </a:pP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4"/>
          <p:cNvSpPr>
            <a:spLocks noGrp="1" noChangeArrowheads="1"/>
          </p:cNvSpPr>
          <p:nvPr>
            <p:ph type="dt" sz="quarter" idx="10"/>
          </p:nvPr>
        </p:nvSpPr>
        <p:spPr>
          <a:xfrm>
            <a:off x="696913" y="381000"/>
            <a:ext cx="827087" cy="2286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0"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1"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0"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1"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0"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30142</TotalTime>
  <Words>1825</Words>
  <Application>Microsoft Office PowerPoint</Application>
  <PresentationFormat>全屏显示(4:3)</PresentationFormat>
  <Paragraphs>330</Paragraphs>
  <Slides>20</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2" baseType="lpstr">
      <vt:lpstr>802-11-Submission</vt:lpstr>
      <vt:lpstr>Document</vt:lpstr>
      <vt:lpstr>TGax PHY Ad Hoc Jan 2017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 in a Glance</vt:lpstr>
      <vt:lpstr>PHY Submissions</vt:lpstr>
      <vt:lpstr>Straw-poll 1 (#1, 11-17/0044r0, inform)</vt:lpstr>
      <vt:lpstr>Straw-poll 2 (#1, 11-17/0072r2)</vt:lpstr>
      <vt:lpstr>Straw-poll 3 (#1, 11-17/0047r1)</vt:lpstr>
      <vt:lpstr>Straw-poll 4 (#1, 11-17/0056r1)</vt:lpstr>
      <vt:lpstr>Straw-poll 5 (#2, 11-17/0056r1)</vt:lpstr>
      <vt:lpstr>Straw-poll 6 (#1, 11-17/0114r1)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1988</cp:revision>
  <cp:lastPrinted>1998-02-10T13:28:06Z</cp:lastPrinted>
  <dcterms:created xsi:type="dcterms:W3CDTF">2007-04-17T18:10:23Z</dcterms:created>
  <dcterms:modified xsi:type="dcterms:W3CDTF">2017-01-17T18:55:51Z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