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393" r:id="rId3"/>
    <p:sldId id="324" r:id="rId4"/>
    <p:sldId id="352" r:id="rId5"/>
    <p:sldId id="317" r:id="rId6"/>
    <p:sldId id="544" r:id="rId7"/>
    <p:sldId id="545" r:id="rId8"/>
    <p:sldId id="546" r:id="rId9"/>
    <p:sldId id="547" r:id="rId10"/>
    <p:sldId id="548" r:id="rId11"/>
    <p:sldId id="549" r:id="rId12"/>
    <p:sldId id="433" r:id="rId13"/>
    <p:sldId id="435" r:id="rId14"/>
    <p:sldId id="416" r:id="rId15"/>
    <p:sldId id="550" r:id="rId16"/>
    <p:sldId id="482" r:id="rId17"/>
    <p:sldId id="551"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87" autoAdjust="0"/>
    <p:restoredTop sz="94660"/>
  </p:normalViewPr>
  <p:slideViewPr>
    <p:cSldViewPr>
      <p:cViewPr varScale="1">
        <p:scale>
          <a:sx n="70" d="100"/>
          <a:sy n="70" d="100"/>
        </p:scale>
        <p:origin x="-1380"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21507"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21508"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21509" name="Rectangle 7"/>
          <p:cNvSpPr>
            <a:spLocks noGrp="1" noChangeArrowheads="1"/>
          </p:cNvSpPr>
          <p:nvPr>
            <p:ph type="sldNum" sz="quarter" idx="5"/>
          </p:nvPr>
        </p:nvSpPr>
        <p:spPr>
          <a:noFill/>
        </p:spPr>
        <p:txBody>
          <a:bodyPr/>
          <a:lstStyle/>
          <a:p>
            <a:r>
              <a:rPr lang="en-US" altLang="en-US"/>
              <a:t>Page </a:t>
            </a:r>
            <a:fld id="{508F1927-16B4-4180-B71F-4D197F6F5849}" type="slidenum">
              <a:rPr lang="en-US" altLang="en-US"/>
              <a:pPr/>
              <a:t>10</a:t>
            </a:fld>
            <a:endParaRPr lang="en-US" altLang="en-US"/>
          </a:p>
        </p:txBody>
      </p:sp>
      <p:sp>
        <p:nvSpPr>
          <p:cNvPr id="21510" name="Rectangle 2"/>
          <p:cNvSpPr>
            <a:spLocks noGrp="1" noRot="1" noChangeAspect="1" noChangeArrowheads="1" noTextEdit="1"/>
          </p:cNvSpPr>
          <p:nvPr>
            <p:ph type="sldImg"/>
          </p:nvPr>
        </p:nvSpPr>
        <p:spPr>
          <a:xfrm>
            <a:off x="1149350" y="696913"/>
            <a:ext cx="4637088" cy="3478212"/>
          </a:xfrm>
          <a:ln/>
        </p:spPr>
      </p:sp>
      <p:sp>
        <p:nvSpPr>
          <p:cNvPr id="21511"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3315"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3316"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3317" name="Rectangle 7"/>
          <p:cNvSpPr>
            <a:spLocks noGrp="1" noChangeArrowheads="1"/>
          </p:cNvSpPr>
          <p:nvPr>
            <p:ph type="sldNum" sz="quarter" idx="5"/>
          </p:nvPr>
        </p:nvSpPr>
        <p:spPr>
          <a:noFill/>
        </p:spPr>
        <p:txBody>
          <a:bodyPr/>
          <a:lstStyle/>
          <a:p>
            <a:r>
              <a:rPr lang="en-US" altLang="en-US"/>
              <a:t>Page </a:t>
            </a:r>
            <a:fld id="{CFF2C6FD-8CCF-4D49-8113-2F9D19DEED48}" type="slidenum">
              <a:rPr lang="en-US" altLang="en-US"/>
              <a:pPr/>
              <a:t>6</a:t>
            </a:fld>
            <a:endParaRPr lang="en-US" altLang="en-US"/>
          </a:p>
        </p:txBody>
      </p:sp>
      <p:sp>
        <p:nvSpPr>
          <p:cNvPr id="1331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altLang="en-US" smtClean="0"/>
          </a:p>
        </p:txBody>
      </p:sp>
      <p:sp>
        <p:nvSpPr>
          <p:cNvPr id="13319"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5363"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5364"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5365" name="Rectangle 7"/>
          <p:cNvSpPr>
            <a:spLocks noGrp="1" noChangeArrowheads="1"/>
          </p:cNvSpPr>
          <p:nvPr>
            <p:ph type="sldNum" sz="quarter" idx="5"/>
          </p:nvPr>
        </p:nvSpPr>
        <p:spPr>
          <a:noFill/>
        </p:spPr>
        <p:txBody>
          <a:bodyPr/>
          <a:lstStyle/>
          <a:p>
            <a:r>
              <a:rPr lang="en-US" altLang="en-US"/>
              <a:t>Page </a:t>
            </a:r>
            <a:fld id="{4E835643-6AD9-4E5B-85E2-A47ACB720E54}" type="slidenum">
              <a:rPr lang="en-US" altLang="en-US"/>
              <a:pPr/>
              <a:t>7</a:t>
            </a:fld>
            <a:endParaRPr lang="en-US" altLang="en-US"/>
          </a:p>
        </p:txBody>
      </p:sp>
      <p:sp>
        <p:nvSpPr>
          <p:cNvPr id="15366" name="Rectangle 2"/>
          <p:cNvSpPr>
            <a:spLocks noGrp="1" noRot="1" noChangeAspect="1" noChangeArrowheads="1" noTextEdit="1"/>
          </p:cNvSpPr>
          <p:nvPr>
            <p:ph type="sldImg"/>
          </p:nvPr>
        </p:nvSpPr>
        <p:spPr>
          <a:xfrm>
            <a:off x="1149350" y="696913"/>
            <a:ext cx="4637088" cy="3478212"/>
          </a:xfrm>
          <a:ln/>
        </p:spPr>
      </p:sp>
      <p:sp>
        <p:nvSpPr>
          <p:cNvPr id="15367"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7411"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7412"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7413" name="Rectangle 7"/>
          <p:cNvSpPr>
            <a:spLocks noGrp="1" noChangeArrowheads="1"/>
          </p:cNvSpPr>
          <p:nvPr>
            <p:ph type="sldNum" sz="quarter" idx="5"/>
          </p:nvPr>
        </p:nvSpPr>
        <p:spPr>
          <a:noFill/>
        </p:spPr>
        <p:txBody>
          <a:bodyPr/>
          <a:lstStyle/>
          <a:p>
            <a:r>
              <a:rPr lang="en-US" altLang="en-US"/>
              <a:t>Page </a:t>
            </a:r>
            <a:fld id="{23B8EB1E-FFEA-4B50-BAE6-B1C4AF397FA2}" type="slidenum">
              <a:rPr lang="en-US" altLang="en-US"/>
              <a:pPr/>
              <a:t>8</a:t>
            </a:fld>
            <a:endParaRPr lang="en-US" altLang="en-US"/>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9459"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9460"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9461" name="Rectangle 7"/>
          <p:cNvSpPr>
            <a:spLocks noGrp="1" noChangeArrowheads="1"/>
          </p:cNvSpPr>
          <p:nvPr>
            <p:ph type="sldNum" sz="quarter" idx="5"/>
          </p:nvPr>
        </p:nvSpPr>
        <p:spPr>
          <a:noFill/>
        </p:spPr>
        <p:txBody>
          <a:bodyPr/>
          <a:lstStyle/>
          <a:p>
            <a:r>
              <a:rPr lang="en-US" altLang="en-US"/>
              <a:t>Page </a:t>
            </a:r>
            <a:fld id="{B5AFA91C-AF41-4573-9513-4F872F99F4BB}" type="slidenum">
              <a:rPr lang="en-US" altLang="en-US"/>
              <a:pPr/>
              <a:t>9</a:t>
            </a:fld>
            <a:endParaRPr lang="en-US" alt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Jan 2017</a:t>
            </a:r>
            <a:endParaRPr lang="en-US" dirty="0"/>
          </a:p>
        </p:txBody>
      </p:sp>
      <p:sp>
        <p:nvSpPr>
          <p:cNvPr id="1029" name="Rectangle 5"/>
          <p:cNvSpPr>
            <a:spLocks noGrp="1" noChangeArrowheads="1"/>
          </p:cNvSpPr>
          <p:nvPr>
            <p:ph type="ftr" sz="quarter" idx="3"/>
          </p:nvPr>
        </p:nvSpPr>
        <p:spPr bwMode="auto">
          <a:xfrm>
            <a:off x="7239081" y="6475413"/>
            <a:ext cx="13048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2" y="304800"/>
            <a:ext cx="3398430"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802.11-17/0127r1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Jan 2017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2017-01-16</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52463" y="3419475"/>
          <a:ext cx="8396287" cy="2257425"/>
        </p:xfrm>
        <a:graphic>
          <a:graphicData uri="http://schemas.openxmlformats.org/presentationml/2006/ole">
            <p:oleObj spid="_x0000_s1042"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4"/>
          <p:cNvSpPr>
            <a:spLocks noGrp="1"/>
          </p:cNvSpPr>
          <p:nvPr>
            <p:ph type="sldNum" sz="quarter" idx="12"/>
          </p:nvPr>
        </p:nvSpPr>
        <p:spPr>
          <a:noFill/>
        </p:spPr>
        <p:txBody>
          <a:bodyPr/>
          <a:lstStyle/>
          <a:p>
            <a:r>
              <a:rPr lang="en-US" altLang="en-US"/>
              <a:t>Slide </a:t>
            </a:r>
            <a:fld id="{649362F1-FD8B-4A7F-A578-92DE50CF8BBA}" type="slidenum">
              <a:rPr lang="en-US" altLang="en-US"/>
              <a:pPr/>
              <a:t>10</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20486"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20487" name="Rectangle 4"/>
          <p:cNvSpPr>
            <a:spLocks noChangeArrowheads="1"/>
          </p:cNvSpPr>
          <p:nvPr/>
        </p:nvSpPr>
        <p:spPr bwMode="auto">
          <a:xfrm>
            <a:off x="533400" y="15240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Tx/>
              <a:buChar char="•"/>
            </a:pPr>
            <a:r>
              <a:rPr lang="en-US" alt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Tx/>
              <a:buChar char="•"/>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a:solidFill>
                  <a:srgbClr val="000099"/>
                </a:solidFill>
                <a:latin typeface="Arial" pitchFamily="34" charset="0"/>
              </a:rPr>
              <a:t>---------------------------------------------------------------   </a:t>
            </a:r>
            <a:endParaRPr lang="en-US" alt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See </a:t>
            </a:r>
            <a:r>
              <a:rPr lang="en-US" altLang="en-US" b="1" i="1">
                <a:solidFill>
                  <a:srgbClr val="000099"/>
                </a:solidFill>
                <a:latin typeface="Arial" pitchFamily="34" charset="0"/>
              </a:rPr>
              <a:t>IEEE-SA Standards Board Operations Manual</a:t>
            </a:r>
            <a:r>
              <a:rPr lang="en-US" altLang="en-US" b="1">
                <a:solidFill>
                  <a:srgbClr val="000099"/>
                </a:solidFill>
                <a:latin typeface="Arial" pitchFamily="34" charset="0"/>
              </a:rPr>
              <a:t>, clause 5.3.10 and </a:t>
            </a:r>
            <a:r>
              <a:rPr lang="en-GB" altLang="en-US" b="1">
                <a:solidFill>
                  <a:srgbClr val="000099"/>
                </a:solidFill>
                <a:latin typeface="Arial" pitchFamily="34" charset="0"/>
              </a:rPr>
              <a:t>“Promoting Competition and Innovation: What You Need to Know about the IEEE Standards Association's Antitrust and Competition Policy”</a:t>
            </a:r>
            <a:r>
              <a:rPr lang="en-US" altLang="en-US" b="1">
                <a:solidFill>
                  <a:srgbClr val="000099"/>
                </a:solidFill>
                <a:latin typeface="Arial" pitchFamily="34" charset="0"/>
              </a:rPr>
              <a:t> for more details.</a:t>
            </a:r>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723900" y="1676400"/>
            <a:ext cx="7772400" cy="4572000"/>
          </a:xfrm>
        </p:spPr>
        <p:txBody>
          <a:bodyPr/>
          <a:lstStyle/>
          <a:p>
            <a:r>
              <a:rPr lang="en-US" altLang="zh-CN" sz="1600" smtClean="0"/>
              <a:t>All participation in IEEE 802 Working Group meetings is on an individual basis</a:t>
            </a:r>
          </a:p>
          <a:p>
            <a:pPr>
              <a:buFontTx/>
              <a:buNone/>
            </a:pPr>
            <a:r>
              <a:rPr lang="en-GB" sz="1400" i="1" smtClean="0"/>
              <a:t>•     Participants in the IEEE standards development individual process shall act based on their qualifications and experience. (</a:t>
            </a:r>
            <a:r>
              <a:rPr lang="en-GB" sz="1400" i="1" smtClean="0">
                <a:hlinkClick r:id="rId2"/>
              </a:rPr>
              <a:t>https://standards.ieee.org/develop/policies/bylaws/sb_bylaws.pdf</a:t>
            </a:r>
            <a:r>
              <a:rPr lang="en-GB" sz="1400" i="1" smtClean="0"/>
              <a:t>  section 5.2.1)</a:t>
            </a:r>
            <a:endParaRPr lang="en-US" altLang="zh-CN" sz="1400" smtClean="0"/>
          </a:p>
          <a:p>
            <a:pPr>
              <a:buFontTx/>
              <a:buNone/>
            </a:pPr>
            <a:r>
              <a:rPr lang="en-US" altLang="zh-CN" sz="1400" smtClean="0"/>
              <a:t>•    </a:t>
            </a:r>
            <a:r>
              <a:rPr lang="en-US" altLang="zh-CN" sz="1400" i="1" smtClean="0"/>
              <a:t>IEEE 802 </a:t>
            </a:r>
            <a:r>
              <a:rPr lang="en-GB" sz="1400" i="1" smtClean="0"/>
              <a:t>Working Group membership is by individual; “Working Group members shall participate in the consensus process in a manner consistent with their professional expert opinion as individuals, and not as organizational representatives”. (</a:t>
            </a:r>
            <a:r>
              <a:rPr lang="en-GB" sz="1400" i="1" u="sng" smtClean="0">
                <a:hlinkClick r:id="rId3"/>
              </a:rPr>
              <a:t>http://ieee802.org/PNP/approved/IEEE_802_WG_PandP_v19.pdf</a:t>
            </a:r>
            <a:r>
              <a:rPr lang="en-GB" sz="1400" i="1" smtClean="0"/>
              <a:t> section 4.2.1)</a:t>
            </a:r>
            <a:endParaRPr lang="en-US" altLang="zh-CN" sz="1400" smtClean="0"/>
          </a:p>
          <a:p>
            <a:r>
              <a:rPr lang="en-US" altLang="zh-CN" sz="140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sz="1400" smtClean="0"/>
              <a:t>You shall not direct the actions or votes of any other member of an IEEE 802 Working Group or retaliate against any other member for their actions or votes within IEEE 802 Working Group meetings, see </a:t>
            </a:r>
            <a:r>
              <a:rPr lang="en-US" altLang="zh-CN" sz="1400" u="sng" smtClean="0">
                <a:hlinkClick r:id="rId4"/>
              </a:rPr>
              <a:t>https://standards.ieee.org/develop/policies/bylaws/sb_bylaws.pdf </a:t>
            </a:r>
            <a:r>
              <a:rPr lang="en-US" altLang="zh-CN" sz="1400" smtClean="0"/>
              <a:t> section 5.2.1.3 and </a:t>
            </a:r>
            <a:r>
              <a:rPr lang="en-GB" sz="1400" u="sng" smtClean="0">
                <a:hlinkClick r:id="rId3"/>
              </a:rPr>
              <a:t>http://ieee802.org/PNP/approved/IEEE_802_WG_PandP_v19.pdf</a:t>
            </a:r>
            <a:r>
              <a:rPr lang="en-GB" sz="1400" smtClean="0"/>
              <a:t>  section 3.4.1, list item x</a:t>
            </a:r>
            <a:endParaRPr lang="en-US" altLang="zh-CN" sz="1400" smtClean="0"/>
          </a:p>
          <a:p>
            <a:pPr>
              <a:buFontTx/>
              <a:buNone/>
            </a:pPr>
            <a:r>
              <a:rPr lang="en-US" altLang="zh-CN" sz="1600" smtClean="0"/>
              <a:t>By participating in IEEE 802 meetings, you accept these requirements.  If you do not agree to these policies then you shall not participate.</a:t>
            </a:r>
          </a:p>
          <a:p>
            <a:endParaRPr lang="en-US" altLang="zh-CN" sz="1400" smtClean="0"/>
          </a:p>
        </p:txBody>
      </p:sp>
      <p:sp>
        <p:nvSpPr>
          <p:cNvPr id="22534" name="Slide Number Placeholder 4"/>
          <p:cNvSpPr>
            <a:spLocks noGrp="1"/>
          </p:cNvSpPr>
          <p:nvPr>
            <p:ph type="sldNum" sz="quarter" idx="12"/>
          </p:nvPr>
        </p:nvSpPr>
        <p:spPr>
          <a:noFill/>
        </p:spPr>
        <p:txBody>
          <a:bodyPr/>
          <a:lstStyle/>
          <a:p>
            <a:r>
              <a:rPr lang="en-US" altLang="en-US"/>
              <a:t>Slide </a:t>
            </a:r>
            <a:fld id="{28127B5F-53FB-4BB2-A137-E4010B9105CB}" type="slidenum">
              <a:rPr lang="en-US" altLang="en-US"/>
              <a:pPr/>
              <a:t>11</a:t>
            </a:fld>
            <a:endParaRPr lang="en-US" altLang="en-US"/>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8"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15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8"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 in a Glance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11" name="TextBox 10"/>
          <p:cNvSpPr txBox="1"/>
          <p:nvPr/>
        </p:nvSpPr>
        <p:spPr>
          <a:xfrm>
            <a:off x="1447800" y="4876800"/>
            <a:ext cx="4495800" cy="338554"/>
          </a:xfrm>
          <a:prstGeom prst="rect">
            <a:avLst/>
          </a:prstGeom>
          <a:noFill/>
        </p:spPr>
        <p:txBody>
          <a:bodyPr wrap="square" rtlCol="0">
            <a:spAutoFit/>
          </a:bodyPr>
          <a:lstStyle/>
          <a:p>
            <a:r>
              <a:rPr lang="en-US" altLang="zh-CN" sz="1600" u="sng" dirty="0" smtClean="0">
                <a:solidFill>
                  <a:srgbClr val="0070C0"/>
                </a:solidFill>
              </a:rPr>
              <a:t>Refer to 11-16/1587r1</a:t>
            </a:r>
            <a:endParaRPr lang="zh-CN" altLang="en-US" sz="1600" u="sng" dirty="0">
              <a:solidFill>
                <a:srgbClr val="0070C0"/>
              </a:solidFill>
            </a:endParaRPr>
          </a:p>
        </p:txBody>
      </p:sp>
      <p:graphicFrame>
        <p:nvGraphicFramePr>
          <p:cNvPr id="9" name="Table 6"/>
          <p:cNvGraphicFramePr>
            <a:graphicFrameLocks noGrp="1"/>
          </p:cNvGraphicFramePr>
          <p:nvPr/>
        </p:nvGraphicFramePr>
        <p:xfrm>
          <a:off x="700088" y="2295525"/>
          <a:ext cx="7681912" cy="2377500"/>
        </p:xfrm>
        <a:graphic>
          <a:graphicData uri="http://schemas.openxmlformats.org/drawingml/2006/table">
            <a:tbl>
              <a:tblPr/>
              <a:tblGrid>
                <a:gridCol w="747712"/>
                <a:gridCol w="914400"/>
                <a:gridCol w="914400"/>
                <a:gridCol w="914400"/>
                <a:gridCol w="914400"/>
                <a:gridCol w="914400"/>
                <a:gridCol w="1219200"/>
                <a:gridCol w="1143000"/>
              </a:tblGrid>
              <a:tr h="23255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21693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3257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70C0"/>
                          </a:solidFill>
                          <a:effectLst/>
                          <a:latin typeface="Times New Roman" pitchFamily="18" charset="0"/>
                          <a:ea typeface="MS PGothic" pitchFamily="34" charset="-128"/>
                        </a:rPr>
                        <a:t>PHY</a:t>
                      </a:r>
                      <a:endParaRPr kumimoji="0" lang="en-CA" sz="1100" b="1" i="0" u="none" strike="noStrike" cap="none" normalizeH="0" baseline="0" dirty="0" smtClean="0">
                        <a:ln>
                          <a:noFill/>
                        </a:ln>
                        <a:solidFill>
                          <a:srgbClr val="0070C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2749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1" i="0" u="none" strike="noStrike" cap="none" normalizeH="0" baseline="0" dirty="0" smtClean="0">
                        <a:ln>
                          <a:noFill/>
                        </a:ln>
                        <a:solidFill>
                          <a:srgbClr val="0070C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i="0" u="none" strike="noStrike" cap="none" normalizeH="0" baseline="0" smtClean="0">
                          <a:ln>
                            <a:noFill/>
                          </a:ln>
                          <a:solidFill>
                            <a:srgbClr val="000000"/>
                          </a:solidFill>
                          <a:effectLst/>
                          <a:latin typeface="Times New Roman" pitchFamily="18" charset="0"/>
                          <a:ea typeface="MS PGothic" pitchFamily="34" charset="-128"/>
                        </a:rPr>
                        <a:t>TG</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3257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MAC</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i="0" u="none" strike="noStrike" cap="none" normalizeH="0" baseline="0" smtClean="0">
                          <a:ln>
                            <a:noFill/>
                          </a:ln>
                          <a:solidFill>
                            <a:srgbClr val="000000"/>
                          </a:solidFill>
                          <a:effectLst/>
                          <a:latin typeface="Times New Roman" pitchFamily="18" charset="0"/>
                          <a:ea typeface="MS PGothic" pitchFamily="34" charset="-128"/>
                        </a:rPr>
                        <a:t>TG</a:t>
                      </a:r>
                      <a:endParaRPr kumimoji="0" lang="en-CA" sz="20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29093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EVE</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
        <p:nvSpPr>
          <p:cNvPr id="12"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990600" y="1524000"/>
            <a:ext cx="5867400" cy="1323439"/>
          </a:xfrm>
          <a:prstGeom prst="rect">
            <a:avLst/>
          </a:prstGeom>
          <a:noFill/>
        </p:spPr>
        <p:txBody>
          <a:bodyPr wrap="square" rtlCol="0">
            <a:spAutoFit/>
          </a:bodyPr>
          <a:lstStyle/>
          <a:p>
            <a:r>
              <a:rPr lang="en-US" sz="1600" b="1" dirty="0" smtClean="0"/>
              <a:t>Notes:  11 CR docs</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graphicFrame>
        <p:nvGraphicFramePr>
          <p:cNvPr id="11" name="Table 2"/>
          <p:cNvGraphicFramePr>
            <a:graphicFrameLocks noGrp="1"/>
          </p:cNvGraphicFramePr>
          <p:nvPr/>
        </p:nvGraphicFramePr>
        <p:xfrm>
          <a:off x="609600" y="3124200"/>
          <a:ext cx="8077200" cy="2887980"/>
        </p:xfrm>
        <a:graphic>
          <a:graphicData uri="http://schemas.openxmlformats.org/drawingml/2006/table">
            <a:tbl>
              <a:tblPr/>
              <a:tblGrid>
                <a:gridCol w="1017101"/>
                <a:gridCol w="5005406"/>
                <a:gridCol w="1339369"/>
                <a:gridCol w="715324"/>
              </a:tblGrid>
              <a:tr h="19050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Group</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11-17/0044</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NDP Feedback Report Design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Ron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Porat</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11-17/0047</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lb225-cr-28_4_3</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Yongho Seok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11-17/0056</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CR HE PHY Capabilities_Part_1</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FFC000"/>
                          </a:solidFill>
                          <a:effectLst/>
                          <a:latin typeface="Times New Roman" pitchFamily="18" charset="0"/>
                          <a:ea typeface="MS PGothic" pitchFamily="34" charset="-128"/>
                        </a:rPr>
                        <a:t>Lochan</a:t>
                      </a: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 </a:t>
                      </a:r>
                      <a:r>
                        <a:rPr kumimoji="0" lang="en-US" altLang="zh-CN" sz="1400" b="0" i="0" u="none" strike="noStrike" cap="none" normalizeH="0" baseline="0" dirty="0" err="1" smtClean="0">
                          <a:ln>
                            <a:noFill/>
                          </a:ln>
                          <a:solidFill>
                            <a:srgbClr val="FFC000"/>
                          </a:solidFill>
                          <a:effectLst/>
                          <a:latin typeface="Times New Roman" pitchFamily="18" charset="0"/>
                          <a:ea typeface="MS PGothic" pitchFamily="34" charset="-128"/>
                        </a:rPr>
                        <a:t>Verma</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11-17/0060</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comment resolution for the CCA of preamble puncturing</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Yunbo Li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11-17/0072</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CID 6124 Resolution: Remove 2x LTF+08.us GI for UL Transmission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Jianhan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Liu</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11-17/0077</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Proposed changes to Draft 1.0</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Xiaogang Chen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11-17/0078</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RBW of 11ax</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Xiaogang Chen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11-17/0110</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Discussions on Signaling for UL HE MU PPDU</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John Son</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11-17/0112</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Link Transmit Power</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Matthew Fischer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11-17/0113</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Steering Vector Sanctity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Matthew Fischer </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11-17/0114</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CID-Trigger frame_Part-1</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Lochan Verma</a:t>
                      </a:r>
                      <a:endParaRPr kumimoji="0" lang="en-US" altLang="zh-CN" sz="1400" b="0" i="0" u="none" strike="noStrike" cap="none" normalizeH="0" baseline="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0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12"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533400"/>
            <a:ext cx="7772400" cy="1066800"/>
          </a:xfrm>
        </p:spPr>
        <p:txBody>
          <a:bodyPr/>
          <a:lstStyle/>
          <a:p>
            <a:r>
              <a:rPr lang="en-US" altLang="zh-CN" dirty="0" smtClean="0"/>
              <a:t>Straw-poll 1 (#1, </a:t>
            </a:r>
            <a:r>
              <a:rPr lang="en-US" altLang="zh-CN" dirty="0" smtClean="0"/>
              <a:t>11-17/0044r0, </a:t>
            </a:r>
            <a:r>
              <a:rPr lang="en-US" altLang="zh-CN" dirty="0" smtClean="0">
                <a:solidFill>
                  <a:srgbClr val="FF0000"/>
                </a:solidFill>
              </a:rPr>
              <a:t>inform</a:t>
            </a:r>
            <a:r>
              <a:rPr lang="en-US" altLang="zh-CN" dirty="0" smtClean="0"/>
              <a:t>)</a:t>
            </a:r>
            <a:endParaRPr lang="zh-CN" altLang="en-US" dirty="0"/>
          </a:p>
        </p:txBody>
      </p:sp>
      <p:sp>
        <p:nvSpPr>
          <p:cNvPr id="4" name="日期占位符 3"/>
          <p:cNvSpPr>
            <a:spLocks noGrp="1"/>
          </p:cNvSpPr>
          <p:nvPr>
            <p:ph type="dt" sz="half" idx="10"/>
          </p:nvPr>
        </p:nvSpPr>
        <p:spPr/>
        <p:txBody>
          <a:bodyPr/>
          <a:lstStyle/>
          <a:p>
            <a:pPr>
              <a:defRPr/>
            </a:pPr>
            <a:r>
              <a:rPr lang="en-US" smtClean="0"/>
              <a:t>Jan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Content Placeholder 1"/>
          <p:cNvSpPr>
            <a:spLocks noGrp="1"/>
          </p:cNvSpPr>
          <p:nvPr>
            <p:ph idx="1"/>
          </p:nvPr>
        </p:nvSpPr>
        <p:spPr>
          <a:xfrm>
            <a:off x="381000" y="1219200"/>
            <a:ext cx="8382000" cy="4724400"/>
          </a:xfrm>
        </p:spPr>
        <p:txBody>
          <a:bodyPr/>
          <a:lstStyle/>
          <a:p>
            <a:pPr marL="0" indent="0">
              <a:buNone/>
            </a:pPr>
            <a:r>
              <a:rPr lang="en-US" sz="1600" dirty="0"/>
              <a:t>Do you agree to add to the </a:t>
            </a:r>
            <a:r>
              <a:rPr lang="en-US" sz="1600" dirty="0" smtClean="0"/>
              <a:t>spec: </a:t>
            </a:r>
            <a:r>
              <a:rPr lang="en-US" sz="1600" dirty="0" smtClean="0"/>
              <a:t> (</a:t>
            </a:r>
            <a:r>
              <a:rPr lang="en-US" sz="1600" dirty="0" smtClean="0">
                <a:solidFill>
                  <a:srgbClr val="FF0000"/>
                </a:solidFill>
              </a:rPr>
              <a:t>8Y/8N/MANY A</a:t>
            </a:r>
            <a:r>
              <a:rPr lang="en-US" sz="1600" dirty="0" smtClean="0"/>
              <a:t>)</a:t>
            </a:r>
            <a:endParaRPr lang="en-US" sz="1600" dirty="0" smtClean="0"/>
          </a:p>
          <a:p>
            <a:pPr marL="0" indent="0">
              <a:buNone/>
            </a:pPr>
            <a:r>
              <a:rPr lang="en-US" sz="1600" dirty="0" smtClean="0"/>
              <a:t>The </a:t>
            </a:r>
            <a:r>
              <a:rPr lang="en-US" sz="1600" dirty="0" err="1" smtClean="0"/>
              <a:t>NDP</a:t>
            </a:r>
            <a:r>
              <a:rPr lang="en-US" sz="1600" dirty="0" smtClean="0"/>
              <a:t> short feedback report design uses sets of 6 tones in any </a:t>
            </a:r>
            <a:r>
              <a:rPr lang="en-US" sz="1600" dirty="0" err="1" smtClean="0"/>
              <a:t>26RU</a:t>
            </a:r>
            <a:r>
              <a:rPr lang="en-US" sz="1600" dirty="0" smtClean="0"/>
              <a:t> as defined in the table and diagrams below. Time domain P matrix spreading (</a:t>
            </a:r>
            <a:r>
              <a:rPr lang="en-US" sz="1600" dirty="0" err="1" smtClean="0"/>
              <a:t>2x2</a:t>
            </a:r>
            <a:r>
              <a:rPr lang="en-US" sz="1600" dirty="0" smtClean="0"/>
              <a:t> and </a:t>
            </a:r>
            <a:r>
              <a:rPr lang="en-US" sz="1600" dirty="0" err="1" smtClean="0"/>
              <a:t>4x4</a:t>
            </a:r>
            <a:r>
              <a:rPr lang="en-US" sz="1600" dirty="0" smtClean="0"/>
              <a:t>) is used to enhance reliability and multiplex users. </a:t>
            </a:r>
            <a:r>
              <a:rPr lang="en-US" sz="1600" dirty="0"/>
              <a:t>1 bit feedback requires two sets – sets #1 and #2 or sets #3 and #4 depending on what sets are allocated to a user</a:t>
            </a:r>
            <a:r>
              <a:rPr lang="en-US" sz="1600" dirty="0" smtClean="0"/>
              <a:t>. 2 bit feedback require the use of all 4 tone sets.</a:t>
            </a:r>
            <a:r>
              <a:rPr lang="en-US" sz="1600" dirty="0"/>
              <a:t> </a:t>
            </a:r>
            <a:r>
              <a:rPr lang="en-US" sz="1600" dirty="0" smtClean="0"/>
              <a:t>When tone </a:t>
            </a:r>
            <a:r>
              <a:rPr lang="en-US" sz="1600" dirty="0"/>
              <a:t>sets #1 and #</a:t>
            </a:r>
            <a:r>
              <a:rPr lang="en-US" sz="1600" dirty="0" smtClean="0"/>
              <a:t>2 are used to send 1 bit, bit </a:t>
            </a:r>
            <a:r>
              <a:rPr lang="en-US" sz="1600" dirty="0"/>
              <a:t>= 1 is </a:t>
            </a:r>
            <a:r>
              <a:rPr lang="en-US" sz="1600" dirty="0" smtClean="0"/>
              <a:t>sent by sending </a:t>
            </a:r>
            <a:r>
              <a:rPr lang="en-US" sz="1600" dirty="0"/>
              <a:t>energy </a:t>
            </a:r>
            <a:r>
              <a:rPr lang="en-US" sz="1600" dirty="0" smtClean="0"/>
              <a:t>only on </a:t>
            </a:r>
            <a:r>
              <a:rPr lang="en-US" sz="1600" dirty="0"/>
              <a:t>tone set #1 </a:t>
            </a:r>
            <a:r>
              <a:rPr lang="en-US" sz="1600" dirty="0" smtClean="0"/>
              <a:t>with </a:t>
            </a:r>
            <a:r>
              <a:rPr lang="en-US" sz="1600" dirty="0" err="1" smtClean="0"/>
              <a:t>6dB</a:t>
            </a:r>
            <a:r>
              <a:rPr lang="en-US" sz="1600" dirty="0" smtClean="0"/>
              <a:t> power boost relative to the signaled target </a:t>
            </a:r>
            <a:r>
              <a:rPr lang="en-US" sz="1600" dirty="0" err="1" smtClean="0"/>
              <a:t>RSSI</a:t>
            </a:r>
            <a:r>
              <a:rPr lang="en-US" sz="1600" dirty="0"/>
              <a:t>.</a:t>
            </a:r>
            <a:r>
              <a:rPr lang="en-US" sz="1600" dirty="0" smtClean="0"/>
              <a:t> bit = 0 is sent similarly using tone set #2. If 2 bits are sent the power boost is </a:t>
            </a:r>
            <a:r>
              <a:rPr lang="en-US" sz="1600" dirty="0" err="1" smtClean="0"/>
              <a:t>3dB</a:t>
            </a:r>
            <a:r>
              <a:rPr lang="en-US" sz="1600" dirty="0" smtClean="0"/>
              <a:t>.</a:t>
            </a:r>
            <a:endParaRPr lang="en-US" sz="1600" dirty="0"/>
          </a:p>
          <a:p>
            <a:pPr marL="0" indent="0">
              <a:buNone/>
            </a:pPr>
            <a:endParaRPr lang="en-US" dirty="0"/>
          </a:p>
          <a:p>
            <a:endParaRPr lang="en-US" dirty="0"/>
          </a:p>
        </p:txBody>
      </p:sp>
      <p:graphicFrame>
        <p:nvGraphicFramePr>
          <p:cNvPr id="8" name="Content Placeholder 6"/>
          <p:cNvGraphicFramePr>
            <a:graphicFrameLocks/>
          </p:cNvGraphicFramePr>
          <p:nvPr>
            <p:extLst>
              <p:ext uri="{D42A27DB-BD31-4B8C-83A1-F6EECF244321}">
                <p14:modId xmlns:p14="http://schemas.microsoft.com/office/powerpoint/2010/main" xmlns="" val="1020009160"/>
              </p:ext>
            </p:extLst>
          </p:nvPr>
        </p:nvGraphicFramePr>
        <p:xfrm>
          <a:off x="4876801" y="3673991"/>
          <a:ext cx="3563703" cy="2726810"/>
        </p:xfrm>
        <a:graphic>
          <a:graphicData uri="http://schemas.openxmlformats.org/drawingml/2006/table">
            <a:tbl>
              <a:tblPr firstRow="1" bandRow="1">
                <a:tableStyleId>{5940675A-B579-460E-94D1-54222C63F5DA}</a:tableStyleId>
              </a:tblPr>
              <a:tblGrid>
                <a:gridCol w="1069109"/>
                <a:gridCol w="1187902"/>
                <a:gridCol w="1306692"/>
              </a:tblGrid>
              <a:tr h="654170">
                <a:tc>
                  <a:txBody>
                    <a:bodyPr/>
                    <a:lstStyle/>
                    <a:p>
                      <a:pPr algn="ctr"/>
                      <a:r>
                        <a:rPr lang="en-US" sz="1400" b="1" dirty="0" smtClean="0"/>
                        <a:t>Tone Set #</a:t>
                      </a:r>
                      <a:endParaRPr lang="en-US" sz="1400" b="1" dirty="0"/>
                    </a:p>
                  </a:txBody>
                  <a:tcPr anchor="ctr">
                    <a:solidFill>
                      <a:schemeClr val="accent5">
                        <a:lumMod val="40000"/>
                        <a:lumOff val="60000"/>
                      </a:schemeClr>
                    </a:solidFill>
                  </a:tcPr>
                </a:tc>
                <a:tc>
                  <a:txBody>
                    <a:bodyPr/>
                    <a:lstStyle/>
                    <a:p>
                      <a:pPr algn="ctr"/>
                      <a:r>
                        <a:rPr lang="en-US" sz="1400" b="1" dirty="0" smtClean="0"/>
                        <a:t>Left or Right of DC</a:t>
                      </a:r>
                      <a:endParaRPr lang="en-US" sz="1400" b="1" dirty="0"/>
                    </a:p>
                  </a:txBody>
                  <a:tcPr anchor="ctr">
                    <a:solidFill>
                      <a:schemeClr val="accent5">
                        <a:lumMod val="40000"/>
                        <a:lumOff val="60000"/>
                      </a:schemeClr>
                    </a:solidFill>
                  </a:tcPr>
                </a:tc>
                <a:tc>
                  <a:txBody>
                    <a:bodyPr/>
                    <a:lstStyle/>
                    <a:p>
                      <a:pPr algn="ctr"/>
                      <a:r>
                        <a:rPr lang="en-US" sz="1400" b="1" dirty="0" smtClean="0"/>
                        <a:t>Centered</a:t>
                      </a:r>
                    </a:p>
                    <a:p>
                      <a:pPr algn="ctr"/>
                      <a:r>
                        <a:rPr lang="en-US" sz="1400" b="1" dirty="0" smtClean="0"/>
                        <a:t>on DC</a:t>
                      </a:r>
                      <a:endParaRPr lang="en-US" sz="1400" b="1" dirty="0"/>
                    </a:p>
                  </a:txBody>
                  <a:tcPr anchor="ctr">
                    <a:solidFill>
                      <a:schemeClr val="accent5">
                        <a:lumMod val="40000"/>
                        <a:lumOff val="60000"/>
                      </a:schemeClr>
                    </a:solidFill>
                  </a:tcPr>
                </a:tc>
              </a:tr>
              <a:tr h="503208">
                <a:tc>
                  <a:txBody>
                    <a:bodyPr/>
                    <a:lstStyle/>
                    <a:p>
                      <a:pPr algn="ctr"/>
                      <a:r>
                        <a:rPr lang="en-US" sz="1400" b="1" dirty="0" smtClean="0"/>
                        <a:t>1</a:t>
                      </a:r>
                      <a:endParaRPr lang="en-US" sz="1400" b="1" dirty="0"/>
                    </a:p>
                  </a:txBody>
                  <a:tcPr anchor="ctr"/>
                </a:tc>
                <a:tc>
                  <a:txBody>
                    <a:bodyPr/>
                    <a:lstStyle/>
                    <a:p>
                      <a:pPr algn="ctr"/>
                      <a:r>
                        <a:rPr lang="en-US" sz="1400" b="1" dirty="0" smtClean="0"/>
                        <a:t>1:4:21</a:t>
                      </a:r>
                      <a:endParaRPr lang="en-US" sz="1400" b="1" dirty="0"/>
                    </a:p>
                  </a:txBody>
                  <a:tcPr anchor="ctr"/>
                </a:tc>
                <a:tc>
                  <a:txBody>
                    <a:bodyPr/>
                    <a:lstStyle/>
                    <a:p>
                      <a:pPr algn="ctr"/>
                      <a:r>
                        <a:rPr lang="en-US" sz="1400" b="1" dirty="0" smtClean="0"/>
                        <a:t>-15:4:-7,</a:t>
                      </a:r>
                    </a:p>
                    <a:p>
                      <a:pPr algn="ctr"/>
                      <a:r>
                        <a:rPr lang="en-US" sz="1400" b="1" dirty="0" smtClean="0"/>
                        <a:t>4:4:12</a:t>
                      </a:r>
                      <a:endParaRPr lang="en-US" sz="1400" b="1" dirty="0"/>
                    </a:p>
                  </a:txBody>
                  <a:tcPr anchor="ctr"/>
                </a:tc>
              </a:tr>
              <a:tr h="503208">
                <a:tc>
                  <a:txBody>
                    <a:bodyPr/>
                    <a:lstStyle/>
                    <a:p>
                      <a:pPr algn="ctr"/>
                      <a:r>
                        <a:rPr lang="en-US" sz="1400" b="1" dirty="0" smtClean="0">
                          <a:solidFill>
                            <a:srgbClr val="B88C00"/>
                          </a:solidFill>
                        </a:rPr>
                        <a:t>2</a:t>
                      </a:r>
                      <a:endParaRPr lang="en-US" sz="1400" b="1" dirty="0">
                        <a:solidFill>
                          <a:srgbClr val="B88C00"/>
                        </a:solidFill>
                      </a:endParaRPr>
                    </a:p>
                  </a:txBody>
                  <a:tcPr anchor="ctr"/>
                </a:tc>
                <a:tc>
                  <a:txBody>
                    <a:bodyPr/>
                    <a:lstStyle/>
                    <a:p>
                      <a:pPr algn="ctr"/>
                      <a:r>
                        <a:rPr lang="en-US" sz="1400" b="1" dirty="0" smtClean="0">
                          <a:solidFill>
                            <a:srgbClr val="B88C00"/>
                          </a:solidFill>
                        </a:rPr>
                        <a:t>3:4:23</a:t>
                      </a:r>
                      <a:endParaRPr lang="en-US" sz="1400" b="1" dirty="0">
                        <a:solidFill>
                          <a:srgbClr val="B88C00"/>
                        </a:solidFill>
                      </a:endParaRPr>
                    </a:p>
                  </a:txBody>
                  <a:tcPr anchor="ctr"/>
                </a:tc>
                <a:tc>
                  <a:txBody>
                    <a:bodyPr/>
                    <a:lstStyle/>
                    <a:p>
                      <a:pPr algn="ctr"/>
                      <a:r>
                        <a:rPr lang="en-US" sz="1400" b="1" dirty="0" smtClean="0">
                          <a:solidFill>
                            <a:srgbClr val="B88C00"/>
                          </a:solidFill>
                        </a:rPr>
                        <a:t>-13:4:-5,</a:t>
                      </a:r>
                    </a:p>
                    <a:p>
                      <a:pPr algn="ctr"/>
                      <a:r>
                        <a:rPr lang="en-US" sz="1400" b="1" dirty="0" smtClean="0">
                          <a:solidFill>
                            <a:srgbClr val="B88C00"/>
                          </a:solidFill>
                        </a:rPr>
                        <a:t>6:4:14</a:t>
                      </a:r>
                    </a:p>
                  </a:txBody>
                  <a:tcPr anchor="ctr"/>
                </a:tc>
              </a:tr>
              <a:tr h="503208">
                <a:tc>
                  <a:txBody>
                    <a:bodyPr/>
                    <a:lstStyle/>
                    <a:p>
                      <a:pPr algn="ctr"/>
                      <a:r>
                        <a:rPr lang="en-US" sz="1400" b="1" dirty="0" smtClean="0">
                          <a:solidFill>
                            <a:srgbClr val="FF0000"/>
                          </a:solidFill>
                        </a:rPr>
                        <a:t>3</a:t>
                      </a:r>
                      <a:endParaRPr lang="en-US" sz="1400" b="1" dirty="0">
                        <a:solidFill>
                          <a:srgbClr val="FF0000"/>
                        </a:solidFill>
                      </a:endParaRPr>
                    </a:p>
                  </a:txBody>
                  <a:tcPr anchor="ctr"/>
                </a:tc>
                <a:tc>
                  <a:txBody>
                    <a:bodyPr/>
                    <a:lstStyle/>
                    <a:p>
                      <a:pPr algn="ctr"/>
                      <a:r>
                        <a:rPr lang="en-US" sz="1400" b="1" dirty="0" smtClean="0">
                          <a:solidFill>
                            <a:srgbClr val="FF0000"/>
                          </a:solidFill>
                        </a:rPr>
                        <a:t>2:4:22</a:t>
                      </a:r>
                      <a:endParaRPr lang="en-US" sz="1400" b="1" dirty="0">
                        <a:solidFill>
                          <a:srgbClr val="FF0000"/>
                        </a:solidFill>
                      </a:endParaRPr>
                    </a:p>
                  </a:txBody>
                  <a:tcPr anchor="ctr"/>
                </a:tc>
                <a:tc>
                  <a:txBody>
                    <a:bodyPr/>
                    <a:lstStyle/>
                    <a:p>
                      <a:pPr algn="ctr"/>
                      <a:r>
                        <a:rPr lang="en-US" sz="1400" b="1" dirty="0" smtClean="0">
                          <a:solidFill>
                            <a:srgbClr val="FF0000"/>
                          </a:solidFill>
                        </a:rPr>
                        <a:t>-14:4:-6,</a:t>
                      </a:r>
                    </a:p>
                    <a:p>
                      <a:pPr algn="ctr"/>
                      <a:r>
                        <a:rPr lang="en-US" sz="1400" b="1" dirty="0" smtClean="0">
                          <a:solidFill>
                            <a:srgbClr val="FF0000"/>
                          </a:solidFill>
                        </a:rPr>
                        <a:t>5:4:13</a:t>
                      </a:r>
                    </a:p>
                  </a:txBody>
                  <a:tcPr anchor="ctr"/>
                </a:tc>
              </a:tr>
              <a:tr h="503208">
                <a:tc>
                  <a:txBody>
                    <a:bodyPr/>
                    <a:lstStyle/>
                    <a:p>
                      <a:pPr algn="ctr"/>
                      <a:r>
                        <a:rPr lang="en-US" sz="1400" b="1" dirty="0" smtClean="0">
                          <a:solidFill>
                            <a:srgbClr val="00B050"/>
                          </a:solidFill>
                        </a:rPr>
                        <a:t>4</a:t>
                      </a:r>
                      <a:endParaRPr lang="en-US" sz="1400" b="1" dirty="0">
                        <a:solidFill>
                          <a:srgbClr val="00B050"/>
                        </a:solidFill>
                      </a:endParaRPr>
                    </a:p>
                  </a:txBody>
                  <a:tcPr anchor="ctr"/>
                </a:tc>
                <a:tc>
                  <a:txBody>
                    <a:bodyPr/>
                    <a:lstStyle/>
                    <a:p>
                      <a:pPr algn="ctr"/>
                      <a:r>
                        <a:rPr lang="en-US" sz="1400" b="1" dirty="0" smtClean="0">
                          <a:solidFill>
                            <a:srgbClr val="00B050"/>
                          </a:solidFill>
                        </a:rPr>
                        <a:t>4:4:24</a:t>
                      </a:r>
                      <a:endParaRPr lang="en-US" sz="1400" b="1" dirty="0">
                        <a:solidFill>
                          <a:srgbClr val="00B050"/>
                        </a:solidFill>
                      </a:endParaRPr>
                    </a:p>
                  </a:txBody>
                  <a:tcPr anchor="ctr"/>
                </a:tc>
                <a:tc>
                  <a:txBody>
                    <a:bodyPr/>
                    <a:lstStyle/>
                    <a:p>
                      <a:pPr algn="ctr"/>
                      <a:r>
                        <a:rPr lang="en-US" sz="1400" b="1" dirty="0" smtClean="0">
                          <a:solidFill>
                            <a:srgbClr val="00B050"/>
                          </a:solidFill>
                        </a:rPr>
                        <a:t>-12:4:-4,</a:t>
                      </a:r>
                    </a:p>
                    <a:p>
                      <a:pPr algn="ctr"/>
                      <a:r>
                        <a:rPr lang="en-US" sz="1400" b="1" dirty="0" smtClean="0">
                          <a:solidFill>
                            <a:srgbClr val="00B050"/>
                          </a:solidFill>
                        </a:rPr>
                        <a:t>7:4:15</a:t>
                      </a:r>
                    </a:p>
                  </a:txBody>
                  <a:tcPr anchor="ctr"/>
                </a:tc>
              </a:tr>
            </a:tbl>
          </a:graphicData>
        </a:graphic>
      </p:graphicFrame>
      <p:sp>
        <p:nvSpPr>
          <p:cNvPr id="9" name="TextBox 8"/>
          <p:cNvSpPr txBox="1"/>
          <p:nvPr/>
        </p:nvSpPr>
        <p:spPr>
          <a:xfrm>
            <a:off x="5304439" y="3319046"/>
            <a:ext cx="2686954" cy="338554"/>
          </a:xfrm>
          <a:prstGeom prst="rect">
            <a:avLst/>
          </a:prstGeom>
          <a:noFill/>
        </p:spPr>
        <p:txBody>
          <a:bodyPr wrap="none" rtlCol="0">
            <a:spAutoFit/>
          </a:bodyPr>
          <a:lstStyle/>
          <a:p>
            <a:r>
              <a:rPr lang="en-US" sz="1600" u="sng" dirty="0" smtClean="0"/>
              <a:t>4X HE-LTF Tones transmitted</a:t>
            </a:r>
            <a:endParaRPr lang="en-US" sz="1600" u="sng" dirty="0"/>
          </a:p>
        </p:txBody>
      </p:sp>
      <p:pic>
        <p:nvPicPr>
          <p:cNvPr id="10" name="Picture 17"/>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6325" y="3657600"/>
            <a:ext cx="2990850" cy="6286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1" name="TextBox 10"/>
          <p:cNvSpPr txBox="1"/>
          <p:nvPr/>
        </p:nvSpPr>
        <p:spPr>
          <a:xfrm>
            <a:off x="1076325" y="4267200"/>
            <a:ext cx="2990850" cy="276999"/>
          </a:xfrm>
          <a:prstGeom prst="rect">
            <a:avLst/>
          </a:prstGeom>
          <a:noFill/>
        </p:spPr>
        <p:txBody>
          <a:bodyPr wrap="square" rtlCol="0">
            <a:spAutoFit/>
          </a:bodyPr>
          <a:lstStyle/>
          <a:p>
            <a:pPr algn="ctr"/>
            <a:r>
              <a:rPr lang="en-US" dirty="0" smtClean="0"/>
              <a:t>All RUs, except RU centered at DC</a:t>
            </a:r>
            <a:endParaRPr lang="en-US" dirty="0"/>
          </a:p>
        </p:txBody>
      </p:sp>
      <p:pic>
        <p:nvPicPr>
          <p:cNvPr id="12" name="Picture 7"/>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14375" y="4599801"/>
            <a:ext cx="3781425" cy="6286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3" name="TextBox 12"/>
          <p:cNvSpPr txBox="1"/>
          <p:nvPr/>
        </p:nvSpPr>
        <p:spPr>
          <a:xfrm>
            <a:off x="714375" y="5209401"/>
            <a:ext cx="3781425" cy="276999"/>
          </a:xfrm>
          <a:prstGeom prst="rect">
            <a:avLst/>
          </a:prstGeom>
          <a:noFill/>
        </p:spPr>
        <p:txBody>
          <a:bodyPr wrap="square" rtlCol="0">
            <a:spAutoFit/>
          </a:bodyPr>
          <a:lstStyle/>
          <a:p>
            <a:pPr algn="ctr"/>
            <a:r>
              <a:rPr lang="en-US" dirty="0" smtClean="0"/>
              <a:t>RU centered at DC</a:t>
            </a:r>
            <a:endParaRPr lang="en-US" dirty="0"/>
          </a:p>
        </p:txBody>
      </p:sp>
      <p:sp>
        <p:nvSpPr>
          <p:cNvPr id="14" name="TextBox 13"/>
          <p:cNvSpPr txBox="1"/>
          <p:nvPr/>
        </p:nvSpPr>
        <p:spPr>
          <a:xfrm>
            <a:off x="476250" y="5446693"/>
            <a:ext cx="4629150" cy="954107"/>
          </a:xfrm>
          <a:prstGeom prst="rect">
            <a:avLst/>
          </a:prstGeom>
          <a:noFill/>
        </p:spPr>
        <p:txBody>
          <a:bodyPr wrap="square" rtlCol="0">
            <a:spAutoFit/>
          </a:bodyPr>
          <a:lstStyle/>
          <a:p>
            <a:r>
              <a:rPr lang="en-US" sz="1400" dirty="0" smtClean="0"/>
              <a:t>Notes:	</a:t>
            </a:r>
          </a:p>
          <a:p>
            <a:r>
              <a:rPr lang="en-US" sz="1400" dirty="0" smtClean="0"/>
              <a:t>Dots represent </a:t>
            </a:r>
            <a:r>
              <a:rPr lang="en-US" sz="1400" dirty="0"/>
              <a:t>unallocated tones</a:t>
            </a:r>
            <a:r>
              <a:rPr lang="en-US" sz="1400" dirty="0" smtClean="0"/>
              <a:t/>
            </a:r>
            <a:br>
              <a:rPr lang="en-US" sz="1400" dirty="0" smtClean="0"/>
            </a:br>
            <a:r>
              <a:rPr lang="en-US" sz="1400" dirty="0" smtClean="0"/>
              <a:t>For all RU-26 except DC, offset count is from leftmost tone.</a:t>
            </a:r>
          </a:p>
          <a:p>
            <a:r>
              <a:rPr lang="en-US" sz="1400" dirty="0" smtClean="0"/>
              <a:t>For RU-26 at DC</a:t>
            </a:r>
            <a:r>
              <a:rPr lang="en-US" sz="1400" dirty="0"/>
              <a:t>, </a:t>
            </a:r>
            <a:r>
              <a:rPr lang="en-US" sz="1400" dirty="0" smtClean="0"/>
              <a:t>offset </a:t>
            </a:r>
            <a:r>
              <a:rPr lang="en-US" sz="1400" dirty="0"/>
              <a:t>count </a:t>
            </a:r>
            <a:r>
              <a:rPr lang="en-US" sz="1400" dirty="0" smtClean="0"/>
              <a:t>is from DC.</a:t>
            </a:r>
            <a:endParaRPr lang="en-US"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 </a:t>
            </a:r>
            <a:r>
              <a:rPr lang="en-US" altLang="zh-CN" dirty="0" smtClean="0"/>
              <a:t>(#1, </a:t>
            </a:r>
            <a:r>
              <a:rPr lang="en-US" altLang="zh-CN" dirty="0" smtClean="0"/>
              <a:t>11-17/0072r2)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a:t>
            </a:r>
            <a:r>
              <a:rPr lang="en-US" altLang="zh-CN" dirty="0" smtClean="0"/>
              <a:t>CID </a:t>
            </a:r>
            <a:r>
              <a:rPr lang="en-US" altLang="zh-CN" dirty="0" smtClean="0"/>
              <a:t>and the corresponding spec text modification as in </a:t>
            </a:r>
            <a:r>
              <a:rPr lang="en-US" altLang="zh-CN" dirty="0" smtClean="0"/>
              <a:t>11-17/0072r2?</a:t>
            </a:r>
            <a:endParaRPr lang="en-US" altLang="zh-CN" dirty="0" smtClean="0"/>
          </a:p>
          <a:p>
            <a:pPr lvl="1"/>
            <a:r>
              <a:rPr lang="en-US" altLang="zh-CN" dirty="0" smtClean="0"/>
              <a:t>CID </a:t>
            </a:r>
            <a:r>
              <a:rPr lang="en-GB" altLang="zh-CN" dirty="0" smtClean="0"/>
              <a:t>6124</a:t>
            </a:r>
            <a:endParaRPr lang="zh-CN"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00B050"/>
                </a:solidFill>
              </a:rPr>
              <a:t>This SP will turn to TG motion</a:t>
            </a: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3 </a:t>
            </a:r>
            <a:r>
              <a:rPr lang="en-US" altLang="zh-CN" dirty="0" smtClean="0"/>
              <a:t>(#1, </a:t>
            </a:r>
            <a:r>
              <a:rPr lang="en-US" altLang="zh-CN" dirty="0" smtClean="0"/>
              <a:t>11-17/0056r1)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a:t>
            </a:r>
            <a:r>
              <a:rPr lang="en-US" altLang="zh-CN" dirty="0" smtClean="0"/>
              <a:t>64 CIDs </a:t>
            </a:r>
            <a:r>
              <a:rPr lang="en-US" altLang="zh-CN" dirty="0" smtClean="0"/>
              <a:t>and the corresponding spec text modification as in </a:t>
            </a:r>
            <a:r>
              <a:rPr lang="en-US" altLang="zh-CN" dirty="0" smtClean="0"/>
              <a:t>11-17/0056r1?</a:t>
            </a:r>
            <a:endParaRPr lang="en-US" altLang="zh-CN" dirty="0" smtClean="0"/>
          </a:p>
          <a:p>
            <a:pPr lvl="1"/>
            <a:r>
              <a:rPr lang="en-US" altLang="zh-CN" dirty="0" smtClean="0"/>
              <a:t>CID </a:t>
            </a:r>
            <a:r>
              <a:rPr lang="en-GB" altLang="zh-CN" dirty="0" smtClean="0"/>
              <a:t>3032, 3033, 3267, 3270, 3272, 3274, 3276, 3277, 3281, 3282, </a:t>
            </a:r>
            <a:r>
              <a:rPr lang="en-GB" altLang="zh-CN" dirty="0" smtClean="0"/>
              <a:t>3285</a:t>
            </a:r>
            <a:r>
              <a:rPr lang="en-GB" altLang="zh-CN" dirty="0" smtClean="0"/>
              <a:t>, 3455, 3474, 3488, 3490, 3492, 3494, 3496, 3511, 3522, </a:t>
            </a:r>
            <a:r>
              <a:rPr lang="en-GB" altLang="zh-CN" dirty="0" smtClean="0"/>
              <a:t>3524</a:t>
            </a:r>
            <a:r>
              <a:rPr lang="en-GB" altLang="zh-CN" dirty="0" smtClean="0"/>
              <a:t>, 3528, 3530, 3534, 3536, 3538, 3540, 3542, 3546, </a:t>
            </a:r>
            <a:r>
              <a:rPr lang="en-GB" altLang="zh-CN" dirty="0" smtClean="0"/>
              <a:t>3550, 3552</a:t>
            </a:r>
            <a:r>
              <a:rPr lang="en-GB" altLang="zh-CN" dirty="0" smtClean="0"/>
              <a:t>, 5139, 5140, 5142, 5143, 5144, 5145, 5146, 7684, 7685, </a:t>
            </a:r>
            <a:r>
              <a:rPr lang="en-GB" altLang="zh-CN" dirty="0" smtClean="0"/>
              <a:t>7768</a:t>
            </a:r>
            <a:r>
              <a:rPr lang="en-GB" altLang="zh-CN" dirty="0" smtClean="0"/>
              <a:t>, 7769, 7770, 7771, 7772, 7773, 8569, 8570, 8673, </a:t>
            </a:r>
            <a:r>
              <a:rPr lang="en-GB" altLang="zh-CN" dirty="0" smtClean="0"/>
              <a:t>6418, 6419</a:t>
            </a:r>
            <a:r>
              <a:rPr lang="en-GB" altLang="zh-CN" dirty="0" smtClean="0"/>
              <a:t>, 6421, 6422, 6423, 6424, 9311, 9312, 9306, 9307, </a:t>
            </a:r>
            <a:r>
              <a:rPr lang="en-GB" altLang="zh-CN" dirty="0" smtClean="0"/>
              <a:t>9308, 9309</a:t>
            </a:r>
            <a:r>
              <a:rPr lang="en-GB" altLang="zh-CN" dirty="0" smtClean="0"/>
              <a:t>, 9269, 8677, 8675</a:t>
            </a:r>
            <a:endParaRPr lang="zh-CN"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Comment resolution presentations approved by 802.11ax for presentation this week, and related straw polls</a:t>
            </a:r>
            <a:endParaRPr lang="en-CA" altLang="en-US" sz="1600" dirty="0" smtClean="0"/>
          </a:p>
          <a:p>
            <a:r>
              <a:rPr lang="en-CA" altLang="en-US" sz="2000" dirty="0" smtClean="0"/>
              <a:t>Any other technical presentations </a:t>
            </a:r>
          </a:p>
        </p:txBody>
      </p:sp>
      <p:sp>
        <p:nvSpPr>
          <p:cNvPr id="6" name="矩形 5"/>
          <p:cNvSpPr/>
          <p:nvPr/>
        </p:nvSpPr>
        <p:spPr>
          <a:xfrm>
            <a:off x="7467600" y="6477000"/>
            <a:ext cx="1125629"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8" name="Rectangle 4"/>
          <p:cNvSpPr>
            <a:spLocks noGrp="1" noChangeArrowheads="1"/>
          </p:cNvSpPr>
          <p:nvPr>
            <p:ph type="dt" sz="quarter" idx="10"/>
          </p:nvPr>
        </p:nvSpPr>
        <p:spPr>
          <a:xfrm>
            <a:off x="696913" y="381000"/>
            <a:ext cx="827087" cy="228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8"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r>
              <a:rPr lang="en-US" altLang="en-US"/>
              <a:t>Slide </a:t>
            </a:r>
            <a:fld id="{FDDB0A93-1FD0-4423-87E1-C2C026CAD9F9}" type="slidenum">
              <a:rPr lang="en-US" altLang="en-US"/>
              <a:pPr/>
              <a:t>6</a:t>
            </a:fld>
            <a:endParaRPr lang="en-US" altLang="en-US"/>
          </a:p>
        </p:txBody>
      </p:sp>
      <p:sp>
        <p:nvSpPr>
          <p:cNvPr id="12293"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solidFill>
                  <a:schemeClr val="accent2"/>
                </a:solidFill>
              </a:rPr>
              <a:t>Instructions for the WG Chair</a:t>
            </a:r>
          </a:p>
        </p:txBody>
      </p:sp>
      <p:sp>
        <p:nvSpPr>
          <p:cNvPr id="12294"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 typeface="Monotype Sorts"/>
              <a:buNone/>
            </a:pPr>
            <a:r>
              <a:rPr lang="en-US" altLang="en-US" sz="800" b="0" smtClean="0"/>
              <a:t>	</a:t>
            </a:r>
            <a:r>
              <a:rPr lang="en-US" altLang="en-US" sz="180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smtClean="0">
                <a:solidFill>
                  <a:schemeClr val="accent2"/>
                </a:solidFill>
              </a:rPr>
              <a:t>Show slides #1 through #4 of this presentation</a:t>
            </a:r>
          </a:p>
          <a:p>
            <a:pPr lvl="1">
              <a:lnSpc>
                <a:spcPct val="80000"/>
              </a:lnSpc>
              <a:buFont typeface="Arial" pitchFamily="34" charset="0"/>
              <a:buChar char="•"/>
            </a:pPr>
            <a:r>
              <a:rPr lang="en-US" altLang="en-US" sz="1400" b="1" smtClean="0">
                <a:solidFill>
                  <a:schemeClr val="accent2"/>
                </a:solidFill>
              </a:rPr>
              <a:t>Advise the WG attendees that:</a:t>
            </a:r>
            <a:r>
              <a:rPr lang="en-US" altLang="en-US" sz="1400" smtClean="0">
                <a:solidFill>
                  <a:schemeClr val="accent2"/>
                </a:solidFill>
              </a:rPr>
              <a:t> </a:t>
            </a:r>
          </a:p>
          <a:p>
            <a:pPr lvl="2">
              <a:lnSpc>
                <a:spcPct val="80000"/>
              </a:lnSpc>
            </a:pPr>
            <a:r>
              <a:rPr lang="en-US" altLang="en-US" sz="1400" smtClean="0">
                <a:solidFill>
                  <a:schemeClr val="accent2"/>
                </a:solidFill>
              </a:rPr>
              <a:t>The IEEE’s patent policy is described in Clause 6 of the </a:t>
            </a:r>
            <a:r>
              <a:rPr lang="en-US" altLang="en-US" sz="1400" i="1" smtClean="0">
                <a:solidFill>
                  <a:schemeClr val="accent2"/>
                </a:solidFill>
              </a:rPr>
              <a:t>IEEE-SA Standards Board Bylaws</a:t>
            </a:r>
            <a:r>
              <a:rPr lang="en-US" altLang="en-US" sz="1400" smtClean="0">
                <a:solidFill>
                  <a:schemeClr val="accent2"/>
                </a:solidFill>
              </a:rPr>
              <a:t>;</a:t>
            </a:r>
          </a:p>
          <a:p>
            <a:pPr lvl="2">
              <a:lnSpc>
                <a:spcPct val="80000"/>
              </a:lnSpc>
            </a:pPr>
            <a:r>
              <a:rPr lang="en-US" altLang="en-US" sz="140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accent2"/>
                </a:solidFill>
              </a:rPr>
            </a:br>
            <a:endParaRPr lang="en-US" altLang="en-US" sz="1400" smtClean="0">
              <a:solidFill>
                <a:schemeClr val="accent2"/>
              </a:solidFill>
            </a:endParaRPr>
          </a:p>
          <a:p>
            <a:pPr lvl="1">
              <a:lnSpc>
                <a:spcPct val="20000"/>
              </a:lnSpc>
              <a:buFont typeface="Arial" pitchFamily="34" charset="0"/>
              <a:buChar char="•"/>
            </a:pPr>
            <a:r>
              <a:rPr lang="en-US" altLang="en-US" sz="1400" b="1" smtClean="0">
                <a:solidFill>
                  <a:schemeClr val="accent2"/>
                </a:solidFill>
              </a:rPr>
              <a:t>Instruct the WG Secretary to record in the minutes of the relevant WG meeting:</a:t>
            </a:r>
            <a:r>
              <a:rPr lang="en-US" altLang="en-US" sz="900" smtClean="0">
                <a:solidFill>
                  <a:schemeClr val="accent2"/>
                </a:solidFill>
              </a:rPr>
              <a:t> </a:t>
            </a:r>
          </a:p>
          <a:p>
            <a:pPr lvl="2">
              <a:lnSpc>
                <a:spcPct val="80000"/>
              </a:lnSpc>
            </a:pPr>
            <a:r>
              <a:rPr lang="en-US" altLang="en-US" sz="1400" smtClean="0">
                <a:solidFill>
                  <a:schemeClr val="accent2"/>
                </a:solidFill>
              </a:rPr>
              <a:t>That the foregoing information was provided and that slides 1 through 4 (and this slide 0, if applicable) were shown; </a:t>
            </a:r>
          </a:p>
          <a:p>
            <a:pPr lvl="2">
              <a:lnSpc>
                <a:spcPct val="80000"/>
              </a:lnSpc>
            </a:pPr>
            <a:r>
              <a:rPr lang="en-US" altLang="en-US" sz="140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smtClean="0">
              <a:solidFill>
                <a:schemeClr val="accent2"/>
              </a:solidFill>
            </a:endParaRPr>
          </a:p>
          <a:p>
            <a:pPr lvl="1">
              <a:lnSpc>
                <a:spcPct val="80000"/>
              </a:lnSpc>
              <a:spcBef>
                <a:spcPct val="5000"/>
              </a:spcBef>
              <a:buFont typeface="Arial" pitchFamily="34" charset="0"/>
              <a:buChar char="•"/>
            </a:pPr>
            <a:r>
              <a:rPr lang="en-US" altLang="en-US" sz="140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solidFill>
                  <a:schemeClr val="accent2"/>
                </a:solidFill>
              </a:rPr>
              <a:t>It is recommended that the WG chair review the guidance in </a:t>
            </a:r>
            <a:r>
              <a:rPr lang="en-US" altLang="en-US" sz="1400" i="1" smtClean="0">
                <a:solidFill>
                  <a:schemeClr val="accent2"/>
                </a:solidFill>
              </a:rPr>
              <a:t>IEEE-SA Standards Board Operations Manual</a:t>
            </a:r>
            <a:r>
              <a:rPr lang="en-US" altLang="en-US" sz="140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smtClean="0">
              <a:solidFill>
                <a:schemeClr val="accent2"/>
              </a:solidFill>
            </a:endParaRPr>
          </a:p>
          <a:p>
            <a:pPr lvl="1">
              <a:lnSpc>
                <a:spcPct val="80000"/>
              </a:lnSpc>
              <a:spcBef>
                <a:spcPct val="5000"/>
              </a:spcBef>
              <a:buFont typeface="Monotype Sorts"/>
              <a:buNone/>
            </a:pPr>
            <a:r>
              <a:rPr lang="en-US" altLang="en-US" sz="1200" smtClean="0">
                <a:solidFill>
                  <a:schemeClr val="accent2"/>
                </a:solidFill>
              </a:rPr>
              <a:t>	Note: </a:t>
            </a:r>
            <a:r>
              <a:rPr lang="en-US" altLang="en-US" sz="1200" b="1" smtClean="0">
                <a:solidFill>
                  <a:schemeClr val="accent2"/>
                </a:solidFill>
              </a:rPr>
              <a:t>WG</a:t>
            </a:r>
            <a:r>
              <a:rPr lang="en-US" altLang="en-US" sz="120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smtClean="0"/>
          </a:p>
        </p:txBody>
      </p:sp>
      <p:sp>
        <p:nvSpPr>
          <p:cNvPr id="12295" name="Text Box 5"/>
          <p:cNvSpPr txBox="1">
            <a:spLocks noChangeArrowheads="1"/>
          </p:cNvSpPr>
          <p:nvPr/>
        </p:nvSpPr>
        <p:spPr bwMode="auto">
          <a:xfrm>
            <a:off x="1752600" y="6400800"/>
            <a:ext cx="1914525" cy="304800"/>
          </a:xfrm>
          <a:prstGeom prst="rect">
            <a:avLst/>
          </a:prstGeom>
          <a:noFill/>
          <a:ln w="9525">
            <a:noFill/>
            <a:miter lim="800000"/>
            <a:headEnd/>
            <a:tailEnd/>
          </a:ln>
        </p:spPr>
        <p:txBody>
          <a:bodyPr wrap="none">
            <a:spAutoFit/>
          </a:bodyPr>
          <a:lstStyle/>
          <a:p>
            <a:r>
              <a:rPr lang="en-US" altLang="en-US" sz="1400" b="1"/>
              <a:t>(Optional to be shown)</a:t>
            </a:r>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p>
            <a:r>
              <a:rPr lang="en-US" altLang="en-US"/>
              <a:t>Slide </a:t>
            </a:r>
            <a:fld id="{08495EE1-B42A-450B-8D38-843966DE57BD}" type="slidenum">
              <a:rPr lang="en-US" altLang="en-US"/>
              <a:pPr/>
              <a:t>7</a:t>
            </a:fld>
            <a:endParaRPr lang="en-US" altLang="en-US"/>
          </a:p>
        </p:txBody>
      </p:sp>
      <p:sp>
        <p:nvSpPr>
          <p:cNvPr id="1434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1434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altLang="en-US" sz="2000" b="1" u="sng">
              <a:solidFill>
                <a:schemeClr val="tx2"/>
              </a:solidFill>
              <a:latin typeface="Helvetica" pitchFamily="34" charset="0"/>
            </a:endParaRPr>
          </a:p>
        </p:txBody>
      </p:sp>
      <p:sp>
        <p:nvSpPr>
          <p:cNvPr id="1434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marL="1085850" lvl="2" indent="-228600">
              <a:spcBef>
                <a:spcPct val="20000"/>
              </a:spcBef>
              <a:buFont typeface="Arial"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marL="1085850" lvl="2" indent="-228600">
              <a:spcBef>
                <a:spcPct val="20000"/>
              </a:spcBef>
              <a:buFont typeface="Arial"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a:solidFill>
                  <a:srgbClr val="003399"/>
                </a:solidFill>
              </a:rPr>
              <a:t>No duty to perform a patent search</a:t>
            </a:r>
            <a:endParaRPr lang="en-US" altLang="en-US" sz="1600"/>
          </a:p>
        </p:txBody>
      </p:sp>
      <p:sp>
        <p:nvSpPr>
          <p:cNvPr id="10"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11"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p:spPr>
        <p:txBody>
          <a:bodyPr/>
          <a:lstStyle/>
          <a:p>
            <a:r>
              <a:rPr lang="en-US" altLang="en-US"/>
              <a:t>Slide </a:t>
            </a:r>
            <a:fld id="{1FC6ACDF-CD99-4D12-9282-63C2928EFA95}"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639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pPr>
            <a:r>
              <a:rPr lang="en-US" altLang="en-US" sz="2400">
                <a:cs typeface="Times New Roman" pitchFamily="18" charset="0"/>
              </a:rPr>
              <a:t>	</a:t>
            </a:r>
            <a:r>
              <a:rPr lang="en-US" altLang="en-US" sz="240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a:solidFill>
                  <a:srgbClr val="262699"/>
                </a:solidFill>
              </a:rPr>
              <a:t>		IEEE-SA Standards Boards Bylaws</a:t>
            </a:r>
          </a:p>
          <a:p>
            <a:pPr marL="742950" lvl="1" indent="-285750">
              <a:lnSpc>
                <a:spcPct val="90000"/>
              </a:lnSpc>
              <a:spcBef>
                <a:spcPct val="20000"/>
              </a:spcBef>
              <a:buFont typeface="Monotype Sorts"/>
              <a:buNone/>
            </a:pPr>
            <a:r>
              <a:rPr lang="en-US" altLang="en-US" sz="2100">
                <a:solidFill>
                  <a:srgbClr val="262699"/>
                </a:solidFill>
              </a:rPr>
              <a:t>		</a:t>
            </a:r>
            <a:r>
              <a:rPr lang="en-US" altLang="en-US" sz="2100" i="1">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Material about the patent policy is available at</a:t>
            </a:r>
            <a:r>
              <a:rPr lang="en-US" altLang="en-US" sz="2400">
                <a:solidFill>
                  <a:srgbClr val="262699"/>
                </a:solidFill>
              </a:rPr>
              <a:t> </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http://standards.ieee.org/about/sasb/patcom/materials.html</a:t>
            </a:r>
          </a:p>
        </p:txBody>
      </p:sp>
      <p:sp>
        <p:nvSpPr>
          <p:cNvPr id="16392" name="Rectangle 9"/>
          <p:cNvSpPr>
            <a:spLocks noChangeArrowheads="1"/>
          </p:cNvSpPr>
          <p:nvPr/>
        </p:nvSpPr>
        <p:spPr bwMode="auto">
          <a:xfrm>
            <a:off x="990600" y="5192713"/>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0"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11"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p:spPr>
        <p:txBody>
          <a:bodyPr/>
          <a:lstStyle/>
          <a:p>
            <a:r>
              <a:rPr lang="en-US" altLang="en-US"/>
              <a:t>Slide </a:t>
            </a:r>
            <a:fld id="{DE3DBB34-0EB1-437F-AE1E-69F328579F87}" type="slidenum">
              <a:rPr lang="en-US" altLang="en-US"/>
              <a:pPr/>
              <a:t>9</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8438"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9"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10"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29935</TotalTime>
  <Words>1640</Words>
  <Application>Microsoft Office PowerPoint</Application>
  <PresentationFormat>全屏显示(4:3)</PresentationFormat>
  <Paragraphs>300</Paragraphs>
  <Slides>17</Slides>
  <Notes>12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17</vt:i4>
      </vt:variant>
    </vt:vector>
  </HeadingPairs>
  <TitlesOfParts>
    <vt:vector size="19" baseType="lpstr">
      <vt:lpstr>802-11-Submission</vt:lpstr>
      <vt:lpstr>Document</vt:lpstr>
      <vt:lpstr>TGax PHY Ad Hoc Jan 2017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Schedule in a Glance</vt:lpstr>
      <vt:lpstr>PHY Submissions</vt:lpstr>
      <vt:lpstr>Straw-poll 1 (#1, 11-17/0044r0, inform)</vt:lpstr>
      <vt:lpstr>Straw-poll 2 (#1, 11-17/0072r2)</vt:lpstr>
      <vt:lpstr>Straw-poll 3 (#1, 11-17/0056r1)</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1969</cp:revision>
  <cp:lastPrinted>1998-02-10T13:28:06Z</cp:lastPrinted>
  <dcterms:created xsi:type="dcterms:W3CDTF">2007-04-17T18:10:23Z</dcterms:created>
  <dcterms:modified xsi:type="dcterms:W3CDTF">2017-01-17T02:06:48Z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