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93" r:id="rId3"/>
    <p:sldId id="324" r:id="rId4"/>
    <p:sldId id="352" r:id="rId5"/>
    <p:sldId id="317" r:id="rId6"/>
    <p:sldId id="544" r:id="rId7"/>
    <p:sldId id="545" r:id="rId8"/>
    <p:sldId id="546" r:id="rId9"/>
    <p:sldId id="547" r:id="rId10"/>
    <p:sldId id="548" r:id="rId11"/>
    <p:sldId id="549" r:id="rId12"/>
    <p:sldId id="433" r:id="rId13"/>
    <p:sldId id="435" r:id="rId14"/>
    <p:sldId id="416" r:id="rId15"/>
    <p:sldId id="482"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7" autoAdjust="0"/>
    <p:restoredTop sz="94660"/>
  </p:normalViewPr>
  <p:slideViewPr>
    <p:cSldViewPr>
      <p:cViewPr varScale="1">
        <p:scale>
          <a:sx n="70" d="100"/>
          <a:sy n="70" d="100"/>
        </p:scale>
        <p:origin x="-1380"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21507"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21508"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21509" name="Rectangle 7"/>
          <p:cNvSpPr>
            <a:spLocks noGrp="1" noChangeArrowheads="1"/>
          </p:cNvSpPr>
          <p:nvPr>
            <p:ph type="sldNum" sz="quarter" idx="5"/>
          </p:nvPr>
        </p:nvSpPr>
        <p:spPr>
          <a:noFill/>
        </p:spPr>
        <p:txBody>
          <a:bodyPr/>
          <a:lstStyle/>
          <a:p>
            <a:r>
              <a:rPr lang="en-US" altLang="en-US"/>
              <a:t>Page </a:t>
            </a:r>
            <a:fld id="{508F1927-16B4-4180-B71F-4D197F6F5849}" type="slidenum">
              <a:rPr lang="en-US" altLang="en-US"/>
              <a:pPr/>
              <a:t>10</a:t>
            </a:fld>
            <a:endParaRPr lang="en-US" altLang="en-US"/>
          </a:p>
        </p:txBody>
      </p:sp>
      <p:sp>
        <p:nvSpPr>
          <p:cNvPr id="21510" name="Rectangle 2"/>
          <p:cNvSpPr>
            <a:spLocks noChangeArrowheads="1" noTextEdit="1"/>
          </p:cNvSpPr>
          <p:nvPr>
            <p:ph type="sldImg"/>
          </p:nvPr>
        </p:nvSpPr>
        <p:spPr>
          <a:xfrm>
            <a:off x="1149350" y="696913"/>
            <a:ext cx="4637088" cy="3478212"/>
          </a:xfrm>
          <a:ln/>
        </p:spPr>
      </p:sp>
      <p:sp>
        <p:nvSpPr>
          <p:cNvPr id="21511"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3315"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3316"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3317" name="Rectangle 7"/>
          <p:cNvSpPr>
            <a:spLocks noGrp="1" noChangeArrowheads="1"/>
          </p:cNvSpPr>
          <p:nvPr>
            <p:ph type="sldNum" sz="quarter" idx="5"/>
          </p:nvPr>
        </p:nvSpPr>
        <p:spPr>
          <a:noFill/>
        </p:spPr>
        <p:txBody>
          <a:bodyPr/>
          <a:lstStyle/>
          <a:p>
            <a:r>
              <a:rPr lang="en-US" altLang="en-US"/>
              <a:t>Page </a:t>
            </a:r>
            <a:fld id="{CFF2C6FD-8CCF-4D49-8113-2F9D19DEED48}" type="slidenum">
              <a:rPr lang="en-US" altLang="en-US"/>
              <a:pPr/>
              <a:t>6</a:t>
            </a:fld>
            <a:endParaRPr lang="en-US" altLang="en-US"/>
          </a:p>
        </p:txBody>
      </p:sp>
      <p:sp>
        <p:nvSpPr>
          <p:cNvPr id="1331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altLang="en-US" smtClean="0"/>
          </a:p>
        </p:txBody>
      </p:sp>
      <p:sp>
        <p:nvSpPr>
          <p:cNvPr id="13319" name="Rectangle 3"/>
          <p:cNvSpPr>
            <a:spLocks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5363"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5364"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5365" name="Rectangle 7"/>
          <p:cNvSpPr>
            <a:spLocks noGrp="1" noChangeArrowheads="1"/>
          </p:cNvSpPr>
          <p:nvPr>
            <p:ph type="sldNum" sz="quarter" idx="5"/>
          </p:nvPr>
        </p:nvSpPr>
        <p:spPr>
          <a:noFill/>
        </p:spPr>
        <p:txBody>
          <a:bodyPr/>
          <a:lstStyle/>
          <a:p>
            <a:r>
              <a:rPr lang="en-US" altLang="en-US"/>
              <a:t>Page </a:t>
            </a:r>
            <a:fld id="{4E835643-6AD9-4E5B-85E2-A47ACB720E54}" type="slidenum">
              <a:rPr lang="en-US" altLang="en-US"/>
              <a:pPr/>
              <a:t>7</a:t>
            </a:fld>
            <a:endParaRPr lang="en-US" altLang="en-US"/>
          </a:p>
        </p:txBody>
      </p:sp>
      <p:sp>
        <p:nvSpPr>
          <p:cNvPr id="15366" name="Rectangle 2"/>
          <p:cNvSpPr>
            <a:spLocks noChangeArrowheads="1" noTextEdit="1"/>
          </p:cNvSpPr>
          <p:nvPr>
            <p:ph type="sldImg"/>
          </p:nvPr>
        </p:nvSpPr>
        <p:spPr>
          <a:xfrm>
            <a:off x="1149350" y="696913"/>
            <a:ext cx="4637088" cy="3478212"/>
          </a:xfrm>
          <a:ln/>
        </p:spPr>
      </p:sp>
      <p:sp>
        <p:nvSpPr>
          <p:cNvPr id="15367"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7411"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7412"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7413" name="Rectangle 7"/>
          <p:cNvSpPr>
            <a:spLocks noGrp="1" noChangeArrowheads="1"/>
          </p:cNvSpPr>
          <p:nvPr>
            <p:ph type="sldNum" sz="quarter" idx="5"/>
          </p:nvPr>
        </p:nvSpPr>
        <p:spPr>
          <a:noFill/>
        </p:spPr>
        <p:txBody>
          <a:bodyPr/>
          <a:lstStyle/>
          <a:p>
            <a:r>
              <a:rPr lang="en-US" altLang="en-US"/>
              <a:t>Page </a:t>
            </a:r>
            <a:fld id="{23B8EB1E-FFEA-4B50-BAE6-B1C4AF397FA2}" type="slidenum">
              <a:rPr lang="en-US" altLang="en-US"/>
              <a:pPr/>
              <a:t>8</a:t>
            </a:fld>
            <a:endParaRPr lang="en-US" altLang="en-US"/>
          </a:p>
        </p:txBody>
      </p:sp>
      <p:sp>
        <p:nvSpPr>
          <p:cNvPr id="17414" name="Rectangle 2"/>
          <p:cNvSpPr>
            <a:spLocks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9459"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9460"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9461" name="Rectangle 7"/>
          <p:cNvSpPr>
            <a:spLocks noGrp="1" noChangeArrowheads="1"/>
          </p:cNvSpPr>
          <p:nvPr>
            <p:ph type="sldNum" sz="quarter" idx="5"/>
          </p:nvPr>
        </p:nvSpPr>
        <p:spPr>
          <a:noFill/>
        </p:spPr>
        <p:txBody>
          <a:bodyPr/>
          <a:lstStyle/>
          <a:p>
            <a:r>
              <a:rPr lang="en-US" altLang="en-US"/>
              <a:t>Page </a:t>
            </a:r>
            <a:fld id="{B5AFA91C-AF41-4573-9513-4F872F99F4BB}" type="slidenum">
              <a:rPr lang="en-US" altLang="en-US"/>
              <a:pPr/>
              <a:t>9</a:t>
            </a:fld>
            <a:endParaRPr lang="en-US" altLang="en-US"/>
          </a:p>
        </p:txBody>
      </p:sp>
      <p:sp>
        <p:nvSpPr>
          <p:cNvPr id="19462" name="Rectangle 2"/>
          <p:cNvSpPr>
            <a:spLocks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Jan 2017</a:t>
            </a:r>
            <a:endParaRPr lang="en-US" dirty="0"/>
          </a:p>
        </p:txBody>
      </p:sp>
      <p:sp>
        <p:nvSpPr>
          <p:cNvPr id="1029" name="Rectangle 5"/>
          <p:cNvSpPr>
            <a:spLocks noGrp="1" noChangeArrowheads="1"/>
          </p:cNvSpPr>
          <p:nvPr>
            <p:ph type="ftr" sz="quarter" idx="3"/>
          </p:nvPr>
        </p:nvSpPr>
        <p:spPr bwMode="auto">
          <a:xfrm>
            <a:off x="7239081" y="6475413"/>
            <a:ext cx="13048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2" y="304800"/>
            <a:ext cx="3398430"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802.11-17/0127r0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endParaRPr lang="en-US" altLang="en-US" sz="1800" dirty="0" smtClean="0"/>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a:t>
            </a:r>
            <a:r>
              <a:rPr lang="en-US" altLang="en-US" sz="2800" dirty="0" smtClean="0"/>
              <a:t>Jan 2017 </a:t>
            </a:r>
            <a:r>
              <a:rPr lang="en-US" altLang="en-US" sz="2800" dirty="0" smtClean="0"/>
              <a:t>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a:t>
            </a:r>
            <a:r>
              <a:rPr lang="en-US" altLang="en-US" sz="2000" b="0" dirty="0" smtClean="0"/>
              <a:t>2017-01-16</a:t>
            </a:r>
            <a:endParaRPr lang="en-US" altLang="en-US" sz="2000" b="0" dirty="0" smtClean="0"/>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r>
              <a:rPr lang="en-US" altLang="en-US"/>
              <a:t>Slide </a:t>
            </a:r>
            <a:fld id="{649362F1-FD8B-4A7F-A578-92DE50CF8BBA}" type="slidenum">
              <a:rPr lang="en-US" altLang="en-US"/>
              <a:pPr/>
              <a:t>10</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20486"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20487"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a:solidFill>
                  <a:srgbClr val="000099"/>
                </a:solidFill>
                <a:latin typeface="Arial" pitchFamily="34" charset="0"/>
              </a:rPr>
              <a:t>---------------------------------------------------------------   </a:t>
            </a:r>
            <a:endParaRPr lang="en-US" alt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See </a:t>
            </a:r>
            <a:r>
              <a:rPr lang="en-US" altLang="en-US" b="1" i="1">
                <a:solidFill>
                  <a:srgbClr val="000099"/>
                </a:solidFill>
                <a:latin typeface="Arial" pitchFamily="34" charset="0"/>
              </a:rPr>
              <a:t>IEEE-SA Standards Board Operations Manual</a:t>
            </a:r>
            <a:r>
              <a:rPr lang="en-US" altLang="en-US" b="1">
                <a:solidFill>
                  <a:srgbClr val="000099"/>
                </a:solidFill>
                <a:latin typeface="Arial" pitchFamily="34" charset="0"/>
              </a:rPr>
              <a:t>, clause 5.3.10 and </a:t>
            </a:r>
            <a:r>
              <a:rPr lang="en-GB" altLang="en-US" b="1">
                <a:solidFill>
                  <a:srgbClr val="000099"/>
                </a:solidFill>
                <a:latin typeface="Arial" pitchFamily="34" charset="0"/>
              </a:rPr>
              <a:t>“Promoting Competition and Innovation: What You Need to Know about the IEEE Standards Association's Antitrust and Competition Policy”</a:t>
            </a:r>
            <a:r>
              <a:rPr lang="en-US" altLang="en-US" b="1">
                <a:solidFill>
                  <a:srgbClr val="000099"/>
                </a:solidFill>
                <a:latin typeface="Arial" pitchFamily="34" charset="0"/>
              </a:rPr>
              <a:t> for more details.</a:t>
            </a:r>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endParaRPr lang="en-US" altLang="en-US" sz="1800" dirty="0" smtClean="0"/>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723900" y="1676400"/>
            <a:ext cx="7772400" cy="4572000"/>
          </a:xfrm>
        </p:spPr>
        <p:txBody>
          <a:bodyPr/>
          <a:lstStyle/>
          <a:p>
            <a:r>
              <a:rPr lang="en-US" altLang="zh-CN" sz="1600" smtClean="0"/>
              <a:t>All participation in IEEE 802 Working Group meetings is on an individual basis</a:t>
            </a:r>
          </a:p>
          <a:p>
            <a:pPr>
              <a:buFontTx/>
              <a:buNone/>
            </a:pPr>
            <a:r>
              <a:rPr lang="en-GB" sz="1400" i="1" smtClean="0"/>
              <a:t>•     Participants in the IEEE standards development individual process shall act based on their qualifications and experience. (</a:t>
            </a:r>
            <a:r>
              <a:rPr lang="en-GB" sz="1400" i="1" smtClean="0">
                <a:hlinkClick r:id="rId2"/>
              </a:rPr>
              <a:t>https://standards.ieee.org/develop/policies/bylaws/sb_bylaws.pdf</a:t>
            </a:r>
            <a:r>
              <a:rPr lang="en-GB" sz="1400" i="1" smtClean="0"/>
              <a:t>  section 5.2.1)</a:t>
            </a:r>
            <a:endParaRPr lang="en-US" altLang="zh-CN" sz="1400" smtClean="0"/>
          </a:p>
          <a:p>
            <a:pPr>
              <a:buFontTx/>
              <a:buNone/>
            </a:pPr>
            <a:r>
              <a:rPr lang="en-US" altLang="zh-CN" sz="1400" smtClean="0"/>
              <a:t>•    </a:t>
            </a:r>
            <a:r>
              <a:rPr lang="en-US" altLang="zh-CN" sz="1400" i="1" smtClean="0"/>
              <a:t>IEEE 802 </a:t>
            </a:r>
            <a:r>
              <a:rPr lang="en-GB" sz="1400" i="1" smtClean="0"/>
              <a:t>Working Group membership is by individual; “Working Group members shall participate in the consensus process in a manner consistent with their professional expert opinion as individuals, and not as organizational representatives”. (</a:t>
            </a:r>
            <a:r>
              <a:rPr lang="en-GB" sz="1400" i="1" u="sng" smtClean="0">
                <a:hlinkClick r:id="rId3"/>
              </a:rPr>
              <a:t>http://ieee802.org/PNP/approved/IEEE_802_WG_PandP_v19.pdf</a:t>
            </a:r>
            <a:r>
              <a:rPr lang="en-GB" sz="1400" i="1" smtClean="0"/>
              <a:t> section 4.2.1)</a:t>
            </a:r>
            <a:endParaRPr lang="en-US" altLang="zh-CN" sz="1400" smtClean="0"/>
          </a:p>
          <a:p>
            <a:r>
              <a:rPr lang="en-US" altLang="zh-CN" sz="140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sz="1400" smtClean="0"/>
              <a:t>You shall not direct the actions or votes of any other member of an IEEE 802 Working Group or retaliate against any other member for their actions or votes within IEEE 802 Working Group meetings, see </a:t>
            </a:r>
            <a:r>
              <a:rPr lang="en-US" altLang="zh-CN" sz="1400" u="sng" smtClean="0">
                <a:hlinkClick r:id="rId4"/>
              </a:rPr>
              <a:t>https://standards.ieee.org/develop/policies/bylaws/sb_bylaws.pdf </a:t>
            </a:r>
            <a:r>
              <a:rPr lang="en-US" altLang="zh-CN" sz="1400" smtClean="0"/>
              <a:t> section 5.2.1.3 and </a:t>
            </a:r>
            <a:r>
              <a:rPr lang="en-GB" sz="1400" u="sng" smtClean="0">
                <a:hlinkClick r:id="rId3"/>
              </a:rPr>
              <a:t>http://ieee802.org/PNP/approved/IEEE_802_WG_PandP_v19.pdf</a:t>
            </a:r>
            <a:r>
              <a:rPr lang="en-GB" sz="1400" smtClean="0"/>
              <a:t>  section 3.4.1, list item x</a:t>
            </a:r>
            <a:endParaRPr lang="en-US" altLang="zh-CN" sz="1400" smtClean="0"/>
          </a:p>
          <a:p>
            <a:pPr>
              <a:buFontTx/>
              <a:buNone/>
            </a:pPr>
            <a:r>
              <a:rPr lang="en-US" altLang="zh-CN" sz="1600" smtClean="0"/>
              <a:t>By participating in IEEE 802 meetings, you accept these requirements.  If you do not agree to these policies then you shall not participate.</a:t>
            </a:r>
          </a:p>
          <a:p>
            <a:endParaRPr lang="en-US" altLang="zh-CN" sz="1400" smtClean="0"/>
          </a:p>
        </p:txBody>
      </p:sp>
      <p:sp>
        <p:nvSpPr>
          <p:cNvPr id="22534" name="Slide Number Placeholder 4"/>
          <p:cNvSpPr>
            <a:spLocks noGrp="1"/>
          </p:cNvSpPr>
          <p:nvPr>
            <p:ph type="sldNum" sz="quarter" idx="12"/>
          </p:nvPr>
        </p:nvSpPr>
        <p:spPr>
          <a:noFill/>
        </p:spPr>
        <p:txBody>
          <a:bodyPr/>
          <a:lstStyle/>
          <a:p>
            <a:r>
              <a:rPr lang="en-US" altLang="en-US"/>
              <a:t>Slide </a:t>
            </a:r>
            <a:fld id="{28127B5F-53FB-4BB2-A137-E4010B9105CB}" type="slidenum">
              <a:rPr lang="en-US" altLang="en-US"/>
              <a:pPr/>
              <a:t>11</a:t>
            </a:fld>
            <a:endParaRPr lang="en-US" altLang="en-US"/>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endParaRPr lang="en-US" altLang="en-US" sz="1800" dirty="0" smtClean="0"/>
          </a:p>
        </p:txBody>
      </p:sp>
      <p:sp>
        <p:nvSpPr>
          <p:cNvPr id="8"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a:t>
            </a:r>
            <a:r>
              <a:rPr lang="en-US" altLang="en-US" dirty="0" smtClean="0"/>
              <a:t>15 </a:t>
            </a:r>
            <a:r>
              <a:rPr lang="en-US" altLang="en-US" dirty="0" smtClean="0"/>
              <a:t>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endParaRPr lang="en-US" altLang="en-US" sz="1800" dirty="0" smtClean="0"/>
          </a:p>
        </p:txBody>
      </p:sp>
      <p:sp>
        <p:nvSpPr>
          <p:cNvPr id="8"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 in a Glance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11" name="TextBox 10"/>
          <p:cNvSpPr txBox="1"/>
          <p:nvPr/>
        </p:nvSpPr>
        <p:spPr>
          <a:xfrm>
            <a:off x="1447800" y="4876800"/>
            <a:ext cx="4495800" cy="338554"/>
          </a:xfrm>
          <a:prstGeom prst="rect">
            <a:avLst/>
          </a:prstGeom>
          <a:noFill/>
        </p:spPr>
        <p:txBody>
          <a:bodyPr wrap="square" rtlCol="0">
            <a:spAutoFit/>
          </a:bodyPr>
          <a:lstStyle/>
          <a:p>
            <a:r>
              <a:rPr lang="en-US" altLang="zh-CN" sz="1600" u="sng" dirty="0" smtClean="0">
                <a:solidFill>
                  <a:srgbClr val="0070C0"/>
                </a:solidFill>
              </a:rPr>
              <a:t>Refer to </a:t>
            </a:r>
            <a:r>
              <a:rPr lang="en-US" altLang="zh-CN" sz="1600" u="sng" dirty="0" smtClean="0">
                <a:solidFill>
                  <a:srgbClr val="0070C0"/>
                </a:solidFill>
              </a:rPr>
              <a:t>11-16/1587r1</a:t>
            </a:r>
            <a:endParaRPr lang="zh-CN" altLang="en-US" sz="1600" u="sng" dirty="0">
              <a:solidFill>
                <a:srgbClr val="0070C0"/>
              </a:solidFill>
            </a:endParaRPr>
          </a:p>
        </p:txBody>
      </p:sp>
      <p:graphicFrame>
        <p:nvGraphicFramePr>
          <p:cNvPr id="9" name="Table 6"/>
          <p:cNvGraphicFramePr>
            <a:graphicFrameLocks noGrp="1"/>
          </p:cNvGraphicFramePr>
          <p:nvPr/>
        </p:nvGraphicFramePr>
        <p:xfrm>
          <a:off x="700088" y="2295525"/>
          <a:ext cx="7681912" cy="2377500"/>
        </p:xfrm>
        <a:graphic>
          <a:graphicData uri="http://schemas.openxmlformats.org/drawingml/2006/table">
            <a:tbl>
              <a:tblPr/>
              <a:tblGrid>
                <a:gridCol w="747712"/>
                <a:gridCol w="914400"/>
                <a:gridCol w="914400"/>
                <a:gridCol w="914400"/>
                <a:gridCol w="914400"/>
                <a:gridCol w="914400"/>
                <a:gridCol w="1219200"/>
                <a:gridCol w="1143000"/>
              </a:tblGrid>
              <a:tr h="2325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1693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3257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70C0"/>
                          </a:solidFill>
                          <a:effectLst/>
                          <a:latin typeface="Times New Roman" pitchFamily="18" charset="0"/>
                          <a:ea typeface="MS PGothic" pitchFamily="34" charset="-128"/>
                        </a:rPr>
                        <a:t>PHY</a:t>
                      </a:r>
                      <a:endParaRPr kumimoji="0" lang="en-CA" sz="1100" b="1" i="0" u="none" strike="noStrike" cap="none" normalizeH="0" baseline="0" dirty="0" smtClean="0">
                        <a:ln>
                          <a:noFill/>
                        </a:ln>
                        <a:solidFill>
                          <a:srgbClr val="0070C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749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1" i="0" u="none" strike="noStrike" cap="none" normalizeH="0" baseline="0" dirty="0" smtClean="0">
                        <a:ln>
                          <a:noFill/>
                        </a:ln>
                        <a:solidFill>
                          <a:srgbClr val="0070C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smtClean="0">
                          <a:ln>
                            <a:noFill/>
                          </a:ln>
                          <a:solidFill>
                            <a:srgbClr val="000000"/>
                          </a:solidFill>
                          <a:effectLst/>
                          <a:latin typeface="Times New Roman" pitchFamily="18" charset="0"/>
                          <a:ea typeface="MS PGothic" pitchFamily="34" charset="-128"/>
                        </a:rPr>
                        <a:t>TG</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3257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MAC</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smtClean="0">
                          <a:ln>
                            <a:noFill/>
                          </a:ln>
                          <a:solidFill>
                            <a:srgbClr val="000000"/>
                          </a:solidFill>
                          <a:effectLst/>
                          <a:latin typeface="Times New Roman" pitchFamily="18" charset="0"/>
                          <a:ea typeface="MS PGothic" pitchFamily="34" charset="-128"/>
                        </a:rPr>
                        <a:t>TG</a:t>
                      </a:r>
                      <a:endParaRPr kumimoji="0" lang="en-CA" sz="20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9093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EVE</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
        <p:nvSpPr>
          <p:cNvPr id="12"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endParaRPr lang="en-US" altLang="en-US" sz="1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a:t>
            </a:r>
            <a:r>
              <a:rPr lang="en-US" altLang="en-US" dirty="0" smtClean="0"/>
              <a:t>Submissions</a:t>
            </a:r>
            <a:endParaRPr lang="en-US" altLang="en-US" dirty="0" smtClean="0"/>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11 CR docs</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graphicFrame>
        <p:nvGraphicFramePr>
          <p:cNvPr id="11" name="Table 2"/>
          <p:cNvGraphicFramePr>
            <a:graphicFrameLocks noGrp="1"/>
          </p:cNvGraphicFramePr>
          <p:nvPr/>
        </p:nvGraphicFramePr>
        <p:xfrm>
          <a:off x="609600" y="3124200"/>
          <a:ext cx="8077200" cy="2887980"/>
        </p:xfrm>
        <a:graphic>
          <a:graphicData uri="http://schemas.openxmlformats.org/drawingml/2006/table">
            <a:tbl>
              <a:tblPr/>
              <a:tblGrid>
                <a:gridCol w="1017101"/>
                <a:gridCol w="5005406"/>
                <a:gridCol w="1339369"/>
                <a:gridCol w="715324"/>
              </a:tblGrid>
              <a:tr h="1905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Group</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11-17/0044</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NDP Feedback Report Design  </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Ron Porat</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11-17/0047</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lb225-cr-28_4_3</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Yongho Seok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11-17/0056</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CR HE PHY Capabilities_Part_1</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Lochan Verma</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11-17/0060</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comment resolution for the CCA of preamble puncturing</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Yunbo Li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11-17/0072</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CID 6124 Resolution: Remove 2x LTF+08.us GI for UL Transmission</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Jianhan Liu</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11-17/0077</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Proposed changes to Draft 1.0</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Xiaogang Chen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11-17/0078</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RBW of 11ax</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Xiaogang Chen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11-17/0110</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Discussions on Signaling for UL HE MU PPDU</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John Son</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11-17/0112</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Link Transmit Power</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Matthew Fischer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11-17/0113</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Steering Vector Sanctity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Matthew Fischer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11-17/0114</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CID-Trigger frame_Part-1</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Lochan Verma</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12"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endParaRPr lang="en-US" altLang="en-US" sz="18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 </a:t>
            </a:r>
            <a:r>
              <a:rPr lang="en-US" altLang="zh-CN" dirty="0" smtClean="0"/>
              <a:t>11-17/xxxxr0</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a:t>
            </a:r>
            <a:r>
              <a:rPr lang="en-US" altLang="zh-CN" dirty="0" smtClean="0"/>
              <a:t>proposed comment </a:t>
            </a:r>
            <a:r>
              <a:rPr lang="en-US" altLang="zh-CN" dirty="0" smtClean="0"/>
              <a:t>resolution </a:t>
            </a:r>
            <a:r>
              <a:rPr lang="en-US" altLang="zh-CN" dirty="0" smtClean="0"/>
              <a:t>to </a:t>
            </a:r>
            <a:r>
              <a:rPr lang="en-US" altLang="zh-CN" dirty="0" smtClean="0"/>
              <a:t>the following CIDs </a:t>
            </a:r>
            <a:r>
              <a:rPr lang="en-US" altLang="zh-CN" dirty="0" smtClean="0"/>
              <a:t>and the corresponding spec text modification as in 11-17/xxxxr0?</a:t>
            </a:r>
          </a:p>
          <a:p>
            <a:pPr lvl="1"/>
            <a:r>
              <a:rPr lang="en-US" altLang="zh-CN" dirty="0" smtClean="0"/>
              <a:t>CID xxx</a:t>
            </a:r>
            <a:endParaRPr lang="en-US" altLang="zh-CN" dirty="0" smtClean="0"/>
          </a:p>
          <a:p>
            <a:pPr lvl="1"/>
            <a:endParaRPr lang="en-US" altLang="zh-CN" dirty="0" smtClean="0"/>
          </a:p>
          <a:p>
            <a:pPr lvl="1"/>
            <a:endParaRPr lang="en-US" altLang="zh-CN" dirty="0" smtClean="0"/>
          </a:p>
          <a:p>
            <a:pPr>
              <a:buNone/>
            </a:pPr>
            <a:r>
              <a:rPr lang="en-US" altLang="zh-CN" dirty="0" smtClean="0">
                <a:solidFill>
                  <a:srgbClr val="00B050"/>
                </a:solidFill>
              </a:rPr>
              <a:t>SP:</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endParaRPr lang="en-US" altLang="en-US"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endParaRPr lang="en-US" altLang="en-US"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Comment resolution presentations </a:t>
            </a:r>
            <a:r>
              <a:rPr lang="en-CA" altLang="en-US" sz="2000" dirty="0" smtClean="0"/>
              <a:t>approved by 802.11ax for presentation this week, and related straw </a:t>
            </a:r>
            <a:r>
              <a:rPr lang="en-CA" altLang="en-US" sz="2000" dirty="0" smtClean="0"/>
              <a:t>polls</a:t>
            </a:r>
            <a:endParaRPr lang="en-CA" altLang="en-US" sz="1600" dirty="0" smtClean="0"/>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endParaRPr lang="en-US" altLang="en-US"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8" name="Rectangle 4"/>
          <p:cNvSpPr>
            <a:spLocks noGrp="1" noChangeArrowheads="1"/>
          </p:cNvSpPr>
          <p:nvPr>
            <p:ph type="dt" sz="quarter" idx="10"/>
          </p:nvPr>
        </p:nvSpPr>
        <p:spPr>
          <a:xfrm>
            <a:off x="696913" y="381000"/>
            <a:ext cx="827087" cy="2286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endParaRPr lang="en-US" altLang="en-US" sz="1800" dirty="0" smtClean="0"/>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endParaRPr lang="en-US" altLang="en-US" sz="1800" dirty="0" smtClean="0"/>
          </a:p>
        </p:txBody>
      </p:sp>
      <p:sp>
        <p:nvSpPr>
          <p:cNvPr id="8"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r>
              <a:rPr lang="en-US" altLang="en-US"/>
              <a:t>Slide </a:t>
            </a:r>
            <a:fld id="{FDDB0A93-1FD0-4423-87E1-C2C026CAD9F9}" type="slidenum">
              <a:rPr lang="en-US" altLang="en-US"/>
              <a:pPr/>
              <a:t>6</a:t>
            </a:fld>
            <a:endParaRPr lang="en-US" altLang="en-US"/>
          </a:p>
        </p:txBody>
      </p:sp>
      <p:sp>
        <p:nvSpPr>
          <p:cNvPr id="12293"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solidFill>
                  <a:schemeClr val="accent2"/>
                </a:solidFill>
              </a:rPr>
              <a:t>Instructions for the WG Chair</a:t>
            </a:r>
          </a:p>
        </p:txBody>
      </p:sp>
      <p:sp>
        <p:nvSpPr>
          <p:cNvPr id="12294"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a:buNone/>
            </a:pPr>
            <a:r>
              <a:rPr lang="en-US" altLang="en-US" sz="800" b="0" smtClean="0"/>
              <a:t>	</a:t>
            </a:r>
            <a:r>
              <a:rPr lang="en-US" altLang="en-US" sz="180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smtClean="0">
                <a:solidFill>
                  <a:schemeClr val="accent2"/>
                </a:solidFill>
              </a:rPr>
              <a:t>Show slides #1 through #4 of this presentation</a:t>
            </a:r>
          </a:p>
          <a:p>
            <a:pPr lvl="1">
              <a:lnSpc>
                <a:spcPct val="80000"/>
              </a:lnSpc>
              <a:buFont typeface="Arial" pitchFamily="34" charset="0"/>
              <a:buChar char="•"/>
            </a:pPr>
            <a:r>
              <a:rPr lang="en-US" altLang="en-US" sz="1400" b="1" smtClean="0">
                <a:solidFill>
                  <a:schemeClr val="accent2"/>
                </a:solidFill>
              </a:rPr>
              <a:t>Advise the WG attendees that:</a:t>
            </a:r>
            <a:r>
              <a:rPr lang="en-US" altLang="en-US" sz="1400" smtClean="0">
                <a:solidFill>
                  <a:schemeClr val="accent2"/>
                </a:solidFill>
              </a:rPr>
              <a:t> </a:t>
            </a:r>
          </a:p>
          <a:p>
            <a:pPr lvl="2">
              <a:lnSpc>
                <a:spcPct val="80000"/>
              </a:lnSpc>
            </a:pPr>
            <a:r>
              <a:rPr lang="en-US" altLang="en-US" sz="1400" smtClean="0">
                <a:solidFill>
                  <a:schemeClr val="accent2"/>
                </a:solidFill>
              </a:rPr>
              <a:t>The IEEE’s patent policy is described in Clause 6 of the </a:t>
            </a:r>
            <a:r>
              <a:rPr lang="en-US" altLang="en-US" sz="1400" i="1" smtClean="0">
                <a:solidFill>
                  <a:schemeClr val="accent2"/>
                </a:solidFill>
              </a:rPr>
              <a:t>IEEE-SA Standards Board Bylaws</a:t>
            </a:r>
            <a:r>
              <a:rPr lang="en-US" altLang="en-US" sz="1400" smtClean="0">
                <a:solidFill>
                  <a:schemeClr val="accent2"/>
                </a:solidFill>
              </a:rPr>
              <a:t>;</a:t>
            </a:r>
          </a:p>
          <a:p>
            <a:pPr lvl="2">
              <a:lnSpc>
                <a:spcPct val="80000"/>
              </a:lnSpc>
            </a:pPr>
            <a:r>
              <a:rPr lang="en-US" altLang="en-US" sz="140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accent2"/>
                </a:solidFill>
              </a:rPr>
            </a:br>
            <a:endParaRPr lang="en-US" altLang="en-US" sz="1400" smtClean="0">
              <a:solidFill>
                <a:schemeClr val="accent2"/>
              </a:solidFill>
            </a:endParaRPr>
          </a:p>
          <a:p>
            <a:pPr lvl="1">
              <a:lnSpc>
                <a:spcPct val="20000"/>
              </a:lnSpc>
              <a:buFont typeface="Arial" pitchFamily="34" charset="0"/>
              <a:buChar char="•"/>
            </a:pPr>
            <a:r>
              <a:rPr lang="en-US" altLang="en-US" sz="1400" b="1" smtClean="0">
                <a:solidFill>
                  <a:schemeClr val="accent2"/>
                </a:solidFill>
              </a:rPr>
              <a:t>Instruct the WG Secretary to record in the minutes of the relevant WG meeting:</a:t>
            </a:r>
            <a:r>
              <a:rPr lang="en-US" altLang="en-US" sz="900" smtClean="0">
                <a:solidFill>
                  <a:schemeClr val="accent2"/>
                </a:solidFill>
              </a:rPr>
              <a:t> </a:t>
            </a:r>
          </a:p>
          <a:p>
            <a:pPr lvl="2">
              <a:lnSpc>
                <a:spcPct val="80000"/>
              </a:lnSpc>
            </a:pPr>
            <a:r>
              <a:rPr lang="en-US" altLang="en-US" sz="1400" smtClean="0">
                <a:solidFill>
                  <a:schemeClr val="accent2"/>
                </a:solidFill>
              </a:rPr>
              <a:t>That the foregoing information was provided and that slides 1 through 4 (and this slide 0, if applicable) were shown; </a:t>
            </a:r>
          </a:p>
          <a:p>
            <a:pPr lvl="2">
              <a:lnSpc>
                <a:spcPct val="80000"/>
              </a:lnSpc>
            </a:pPr>
            <a:r>
              <a:rPr lang="en-US" altLang="en-US" sz="140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smtClean="0">
              <a:solidFill>
                <a:schemeClr val="accent2"/>
              </a:solidFill>
            </a:endParaRPr>
          </a:p>
          <a:p>
            <a:pPr lvl="1">
              <a:lnSpc>
                <a:spcPct val="80000"/>
              </a:lnSpc>
              <a:spcBef>
                <a:spcPct val="5000"/>
              </a:spcBef>
              <a:buFont typeface="Arial" pitchFamily="34" charset="0"/>
              <a:buChar char="•"/>
            </a:pPr>
            <a:r>
              <a:rPr lang="en-US" altLang="en-US" sz="140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solidFill>
                  <a:schemeClr val="accent2"/>
                </a:solidFill>
              </a:rPr>
              <a:t>It is recommended that the WG chair review the guidance in </a:t>
            </a:r>
            <a:r>
              <a:rPr lang="en-US" altLang="en-US" sz="1400" i="1" smtClean="0">
                <a:solidFill>
                  <a:schemeClr val="accent2"/>
                </a:solidFill>
              </a:rPr>
              <a:t>IEEE-SA Standards Board Operations Manual</a:t>
            </a:r>
            <a:r>
              <a:rPr lang="en-US" altLang="en-US" sz="140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smtClean="0">
              <a:solidFill>
                <a:schemeClr val="accent2"/>
              </a:solidFill>
            </a:endParaRPr>
          </a:p>
          <a:p>
            <a:pPr lvl="1">
              <a:lnSpc>
                <a:spcPct val="80000"/>
              </a:lnSpc>
              <a:spcBef>
                <a:spcPct val="5000"/>
              </a:spcBef>
              <a:buFont typeface="Monotype Sorts"/>
              <a:buNone/>
            </a:pPr>
            <a:r>
              <a:rPr lang="en-US" altLang="en-US" sz="1200" smtClean="0">
                <a:solidFill>
                  <a:schemeClr val="accent2"/>
                </a:solidFill>
              </a:rPr>
              <a:t>	Note: </a:t>
            </a:r>
            <a:r>
              <a:rPr lang="en-US" altLang="en-US" sz="1200" b="1" smtClean="0">
                <a:solidFill>
                  <a:schemeClr val="accent2"/>
                </a:solidFill>
              </a:rPr>
              <a:t>WG</a:t>
            </a:r>
            <a:r>
              <a:rPr lang="en-US" altLang="en-US" sz="120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smtClean="0"/>
          </a:p>
        </p:txBody>
      </p:sp>
      <p:sp>
        <p:nvSpPr>
          <p:cNvPr id="12295" name="Text Box 5"/>
          <p:cNvSpPr txBox="1">
            <a:spLocks noChangeArrowheads="1"/>
          </p:cNvSpPr>
          <p:nvPr/>
        </p:nvSpPr>
        <p:spPr bwMode="auto">
          <a:xfrm>
            <a:off x="1752600" y="6400800"/>
            <a:ext cx="1914525" cy="304800"/>
          </a:xfrm>
          <a:prstGeom prst="rect">
            <a:avLst/>
          </a:prstGeom>
          <a:noFill/>
          <a:ln w="9525">
            <a:noFill/>
            <a:miter lim="800000"/>
            <a:headEnd/>
            <a:tailEnd/>
          </a:ln>
        </p:spPr>
        <p:txBody>
          <a:bodyPr wrap="none">
            <a:spAutoFit/>
          </a:bodyPr>
          <a:lstStyle/>
          <a:p>
            <a:r>
              <a:rPr lang="en-US" altLang="en-US" sz="1400" b="1"/>
              <a:t>(Optional to be shown)</a:t>
            </a:r>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endParaRPr lang="en-US" altLang="en-US" sz="1800" dirty="0" smtClean="0"/>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r>
              <a:rPr lang="en-US" altLang="en-US"/>
              <a:t>Slide </a:t>
            </a:r>
            <a:fld id="{08495EE1-B42A-450B-8D38-843966DE57BD}" type="slidenum">
              <a:rPr lang="en-US" altLang="en-US"/>
              <a:pPr/>
              <a:t>7</a:t>
            </a:fld>
            <a:endParaRPr lang="en-US" altLang="en-US"/>
          </a:p>
        </p:txBody>
      </p:sp>
      <p:sp>
        <p:nvSpPr>
          <p:cNvPr id="1434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1434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en-US" sz="2000" b="1" u="sng">
              <a:solidFill>
                <a:schemeClr val="tx2"/>
              </a:solidFill>
              <a:latin typeface="Helvetica" pitchFamily="34" charset="0"/>
            </a:endParaRPr>
          </a:p>
        </p:txBody>
      </p:sp>
      <p:sp>
        <p:nvSpPr>
          <p:cNvPr id="1434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marL="1085850" lvl="2" indent="-228600">
              <a:spcBef>
                <a:spcPct val="20000"/>
              </a:spcBef>
              <a:buFont typeface="Arial"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marL="1085850" lvl="2" indent="-228600">
              <a:spcBef>
                <a:spcPct val="20000"/>
              </a:spcBef>
              <a:buFont typeface="Arial"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a:solidFill>
                  <a:srgbClr val="003399"/>
                </a:solidFill>
              </a:rPr>
              <a:t>No duty to perform a patent search</a:t>
            </a:r>
            <a:endParaRPr lang="en-US" altLang="en-US" sz="1600"/>
          </a:p>
        </p:txBody>
      </p:sp>
      <p:sp>
        <p:nvSpPr>
          <p:cNvPr id="10"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endParaRPr lang="en-US" altLang="en-US" sz="1800" dirty="0" smtClean="0"/>
          </a:p>
        </p:txBody>
      </p:sp>
      <p:sp>
        <p:nvSpPr>
          <p:cNvPr id="11"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r>
              <a:rPr lang="en-US" altLang="en-US"/>
              <a:t>Slide </a:t>
            </a:r>
            <a:fld id="{1FC6ACDF-CD99-4D12-9282-63C2928EFA95}"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639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a:cs typeface="Times New Roman" pitchFamily="18" charset="0"/>
              </a:rPr>
              <a:t>	</a:t>
            </a:r>
            <a:r>
              <a:rPr lang="en-US" altLang="en-US" sz="240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a:solidFill>
                  <a:srgbClr val="262699"/>
                </a:solidFill>
              </a:rPr>
              <a:t>		IEEE-SA Standards Boards Bylaws</a:t>
            </a:r>
          </a:p>
          <a:p>
            <a:pPr marL="742950" lvl="1" indent="-285750">
              <a:lnSpc>
                <a:spcPct val="90000"/>
              </a:lnSpc>
              <a:spcBef>
                <a:spcPct val="20000"/>
              </a:spcBef>
              <a:buFont typeface="Monotype Sorts"/>
              <a:buNone/>
            </a:pPr>
            <a:r>
              <a:rPr lang="en-US" altLang="en-US" sz="2100">
                <a:solidFill>
                  <a:srgbClr val="262699"/>
                </a:solidFill>
              </a:rPr>
              <a:t>		</a:t>
            </a:r>
            <a:r>
              <a:rPr lang="en-US" altLang="en-US" sz="2100" i="1">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Material about the patent policy is available at</a:t>
            </a:r>
            <a:r>
              <a:rPr lang="en-US" altLang="en-US" sz="2400">
                <a:solidFill>
                  <a:srgbClr val="262699"/>
                </a:solidFill>
              </a:rPr>
              <a:t> </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http://standards.ieee.org/about/sasb/patcom/materials.html</a:t>
            </a:r>
          </a:p>
        </p:txBody>
      </p:sp>
      <p:sp>
        <p:nvSpPr>
          <p:cNvPr id="16392" name="Rectangle 9"/>
          <p:cNvSpPr>
            <a:spLocks noChangeArrowheads="1"/>
          </p:cNvSpPr>
          <p:nvPr/>
        </p:nvSpPr>
        <p:spPr bwMode="auto">
          <a:xfrm>
            <a:off x="990600" y="5192713"/>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0"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endParaRPr lang="en-US" altLang="en-US" sz="1800" dirty="0" smtClean="0"/>
          </a:p>
        </p:txBody>
      </p:sp>
      <p:sp>
        <p:nvSpPr>
          <p:cNvPr id="11"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p:spPr>
        <p:txBody>
          <a:bodyPr/>
          <a:lstStyle/>
          <a:p>
            <a:r>
              <a:rPr lang="en-US" altLang="en-US"/>
              <a:t>Slide </a:t>
            </a:r>
            <a:fld id="{DE3DBB34-0EB1-437F-AE1E-69F328579F87}" type="slidenum">
              <a:rPr lang="en-US" altLang="en-US"/>
              <a:pPr/>
              <a:t>9</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8438"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9"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endParaRPr lang="en-US" altLang="en-US" sz="1800" dirty="0" smtClean="0"/>
          </a:p>
        </p:txBody>
      </p:sp>
      <p:sp>
        <p:nvSpPr>
          <p:cNvPr id="10"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29630</TotalTime>
  <Words>1223</Words>
  <Application>Microsoft Office PowerPoint</Application>
  <PresentationFormat>全屏显示(4:3)</PresentationFormat>
  <Paragraphs>259</Paragraphs>
  <Slides>15</Slides>
  <Notes>12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17" baseType="lpstr">
      <vt:lpstr>802-11-Submission</vt:lpstr>
      <vt:lpstr>Document</vt:lpstr>
      <vt:lpstr>TGax PHY Ad Hoc Jan 2017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 in a Glance</vt:lpstr>
      <vt:lpstr>PHY Submissions</vt:lpstr>
      <vt:lpstr>Straw-poll 1 (#1, 11-17/xxxxr0)</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1955</cp:revision>
  <cp:lastPrinted>1998-02-10T13:28:06Z</cp:lastPrinted>
  <dcterms:created xsi:type="dcterms:W3CDTF">2007-04-17T18:10:23Z</dcterms:created>
  <dcterms:modified xsi:type="dcterms:W3CDTF">2017-01-16T19:05:47Z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