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69" r:id="rId2"/>
    <p:sldId id="366" r:id="rId3"/>
    <p:sldId id="363" r:id="rId4"/>
    <p:sldId id="349" r:id="rId5"/>
    <p:sldId id="364" r:id="rId6"/>
    <p:sldId id="365" r:id="rId7"/>
    <p:sldId id="359" r:id="rId8"/>
    <p:sldId id="353" r:id="rId9"/>
    <p:sldId id="361" r:id="rId10"/>
    <p:sldId id="362" r:id="rId11"/>
    <p:sldId id="35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initials="DY" lastIdx="1" clrIdx="0"/>
  <p:cmAuthor id="1" name="Phillip Barber" initials="PEB"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00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29" autoAdjust="0"/>
    <p:restoredTop sz="94595" autoAdjust="0"/>
  </p:normalViewPr>
  <p:slideViewPr>
    <p:cSldViewPr>
      <p:cViewPr varScale="1">
        <p:scale>
          <a:sx n="56" d="100"/>
          <a:sy n="56" d="100"/>
        </p:scale>
        <p:origin x="-1002"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2" d="100"/>
          <a:sy n="82" d="100"/>
        </p:scale>
        <p:origin x="-3186"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Huawei Technologies</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smtClean="0"/>
              <a:t>Huawei Technologies</a:t>
            </a:r>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 Technologies</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ltLang="zh-CN" dirty="0" smtClean="0"/>
              <a:t>Huawei Technologies</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zh-CN" dirty="0" err="1" smtClean="0"/>
              <a:t>Dengyu</a:t>
            </a:r>
            <a:r>
              <a:rPr lang="en-US" altLang="zh-CN" dirty="0" smtClean="0"/>
              <a:t> </a:t>
            </a:r>
            <a:r>
              <a:rPr lang="en-US" altLang="zh-CN" dirty="0" err="1" smtClean="0"/>
              <a:t>Qiao</a:t>
            </a:r>
            <a:r>
              <a:rPr lang="en-US" altLang="zh-CN" dirty="0" smtClean="0"/>
              <a:t>, Huawei, et., al.</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TextBox 11"/>
          <p:cNvSpPr txBox="1"/>
          <p:nvPr userDrawn="1"/>
        </p:nvSpPr>
        <p:spPr>
          <a:xfrm>
            <a:off x="609600" y="304800"/>
            <a:ext cx="2590800" cy="369332"/>
          </a:xfrm>
          <a:prstGeom prst="rect">
            <a:avLst/>
          </a:prstGeom>
          <a:noFill/>
        </p:spPr>
        <p:txBody>
          <a:bodyPr wrap="square" rtlCol="0">
            <a:spAutoFit/>
          </a:bodyPr>
          <a:lstStyle/>
          <a:p>
            <a:pPr algn="l"/>
            <a:r>
              <a:rPr lang="en-US" sz="1800" b="1" dirty="0" smtClean="0"/>
              <a:t>January 2017</a:t>
            </a:r>
          </a:p>
        </p:txBody>
      </p:sp>
      <p:sp>
        <p:nvSpPr>
          <p:cNvPr id="13" name="TextBox 12"/>
          <p:cNvSpPr txBox="1"/>
          <p:nvPr userDrawn="1"/>
        </p:nvSpPr>
        <p:spPr>
          <a:xfrm>
            <a:off x="3581401" y="303340"/>
            <a:ext cx="4876800" cy="369332"/>
          </a:xfrm>
          <a:prstGeom prst="rect">
            <a:avLst/>
          </a:prstGeom>
          <a:noFill/>
        </p:spPr>
        <p:txBody>
          <a:bodyPr wrap="square" rtlCol="0">
            <a:spAutoFit/>
          </a:bodyPr>
          <a:lstStyle/>
          <a:p>
            <a:pPr algn="r"/>
            <a:r>
              <a:rPr lang="en-US" sz="1800" b="1" dirty="0" smtClean="0"/>
              <a:t>doc.: IEEE </a:t>
            </a:r>
            <a:r>
              <a:rPr lang="en-US" sz="1800" b="1" dirty="0" smtClean="0"/>
              <a:t>802.11-17/0104r0</a:t>
            </a:r>
            <a:endParaRPr lang="en-US" sz="1800" b="1"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Discussion on CR for CID 5066</a:t>
            </a:r>
            <a:endParaRPr lang="en-US" sz="2800" dirty="0" smtClean="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a:t>
            </a:r>
            <a:r>
              <a:rPr lang="en-US" sz="2000" b="0" dirty="0" smtClean="0"/>
              <a:t>2017-1-16</a:t>
            </a:r>
            <a:endParaRPr lang="en-US" sz="2000" b="0" dirty="0" smtClean="0"/>
          </a:p>
        </p:txBody>
      </p:sp>
      <p:sp>
        <p:nvSpPr>
          <p:cNvPr id="7171" name="Slide Number Placeholder 4"/>
          <p:cNvSpPr>
            <a:spLocks noGrp="1"/>
          </p:cNvSpPr>
          <p:nvPr>
            <p:ph type="sldNum" sz="quarter" idx="11"/>
          </p:nvPr>
        </p:nvSpPr>
        <p:spPr>
          <a:noFill/>
        </p:spPr>
        <p:txBody>
          <a:bodyPr/>
          <a:lstStyle/>
          <a:p>
            <a:r>
              <a:rPr lang="en-US" smtClean="0"/>
              <a:t>Slide </a:t>
            </a:r>
            <a:fld id="{8ECFE58B-6F90-4BB0-B09C-F6AB727C71EB}" type="slidenum">
              <a:rPr lang="en-US" smtClean="0"/>
              <a:pPr/>
              <a:t>1</a:t>
            </a:fld>
            <a:endParaRPr lang="en-US" dirty="0"/>
          </a:p>
        </p:txBody>
      </p:sp>
      <p:sp>
        <p:nvSpPr>
          <p:cNvPr id="7170" name="Footer Placeholder 3"/>
          <p:cNvSpPr>
            <a:spLocks noGrp="1"/>
          </p:cNvSpPr>
          <p:nvPr>
            <p:ph type="ftr" sz="quarter" idx="3"/>
          </p:nvPr>
        </p:nvSpPr>
        <p:spPr>
          <a:xfrm>
            <a:off x="5791199" y="6475413"/>
            <a:ext cx="2752661" cy="369332"/>
          </a:xfrm>
          <a:noFill/>
        </p:spPr>
        <p:txBody>
          <a:bodyPr/>
          <a:lstStyle/>
          <a:p>
            <a:r>
              <a:rPr lang="en-US" altLang="zh-CN" smtClean="0"/>
              <a:t>Huawei Technologies</a:t>
            </a:r>
          </a:p>
          <a:p>
            <a:endParaRPr lang="en-US"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7" name="表格 6"/>
          <p:cNvGraphicFramePr>
            <a:graphicFrameLocks noGrp="1"/>
          </p:cNvGraphicFramePr>
          <p:nvPr/>
        </p:nvGraphicFramePr>
        <p:xfrm>
          <a:off x="1219200" y="2810411"/>
          <a:ext cx="7162800" cy="1121509"/>
        </p:xfrm>
        <a:graphic>
          <a:graphicData uri="http://schemas.openxmlformats.org/drawingml/2006/table">
            <a:tbl>
              <a:tblPr/>
              <a:tblGrid>
                <a:gridCol w="1371600"/>
                <a:gridCol w="1295400"/>
                <a:gridCol w="914400"/>
                <a:gridCol w="1524000"/>
                <a:gridCol w="2057400"/>
              </a:tblGrid>
              <a:tr h="252829">
                <a:tc>
                  <a:txBody>
                    <a:bodyPr/>
                    <a:lstStyle/>
                    <a:p>
                      <a:pPr marL="0" algn="l" defTabSz="914400" rtl="0" eaLnBrk="1" latinLnBrk="0" hangingPunct="1">
                        <a:spcAft>
                          <a:spcPts val="0"/>
                        </a:spcAft>
                      </a:pPr>
                      <a:r>
                        <a:rPr lang="en-US" altLang="zh-CN" sz="1400" b="1" kern="100" dirty="0">
                          <a:solidFill>
                            <a:schemeClr val="tx1"/>
                          </a:solidFill>
                          <a:latin typeface="Times New Roman"/>
                          <a:ea typeface="宋体"/>
                          <a:cs typeface="Times New Roman"/>
                        </a:rPr>
                        <a:t>Name</a:t>
                      </a:r>
                      <a:endParaRPr lang="zh-CN" altLang="zh-CN" sz="1400" b="1"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Affiliations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Address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a:latin typeface="Times New Roman"/>
                          <a:ea typeface="宋体"/>
                          <a:cs typeface="Times New Roman"/>
                        </a:rPr>
                        <a:t>Phone</a:t>
                      </a:r>
                      <a:endParaRPr lang="zh-CN" sz="7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a:latin typeface="Times New Roman"/>
                          <a:ea typeface="宋体"/>
                          <a:cs typeface="Times New Roman"/>
                        </a:rPr>
                        <a:t>email</a:t>
                      </a:r>
                      <a:endParaRPr lang="zh-CN" sz="7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err="1" smtClean="0">
                          <a:solidFill>
                            <a:schemeClr val="tx1"/>
                          </a:solidFill>
                          <a:latin typeface="+mn-lt"/>
                          <a:ea typeface="宋体"/>
                          <a:cs typeface="Times New Roman"/>
                        </a:rPr>
                        <a:t>Dengyu</a:t>
                      </a:r>
                      <a:r>
                        <a:rPr lang="en-US" altLang="zh-CN" sz="1400" kern="100" dirty="0" smtClean="0">
                          <a:solidFill>
                            <a:schemeClr val="tx1"/>
                          </a:solidFill>
                          <a:latin typeface="+mn-lt"/>
                          <a:ea typeface="宋体"/>
                          <a:cs typeface="Times New Roman"/>
                        </a:rPr>
                        <a:t> </a:t>
                      </a:r>
                      <a:r>
                        <a:rPr lang="en-US" altLang="zh-CN" sz="1400" kern="100" dirty="0" err="1" smtClean="0">
                          <a:solidFill>
                            <a:schemeClr val="tx1"/>
                          </a:solidFill>
                          <a:latin typeface="+mn-lt"/>
                          <a:ea typeface="宋体"/>
                          <a:cs typeface="Times New Roman"/>
                        </a:rPr>
                        <a:t>Qiao</a:t>
                      </a:r>
                      <a:endParaRPr lang="zh-CN" altLang="zh-CN" sz="1400" kern="100" dirty="0" smtClean="0">
                        <a:solidFill>
                          <a:schemeClr val="tx1"/>
                        </a:solidFill>
                        <a:latin typeface="+mn-lt"/>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err="1" smtClean="0">
                          <a:solidFill>
                            <a:schemeClr val="tx1"/>
                          </a:solidFill>
                          <a:latin typeface="+mn-lt"/>
                          <a:ea typeface="+mn-ea"/>
                          <a:cs typeface="+mn-cs"/>
                        </a:rPr>
                        <a:t>Huawei</a:t>
                      </a:r>
                      <a:r>
                        <a:rPr lang="en-US" altLang="zh-CN" sz="1400" kern="1200" dirty="0" smtClean="0">
                          <a:solidFill>
                            <a:schemeClr val="tx1"/>
                          </a:solidFill>
                          <a:latin typeface="+mn-lt"/>
                          <a:ea typeface="+mn-ea"/>
                          <a:cs typeface="+mn-cs"/>
                        </a:rPr>
                        <a:t> Technologies Co., Ltd.</a:t>
                      </a:r>
                      <a:endParaRPr lang="zh-CN" altLang="en-US" sz="1400" kern="1200" dirty="0" smtClean="0">
                        <a:solidFill>
                          <a:schemeClr val="tx1"/>
                        </a:solidFill>
                        <a:latin typeface="+mn-lt"/>
                        <a:ea typeface="+mn-ea"/>
                        <a:cs typeface="+mn-cs"/>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altLang="zh-CN" sz="1400" kern="100" dirty="0" smtClean="0">
                          <a:solidFill>
                            <a:schemeClr val="tx1"/>
                          </a:solidFill>
                          <a:latin typeface="Times New Roman"/>
                          <a:ea typeface="宋体"/>
                          <a:cs typeface="Times New Roman"/>
                        </a:rPr>
                        <a:t>qiaodengyu@huawei.com</a:t>
                      </a: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smtClean="0">
                          <a:solidFill>
                            <a:schemeClr val="tx1"/>
                          </a:solidFill>
                          <a:latin typeface="+mn-lt"/>
                          <a:ea typeface="宋体"/>
                          <a:cs typeface="Times New Roman"/>
                        </a:rPr>
                        <a:t>Zhigang Rong</a:t>
                      </a:r>
                      <a:endParaRPr lang="zh-CN" altLang="en-US" sz="1400" kern="100" dirty="0" smtClean="0">
                        <a:solidFill>
                          <a:schemeClr val="tx1"/>
                        </a:solidFill>
                        <a:latin typeface="+mn-lt"/>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00" dirty="0" err="1" smtClean="0">
                          <a:solidFill>
                            <a:schemeClr val="tx1"/>
                          </a:solidFill>
                          <a:latin typeface="+mn-lt"/>
                          <a:ea typeface="宋体"/>
                          <a:cs typeface="Times New Roman"/>
                        </a:rPr>
                        <a:t>Yunsong</a:t>
                      </a:r>
                      <a:r>
                        <a:rPr lang="en-US" altLang="zh-CN" sz="1400" kern="100" dirty="0" smtClean="0">
                          <a:solidFill>
                            <a:schemeClr val="tx1"/>
                          </a:solidFill>
                          <a:latin typeface="+mn-lt"/>
                          <a:ea typeface="宋体"/>
                          <a:cs typeface="Times New Roman"/>
                        </a:rPr>
                        <a:t> Yang</a:t>
                      </a:r>
                      <a:endParaRPr lang="zh-CN" altLang="en-US" sz="1400" kern="100" dirty="0" smtClean="0">
                        <a:solidFill>
                          <a:schemeClr val="tx1"/>
                        </a:solidFill>
                        <a:latin typeface="+mn-lt"/>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altLang="zh-CN" sz="1400"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Benefit</a:t>
            </a:r>
            <a:endParaRPr lang="zh-CN" altLang="en-US" dirty="0"/>
          </a:p>
        </p:txBody>
      </p:sp>
      <p:sp>
        <p:nvSpPr>
          <p:cNvPr id="3" name="内容占位符 2"/>
          <p:cNvSpPr>
            <a:spLocks noGrp="1"/>
          </p:cNvSpPr>
          <p:nvPr>
            <p:ph idx="1"/>
          </p:nvPr>
        </p:nvSpPr>
        <p:spPr/>
        <p:txBody>
          <a:bodyPr/>
          <a:lstStyle/>
          <a:p>
            <a:r>
              <a:rPr lang="en-US" altLang="zh-CN" dirty="0" smtClean="0"/>
              <a:t>TWT mechanism can be more efficient</a:t>
            </a:r>
          </a:p>
          <a:p>
            <a:r>
              <a:rPr lang="en-US" altLang="zh-CN" dirty="0" smtClean="0"/>
              <a:t>Power consumption of TWT scheduled STA can be reduced.</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zh-CN" dirty="0" smtClean="0"/>
              <a:t>Do you support that an AID value is allocated to identify an random access RU dedicated to TWT scheduled STA?</a:t>
            </a:r>
          </a:p>
          <a:p>
            <a:endParaRPr lang="en-US" altLang="zh-CN" dirty="0" smtClean="0"/>
          </a:p>
          <a:p>
            <a:endParaRPr lang="en-US" altLang="zh-CN" dirty="0" smtClean="0"/>
          </a:p>
          <a:p>
            <a:endParaRPr lang="en-US" altLang="zh-CN" dirty="0" smtClean="0"/>
          </a:p>
          <a:p>
            <a:r>
              <a:rPr lang="en-US" altLang="zh-CN" dirty="0" smtClean="0"/>
              <a:t>Y/N/A</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CID 5066</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graphicFrame>
        <p:nvGraphicFramePr>
          <p:cNvPr id="6" name="表格 5"/>
          <p:cNvGraphicFramePr>
            <a:graphicFrameLocks noGrp="1"/>
          </p:cNvGraphicFramePr>
          <p:nvPr/>
        </p:nvGraphicFramePr>
        <p:xfrm>
          <a:off x="761999" y="1981200"/>
          <a:ext cx="7772401" cy="2895600"/>
        </p:xfrm>
        <a:graphic>
          <a:graphicData uri="http://schemas.openxmlformats.org/drawingml/2006/table">
            <a:tbl>
              <a:tblPr/>
              <a:tblGrid>
                <a:gridCol w="687884"/>
                <a:gridCol w="974422"/>
                <a:gridCol w="718835"/>
                <a:gridCol w="628979"/>
                <a:gridCol w="2695631"/>
                <a:gridCol w="2066650"/>
              </a:tblGrid>
              <a:tr h="401185">
                <a:tc>
                  <a:txBody>
                    <a:bodyPr/>
                    <a:lstStyle/>
                    <a:p>
                      <a:pPr algn="l">
                        <a:spcAft>
                          <a:spcPts val="0"/>
                        </a:spcAft>
                      </a:pPr>
                      <a:r>
                        <a:rPr lang="en-GB" sz="1600" b="1" kern="100" dirty="0">
                          <a:latin typeface="Arial"/>
                          <a:ea typeface="宋体"/>
                          <a:cs typeface="Times New Roman"/>
                        </a:rPr>
                        <a:t>CID</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dirty="0">
                          <a:latin typeface="Arial"/>
                          <a:ea typeface="DengXian"/>
                          <a:cs typeface="Times New Roman"/>
                        </a:rPr>
                        <a:t>Clause</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Page</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Line</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Comment</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b="1" kern="100">
                          <a:latin typeface="Arial"/>
                          <a:ea typeface="宋体"/>
                          <a:cs typeface="Times New Roman"/>
                        </a:rPr>
                        <a:t>Proposed Change</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4415">
                <a:tc>
                  <a:txBody>
                    <a:bodyPr/>
                    <a:lstStyle/>
                    <a:p>
                      <a:pPr algn="r">
                        <a:spcAft>
                          <a:spcPts val="0"/>
                        </a:spcAft>
                      </a:pPr>
                      <a:r>
                        <a:rPr lang="en-GB" sz="1600" kern="100">
                          <a:latin typeface="Times New Roman"/>
                          <a:ea typeface="宋体"/>
                          <a:cs typeface="Times New Roman"/>
                        </a:rPr>
                        <a:t>5066</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a:latin typeface="Times New Roman"/>
                          <a:ea typeface="DengXian"/>
                          <a:cs typeface="Times New Roman"/>
                        </a:rPr>
                        <a:t>9.3.1.23</a:t>
                      </a:r>
                      <a:endParaRPr lang="zh-CN" sz="1800" kern="10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45</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36</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In TWT SP, if AP want to use random access RU to collect buffer status information from TWT scheduled </a:t>
                      </a:r>
                      <a:r>
                        <a:rPr lang="en-GB" sz="1600" kern="100" dirty="0" err="1">
                          <a:latin typeface="Times New Roman"/>
                          <a:ea typeface="DengXian"/>
                          <a:cs typeface="Times New Roman"/>
                        </a:rPr>
                        <a:t>STAs</a:t>
                      </a:r>
                      <a:r>
                        <a:rPr lang="en-GB" sz="1600" kern="100" dirty="0">
                          <a:latin typeface="Times New Roman"/>
                          <a:ea typeface="DengXian"/>
                          <a:cs typeface="Times New Roman"/>
                        </a:rPr>
                        <a:t>, AP can send a Trigger frame to indicate an RU with AID12=0. But a STA that has no TWT capability also can use the RU to do OFDMA random access. This is inefficient way.</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1600" kern="100" dirty="0">
                          <a:latin typeface="Times New Roman"/>
                          <a:ea typeface="DengXian"/>
                          <a:cs typeface="Times New Roman"/>
                        </a:rPr>
                        <a:t>Define a mechanism to solve this issue.</a:t>
                      </a:r>
                      <a:endParaRPr lang="zh-CN" sz="1800" kern="100" dirty="0">
                        <a:latin typeface="Times New Roman"/>
                        <a:ea typeface="宋体"/>
                        <a:cs typeface="Times New Roman"/>
                      </a:endParaRPr>
                    </a:p>
                  </a:txBody>
                  <a:tcPr marL="63518" marR="63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zh-CN" dirty="0" smtClean="0"/>
              <a:t>This proposal can improve transmission efficiency and power saving of TWT mechanism, especially when network congestion increases</a:t>
            </a:r>
          </a:p>
          <a:p>
            <a:pPr lvl="1"/>
            <a:r>
              <a:rPr lang="en-US" altLang="zh-CN" dirty="0" smtClean="0"/>
              <a:t>For random access RU that is allocated during TWT service period,  TWT scheduled STA needs to contend with other STAs that support random access</a:t>
            </a:r>
          </a:p>
          <a:p>
            <a:pPr lvl="1"/>
            <a:r>
              <a:rPr lang="en-US" altLang="zh-CN" dirty="0" smtClean="0"/>
              <a:t>When many STAs unscheduled by TWT contend for random access RU, TWT scheduled STA will frequently fail to send UL frame by random access RU.</a:t>
            </a:r>
          </a:p>
          <a:p>
            <a:pPr lvl="1"/>
            <a:r>
              <a:rPr lang="en-US" altLang="zh-CN" dirty="0" smtClean="0"/>
              <a:t>One AID value is assigned to indicate random access RU dedicated to TWT STA</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TWT Procedure</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pic>
        <p:nvPicPr>
          <p:cNvPr id="1026" name="Picture 2"/>
          <p:cNvPicPr>
            <a:picLocks noChangeAspect="1" noChangeArrowheads="1"/>
          </p:cNvPicPr>
          <p:nvPr/>
        </p:nvPicPr>
        <p:blipFill>
          <a:blip r:embed="rId2" cstate="print"/>
          <a:srcRect/>
          <a:stretch>
            <a:fillRect/>
          </a:stretch>
        </p:blipFill>
        <p:spPr bwMode="auto">
          <a:xfrm>
            <a:off x="1443375" y="3505200"/>
            <a:ext cx="6329025" cy="3124200"/>
          </a:xfrm>
          <a:prstGeom prst="rect">
            <a:avLst/>
          </a:prstGeom>
          <a:noFill/>
          <a:ln w="9525">
            <a:noFill/>
            <a:miter lim="800000"/>
            <a:headEnd/>
            <a:tailEnd/>
          </a:ln>
        </p:spPr>
      </p:pic>
      <p:sp>
        <p:nvSpPr>
          <p:cNvPr id="3" name="内容占位符 2"/>
          <p:cNvSpPr>
            <a:spLocks noGrp="1"/>
          </p:cNvSpPr>
          <p:nvPr>
            <p:ph idx="1"/>
          </p:nvPr>
        </p:nvSpPr>
        <p:spPr>
          <a:xfrm>
            <a:off x="685800" y="1676400"/>
            <a:ext cx="7772400" cy="1981200"/>
          </a:xfrm>
        </p:spPr>
        <p:txBody>
          <a:bodyPr/>
          <a:lstStyle/>
          <a:p>
            <a:r>
              <a:rPr lang="en-US" altLang="zh-CN" sz="2000" dirty="0" smtClean="0"/>
              <a:t>As TWT negotiation is optional for broadcast TWT, TWT scheduled STA may not wake up for every TWT SP. AP needs to know which TWT scheduled STA has waked up.</a:t>
            </a:r>
          </a:p>
          <a:p>
            <a:r>
              <a:rPr lang="en-US" altLang="zh-CN" sz="2000" dirty="0" smtClean="0"/>
              <a:t>As not every TWT scheduled STA has UL data to transmit, TWT scheduling STA needs to collect buffer report from TWT scheduled STA</a:t>
            </a:r>
          </a:p>
          <a:p>
            <a:endParaRPr lang="en-US" altLang="zh-CN" sz="2000" dirty="0" smtClean="0"/>
          </a:p>
          <a:p>
            <a:endParaRPr lang="zh-CN" alt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Random Access in TWT Service Period</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
        <p:nvSpPr>
          <p:cNvPr id="3" name="内容占位符 2"/>
          <p:cNvSpPr>
            <a:spLocks noGrp="1"/>
          </p:cNvSpPr>
          <p:nvPr>
            <p:ph idx="1"/>
          </p:nvPr>
        </p:nvSpPr>
        <p:spPr>
          <a:xfrm>
            <a:off x="685800" y="1676400"/>
            <a:ext cx="7772400" cy="1981200"/>
          </a:xfrm>
        </p:spPr>
        <p:txBody>
          <a:bodyPr/>
          <a:lstStyle/>
          <a:p>
            <a:r>
              <a:rPr lang="en-US" altLang="zh-CN" sz="2000" dirty="0" smtClean="0"/>
              <a:t>OFDMA random access is an efficient way to collect buffer report or PS-Poll from TWT STA.</a:t>
            </a:r>
          </a:p>
          <a:p>
            <a:endParaRPr lang="en-US" altLang="zh-CN" sz="2000" dirty="0" smtClean="0"/>
          </a:p>
          <a:p>
            <a:r>
              <a:rPr lang="en-US" altLang="zh-CN" sz="2000" dirty="0" smtClean="0"/>
              <a:t>AID=0 in trigger frame identifies an RU for random access. Any STA can send frame in the RU after OFDMA </a:t>
            </a:r>
            <a:r>
              <a:rPr lang="en-US" altLang="zh-CN" sz="2000" dirty="0" err="1" smtClean="0"/>
              <a:t>backoff</a:t>
            </a:r>
            <a:r>
              <a:rPr lang="en-US" altLang="zh-CN" sz="2000" dirty="0" smtClean="0"/>
              <a:t> procedure</a:t>
            </a:r>
            <a:endParaRPr lang="zh-CN" altLang="en-US" sz="2000" dirty="0" smtClean="0"/>
          </a:p>
          <a:p>
            <a:endParaRPr lang="en-US" altLang="zh-CN" sz="2000" dirty="0" smtClean="0"/>
          </a:p>
          <a:p>
            <a:endParaRPr lang="zh-CN" altLang="en-US" sz="2000" dirty="0"/>
          </a:p>
        </p:txBody>
      </p:sp>
      <p:grpSp>
        <p:nvGrpSpPr>
          <p:cNvPr id="7" name="组合 6"/>
          <p:cNvGrpSpPr/>
          <p:nvPr/>
        </p:nvGrpSpPr>
        <p:grpSpPr>
          <a:xfrm>
            <a:off x="609600" y="3505200"/>
            <a:ext cx="8077200" cy="2971800"/>
            <a:chOff x="1259632" y="3636640"/>
            <a:chExt cx="6876256" cy="2304256"/>
          </a:xfrm>
        </p:grpSpPr>
        <p:pic>
          <p:nvPicPr>
            <p:cNvPr id="8" name="Picture 2"/>
            <p:cNvPicPr>
              <a:picLocks noChangeAspect="1" noChangeArrowheads="1"/>
            </p:cNvPicPr>
            <p:nvPr/>
          </p:nvPicPr>
          <p:blipFill>
            <a:blip r:embed="rId2" cstate="print"/>
            <a:srcRect/>
            <a:stretch>
              <a:fillRect/>
            </a:stretch>
          </p:blipFill>
          <p:spPr bwMode="auto">
            <a:xfrm>
              <a:off x="1259632" y="3636640"/>
              <a:ext cx="6233517" cy="803900"/>
            </a:xfrm>
            <a:prstGeom prst="rect">
              <a:avLst/>
            </a:prstGeom>
            <a:noFill/>
            <a:ln w="9525">
              <a:noFill/>
              <a:miter lim="800000"/>
              <a:headEnd/>
              <a:tailEnd/>
            </a:ln>
          </p:spPr>
        </p:pic>
        <p:pic>
          <p:nvPicPr>
            <p:cNvPr id="9" name="Picture 4"/>
            <p:cNvPicPr>
              <a:picLocks noChangeAspect="1" noChangeArrowheads="1"/>
            </p:cNvPicPr>
            <p:nvPr/>
          </p:nvPicPr>
          <p:blipFill>
            <a:blip r:embed="rId3" cstate="print"/>
            <a:srcRect/>
            <a:stretch>
              <a:fillRect/>
            </a:stretch>
          </p:blipFill>
          <p:spPr bwMode="auto">
            <a:xfrm>
              <a:off x="1907704" y="4788768"/>
              <a:ext cx="6228184" cy="984394"/>
            </a:xfrm>
            <a:prstGeom prst="rect">
              <a:avLst/>
            </a:prstGeom>
            <a:noFill/>
            <a:ln w="9525">
              <a:noFill/>
              <a:miter lim="800000"/>
              <a:headEnd/>
              <a:tailEnd/>
            </a:ln>
          </p:spPr>
        </p:pic>
        <p:cxnSp>
          <p:nvCxnSpPr>
            <p:cNvPr id="10" name="直接连接符 9"/>
            <p:cNvCxnSpPr/>
            <p:nvPr/>
          </p:nvCxnSpPr>
          <p:spPr bwMode="auto">
            <a:xfrm flipH="1">
              <a:off x="2123728" y="4140696"/>
              <a:ext cx="2448272" cy="720080"/>
            </a:xfrm>
            <a:prstGeom prst="line">
              <a:avLst/>
            </a:prstGeom>
            <a:ln w="19050">
              <a:solidFill>
                <a:schemeClr val="tx2">
                  <a:lumMod val="60000"/>
                  <a:lumOff val="40000"/>
                </a:schemeClr>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1" name="直接连接符 10"/>
            <p:cNvCxnSpPr/>
            <p:nvPr/>
          </p:nvCxnSpPr>
          <p:spPr bwMode="auto">
            <a:xfrm>
              <a:off x="5148064" y="4140696"/>
              <a:ext cx="2952328" cy="864096"/>
            </a:xfrm>
            <a:prstGeom prst="line">
              <a:avLst/>
            </a:prstGeom>
            <a:ln w="19050">
              <a:solidFill>
                <a:schemeClr val="tx2">
                  <a:lumMod val="60000"/>
                  <a:lumOff val="40000"/>
                </a:schemeClr>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2" name="椭圆 11"/>
            <p:cNvSpPr/>
            <p:nvPr/>
          </p:nvSpPr>
          <p:spPr bwMode="auto">
            <a:xfrm>
              <a:off x="2195736" y="5004792"/>
              <a:ext cx="648072" cy="504056"/>
            </a:xfrm>
            <a:prstGeom prst="ellipse">
              <a:avLst/>
            </a:prstGeom>
            <a:noFill/>
            <a:ln w="25400">
              <a:solidFill>
                <a:srgbClr val="FF0000"/>
              </a:solidFill>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13" name="TextBox 12"/>
            <p:cNvSpPr txBox="1"/>
            <p:nvPr/>
          </p:nvSpPr>
          <p:spPr>
            <a:xfrm>
              <a:off x="2123728" y="5663897"/>
              <a:ext cx="2897396" cy="276999"/>
            </a:xfrm>
            <a:prstGeom prst="rect">
              <a:avLst/>
            </a:prstGeom>
            <a:noFill/>
          </p:spPr>
          <p:txBody>
            <a:bodyPr wrap="none" rtlCol="0">
              <a:spAutoFit/>
            </a:bodyPr>
            <a:lstStyle/>
            <a:p>
              <a:r>
                <a:rPr lang="en-US" altLang="zh-CN" sz="1200" b="1" dirty="0" smtClean="0">
                  <a:solidFill>
                    <a:srgbClr val="FF0000"/>
                  </a:solidFill>
                  <a:latin typeface="Times New Roman" pitchFamily="18" charset="0"/>
                  <a:cs typeface="Times New Roman" pitchFamily="18" charset="0"/>
                </a:rPr>
                <a:t>AID12=0 </a:t>
              </a:r>
              <a:r>
                <a:rPr lang="en-US" altLang="zh-CN" b="1" dirty="0" smtClean="0">
                  <a:solidFill>
                    <a:srgbClr val="FF0000"/>
                  </a:solidFill>
                  <a:cs typeface="Times New Roman" pitchFamily="18" charset="0"/>
                </a:rPr>
                <a:t>indicates RU for random access</a:t>
              </a:r>
              <a:endParaRPr lang="zh-CN" altLang="en-US" sz="1200" b="1" dirty="0">
                <a:solidFill>
                  <a:srgbClr val="FF0000"/>
                </a:solidFill>
                <a:latin typeface="Times New Roman" pitchFamily="18" charset="0"/>
                <a:cs typeface="Times New Roman" pitchFamily="18" charset="0"/>
              </a:endParaRPr>
            </a:p>
          </p:txBody>
        </p:sp>
        <p:cxnSp>
          <p:nvCxnSpPr>
            <p:cNvPr id="14" name="直接箭头连接符 13"/>
            <p:cNvCxnSpPr>
              <a:stCxn id="12" idx="5"/>
            </p:cNvCxnSpPr>
            <p:nvPr/>
          </p:nvCxnSpPr>
          <p:spPr bwMode="auto">
            <a:xfrm flipH="1">
              <a:off x="2627784" y="5435031"/>
              <a:ext cx="121116" cy="289841"/>
            </a:xfrm>
            <a:prstGeom prst="straightConnector1">
              <a:avLst/>
            </a:prstGeom>
            <a:ln>
              <a:solidFill>
                <a:srgbClr val="FF0000"/>
              </a:solidFill>
              <a:tailEnd type="arrow"/>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 (1/2)</a:t>
            </a:r>
            <a:endParaRPr lang="zh-CN" altLang="en-US" dirty="0"/>
          </a:p>
        </p:txBody>
      </p:sp>
      <p:sp>
        <p:nvSpPr>
          <p:cNvPr id="3" name="内容占位符 2"/>
          <p:cNvSpPr>
            <a:spLocks noGrp="1"/>
          </p:cNvSpPr>
          <p:nvPr>
            <p:ph idx="1"/>
          </p:nvPr>
        </p:nvSpPr>
        <p:spPr>
          <a:xfrm>
            <a:off x="685800" y="1981200"/>
            <a:ext cx="7772400" cy="2209800"/>
          </a:xfrm>
        </p:spPr>
        <p:txBody>
          <a:bodyPr/>
          <a:lstStyle/>
          <a:p>
            <a:r>
              <a:rPr lang="en-US" altLang="zh-CN" sz="1800" dirty="0" smtClean="0">
                <a:solidFill>
                  <a:srgbClr val="FF0000"/>
                </a:solidFill>
              </a:rPr>
              <a:t>Any STA </a:t>
            </a:r>
            <a:r>
              <a:rPr lang="en-US" altLang="zh-CN" sz="1800" dirty="0" smtClean="0"/>
              <a:t>can perform OFDMA random access as long as it receives a Trigger frame containing a RU with AID = 0, even during TWT service period.</a:t>
            </a:r>
          </a:p>
          <a:p>
            <a:r>
              <a:rPr lang="en-US" altLang="zh-CN" sz="1800" dirty="0" smtClean="0"/>
              <a:t>TWT STA may </a:t>
            </a:r>
            <a:r>
              <a:rPr lang="en-US" altLang="zh-CN" sz="1800" dirty="0" smtClean="0">
                <a:solidFill>
                  <a:srgbClr val="FF0000"/>
                </a:solidFill>
              </a:rPr>
              <a:t>collide with non-TWT STA at random access RU</a:t>
            </a:r>
            <a:r>
              <a:rPr lang="en-US" altLang="zh-CN" sz="1800" dirty="0" smtClean="0"/>
              <a:t>.</a:t>
            </a:r>
          </a:p>
          <a:p>
            <a:endParaRPr lang="zh-CN" altLang="en-US" sz="1800"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pic>
        <p:nvPicPr>
          <p:cNvPr id="1026" name="Picture 2"/>
          <p:cNvPicPr>
            <a:picLocks noChangeAspect="1" noChangeArrowheads="1"/>
          </p:cNvPicPr>
          <p:nvPr/>
        </p:nvPicPr>
        <p:blipFill>
          <a:blip r:embed="rId2" cstate="print"/>
          <a:srcRect/>
          <a:stretch>
            <a:fillRect/>
          </a:stretch>
        </p:blipFill>
        <p:spPr bwMode="auto">
          <a:xfrm>
            <a:off x="1600200" y="3200400"/>
            <a:ext cx="5791200" cy="331531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 (2/2)</a:t>
            </a:r>
            <a:endParaRPr lang="zh-CN" altLang="en-US" dirty="0"/>
          </a:p>
        </p:txBody>
      </p:sp>
      <p:sp>
        <p:nvSpPr>
          <p:cNvPr id="3" name="内容占位符 2"/>
          <p:cNvSpPr>
            <a:spLocks noGrp="1"/>
          </p:cNvSpPr>
          <p:nvPr>
            <p:ph idx="1"/>
          </p:nvPr>
        </p:nvSpPr>
        <p:spPr/>
        <p:txBody>
          <a:bodyPr/>
          <a:lstStyle/>
          <a:p>
            <a:endParaRPr lang="en-US" altLang="zh-CN" sz="1800" dirty="0" smtClean="0"/>
          </a:p>
          <a:p>
            <a:r>
              <a:rPr lang="en-US" altLang="zh-CN" sz="1800" dirty="0" smtClean="0"/>
              <a:t>When network congest increases, TWT scheduled STA will hard to send UL frame by random access RU during TWT SP, and may be also hard to send outside TWT SP, especially for those STAs that have no negotiation with TWT scheduling.</a:t>
            </a:r>
            <a:endParaRPr lang="zh-CN" altLang="en-US" sz="1800" dirty="0" smtClean="0"/>
          </a:p>
          <a:p>
            <a:endParaRPr lang="en-US" altLang="zh-CN" sz="1800" dirty="0" smtClean="0"/>
          </a:p>
          <a:p>
            <a:r>
              <a:rPr lang="en-US" altLang="zh-CN" sz="1800" dirty="0" smtClean="0"/>
              <a:t>Even though severe collision is detected by AP, AP can do nothing for helping TWT STA to contend for random access RU, during TWT service period.</a:t>
            </a: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scheme</a:t>
            </a:r>
            <a:endParaRPr lang="zh-CN" altLang="en-US" dirty="0"/>
          </a:p>
        </p:txBody>
      </p:sp>
      <p:sp>
        <p:nvSpPr>
          <p:cNvPr id="3" name="内容占位符 2"/>
          <p:cNvSpPr>
            <a:spLocks noGrp="1"/>
          </p:cNvSpPr>
          <p:nvPr>
            <p:ph idx="1"/>
          </p:nvPr>
        </p:nvSpPr>
        <p:spPr>
          <a:xfrm>
            <a:off x="685800" y="1600200"/>
            <a:ext cx="7772400" cy="4114800"/>
          </a:xfrm>
        </p:spPr>
        <p:txBody>
          <a:bodyPr/>
          <a:lstStyle/>
          <a:p>
            <a:r>
              <a:rPr lang="en-US" altLang="zh-CN" dirty="0" smtClean="0"/>
              <a:t>An AID value indicates a random access RU dedicated to TWT scheduled STAs</a:t>
            </a:r>
          </a:p>
          <a:p>
            <a:pPr lvl="1"/>
            <a:r>
              <a:rPr lang="en-US" altLang="zh-CN" sz="1800" dirty="0" smtClean="0"/>
              <a:t>TWT scheduling STA can choose one available AID value and indicate it in TWT IE</a:t>
            </a:r>
          </a:p>
          <a:p>
            <a:pPr lvl="2">
              <a:buFont typeface="Wingdings" pitchFamily="2" charset="2"/>
              <a:buChar char="Ø"/>
            </a:pPr>
            <a:r>
              <a:rPr lang="en-US" altLang="zh-CN" sz="1600" dirty="0" smtClean="0"/>
              <a:t>Different AID values are allocated for Broadcast TWT IDs</a:t>
            </a:r>
          </a:p>
          <a:p>
            <a:pPr lvl="1"/>
            <a:r>
              <a:rPr lang="en-US" altLang="zh-CN" sz="1800" dirty="0" smtClean="0"/>
              <a:t>A bit in Control field to indicate AID for Random Access field is present or not</a:t>
            </a:r>
            <a:endParaRPr lang="zh-CN" altLang="en-US" sz="1800" dirty="0"/>
          </a:p>
        </p:txBody>
      </p:sp>
      <p:graphicFrame>
        <p:nvGraphicFramePr>
          <p:cNvPr id="13" name="表格 12"/>
          <p:cNvGraphicFramePr>
            <a:graphicFrameLocks noGrp="1"/>
          </p:cNvGraphicFramePr>
          <p:nvPr/>
        </p:nvGraphicFramePr>
        <p:xfrm>
          <a:off x="228596" y="3962400"/>
          <a:ext cx="8839204" cy="891540"/>
        </p:xfrm>
        <a:graphic>
          <a:graphicData uri="http://schemas.openxmlformats.org/drawingml/2006/table">
            <a:tbl>
              <a:tblPr firstRow="1" bandRow="1">
                <a:tableStyleId>{5C22544A-7EE6-4342-B048-85BDC9FD1C3A}</a:tableStyleId>
              </a:tblPr>
              <a:tblGrid>
                <a:gridCol w="685805"/>
                <a:gridCol w="609600"/>
                <a:gridCol w="685800"/>
                <a:gridCol w="685800"/>
                <a:gridCol w="838200"/>
                <a:gridCol w="838200"/>
                <a:gridCol w="838200"/>
                <a:gridCol w="685800"/>
                <a:gridCol w="561107"/>
                <a:gridCol w="803564"/>
                <a:gridCol w="803564"/>
                <a:gridCol w="803564"/>
              </a:tblGrid>
              <a:tr h="370840">
                <a:tc>
                  <a:txBody>
                    <a:bodyPr/>
                    <a:lstStyle/>
                    <a:p>
                      <a:pPr algn="ctr"/>
                      <a:r>
                        <a:rPr lang="en-US" altLang="zh-CN" sz="1050" dirty="0" smtClean="0">
                          <a:solidFill>
                            <a:schemeClr val="tx1"/>
                          </a:solidFill>
                        </a:rPr>
                        <a:t>Element ID</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Length</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Control</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Request Type</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Target Wake Time</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TWT Group Assignment</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Nominal Minimum TWT Wake Duration</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TWT Wake Interval Mantissa</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Broadcast TWT ID</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TWT Channel</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NDP Paging</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rgbClr val="FF0000"/>
                          </a:solidFill>
                        </a:rPr>
                        <a:t>AID for Random Access</a:t>
                      </a:r>
                      <a:endParaRPr lang="zh-CN" alt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5" name="表格 14"/>
          <p:cNvGraphicFramePr>
            <a:graphicFrameLocks noGrp="1"/>
          </p:cNvGraphicFramePr>
          <p:nvPr/>
        </p:nvGraphicFramePr>
        <p:xfrm>
          <a:off x="76201" y="5105400"/>
          <a:ext cx="4343400" cy="1102360"/>
        </p:xfrm>
        <a:graphic>
          <a:graphicData uri="http://schemas.openxmlformats.org/drawingml/2006/table">
            <a:tbl>
              <a:tblPr firstRow="1" bandRow="1">
                <a:tableStyleId>{5C22544A-7EE6-4342-B048-85BDC9FD1C3A}</a:tableStyleId>
              </a:tblPr>
              <a:tblGrid>
                <a:gridCol w="868680"/>
                <a:gridCol w="868680"/>
                <a:gridCol w="868680"/>
                <a:gridCol w="868680"/>
                <a:gridCol w="868680"/>
              </a:tblGrid>
              <a:tr h="370840">
                <a:tc>
                  <a:txBody>
                    <a:bodyPr/>
                    <a:lstStyle/>
                    <a:p>
                      <a:pPr algn="ctr"/>
                      <a:r>
                        <a:rPr lang="en-US" altLang="zh-CN" sz="1050" dirty="0" smtClean="0">
                          <a:solidFill>
                            <a:schemeClr val="tx1"/>
                          </a:solidFill>
                        </a:rPr>
                        <a:t>B1</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B2</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B3</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B4</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B5</a:t>
                      </a:r>
                      <a:r>
                        <a:rPr lang="en-US" altLang="zh-CN" sz="1050" baseline="0" dirty="0" smtClean="0">
                          <a:solidFill>
                            <a:schemeClr val="tx1"/>
                          </a:solidFill>
                        </a:rPr>
                        <a:t>   B8</a:t>
                      </a:r>
                      <a:endParaRPr lang="zh-CN" altLang="en-US" sz="105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050" dirty="0" smtClean="0">
                          <a:solidFill>
                            <a:schemeClr val="tx1"/>
                          </a:solidFill>
                        </a:rPr>
                        <a:t>NDP Paging Indicator</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smtClean="0">
                          <a:solidFill>
                            <a:schemeClr val="tx1"/>
                          </a:solidFill>
                        </a:rPr>
                        <a:t>Responder PM Mode</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Broadcast</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rgbClr val="FF0000"/>
                          </a:solidFill>
                        </a:rPr>
                        <a:t>Indicator</a:t>
                      </a:r>
                      <a:r>
                        <a:rPr lang="en-US" altLang="zh-CN" sz="1050" baseline="0" dirty="0" smtClean="0">
                          <a:solidFill>
                            <a:srgbClr val="FF0000"/>
                          </a:solidFill>
                        </a:rPr>
                        <a:t> for AID for Random Access</a:t>
                      </a:r>
                      <a:endParaRPr lang="zh-CN" altLang="en-US" sz="105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50" dirty="0" smtClean="0">
                          <a:solidFill>
                            <a:schemeClr val="tx1"/>
                          </a:solidFill>
                        </a:rPr>
                        <a:t>Reserved</a:t>
                      </a:r>
                      <a:endParaRPr lang="zh-CN"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16" name="直接连接符 15"/>
          <p:cNvCxnSpPr/>
          <p:nvPr/>
        </p:nvCxnSpPr>
        <p:spPr bwMode="auto">
          <a:xfrm flipH="1">
            <a:off x="76201" y="4876800"/>
            <a:ext cx="144780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接连接符 16"/>
          <p:cNvCxnSpPr/>
          <p:nvPr/>
        </p:nvCxnSpPr>
        <p:spPr bwMode="auto">
          <a:xfrm>
            <a:off x="2209801" y="4876800"/>
            <a:ext cx="2286000" cy="533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椭圆 17"/>
          <p:cNvSpPr/>
          <p:nvPr/>
        </p:nvSpPr>
        <p:spPr bwMode="auto">
          <a:xfrm>
            <a:off x="2667001" y="5334000"/>
            <a:ext cx="914400" cy="914400"/>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9" name="直接箭头连接符 18"/>
          <p:cNvCxnSpPr>
            <a:stCxn id="18" idx="6"/>
          </p:cNvCxnSpPr>
          <p:nvPr/>
        </p:nvCxnSpPr>
        <p:spPr bwMode="auto">
          <a:xfrm flipV="1">
            <a:off x="3581401" y="4648200"/>
            <a:ext cx="5029200" cy="11430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Procedure</a:t>
            </a:r>
            <a:endParaRPr lang="zh-CN" altLang="en-US" dirty="0"/>
          </a:p>
        </p:txBody>
      </p:sp>
      <p:sp>
        <p:nvSpPr>
          <p:cNvPr id="3" name="内容占位符 2"/>
          <p:cNvSpPr>
            <a:spLocks noGrp="1"/>
          </p:cNvSpPr>
          <p:nvPr>
            <p:ph idx="1"/>
          </p:nvPr>
        </p:nvSpPr>
        <p:spPr/>
        <p:txBody>
          <a:bodyPr/>
          <a:lstStyle/>
          <a:p>
            <a:r>
              <a:rPr lang="en-US" altLang="zh-CN" dirty="0" smtClean="0"/>
              <a:t>When AP detects collision, AP may send Trigger frame to indicate an Random Access RU dedicated to TWT Scheduled STA</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页脚占位符 4"/>
          <p:cNvSpPr>
            <a:spLocks noGrp="1"/>
          </p:cNvSpPr>
          <p:nvPr>
            <p:ph type="ftr" sz="quarter" idx="3"/>
          </p:nvPr>
        </p:nvSpPr>
        <p:spPr/>
        <p:txBody>
          <a:bodyPr/>
          <a:lstStyle/>
          <a:p>
            <a:pPr>
              <a:defRPr/>
            </a:pPr>
            <a:r>
              <a:rPr lang="en-US" altLang="zh-CN" smtClean="0"/>
              <a:t>Huawei Technologies</a:t>
            </a:r>
            <a:endParaRPr lang="en-US" altLang="zh-CN" dirty="0"/>
          </a:p>
        </p:txBody>
      </p:sp>
      <p:pic>
        <p:nvPicPr>
          <p:cNvPr id="1027" name="Picture 3"/>
          <p:cNvPicPr>
            <a:picLocks noChangeAspect="1" noChangeArrowheads="1"/>
          </p:cNvPicPr>
          <p:nvPr/>
        </p:nvPicPr>
        <p:blipFill>
          <a:blip r:embed="rId2" cstate="print"/>
          <a:srcRect/>
          <a:stretch>
            <a:fillRect/>
          </a:stretch>
        </p:blipFill>
        <p:spPr bwMode="auto">
          <a:xfrm>
            <a:off x="85725" y="3095625"/>
            <a:ext cx="8972550" cy="33051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35934</TotalTime>
  <Words>655</Words>
  <Application>Microsoft Office PowerPoint</Application>
  <PresentationFormat>全屏显示(4:3)</PresentationFormat>
  <Paragraphs>109</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ACcord Submission Template</vt:lpstr>
      <vt:lpstr>Discussion on CR for CID 5066</vt:lpstr>
      <vt:lpstr>CID 5066</vt:lpstr>
      <vt:lpstr>Abstract</vt:lpstr>
      <vt:lpstr>Background: TWT Procedure</vt:lpstr>
      <vt:lpstr>Background: Random Access in TWT Service Period</vt:lpstr>
      <vt:lpstr>Motivation (1/2)</vt:lpstr>
      <vt:lpstr>Motivation (2/2)</vt:lpstr>
      <vt:lpstr>Proposed scheme</vt:lpstr>
      <vt:lpstr>Proposed Procedure</vt:lpstr>
      <vt:lpstr>Benefit</vt:lpstr>
      <vt:lpstr>Straw Poll 1</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q00284070</cp:lastModifiedBy>
  <cp:revision>2028</cp:revision>
  <cp:lastPrinted>1998-02-10T13:28:06Z</cp:lastPrinted>
  <dcterms:created xsi:type="dcterms:W3CDTF">2009-12-02T19:05:24Z</dcterms:created>
  <dcterms:modified xsi:type="dcterms:W3CDTF">2017-01-16T14:19:55Z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new_ms_pID_72543">
    <vt:lpwstr>(3)ArD67jY2ccNcd9HF+OCmMI0JxeyFl1C0eeY98k0Fjdcg6vyV3NejssO9W59r7+NNOvJBZt3L
XLni2THxINey/8Km0m9yVpoK7w8/IFhVqTW/VPCfkomWRcYL0RaUSD2W9SA0FVGksdS2AZTZ
wkiClLyv85lEqA+8toQZ+1Gh0Q5ubT2qkTd7XcyBgPtj6MfTFs73FrLMRpF5MncjE7xoW5UL
wRMLpeMtNzPyBlToVQ</vt:lpwstr>
  </property>
  <property fmtid="{D5CDD505-2E9C-101B-9397-08002B2CF9AE}" pid="4" name="_new_ms_pID_725431">
    <vt:lpwstr>L0IFpaKbrFIEVOJKEJ1eFLg4TaHNvs1mZawpnJdvuujJVmNft/CB+h
F2ml0buVxigJd6Y4/wRRd8+8a9j0xaOwtXYwvdMm87PyD2WWI5BdkNTF0Gf6KnJMZsGeMKG+
EU6Aj6nFcpu0G6h0NpOycglzCPgD2hyAIf1w+2JPbx6+dVQnpd+OnUtgzjagil/jJAduSJi6
wiDDs0XkFWe/pRFmB4MmLYqnz2P9zJcMPLkE</vt:lpwstr>
  </property>
  <property fmtid="{D5CDD505-2E9C-101B-9397-08002B2CF9AE}" pid="5" name="_new_ms_pID_725432">
    <vt:lpwstr>fNLmy0gmset1aYvODeCiSLzXQBRAKXr30eJx
HjdoqBfNGtASNvIJCcpguOi6rSbVnUlsatM53OUgJbPDqt88tFrMLbO41iwNkMZ/G7NFhblv
syXwtpQGUWRQk75FEvvIPirtv+/q2WJoSdtLIEIZQXIeoaiU/vOmZO2D8MynEb3x</vt:lpwstr>
  </property>
  <property fmtid="{D5CDD505-2E9C-101B-9397-08002B2CF9AE}" pid="6" name="_new_ms_pID_725433">
    <vt:lpwstr>Zi</vt:lpwstr>
  </property>
  <property fmtid="{D5CDD505-2E9C-101B-9397-08002B2CF9AE}" pid="7" name="_2015_ms_pID_725343">
    <vt:lpwstr>(3)abLTD+zzkqNpp4hrzZTbIsap+9r6PLIq8o5imuuX3sw3RBfUZKpK5NoHGMCmb8et5YH80M//
bruPdeziFuEGSPXXijjnz8OTxSqc3fCdzkLyr/WTAsTaTkHhipY9Mias7/gUwmwEBHd/YI2q
l7SleBnXp7d+qV3A4V5NR1u81X0Xc68n/QOEh9QUW8Fm8AcGaO5f+rL0fukhina81PPrqyL7
/slGzymVEMoVLQwx9K</vt:lpwstr>
  </property>
  <property fmtid="{D5CDD505-2E9C-101B-9397-08002B2CF9AE}" pid="8" name="_2015_ms_pID_7253431">
    <vt:lpwstr>dcPiD7rrIXw5U/w/O8BkDXQ0D878vmBqGYxQlJ26TxN2QFScZUsI4C
xtkxrOCHwquGJhbM13lMMz7t8dCs0JUAL3Tp0lkXdg8iYCe7Pwqd23asQoqH4P1hoapq023i
UXyvxC0iuv9XwYb/UOb2rEtJOqt9zoWwHXpuuOKMCguVjes9aGDe+peobLSlRjYoqglXaVDe
NcxTqIhGYQ3VLVsd4bwHyEJyvgggZQZUvlB2</vt:lpwstr>
  </property>
  <property fmtid="{D5CDD505-2E9C-101B-9397-08002B2CF9AE}" pid="9" name="_2015_ms_pID_7253432">
    <vt:lpwstr>138+PqMkXMydt7DMcv9hC9oWGdt6JkI5sWM2
uriofflL</vt:lpwstr>
  </property>
  <property fmtid="{D5CDD505-2E9C-101B-9397-08002B2CF9AE}" pid="10" name="_readonly">
    <vt:lpwstr/>
  </property>
  <property fmtid="{D5CDD505-2E9C-101B-9397-08002B2CF9AE}" pid="11" name="_change">
    <vt:lpwstr/>
  </property>
  <property fmtid="{D5CDD505-2E9C-101B-9397-08002B2CF9AE}" pid="12" name="_full-control">
    <vt:lpwstr/>
  </property>
  <property fmtid="{D5CDD505-2E9C-101B-9397-08002B2CF9AE}" pid="13" name="sflag">
    <vt:lpwstr>1484576101</vt:lpwstr>
  </property>
</Properties>
</file>