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2" r:id="rId4"/>
    <p:sldId id="265" r:id="rId5"/>
    <p:sldId id="273" r:id="rId6"/>
    <p:sldId id="266" r:id="rId7"/>
    <p:sldId id="274" r:id="rId8"/>
    <p:sldId id="275" r:id="rId9"/>
    <p:sldId id="269" r:id="rId10"/>
    <p:sldId id="267" r:id="rId11"/>
    <p:sldId id="270" r:id="rId12"/>
    <p:sldId id="268" r:id="rId13"/>
    <p:sldId id="276" r:id="rId14"/>
    <p:sldId id="277" r:id="rId15"/>
    <p:sldId id="278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92" d="100"/>
          <a:sy n="92" d="100"/>
        </p:scale>
        <p:origin x="726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2511" y="6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G. Cheng, et al, Peraso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3429000" y="357166"/>
            <a:ext cx="5072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doc: 11-17-0103-00-00ay-TX-Sector-Sweeps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 Sector Sweeps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2017-01-16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297622"/>
              </p:ext>
            </p:extLst>
          </p:nvPr>
        </p:nvGraphicFramePr>
        <p:xfrm>
          <a:off x="514350" y="2281238"/>
          <a:ext cx="8094663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Document" r:id="rId4" imgW="8237804" imgH="2538978" progId="Word.Document.8">
                  <p:embed/>
                </p:oleObj>
              </mc:Choice>
              <mc:Fallback>
                <p:oleObj name="Document" r:id="rId4" imgW="8237804" imgH="25389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94663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EDMG SSW element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Suitable for SISO and MIMO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 up to 8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 up to 256 sectors / antenna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Possible to have 8 Sector IDs in the SSW Field, but that would be inefficient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applications would only use 2 fields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Instead, STAs can employ a Beam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Unique 16 bit description of antenna and sector 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Implementations choose their own mapping from antenna and sector to Beam ID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0294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 SSW element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31158"/>
            <a:ext cx="7770813" cy="20632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Beam ID field contains the descriptor for the combination of antennas and actual sectors used to transmit the packet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Sweep is set to one for packets sent on the last sweep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2057400"/>
            <a:ext cx="1333815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Direction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95815" y="2057400"/>
            <a:ext cx="1409385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CDOWN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5200" y="2057400"/>
            <a:ext cx="1126946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Beam ID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98946" y="2052935"/>
            <a:ext cx="1064885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RXSS Length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2819400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Bits: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94105" y="32574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31438" y="32574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86200" y="32574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74532" y="32574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66692" y="325749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86389" y="325749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63831" y="2057400"/>
            <a:ext cx="1389569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Reserved</a:t>
            </a: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230894" y="32574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32146" y="2052934"/>
            <a:ext cx="1126946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Final Sweep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14349" y="325748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0926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 SSW Feedback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0"/>
            <a:ext cx="7770813" cy="1522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SSW Feedback provides a Best Beam ID with the corresponding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also provides a bit map of the CDOWN on all successfully received SSW packets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161937" y="2052935"/>
            <a:ext cx="1697901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SNR Report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0287" y="3196579"/>
            <a:ext cx="1905001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Poll Required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55288" y="3192114"/>
            <a:ext cx="132921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Reserved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5476" y="3867090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Bits: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66811" y="262381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81600" y="3864212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34617" y="3862625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00600" y="2052935"/>
            <a:ext cx="2197758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CDOWN MAP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1000" y="2593678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Bits: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02788" y="2593678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34621" y="2593678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58282" y="2590800"/>
            <a:ext cx="2257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(TBD – Suggest 32)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768277" y="381720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37402" y="386262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43000" y="2052935"/>
            <a:ext cx="2005247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Best Beam ID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04477" y="25908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217831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 SSW Feedback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limit CDOWN map to a reasonable size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Suggest 32 since that is probably the maximum length of a sector sweep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want flexibility but do not want unnecessarily long SSW packets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829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Sector Sweep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4400"/>
            <a:ext cx="7770813" cy="1370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Employ sector sweeps to quickly determine an initial MIMO Beam ID for each side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FB and 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2514600"/>
            <a:ext cx="1007007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/>
              <a:t>Initiator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3922593"/>
            <a:ext cx="128112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/>
              <a:t>Responder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676400" y="2514600"/>
            <a:ext cx="514335" cy="400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SSW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514600" y="2514600"/>
            <a:ext cx="514335" cy="400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SSW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08294" y="2514599"/>
            <a:ext cx="230106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…</a:t>
            </a:r>
            <a:endParaRPr lang="en-US" sz="18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200400" y="3903543"/>
            <a:ext cx="514335" cy="400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SSW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114800" y="3903543"/>
            <a:ext cx="514335" cy="400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SSW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800600" y="2530236"/>
            <a:ext cx="514335" cy="400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SSW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715000" y="2530236"/>
            <a:ext cx="514335" cy="400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SSW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400800" y="3961547"/>
            <a:ext cx="514335" cy="400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SSW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315200" y="3961547"/>
            <a:ext cx="514335" cy="400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SSW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8001000" y="2533650"/>
            <a:ext cx="379413" cy="400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/>
              <a:t>FB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8466138" y="3961547"/>
            <a:ext cx="514335" cy="400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/>
              <a:t>ACK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32294" y="3869819"/>
            <a:ext cx="230106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…</a:t>
            </a:r>
            <a:endParaRPr lang="en-US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5343510" y="2514599"/>
            <a:ext cx="230106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…</a:t>
            </a:r>
            <a:endParaRPr lang="en-US" sz="1800" dirty="0"/>
          </a:p>
        </p:txBody>
      </p:sp>
      <p:sp>
        <p:nvSpPr>
          <p:cNvPr id="26" name="TextBox 25"/>
          <p:cNvSpPr txBox="1"/>
          <p:nvPr/>
        </p:nvSpPr>
        <p:spPr>
          <a:xfrm>
            <a:off x="6934185" y="3922593"/>
            <a:ext cx="230106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…</a:t>
            </a:r>
            <a:endParaRPr lang="en-US" sz="1800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3028935" y="3048000"/>
            <a:ext cx="171465" cy="76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4629135" y="3029040"/>
            <a:ext cx="171465" cy="790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6229335" y="2976266"/>
            <a:ext cx="171465" cy="8935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7829535" y="3029040"/>
            <a:ext cx="171465" cy="8745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8380413" y="3029040"/>
            <a:ext cx="85725" cy="8745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79106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 on EDMG Sector Sweeps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EDMG SSW Feedback is provided on all sweeps except the first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Sweep starts with Best Beam ID received in EDMG SSW Feedback element, if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2</a:t>
            </a:r>
            <a:r>
              <a:rPr lang="en-US" baseline="30000" dirty="0"/>
              <a:t>nd</a:t>
            </a:r>
            <a:r>
              <a:rPr lang="en-US" dirty="0"/>
              <a:t> sweep or later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Total number of iterations needs to be limited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Suggest 3 in each direction, however a larger limit may be useful for many antenna arrays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21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EDMG SSW and EDMG Feedback elements are defined that allows both separate and simultaneous antenna sector sweeps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Allowing multiple sector sweeps before beam refinement can yield to a better choice of antenna sector selection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Only small protocol changes are needed from 802.11ad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Extending the TX Sector Sweep protocol for EDMG devices to support both SISO and MIMO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802.11ay will provide support for SISO, SU-MIMO and downlink MU-MIMO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Up to 8 spatial streams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SFD and Draft 0.1 have defined many MIMO features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PPDU structure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CE sequences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TRN sequences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SFD mandates simultaneous BF training of transmit DMG antennas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Sector sweep can be improved to support all implementations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Separate / Simultaneous TX Sector Sweep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4658413"/>
            <a:ext cx="7759703" cy="16310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STAs with MIMO capability need two options for TX sector sweep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Separate – slower, but more allows the receiving STA to determine optimum sector of each antenna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Simultaneous – significantly faster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914400" y="2438400"/>
            <a:ext cx="2528884" cy="2133600"/>
            <a:chOff x="914400" y="2438400"/>
            <a:chExt cx="2528884" cy="2133600"/>
          </a:xfrm>
        </p:grpSpPr>
        <p:sp>
          <p:nvSpPr>
            <p:cNvPr id="7" name="Rectangle 6"/>
            <p:cNvSpPr/>
            <p:nvPr/>
          </p:nvSpPr>
          <p:spPr bwMode="auto">
            <a:xfrm>
              <a:off x="914400" y="3810000"/>
              <a:ext cx="1295400" cy="7620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209800" y="2438400"/>
              <a:ext cx="762000" cy="1599406"/>
              <a:chOff x="2209800" y="2438400"/>
              <a:chExt cx="762000" cy="1599406"/>
            </a:xfrm>
          </p:grpSpPr>
          <p:sp>
            <p:nvSpPr>
              <p:cNvPr id="8" name="Isosceles Triangle 7"/>
              <p:cNvSpPr/>
              <p:nvPr/>
            </p:nvSpPr>
            <p:spPr bwMode="auto">
              <a:xfrm rot="10800000">
                <a:off x="2362200" y="2438400"/>
                <a:ext cx="609600" cy="685800"/>
              </a:xfrm>
              <a:prstGeom prst="triangl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" name="Straight Connector 10"/>
              <p:cNvCxnSpPr>
                <a:stCxn id="8" idx="0"/>
              </p:cNvCxnSpPr>
              <p:nvPr/>
            </p:nvCxnSpPr>
            <p:spPr bwMode="auto">
              <a:xfrm flipH="1">
                <a:off x="2666999" y="3124200"/>
                <a:ext cx="1" cy="91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flipH="1">
                <a:off x="2209800" y="4037806"/>
                <a:ext cx="457199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6" name="Isosceles Triangle 15"/>
            <p:cNvSpPr/>
            <p:nvPr/>
          </p:nvSpPr>
          <p:spPr bwMode="auto">
            <a:xfrm rot="10800000">
              <a:off x="2833684" y="2781300"/>
              <a:ext cx="609600" cy="685800"/>
            </a:xfrm>
            <a:prstGeom prst="triangl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7" name="Straight Connector 16"/>
            <p:cNvCxnSpPr>
              <a:cxnSpLocks/>
            </p:cNvCxnSpPr>
            <p:nvPr/>
          </p:nvCxnSpPr>
          <p:spPr bwMode="auto">
            <a:xfrm flipH="1">
              <a:off x="3138484" y="3466306"/>
              <a:ext cx="1" cy="9136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cxnSpLocks/>
            </p:cNvCxnSpPr>
            <p:nvPr/>
          </p:nvCxnSpPr>
          <p:spPr bwMode="auto">
            <a:xfrm flipH="1">
              <a:off x="2219326" y="4379912"/>
              <a:ext cx="91915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1" name="Straight Connector 20"/>
          <p:cNvCxnSpPr/>
          <p:nvPr/>
        </p:nvCxnSpPr>
        <p:spPr bwMode="auto">
          <a:xfrm flipV="1">
            <a:off x="2933700" y="1636712"/>
            <a:ext cx="1433517" cy="76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8" idx="2"/>
          </p:cNvCxnSpPr>
          <p:nvPr/>
        </p:nvCxnSpPr>
        <p:spPr bwMode="auto">
          <a:xfrm>
            <a:off x="2971800" y="2438400"/>
            <a:ext cx="1599406" cy="1905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870769" y="1956891"/>
            <a:ext cx="13773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TX0 Sector </a:t>
            </a:r>
            <a:r>
              <a:rPr lang="en-US" sz="1800" dirty="0" err="1"/>
              <a:t>i</a:t>
            </a:r>
            <a:endParaRPr lang="en-US" sz="1800" dirty="0"/>
          </a:p>
        </p:txBody>
      </p:sp>
      <p:cxnSp>
        <p:nvCxnSpPr>
          <p:cNvPr id="25" name="Straight Connector 24"/>
          <p:cNvCxnSpPr>
            <a:cxnSpLocks/>
          </p:cNvCxnSpPr>
          <p:nvPr/>
        </p:nvCxnSpPr>
        <p:spPr bwMode="auto">
          <a:xfrm rot="1573235" flipV="1">
            <a:off x="3538954" y="2409492"/>
            <a:ext cx="1433517" cy="76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cxnSpLocks/>
          </p:cNvCxnSpPr>
          <p:nvPr/>
        </p:nvCxnSpPr>
        <p:spPr bwMode="auto">
          <a:xfrm rot="1573235">
            <a:off x="3336642" y="3211570"/>
            <a:ext cx="1599406" cy="1905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4197028" y="2971174"/>
            <a:ext cx="13773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TX1 Sector j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7253282" y="3226986"/>
            <a:ext cx="1295400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</a:p>
        </p:txBody>
      </p:sp>
      <p:sp>
        <p:nvSpPr>
          <p:cNvPr id="33" name="Isosceles Triangle 32"/>
          <p:cNvSpPr/>
          <p:nvPr/>
        </p:nvSpPr>
        <p:spPr bwMode="auto">
          <a:xfrm rot="10800000">
            <a:off x="6172200" y="1826417"/>
            <a:ext cx="609600" cy="6858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4" name="Straight Connector 33"/>
          <p:cNvCxnSpPr>
            <a:cxnSpLocks/>
            <a:stCxn id="33" idx="0"/>
          </p:cNvCxnSpPr>
          <p:nvPr/>
        </p:nvCxnSpPr>
        <p:spPr bwMode="auto">
          <a:xfrm>
            <a:off x="6477000" y="2512217"/>
            <a:ext cx="0" cy="13358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cxnSpLocks/>
          </p:cNvCxnSpPr>
          <p:nvPr/>
        </p:nvCxnSpPr>
        <p:spPr bwMode="auto">
          <a:xfrm flipH="1">
            <a:off x="6948484" y="3425823"/>
            <a:ext cx="30479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Isosceles Triangle 29"/>
          <p:cNvSpPr/>
          <p:nvPr/>
        </p:nvSpPr>
        <p:spPr bwMode="auto">
          <a:xfrm rot="10800000">
            <a:off x="6643684" y="2169317"/>
            <a:ext cx="609600" cy="6858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Connector 30"/>
          <p:cNvCxnSpPr>
            <a:cxnSpLocks/>
          </p:cNvCxnSpPr>
          <p:nvPr/>
        </p:nvCxnSpPr>
        <p:spPr bwMode="auto">
          <a:xfrm flipH="1">
            <a:off x="6948484" y="2854323"/>
            <a:ext cx="2" cy="571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cxnSpLocks/>
          </p:cNvCxnSpPr>
          <p:nvPr/>
        </p:nvCxnSpPr>
        <p:spPr bwMode="auto">
          <a:xfrm flipH="1">
            <a:off x="6477002" y="3848100"/>
            <a:ext cx="7762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15060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Separate / Simultaneous TX Sector Sweep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Sector sweeps are necessary, but sweeping over many sectors is slow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Minimum length SSW frame is 26 bytes  (Beacon is longer)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DMG Control preamble is 7552 Tc = 4.29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Header + Data = 248 bits; 2 LDPC </a:t>
            </a:r>
            <a:r>
              <a:rPr lang="en-US" dirty="0" err="1"/>
              <a:t>Codewords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336 + 160 + 168 = 664 coded bits x 32 Tc = 12.07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SBIFS = 1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Total = 17.36 us per sector minimum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</a:t>
            </a:r>
            <a:r>
              <a:rPr lang="en-US" dirty="0" err="1"/>
              <a:t>NxN</a:t>
            </a:r>
            <a:r>
              <a:rPr lang="en-US" dirty="0"/>
              <a:t> MIMO, the sector sweep time increases linearly with 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303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Separate / Simultaneous TX Sector Sweep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802.11ay should allow both separate (1 antenna array at a time) and simultaneous TX sector sweeps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Choice of employing separate, simultaneous, or both techniques should be left to equipment vendors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802.11ay will provide mechanisms to enable interoperability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084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Separate / Simultaneous TX Sector Sweep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some cases, it may be beneficial to run more than one sector sweep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initial sector sweep to determine possible starting points for a combination of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After feedback from the receiver, a second sector sweep to determine a unique starting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704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Simultaneous Sector Sweep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Simultaneous Sector Sweep transmission from multiple antennas can employ time shifts as defined in Draft 0.1 29.3.4.26.5: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upon method for transmitting non-EDMG portions of MIMO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0, 4Tc, 8Tc, … 4(N-1)Tc  for N antennas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sufficient diversity that receiver can accurately determine total power even if the path from each TX antenna to the RX antenna is almost the same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96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802.11ad SSW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7954"/>
            <a:ext cx="7770813" cy="18264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 octets total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sector and DMG Antenna ID settings (1 octet)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G. Cheng, et al,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8800"/>
            <a:ext cx="9144000" cy="212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385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1187</TotalTime>
  <Words>1028</Words>
  <Application>Microsoft Office PowerPoint</Application>
  <PresentationFormat>On-screen Show (4:3)</PresentationFormat>
  <Paragraphs>190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Office Theme</vt:lpstr>
      <vt:lpstr>Document</vt:lpstr>
      <vt:lpstr>TX Sector Sweeps</vt:lpstr>
      <vt:lpstr>Abstract</vt:lpstr>
      <vt:lpstr>Background</vt:lpstr>
      <vt:lpstr>Separate / Simultaneous TX Sector Sweep (1)</vt:lpstr>
      <vt:lpstr>Separate / Simultaneous TX Sector Sweep (2)</vt:lpstr>
      <vt:lpstr>Separate / Simultaneous TX Sector Sweep (3)</vt:lpstr>
      <vt:lpstr>Separate / Simultaneous TX Sector Sweep (4)</vt:lpstr>
      <vt:lpstr>Simultaneous Sector Sweep</vt:lpstr>
      <vt:lpstr>Legacy 802.11ad SSW Field</vt:lpstr>
      <vt:lpstr>Proposed EDMG SSW element (1)</vt:lpstr>
      <vt:lpstr>EDMG SSW element (2)</vt:lpstr>
      <vt:lpstr>EDMG SSW Feedback (1)</vt:lpstr>
      <vt:lpstr>EDMG SSW Feedback (2)</vt:lpstr>
      <vt:lpstr>Multiple Sector Sweep Example</vt:lpstr>
      <vt:lpstr>Constraints on EDMG Sector Sweeps</vt:lpstr>
      <vt:lpstr>Summary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Christopher Hansen</dc:creator>
  <cp:lastModifiedBy>Christopher Hansen</cp:lastModifiedBy>
  <cp:revision>85</cp:revision>
  <cp:lastPrinted>1601-01-01T00:00:00Z</cp:lastPrinted>
  <dcterms:created xsi:type="dcterms:W3CDTF">2017-01-05T00:45:40Z</dcterms:created>
  <dcterms:modified xsi:type="dcterms:W3CDTF">2017-01-16T19:29:49Z</dcterms:modified>
</cp:coreProperties>
</file>