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4" r:id="rId3"/>
    <p:sldId id="291" r:id="rId4"/>
    <p:sldId id="268" r:id="rId5"/>
    <p:sldId id="289" r:id="rId6"/>
    <p:sldId id="294" r:id="rId7"/>
    <p:sldId id="292" r:id="rId8"/>
    <p:sldId id="293" r:id="rId9"/>
    <p:sldId id="29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100" d="100"/>
          <a:sy n="100" d="100"/>
        </p:scale>
        <p:origin x="29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64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06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00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7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802.11-17/0084r0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High Level PHY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168212"/>
              </p:ext>
            </p:extLst>
          </p:nvPr>
        </p:nvGraphicFramePr>
        <p:xfrm>
          <a:off x="473075" y="3051175"/>
          <a:ext cx="7481888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" name="Document" r:id="rId5" imgW="8267030" imgH="3001301" progId="Word.Document.8">
                  <p:embed/>
                </p:oleObj>
              </mc:Choice>
              <mc:Fallback>
                <p:oleObj name="Document" r:id="rId5" imgW="8267030" imgH="30013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051175"/>
                        <a:ext cx="7481888" cy="271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6406" y="1751012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</a:t>
            </a:r>
            <a:r>
              <a:rPr lang="en-US" kern="0" dirty="0" smtClean="0"/>
              <a:t>his contribution proposes a high level </a:t>
            </a:r>
            <a:r>
              <a:rPr lang="en-US" kern="0" dirty="0" smtClean="0">
                <a:solidFill>
                  <a:schemeClr val="tx1"/>
                </a:solidFill>
              </a:rPr>
              <a:t>PHY</a:t>
            </a:r>
            <a:r>
              <a:rPr lang="en-US" kern="0" dirty="0" smtClean="0"/>
              <a:t> design for 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It reiterates the proposal </a:t>
            </a:r>
            <a:r>
              <a:rPr lang="en-US" kern="0" dirty="0" smtClean="0">
                <a:solidFill>
                  <a:schemeClr val="tx1"/>
                </a:solidFill>
              </a:rPr>
              <a:t>outlined</a:t>
            </a:r>
            <a:r>
              <a:rPr lang="en-US" kern="0" dirty="0" smtClean="0"/>
              <a:t> in [1], which was further studied both analytically and through simulations in [2-4].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kern="0" dirty="0" smtClean="0"/>
              <a:t>In [2], selecting an optimum threshold </a:t>
            </a:r>
            <a:r>
              <a:rPr lang="en-US" sz="2000" kern="0" dirty="0"/>
              <a:t>for non-coherent OOK </a:t>
            </a:r>
            <a:r>
              <a:rPr lang="en-US" sz="2000" kern="0" dirty="0" smtClean="0"/>
              <a:t>was discussed, and performance of an envelop detector was given. </a:t>
            </a:r>
            <a:endParaRPr lang="en-US" sz="2000" kern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kern="0" dirty="0" smtClean="0"/>
              <a:t>In [3,4], OOK </a:t>
            </a:r>
            <a:r>
              <a:rPr lang="en-US" sz="2000" kern="0" dirty="0"/>
              <a:t>Modulation with Manchester Code </a:t>
            </a:r>
            <a:r>
              <a:rPr lang="en-US" sz="2000" kern="0" dirty="0" smtClean="0"/>
              <a:t>and symbol repetition were studied. </a:t>
            </a:r>
            <a:r>
              <a:rPr lang="en-US" sz="2000" kern="0" dirty="0" smtClean="0">
                <a:solidFill>
                  <a:schemeClr val="tx1"/>
                </a:solidFill>
              </a:rPr>
              <a:t> Additionally, simulation results comparing their performance to the L-SIG performance were provided using both coherent and non-coherent detectors.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95017" y="1503177"/>
            <a:ext cx="8305800" cy="4930366"/>
          </a:xfrm>
        </p:spPr>
        <p:txBody>
          <a:bodyPr/>
          <a:lstStyle/>
          <a:p>
            <a:pPr marL="0" indent="0"/>
            <a:r>
              <a:rPr lang="en-US" dirty="0" smtClean="0"/>
              <a:t>The WUR packet consists of two portions: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First, a Legacy Preamble to enable coexistence with other Wi-Fi devices (L-STF, L-LTF, L-SIG)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</a:t>
            </a:r>
            <a:r>
              <a:rPr lang="en-US" dirty="0"/>
              <a:t>L-SIG to protect the packet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is for </a:t>
            </a:r>
            <a:r>
              <a:rPr lang="en-US" dirty="0"/>
              <a:t>the 3rd party legacy </a:t>
            </a:r>
            <a:r>
              <a:rPr lang="en-US" dirty="0" smtClean="0"/>
              <a:t>stations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Legacy portion of the packet is </a:t>
            </a:r>
            <a:r>
              <a:rPr lang="en-US" dirty="0">
                <a:solidFill>
                  <a:schemeClr val="tx1"/>
                </a:solidFill>
              </a:rPr>
              <a:t>not </a:t>
            </a:r>
            <a:r>
              <a:rPr lang="en-US" dirty="0" smtClean="0">
                <a:solidFill>
                  <a:schemeClr val="tx1"/>
                </a:solidFill>
              </a:rPr>
              <a:t>decoded (or detected) by the WUR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Next, 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Wake-up portion, which is subdivided into to parts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Wake-up preamble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Payload </a:t>
            </a:r>
            <a:r>
              <a:rPr lang="en-US" dirty="0"/>
              <a:t>of </a:t>
            </a:r>
            <a:r>
              <a:rPr lang="en-US" dirty="0" smtClean="0"/>
              <a:t>the wake-up </a:t>
            </a:r>
            <a:r>
              <a:rPr lang="en-US" dirty="0"/>
              <a:t>packet 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Payload can include receiver address, body (control information) and FCS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Wake-up </a:t>
            </a:r>
            <a:r>
              <a:rPr lang="en-US" dirty="0">
                <a:solidFill>
                  <a:schemeClr val="tx1"/>
                </a:solidFill>
              </a:rPr>
              <a:t>Packet </a:t>
            </a:r>
            <a:r>
              <a:rPr lang="en-US" dirty="0" smtClean="0">
                <a:solidFill>
                  <a:schemeClr val="tx1"/>
                </a:solidFill>
              </a:rPr>
              <a:t>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6453031" y="1341866"/>
            <a:ext cx="2815700" cy="459752"/>
            <a:chOff x="6629400" y="1336574"/>
            <a:chExt cx="2815700" cy="459752"/>
          </a:xfrm>
        </p:grpSpPr>
        <p:sp>
          <p:nvSpPr>
            <p:cNvPr id="113" name="Rectangle 112"/>
            <p:cNvSpPr/>
            <p:nvPr/>
          </p:nvSpPr>
          <p:spPr>
            <a:xfrm>
              <a:off x="6692352" y="1519803"/>
              <a:ext cx="2184665" cy="27652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050" kern="0" dirty="0" smtClean="0">
                  <a:solidFill>
                    <a:prstClr val="black"/>
                  </a:solidFill>
                  <a:latin typeface="Intel Clear"/>
                  <a:ea typeface="+mn-ea"/>
                </a:rPr>
                <a:t>                     WUR Portion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6629400" y="1519801"/>
              <a:ext cx="733329" cy="27652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kern="0" dirty="0" smtClean="0">
                  <a:solidFill>
                    <a:prstClr val="black"/>
                  </a:solidFill>
                  <a:latin typeface="Intel Clear"/>
                  <a:ea typeface="+mn-ea"/>
                </a:rPr>
                <a:t>Legacy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069726" y="1336574"/>
              <a:ext cx="237537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 Packet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546292" y="3810000"/>
            <a:ext cx="6314592" cy="1066723"/>
            <a:chOff x="2448407" y="3505277"/>
            <a:chExt cx="6314592" cy="1066723"/>
          </a:xfrm>
        </p:grpSpPr>
        <p:pic>
          <p:nvPicPr>
            <p:cNvPr id="93" name="Picture 9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56449" y="3505277"/>
              <a:ext cx="5206547" cy="689571"/>
            </a:xfrm>
            <a:prstGeom prst="rect">
              <a:avLst/>
            </a:prstGeom>
          </p:spPr>
        </p:pic>
        <p:cxnSp>
          <p:nvCxnSpPr>
            <p:cNvPr id="101" name="Straight Connector 100"/>
            <p:cNvCxnSpPr/>
            <p:nvPr/>
          </p:nvCxnSpPr>
          <p:spPr>
            <a:xfrm flipH="1" flipV="1">
              <a:off x="3809996" y="3574604"/>
              <a:ext cx="1" cy="799426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>
            <a:xfrm flipV="1">
              <a:off x="8762996" y="3595338"/>
              <a:ext cx="0" cy="80395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047450" y="3971929"/>
              <a:ext cx="488004" cy="220236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3" name="Left Brace 32"/>
            <p:cNvSpPr/>
            <p:nvPr/>
          </p:nvSpPr>
          <p:spPr>
            <a:xfrm rot="16200000">
              <a:off x="6245491" y="1856521"/>
              <a:ext cx="82016" cy="4953001"/>
            </a:xfrm>
            <a:prstGeom prst="leftBrace">
              <a:avLst>
                <a:gd name="adj1" fmla="val 55555"/>
                <a:gd name="adj2" fmla="val 5000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l Clear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730898" y="4295001"/>
              <a:ext cx="133882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wake-up </a:t>
              </a:r>
              <a:r>
                <a:rPr lang="en-US" sz="1200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p</a:t>
              </a:r>
              <a:r>
                <a:rPr lang="en-US" sz="1200" dirty="0" smtClean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ortion</a:t>
              </a:r>
              <a:endParaRPr lang="en-US" sz="12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48407" y="3997317"/>
              <a:ext cx="8547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Legacy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preamble</a:t>
              </a:r>
              <a:endParaRPr lang="en-US" sz="12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endParaRPr>
            </a:p>
          </p:txBody>
        </p:sp>
      </p:grp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1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WUR </a:t>
            </a:r>
            <a:r>
              <a:rPr lang="en-US" dirty="0" smtClean="0">
                <a:solidFill>
                  <a:schemeClr val="tx1"/>
                </a:solidFill>
              </a:rPr>
              <a:t>Waveform Portion of Packet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18306" y="1447800"/>
            <a:ext cx="8305800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to </a:t>
            </a:r>
            <a:r>
              <a:rPr lang="en-US" dirty="0"/>
              <a:t>use On-Off Keying (OOK</a:t>
            </a:r>
            <a:r>
              <a:rPr lang="en-US" dirty="0" smtClean="0"/>
              <a:t>) modulation for the payload 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simple modulation scheme </a:t>
            </a:r>
            <a:r>
              <a:rPr lang="en-US" dirty="0" smtClean="0">
                <a:solidFill>
                  <a:schemeClr val="tx1"/>
                </a:solidFill>
              </a:rPr>
              <a:t>enables very low power consumption through the use of a simple receiver architecture </a:t>
            </a:r>
            <a:r>
              <a:rPr lang="en-US" dirty="0" smtClean="0"/>
              <a:t>[5 and references there in]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Allows non-coherent </a:t>
            </a:r>
            <a:r>
              <a:rPr lang="en-US" dirty="0" smtClean="0"/>
              <a:t>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OOK modulation can be done using the existing OFDM transmitter with simple </a:t>
            </a:r>
            <a:r>
              <a:rPr lang="en-US" dirty="0" smtClean="0"/>
              <a:t>modification (see the next slide)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</a:t>
            </a:r>
            <a:r>
              <a:rPr lang="en-US" dirty="0"/>
              <a:t>OFDM symbol period </a:t>
            </a:r>
            <a:r>
              <a:rPr lang="en-US" dirty="0" smtClean="0"/>
              <a:t>(4usec</a:t>
            </a:r>
            <a:r>
              <a:rPr lang="en-US" dirty="0"/>
              <a:t>) </a:t>
            </a:r>
            <a:r>
              <a:rPr lang="en-US" dirty="0" smtClean="0"/>
              <a:t> is used to transmit 1 bit </a:t>
            </a:r>
          </a:p>
          <a:p>
            <a:pPr marL="1200150" lvl="2" indent="-342900">
              <a:buFont typeface="Wingdings" panose="05000000000000000000" pitchFamily="2" charset="2"/>
              <a:buChar char="Ø"/>
            </a:pPr>
            <a:r>
              <a:rPr lang="en-US" dirty="0" smtClean="0"/>
              <a:t>This results in 250kbps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Simple channel coding can be utilized to further improve SNR performance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example, repetition or Manchester coding as discussed </a:t>
            </a:r>
            <a:r>
              <a:rPr lang="en-US" dirty="0" smtClean="0"/>
              <a:t>in [</a:t>
            </a:r>
            <a:r>
              <a:rPr lang="en-US" dirty="0"/>
              <a:t>3,4</a:t>
            </a:r>
            <a:r>
              <a:rPr lang="en-US" dirty="0" smtClean="0"/>
              <a:t>]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0413" cy="715438"/>
          </a:xfrm>
        </p:spPr>
        <p:txBody>
          <a:bodyPr/>
          <a:lstStyle/>
          <a:p>
            <a:r>
              <a:rPr lang="en-US" sz="3000" dirty="0" smtClean="0"/>
              <a:t>Waveform Generation Using OFDM Transmitter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367" y="1444632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OOK waveform: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802.11 OFDM </a:t>
            </a:r>
            <a:r>
              <a:rPr lang="en-US" dirty="0" smtClean="0"/>
              <a:t>transmitter for OOK waveform generation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Still, a </a:t>
            </a:r>
            <a:r>
              <a:rPr lang="en-US" sz="1600" dirty="0"/>
              <a:t>single carrier OOK signal that uses a </a:t>
            </a:r>
            <a:r>
              <a:rPr lang="en-US" sz="1600" dirty="0" smtClean="0"/>
              <a:t>sequence of complex numbers assigned in the frequency domain for </a:t>
            </a:r>
            <a:r>
              <a:rPr lang="en-US" sz="1600" dirty="0"/>
              <a:t>the “on” state of the OOK</a:t>
            </a:r>
            <a:r>
              <a:rPr lang="en-US" sz="1600" dirty="0" smtClean="0"/>
              <a:t>.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 OOK symbol is constructed by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Populating 13 subcarriers (for example, can use </a:t>
            </a:r>
            <a:r>
              <a:rPr lang="en-US" dirty="0"/>
              <a:t>the non-null L-STF sequence with </a:t>
            </a:r>
            <a:r>
              <a:rPr lang="en-US" dirty="0" smtClean="0"/>
              <a:t>312.5 kHz spacing) to obtain: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Approximately 4 MHz of bandwidth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4 µsec </a:t>
            </a:r>
            <a:r>
              <a:rPr lang="en-US" dirty="0"/>
              <a:t>symbol </a:t>
            </a:r>
            <a:r>
              <a:rPr lang="en-US" dirty="0" smtClean="0"/>
              <a:t>period; with the inclusion of 0.8 µsec cyclic prefix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625" y="4479400"/>
            <a:ext cx="2460267" cy="1845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721" y="4479400"/>
            <a:ext cx="2460267" cy="18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18306" y="1447800"/>
            <a:ext cx="8305800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proposed to use the existing WLAN OFDM transmitter to generate the wake-up </a:t>
            </a:r>
            <a:r>
              <a:rPr lang="en-US" dirty="0" smtClean="0">
                <a:solidFill>
                  <a:schemeClr val="tx1"/>
                </a:solidFill>
              </a:rPr>
              <a:t>waveform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 smtClean="0">
                <a:solidFill>
                  <a:schemeClr val="tx1"/>
                </a:solidFill>
              </a:rPr>
              <a:t>wake-up waveform </a:t>
            </a:r>
            <a:r>
              <a:rPr lang="en-US" dirty="0" smtClean="0"/>
              <a:t>is used to modulate the payload in an OOK scheme.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OOK modulation scheme provides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very low </a:t>
            </a:r>
            <a:r>
              <a:rPr lang="en-US" dirty="0" smtClean="0"/>
              <a:t>power </a:t>
            </a:r>
            <a:r>
              <a:rPr lang="en-US" dirty="0"/>
              <a:t>receiver design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Simple non-coherent envelop detector where the complexity of demodulation is with setting a correct threshold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3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56406" y="1241833"/>
            <a:ext cx="8305800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use of OOK for modulation of the payload portion of the wake-up packet?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6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56406" y="1241833"/>
            <a:ext cx="8305800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generate </a:t>
            </a:r>
            <a:r>
              <a:rPr lang="en-US" dirty="0" smtClean="0">
                <a:solidFill>
                  <a:schemeClr val="tx1"/>
                </a:solidFill>
              </a:rPr>
              <a:t>wake-up waveform </a:t>
            </a:r>
            <a:r>
              <a:rPr lang="en-US" dirty="0" smtClean="0"/>
              <a:t>by populating a certain number of the OFDM subcarriers?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54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6406" y="1751012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[</a:t>
            </a:r>
            <a:r>
              <a:rPr lang="en-US" sz="2000" kern="0" dirty="0"/>
              <a:t>1] Minyoung Park </a:t>
            </a:r>
            <a:r>
              <a:rPr lang="en-US" sz="2000" kern="0" dirty="0" smtClean="0"/>
              <a:t>et al., </a:t>
            </a:r>
            <a:r>
              <a:rPr lang="en-US" sz="2000" kern="0" dirty="0"/>
              <a:t>“LP-WUR (Low-Power Wake-Up </a:t>
            </a:r>
            <a:r>
              <a:rPr lang="en-US" sz="2000" kern="0" dirty="0" smtClean="0"/>
              <a:t>Receiver</a:t>
            </a:r>
            <a:r>
              <a:rPr lang="en-US" sz="2000" kern="0" dirty="0"/>
              <a:t>) Follow-Up</a:t>
            </a:r>
            <a:r>
              <a:rPr lang="en-US" sz="2000" kern="0" dirty="0" smtClean="0"/>
              <a:t>”, IEEE 802.11-16/0341r0, </a:t>
            </a:r>
            <a:r>
              <a:rPr lang="en-US" sz="2000" kern="0" dirty="0"/>
              <a:t>Mar. 14, 2016</a:t>
            </a:r>
            <a:r>
              <a:rPr lang="en-US" sz="2000" kern="0" dirty="0" smtClean="0"/>
              <a:t>.</a:t>
            </a:r>
          </a:p>
          <a:p>
            <a:pPr marL="0" indent="0"/>
            <a:r>
              <a:rPr lang="en-US" sz="2000" kern="0" dirty="0" smtClean="0"/>
              <a:t>[2] </a:t>
            </a:r>
            <a:r>
              <a:rPr lang="en-US" sz="2000" dirty="0" err="1">
                <a:solidFill>
                  <a:schemeClr val="tx1"/>
                </a:solidFill>
              </a:rPr>
              <a:t>Shouxing</a:t>
            </a:r>
            <a:r>
              <a:rPr lang="en-US" sz="2000" dirty="0">
                <a:solidFill>
                  <a:schemeClr val="tx1"/>
                </a:solidFill>
              </a:rPr>
              <a:t> Simon Qu </a:t>
            </a:r>
            <a:r>
              <a:rPr lang="en-US" sz="2000" kern="0" dirty="0"/>
              <a:t>et al., , “On Error Rate Performance of OOK in AWGN”, IEEE 802.11-16/1144r0, Sept. 12, 2016.</a:t>
            </a:r>
          </a:p>
          <a:p>
            <a:pPr marL="0" indent="0"/>
            <a:r>
              <a:rPr lang="en-US" sz="2000" kern="0" dirty="0" smtClean="0"/>
              <a:t>[</a:t>
            </a:r>
            <a:r>
              <a:rPr lang="en-US" sz="2000" kern="0" dirty="0"/>
              <a:t>3] </a:t>
            </a:r>
            <a:r>
              <a:rPr lang="en-US" sz="2000" kern="0" dirty="0" err="1"/>
              <a:t>Eunsung</a:t>
            </a:r>
            <a:r>
              <a:rPr lang="en-US" sz="2000" kern="0" dirty="0"/>
              <a:t> Park et al., , “Performance Investigation on Wake-Up Receiver”, IEEE 802.11-16/0865r1, July 26, 2016.</a:t>
            </a:r>
          </a:p>
          <a:p>
            <a:pPr marL="0" indent="0"/>
            <a:r>
              <a:rPr lang="en-US" sz="2000" kern="0" dirty="0" smtClean="0"/>
              <a:t>[4] </a:t>
            </a:r>
            <a:r>
              <a:rPr lang="en-US" sz="2000" kern="0" dirty="0" err="1"/>
              <a:t>Eunsung</a:t>
            </a:r>
            <a:r>
              <a:rPr lang="en-US" sz="2000" kern="0" dirty="0"/>
              <a:t> Park et al., , “Further Investigation on WUR </a:t>
            </a:r>
          </a:p>
          <a:p>
            <a:pPr marL="0" indent="0"/>
            <a:r>
              <a:rPr lang="en-US" sz="2000" kern="0" dirty="0"/>
              <a:t>Performance”, IEEE 802.11-16/1144r0, Sept. 12, 2016.</a:t>
            </a:r>
          </a:p>
          <a:p>
            <a:pPr marL="0" indent="0"/>
            <a:r>
              <a:rPr lang="en-US" sz="2000" kern="0" dirty="0" smtClean="0"/>
              <a:t>[5] C</a:t>
            </a:r>
            <a:r>
              <a:rPr lang="en-US" sz="2000" kern="0" dirty="0"/>
              <a:t>. Salazar, A. Kaiser, A. </a:t>
            </a:r>
            <a:r>
              <a:rPr lang="en-US" sz="2000" kern="0" dirty="0" err="1"/>
              <a:t>Cathelin</a:t>
            </a:r>
            <a:r>
              <a:rPr lang="en-US" sz="2000" kern="0" dirty="0"/>
              <a:t>, J. </a:t>
            </a:r>
            <a:r>
              <a:rPr lang="en-US" sz="2000" kern="0" dirty="0" err="1"/>
              <a:t>Rabaey</a:t>
            </a:r>
            <a:r>
              <a:rPr lang="en-US" sz="2000" kern="0" dirty="0"/>
              <a:t>, “A −97dBm-sensitivity interferer-resilient 2.4GHz wake-up receiver using dual-IF multi-N-Path architecture in 65nm </a:t>
            </a:r>
            <a:r>
              <a:rPr lang="en-US" sz="2000" kern="0" dirty="0" smtClean="0"/>
              <a:t>CMOS”, </a:t>
            </a:r>
            <a:r>
              <a:rPr lang="en-US" sz="2000" i="1" kern="0" dirty="0" smtClean="0"/>
              <a:t>IEEE </a:t>
            </a:r>
            <a:r>
              <a:rPr lang="en-US" sz="2000" i="1" kern="0" dirty="0"/>
              <a:t>Int. Solid-State Circuits Conf. Dig. Tech. Papers</a:t>
            </a:r>
            <a:r>
              <a:rPr lang="en-US" sz="2000" kern="0" dirty="0"/>
              <a:t>, pp. 242-244, 2015</a:t>
            </a: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15272</TotalTime>
  <Words>808</Words>
  <Application>Microsoft Office PowerPoint</Application>
  <PresentationFormat>On-screen Show (4:3)</PresentationFormat>
  <Paragraphs>118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MS Gothic</vt:lpstr>
      <vt:lpstr>Neo Sans Intel</vt:lpstr>
      <vt:lpstr>Arial</vt:lpstr>
      <vt:lpstr>Intel Clear</vt:lpstr>
      <vt:lpstr>Times New Roman</vt:lpstr>
      <vt:lpstr>Wingdings</vt:lpstr>
      <vt:lpstr>Office Theme</vt:lpstr>
      <vt:lpstr>Document</vt:lpstr>
      <vt:lpstr>High Level PHY Design</vt:lpstr>
      <vt:lpstr>Introduction</vt:lpstr>
      <vt:lpstr>Wake-up Packet Design</vt:lpstr>
      <vt:lpstr>WUR Waveform Portion of Packet</vt:lpstr>
      <vt:lpstr>Waveform Generation Using OFDM Transmitter</vt:lpstr>
      <vt:lpstr>Conclusion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442</cp:revision>
  <cp:lastPrinted>1601-01-01T00:00:00Z</cp:lastPrinted>
  <dcterms:created xsi:type="dcterms:W3CDTF">2015-10-31T00:33:08Z</dcterms:created>
  <dcterms:modified xsi:type="dcterms:W3CDTF">2017-01-16T06:11:20Z</dcterms:modified>
</cp:coreProperties>
</file>