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9" r:id="rId4"/>
    <p:sldId id="290" r:id="rId5"/>
    <p:sldId id="291" r:id="rId6"/>
    <p:sldId id="268" r:id="rId7"/>
    <p:sldId id="292" r:id="rId8"/>
    <p:sldId id="294" r:id="rId9"/>
    <p:sldId id="295" r:id="rId10"/>
    <p:sldId id="296" r:id="rId11"/>
    <p:sldId id="300" r:id="rId12"/>
    <p:sldId id="298" r:id="rId13"/>
    <p:sldId id="307" r:id="rId14"/>
    <p:sldId id="308" r:id="rId15"/>
    <p:sldId id="287" r:id="rId16"/>
    <p:sldId id="288" r:id="rId17"/>
    <p:sldId id="260" r:id="rId18"/>
    <p:sldId id="264" r:id="rId19"/>
    <p:sldId id="26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D0D8E8"/>
    <a:srgbClr val="E9EDF4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-822" y="3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17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23246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Rate 7/8 (1344,1176) LDPC code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49325" y="2778125"/>
          <a:ext cx="7245350" cy="3206750"/>
        </p:xfrm>
        <a:graphic>
          <a:graphicData uri="http://schemas.openxmlformats.org/presentationml/2006/ole">
            <p:oleObj spid="_x0000_s3087" name="Document" r:id="rId4" imgW="8193405" imgH="363111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(64QAM, SC block length of 448) (Recap)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652463" y="1446213"/>
            <a:ext cx="8160396" cy="4957359"/>
            <a:chOff x="223838" y="893763"/>
            <a:chExt cx="8719079" cy="5438869"/>
          </a:xfrm>
        </p:grpSpPr>
        <p:sp>
          <p:nvSpPr>
            <p:cNvPr id="8" name="Down Arrow 89"/>
            <p:cNvSpPr>
              <a:spLocks noChangeArrowheads="1"/>
            </p:cNvSpPr>
            <p:nvPr/>
          </p:nvSpPr>
          <p:spPr bwMode="auto">
            <a:xfrm>
              <a:off x="2355850" y="329088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102"/>
            <p:cNvSpPr txBox="1">
              <a:spLocks noChangeArrowheads="1"/>
            </p:cNvSpPr>
            <p:nvPr/>
          </p:nvSpPr>
          <p:spPr bwMode="auto">
            <a:xfrm>
              <a:off x="577850" y="2930525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0" name="TextBox 103"/>
            <p:cNvSpPr txBox="1">
              <a:spLocks noChangeArrowheads="1"/>
            </p:cNvSpPr>
            <p:nvPr/>
          </p:nvSpPr>
          <p:spPr bwMode="auto">
            <a:xfrm>
              <a:off x="385763" y="2046288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1" name="TextBox 104"/>
            <p:cNvSpPr txBox="1">
              <a:spLocks noChangeArrowheads="1"/>
            </p:cNvSpPr>
            <p:nvPr/>
          </p:nvSpPr>
          <p:spPr bwMode="auto">
            <a:xfrm>
              <a:off x="320675" y="3330575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2" name="Down Arrow 127"/>
            <p:cNvSpPr>
              <a:spLocks noChangeArrowheads="1"/>
            </p:cNvSpPr>
            <p:nvPr/>
          </p:nvSpPr>
          <p:spPr bwMode="auto">
            <a:xfrm>
              <a:off x="2355850" y="4533900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8"/>
            <p:cNvSpPr txBox="1">
              <a:spLocks noChangeArrowheads="1"/>
            </p:cNvSpPr>
            <p:nvPr/>
          </p:nvSpPr>
          <p:spPr bwMode="auto">
            <a:xfrm>
              <a:off x="385763" y="5003800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4" name="Group 130"/>
            <p:cNvGrpSpPr>
              <a:grpSpLocks/>
            </p:cNvGrpSpPr>
            <p:nvPr/>
          </p:nvGrpSpPr>
          <p:grpSpPr bwMode="auto">
            <a:xfrm>
              <a:off x="2009775" y="4935538"/>
              <a:ext cx="998538" cy="422275"/>
              <a:chOff x="769905" y="2814520"/>
              <a:chExt cx="998530" cy="422455"/>
            </a:xfrm>
          </p:grpSpPr>
          <p:sp>
            <p:nvSpPr>
              <p:cNvPr id="134" name="TextBox 140"/>
              <p:cNvSpPr txBox="1">
                <a:spLocks noChangeArrowheads="1"/>
              </p:cNvSpPr>
              <p:nvPr/>
            </p:nvSpPr>
            <p:spPr bwMode="auto">
              <a:xfrm>
                <a:off x="953175" y="2852925"/>
                <a:ext cx="634055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</a:t>
                </a:r>
              </a:p>
            </p:txBody>
          </p:sp>
          <p:sp>
            <p:nvSpPr>
              <p:cNvPr id="135" name="Rectangle 141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ight Brace 142"/>
            <p:cNvSpPr>
              <a:spLocks/>
            </p:cNvSpPr>
            <p:nvPr/>
          </p:nvSpPr>
          <p:spPr bwMode="auto">
            <a:xfrm rot="5400000">
              <a:off x="2412206" y="5033169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6" name="TextBox 146"/>
            <p:cNvSpPr txBox="1">
              <a:spLocks noChangeArrowheads="1"/>
            </p:cNvSpPr>
            <p:nvPr/>
          </p:nvSpPr>
          <p:spPr bwMode="auto">
            <a:xfrm>
              <a:off x="2300288" y="560228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7" name="TextBox 150"/>
            <p:cNvSpPr txBox="1">
              <a:spLocks noChangeArrowheads="1"/>
            </p:cNvSpPr>
            <p:nvPr/>
          </p:nvSpPr>
          <p:spPr bwMode="auto">
            <a:xfrm>
              <a:off x="461963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8" name="Group 165"/>
            <p:cNvGrpSpPr>
              <a:grpSpLocks/>
            </p:cNvGrpSpPr>
            <p:nvPr/>
          </p:nvGrpSpPr>
          <p:grpSpPr bwMode="auto">
            <a:xfrm>
              <a:off x="1492488" y="2468564"/>
              <a:ext cx="1850332" cy="868029"/>
              <a:chOff x="659051" y="2446338"/>
              <a:chExt cx="1850332" cy="867150"/>
            </a:xfrm>
          </p:grpSpPr>
          <p:grpSp>
            <p:nvGrpSpPr>
              <p:cNvPr id="124" name="Group 162"/>
              <p:cNvGrpSpPr>
                <a:grpSpLocks/>
              </p:cNvGrpSpPr>
              <p:nvPr/>
            </p:nvGrpSpPr>
            <p:grpSpPr bwMode="auto">
              <a:xfrm>
                <a:off x="659051" y="2446338"/>
                <a:ext cx="927994" cy="346075"/>
                <a:chOff x="648278" y="2276850"/>
                <a:chExt cx="928132" cy="345645"/>
              </a:xfrm>
            </p:grpSpPr>
            <p:sp>
              <p:nvSpPr>
                <p:cNvPr id="132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133" name="Rectangle 63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5" name="Right Brace 94"/>
              <p:cNvSpPr>
                <a:spLocks/>
              </p:cNvSpPr>
              <p:nvPr/>
            </p:nvSpPr>
            <p:spPr bwMode="auto">
              <a:xfrm rot="5400000">
                <a:off x="1029494" y="2504282"/>
                <a:ext cx="155575" cy="884237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TextBox 98"/>
              <p:cNvSpPr txBox="1">
                <a:spLocks noChangeArrowheads="1"/>
              </p:cNvSpPr>
              <p:nvPr/>
            </p:nvSpPr>
            <p:spPr bwMode="auto">
              <a:xfrm>
                <a:off x="911983" y="2984500"/>
                <a:ext cx="466794" cy="328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grpSp>
            <p:nvGrpSpPr>
              <p:cNvPr id="127" name="Group 163"/>
              <p:cNvGrpSpPr>
                <a:grpSpLocks/>
              </p:cNvGrpSpPr>
              <p:nvPr/>
            </p:nvGrpSpPr>
            <p:grpSpPr bwMode="auto">
              <a:xfrm>
                <a:off x="1581388" y="2446338"/>
                <a:ext cx="927995" cy="346075"/>
                <a:chOff x="648278" y="2276850"/>
                <a:chExt cx="928132" cy="345645"/>
              </a:xfrm>
            </p:grpSpPr>
            <p:sp>
              <p:nvSpPr>
                <p:cNvPr id="130" name="TextBox 164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131" name="Rectangle 165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8" name="Right Brace 172"/>
              <p:cNvSpPr>
                <a:spLocks/>
              </p:cNvSpPr>
              <p:nvPr/>
            </p:nvSpPr>
            <p:spPr bwMode="auto">
              <a:xfrm rot="5400000">
                <a:off x="1951037" y="2505076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TextBox 175"/>
              <p:cNvSpPr txBox="1">
                <a:spLocks noChangeArrowheads="1"/>
              </p:cNvSpPr>
              <p:nvPr/>
            </p:nvSpPr>
            <p:spPr bwMode="auto">
              <a:xfrm>
                <a:off x="1794633" y="2984500"/>
                <a:ext cx="466794" cy="328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</p:grpSp>
        <p:sp>
          <p:nvSpPr>
            <p:cNvPr id="19" name="TextBox 183"/>
            <p:cNvSpPr txBox="1">
              <a:spLocks noChangeArrowheads="1"/>
            </p:cNvSpPr>
            <p:nvPr/>
          </p:nvSpPr>
          <p:spPr bwMode="auto">
            <a:xfrm>
              <a:off x="423863" y="42735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0" name="Group 178"/>
            <p:cNvGrpSpPr>
              <a:grpSpLocks/>
            </p:cNvGrpSpPr>
            <p:nvPr/>
          </p:nvGrpSpPr>
          <p:grpSpPr bwMode="auto">
            <a:xfrm>
              <a:off x="1570276" y="3775075"/>
              <a:ext cx="927994" cy="344488"/>
              <a:chOff x="648278" y="2276850"/>
              <a:chExt cx="928132" cy="345645"/>
            </a:xfrm>
          </p:grpSpPr>
          <p:sp>
            <p:nvSpPr>
              <p:cNvPr id="122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3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Right Brace 181"/>
            <p:cNvSpPr>
              <a:spLocks/>
            </p:cNvSpPr>
            <p:nvPr/>
          </p:nvSpPr>
          <p:spPr bwMode="auto">
            <a:xfrm rot="5400000">
              <a:off x="1940719" y="3833019"/>
              <a:ext cx="155575" cy="884237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182"/>
            <p:cNvSpPr txBox="1">
              <a:spLocks noChangeArrowheads="1"/>
            </p:cNvSpPr>
            <p:nvPr/>
          </p:nvSpPr>
          <p:spPr bwMode="auto">
            <a:xfrm>
              <a:off x="1857682" y="43116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224</a:t>
              </a:r>
            </a:p>
          </p:txBody>
        </p:sp>
        <p:grpSp>
          <p:nvGrpSpPr>
            <p:cNvPr id="23" name="Group 184"/>
            <p:cNvGrpSpPr>
              <a:grpSpLocks/>
            </p:cNvGrpSpPr>
            <p:nvPr/>
          </p:nvGrpSpPr>
          <p:grpSpPr bwMode="auto">
            <a:xfrm>
              <a:off x="2492613" y="3775075"/>
              <a:ext cx="927925" cy="344488"/>
              <a:chOff x="648210" y="2276850"/>
              <a:chExt cx="928200" cy="345645"/>
            </a:xfrm>
          </p:grpSpPr>
          <p:sp>
            <p:nvSpPr>
              <p:cNvPr id="120" name="TextBox 185"/>
              <p:cNvSpPr txBox="1">
                <a:spLocks noChangeArrowheads="1"/>
              </p:cNvSpPr>
              <p:nvPr/>
            </p:nvSpPr>
            <p:spPr bwMode="auto">
              <a:xfrm>
                <a:off x="648210" y="2315255"/>
                <a:ext cx="903079" cy="2779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1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Right Brace 193"/>
            <p:cNvSpPr>
              <a:spLocks/>
            </p:cNvSpPr>
            <p:nvPr/>
          </p:nvSpPr>
          <p:spPr bwMode="auto">
            <a:xfrm rot="5400000">
              <a:off x="2862262" y="38338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196"/>
            <p:cNvSpPr txBox="1">
              <a:spLocks noChangeArrowheads="1"/>
            </p:cNvSpPr>
            <p:nvPr/>
          </p:nvSpPr>
          <p:spPr bwMode="auto">
            <a:xfrm>
              <a:off x="2740332" y="43116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224</a:t>
              </a:r>
            </a:p>
          </p:txBody>
        </p:sp>
        <p:grpSp>
          <p:nvGrpSpPr>
            <p:cNvPr id="26" name="Group 164"/>
            <p:cNvGrpSpPr>
              <a:grpSpLocks/>
            </p:cNvGrpSpPr>
            <p:nvPr/>
          </p:nvGrpSpPr>
          <p:grpSpPr bwMode="auto">
            <a:xfrm>
              <a:off x="1538288" y="1508125"/>
              <a:ext cx="1765300" cy="844550"/>
              <a:chOff x="704850" y="1525588"/>
              <a:chExt cx="1765300" cy="844550"/>
            </a:xfrm>
          </p:grpSpPr>
          <p:grpSp>
            <p:nvGrpSpPr>
              <p:cNvPr id="112" name="Group 151"/>
              <p:cNvGrpSpPr>
                <a:grpSpLocks/>
              </p:cNvGrpSpPr>
              <p:nvPr/>
            </p:nvGrpSpPr>
            <p:grpSpPr bwMode="auto">
              <a:xfrm>
                <a:off x="704850" y="1525588"/>
                <a:ext cx="882650" cy="430887"/>
                <a:chOff x="923525" y="1355130"/>
                <a:chExt cx="652885" cy="431563"/>
              </a:xfrm>
            </p:grpSpPr>
            <p:sp>
              <p:nvSpPr>
                <p:cNvPr id="118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word1</a:t>
                  </a:r>
                </a:p>
              </p:txBody>
            </p:sp>
            <p:sp>
              <p:nvSpPr>
                <p:cNvPr id="119" name="Rectangle 38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3" name="Down Arrow 90"/>
              <p:cNvSpPr>
                <a:spLocks noChangeArrowheads="1"/>
              </p:cNvSpPr>
              <p:nvPr/>
            </p:nvSpPr>
            <p:spPr bwMode="auto">
              <a:xfrm>
                <a:off x="1165225" y="2101850"/>
                <a:ext cx="192088" cy="268288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Down Arrow 200"/>
              <p:cNvSpPr>
                <a:spLocks noChangeArrowheads="1"/>
              </p:cNvSpPr>
              <p:nvPr/>
            </p:nvSpPr>
            <p:spPr bwMode="auto">
              <a:xfrm>
                <a:off x="1971675" y="2101850"/>
                <a:ext cx="192088" cy="268288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5" name="Group 203"/>
              <p:cNvGrpSpPr>
                <a:grpSpLocks/>
              </p:cNvGrpSpPr>
              <p:nvPr/>
            </p:nvGrpSpPr>
            <p:grpSpPr bwMode="auto">
              <a:xfrm>
                <a:off x="1587500" y="1525588"/>
                <a:ext cx="882650" cy="430887"/>
                <a:chOff x="923525" y="1355130"/>
                <a:chExt cx="652885" cy="431563"/>
              </a:xfrm>
            </p:grpSpPr>
            <p:sp>
              <p:nvSpPr>
                <p:cNvPr id="116" name="TextBox 204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word2</a:t>
                  </a:r>
                </a:p>
              </p:txBody>
            </p:sp>
            <p:sp>
              <p:nvSpPr>
                <p:cNvPr id="117" name="Rectangle 205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27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28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110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11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108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09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225"/>
            <p:cNvSpPr txBox="1">
              <a:spLocks noChangeArrowheads="1"/>
            </p:cNvSpPr>
            <p:nvPr/>
          </p:nvSpPr>
          <p:spPr bwMode="auto">
            <a:xfrm>
              <a:off x="5431597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34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35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5052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36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37" name="Down Arrow 229"/>
            <p:cNvSpPr>
              <a:spLocks noChangeArrowheads="1"/>
            </p:cNvSpPr>
            <p:nvPr/>
          </p:nvSpPr>
          <p:spPr bwMode="auto">
            <a:xfrm>
              <a:off x="6845300" y="4422775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24878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39" name="Right Brace 241"/>
            <p:cNvSpPr>
              <a:spLocks/>
            </p:cNvSpPr>
            <p:nvPr/>
          </p:nvSpPr>
          <p:spPr bwMode="auto">
            <a:xfrm rot="5400000">
              <a:off x="5819776" y="5116512"/>
              <a:ext cx="139700" cy="714375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40" name="Right Brace 243"/>
            <p:cNvSpPr>
              <a:spLocks/>
            </p:cNvSpPr>
            <p:nvPr/>
          </p:nvSpPr>
          <p:spPr bwMode="auto">
            <a:xfrm rot="5400000">
              <a:off x="8047038" y="5111750"/>
              <a:ext cx="139700" cy="723900"/>
            </a:xfrm>
            <a:prstGeom prst="rightBrace">
              <a:avLst>
                <a:gd name="adj1" fmla="val 834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41" name="TextBox 244"/>
            <p:cNvSpPr txBox="1">
              <a:spLocks noChangeArrowheads="1"/>
            </p:cNvSpPr>
            <p:nvPr/>
          </p:nvSpPr>
          <p:spPr bwMode="auto">
            <a:xfrm>
              <a:off x="5705475" y="54784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2" name="TextBox 245"/>
            <p:cNvSpPr txBox="1">
              <a:spLocks noChangeArrowheads="1"/>
            </p:cNvSpPr>
            <p:nvPr/>
          </p:nvSpPr>
          <p:spPr bwMode="auto">
            <a:xfrm>
              <a:off x="6421438" y="54911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3" name="TextBox 246"/>
            <p:cNvSpPr txBox="1">
              <a:spLocks noChangeArrowheads="1"/>
            </p:cNvSpPr>
            <p:nvPr/>
          </p:nvSpPr>
          <p:spPr bwMode="auto">
            <a:xfrm>
              <a:off x="7929563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4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45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106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07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104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05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Group 254"/>
            <p:cNvGrpSpPr>
              <a:grpSpLocks/>
            </p:cNvGrpSpPr>
            <p:nvPr/>
          </p:nvGrpSpPr>
          <p:grpSpPr bwMode="auto">
            <a:xfrm>
              <a:off x="7873665" y="2314575"/>
              <a:ext cx="1046832" cy="346075"/>
              <a:chOff x="576566" y="2276850"/>
              <a:chExt cx="1046370" cy="345645"/>
            </a:xfrm>
          </p:grpSpPr>
          <p:sp>
            <p:nvSpPr>
              <p:cNvPr id="102" name="TextBox 255"/>
              <p:cNvSpPr txBox="1">
                <a:spLocks noChangeArrowheads="1"/>
              </p:cNvSpPr>
              <p:nvPr/>
            </p:nvSpPr>
            <p:spPr bwMode="auto">
              <a:xfrm>
                <a:off x="576566" y="2315255"/>
                <a:ext cx="1046370" cy="3035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 dirty="0" smtClean="0">
                    <a:solidFill>
                      <a:schemeClr val="tx1"/>
                    </a:solidFill>
                  </a:rPr>
                  <a:t>Codeword28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8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51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52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100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01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55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56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98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99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7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96" name="TextBox 273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97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Group 275"/>
            <p:cNvGrpSpPr>
              <a:grpSpLocks/>
            </p:cNvGrpSpPr>
            <p:nvPr/>
          </p:nvGrpSpPr>
          <p:grpSpPr bwMode="auto">
            <a:xfrm>
              <a:off x="7873665" y="3621088"/>
              <a:ext cx="1046832" cy="346075"/>
              <a:chOff x="576566" y="2276850"/>
              <a:chExt cx="1046370" cy="345645"/>
            </a:xfrm>
          </p:grpSpPr>
          <p:sp>
            <p:nvSpPr>
              <p:cNvPr id="94" name="TextBox 276"/>
              <p:cNvSpPr txBox="1">
                <a:spLocks noChangeArrowheads="1"/>
              </p:cNvSpPr>
              <p:nvPr/>
            </p:nvSpPr>
            <p:spPr bwMode="auto">
              <a:xfrm>
                <a:off x="576566" y="2315255"/>
                <a:ext cx="1046370" cy="3035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 dirty="0" smtClean="0">
                    <a:solidFill>
                      <a:schemeClr val="tx1"/>
                    </a:solidFill>
                  </a:rPr>
                  <a:t>Codeword28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9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Right Brace 280"/>
            <p:cNvSpPr>
              <a:spLocks/>
            </p:cNvSpPr>
            <p:nvPr/>
          </p:nvSpPr>
          <p:spPr bwMode="auto">
            <a:xfrm rot="5400000">
              <a:off x="8315325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281"/>
            <p:cNvSpPr txBox="1">
              <a:spLocks noChangeArrowheads="1"/>
            </p:cNvSpPr>
            <p:nvPr/>
          </p:nvSpPr>
          <p:spPr bwMode="auto">
            <a:xfrm>
              <a:off x="63511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62" name="TextBox 283"/>
            <p:cNvSpPr txBox="1">
              <a:spLocks noChangeArrowheads="1"/>
            </p:cNvSpPr>
            <p:nvPr/>
          </p:nvSpPr>
          <p:spPr bwMode="auto">
            <a:xfrm>
              <a:off x="8194188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63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6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92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93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7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90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91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8" name="Group 293"/>
            <p:cNvGrpSpPr>
              <a:grpSpLocks/>
            </p:cNvGrpSpPr>
            <p:nvPr/>
          </p:nvGrpSpPr>
          <p:grpSpPr bwMode="auto">
            <a:xfrm>
              <a:off x="7875588" y="1393825"/>
              <a:ext cx="882650" cy="472739"/>
              <a:chOff x="923525" y="1355129"/>
              <a:chExt cx="652885" cy="474221"/>
            </a:xfrm>
          </p:grpSpPr>
          <p:sp>
            <p:nvSpPr>
              <p:cNvPr id="88" name="TextBox 294"/>
              <p:cNvSpPr txBox="1">
                <a:spLocks noChangeArrowheads="1"/>
              </p:cNvSpPr>
              <p:nvPr/>
            </p:nvSpPr>
            <p:spPr bwMode="auto">
              <a:xfrm>
                <a:off x="996106" y="1355129"/>
                <a:ext cx="486743" cy="474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 dirty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 dirty="0" smtClean="0">
                    <a:solidFill>
                      <a:schemeClr val="tx1"/>
                    </a:solidFill>
                  </a:rPr>
                  <a:t>word28</a:t>
                </a:r>
                <a:endParaRPr lang="en-US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9" name="Straight Connector 300"/>
            <p:cNvCxnSpPr>
              <a:cxnSpLocks noChangeShapeType="1"/>
            </p:cNvCxnSpPr>
            <p:nvPr/>
          </p:nvCxnSpPr>
          <p:spPr bwMode="auto">
            <a:xfrm flipH="1">
              <a:off x="8478838" y="4008438"/>
              <a:ext cx="382587" cy="7889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0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1" name="TextBox 170"/>
            <p:cNvSpPr txBox="1">
              <a:spLocks noChangeArrowheads="1"/>
            </p:cNvSpPr>
            <p:nvPr/>
          </p:nvSpPr>
          <p:spPr bwMode="auto">
            <a:xfrm>
              <a:off x="223838" y="5837238"/>
              <a:ext cx="3574850" cy="384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Each block </a:t>
              </a:r>
              <a:r>
                <a:rPr lang="en-US" sz="1200" b="0" dirty="0">
                  <a:solidFill>
                    <a:schemeClr val="tx1"/>
                  </a:solidFill>
                </a:rPr>
                <a:t>is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72" name="TextBox 171"/>
            <p:cNvSpPr txBox="1">
              <a:spLocks noChangeArrowheads="1"/>
            </p:cNvSpPr>
            <p:nvPr/>
          </p:nvSpPr>
          <p:spPr bwMode="auto">
            <a:xfrm>
              <a:off x="4902200" y="5826125"/>
              <a:ext cx="4040717" cy="50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13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28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endParaRPr lang="en-US" sz="1200" b="0" dirty="0">
                <a:solidFill>
                  <a:srgbClr val="0000FF"/>
                </a:solidFill>
              </a:endParaRP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3 or 4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 ) </a:t>
              </a:r>
            </a:p>
          </p:txBody>
        </p:sp>
        <p:grpSp>
          <p:nvGrpSpPr>
            <p:cNvPr id="73" name="Group 232"/>
            <p:cNvGrpSpPr>
              <a:grpSpLocks/>
            </p:cNvGrpSpPr>
            <p:nvPr/>
          </p:nvGrpSpPr>
          <p:grpSpPr bwMode="auto">
            <a:xfrm>
              <a:off x="5503053" y="4887913"/>
              <a:ext cx="798484" cy="422275"/>
              <a:chOff x="730157" y="2814520"/>
              <a:chExt cx="1080092" cy="422455"/>
            </a:xfrm>
          </p:grpSpPr>
          <p:sp>
            <p:nvSpPr>
              <p:cNvPr id="86" name="TextBox 239"/>
              <p:cNvSpPr txBox="1">
                <a:spLocks noChangeArrowheads="1"/>
              </p:cNvSpPr>
              <p:nvPr/>
            </p:nvSpPr>
            <p:spPr bwMode="auto">
              <a:xfrm>
                <a:off x="730157" y="2852925"/>
                <a:ext cx="1080092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8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4" name="Group 232"/>
            <p:cNvGrpSpPr>
              <a:grpSpLocks/>
            </p:cNvGrpSpPr>
            <p:nvPr/>
          </p:nvGrpSpPr>
          <p:grpSpPr bwMode="auto">
            <a:xfrm>
              <a:off x="6239654" y="4887913"/>
              <a:ext cx="798484" cy="422275"/>
              <a:chOff x="730158" y="2814520"/>
              <a:chExt cx="1080092" cy="422455"/>
            </a:xfrm>
          </p:grpSpPr>
          <p:sp>
            <p:nvSpPr>
              <p:cNvPr id="84" name="TextBox 239"/>
              <p:cNvSpPr txBox="1">
                <a:spLocks noChangeArrowheads="1"/>
              </p:cNvSpPr>
              <p:nvPr/>
            </p:nvSpPr>
            <p:spPr bwMode="auto">
              <a:xfrm>
                <a:off x="730158" y="2852925"/>
                <a:ext cx="1080092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85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5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82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8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 232"/>
            <p:cNvGrpSpPr>
              <a:grpSpLocks/>
            </p:cNvGrpSpPr>
            <p:nvPr/>
          </p:nvGrpSpPr>
          <p:grpSpPr bwMode="auto">
            <a:xfrm>
              <a:off x="7657281" y="4887913"/>
              <a:ext cx="908100" cy="422275"/>
              <a:chOff x="655755" y="2814520"/>
              <a:chExt cx="1228895" cy="422455"/>
            </a:xfrm>
          </p:grpSpPr>
          <p:sp>
            <p:nvSpPr>
              <p:cNvPr id="80" name="TextBox 239"/>
              <p:cNvSpPr txBox="1">
                <a:spLocks noChangeArrowheads="1"/>
              </p:cNvSpPr>
              <p:nvPr/>
            </p:nvSpPr>
            <p:spPr bwMode="auto">
              <a:xfrm>
                <a:off x="655755" y="2852925"/>
                <a:ext cx="1228895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13</a:t>
                </a:r>
              </a:p>
            </p:txBody>
          </p:sp>
          <p:sp>
            <p:nvSpPr>
              <p:cNvPr id="8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Right Brace 241"/>
            <p:cNvSpPr>
              <a:spLocks/>
            </p:cNvSpPr>
            <p:nvPr/>
          </p:nvSpPr>
          <p:spPr bwMode="auto">
            <a:xfrm rot="5400000">
              <a:off x="6567488" y="5116512"/>
              <a:ext cx="139700" cy="714375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8" name="TextBox 4"/>
            <p:cNvSpPr txBox="1">
              <a:spLocks noChangeArrowheads="1"/>
            </p:cNvSpPr>
            <p:nvPr/>
          </p:nvSpPr>
          <p:spPr bwMode="auto">
            <a:xfrm>
              <a:off x="309563" y="933449"/>
              <a:ext cx="3992760" cy="432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64QAM blocking with codeword length 1344</a:t>
              </a:r>
            </a:p>
          </p:txBody>
        </p:sp>
        <p:sp>
          <p:nvSpPr>
            <p:cNvPr id="79" name="TextBox 4"/>
            <p:cNvSpPr txBox="1">
              <a:spLocks noChangeArrowheads="1"/>
            </p:cNvSpPr>
            <p:nvPr/>
          </p:nvSpPr>
          <p:spPr bwMode="auto">
            <a:xfrm>
              <a:off x="4725988" y="893763"/>
              <a:ext cx="3992760" cy="432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64QAM blocking with codeword length 1248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comparison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46230" y="2163999"/>
          <a:ext cx="4800626" cy="317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342"/>
                <a:gridCol w="1241761"/>
                <a:gridCol w="1241762"/>
                <a:gridCol w="1241761"/>
              </a:tblGrid>
              <a:tr h="36596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Data length (bytes)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Number of symbol block padding bits (regular / puncturing) (rate 7/8, codeword length 1344/1248, block length=448) &amp; blocking overhead (1344/1248) (%)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QPSK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16QAM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64QAM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512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1024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448 / 768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1344 / 768 (12.5%/7.1%)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1344 / 768 (12.5%/7.1%)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2048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640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3.1%)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896 / 1536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(4.5%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1536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4096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736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736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1632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4%)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8192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0.04%)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928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1824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2.3%)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16384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416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0.3%)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1312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2208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1.4%)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34668" y="2163999"/>
          <a:ext cx="3456450" cy="2540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982"/>
                <a:gridCol w="2559468"/>
              </a:tblGrid>
              <a:tr h="58648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Data length (bytes)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Number of data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padding bits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(regular / puncturing) (rate 7/8, codeword length 1344/1248) &amp; overhead for coding (1344/1248) (%)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512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608 / 272 (12.9%/6.2%)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1024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40 / 544 (0.5% / 6.2%)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2048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80 / 1088 (0.5% / 6.2%)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4096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160 / 1084 (0.5% / 3.2%)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8192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320 / 1076 (0.5% / 1.6%)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16384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640 / 1060 (0.5% / 0.8%)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23863" y="1561443"/>
            <a:ext cx="8291512" cy="4608513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In the following slides, simulated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packet error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rate performance is compared among the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rate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7/8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1344-LDPC code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proposed in this contribution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,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rate 7/8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1248-LDPC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code shown in [1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] and the rate 7/8 672-LDPC code [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4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].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simulations refer to QPSK, 16-QAM and 64-QAM.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AWGN, 11ad conference room channel model.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LDPC decoder is a layered decoder using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8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iterations.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Data packet length 4096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bytes.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No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hardware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impairments.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Ideal channel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estimation.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MMSE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equalization.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5850"/>
          </a:xfrm>
        </p:spPr>
        <p:txBody>
          <a:bodyPr/>
          <a:lstStyle/>
          <a:p>
            <a:r>
              <a:rPr lang="en-US" dirty="0" smtClean="0"/>
              <a:t>PER (AWGN)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3" y="1403801"/>
            <a:ext cx="7711056" cy="42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16872"/>
          </a:xfrm>
        </p:spPr>
        <p:txBody>
          <a:bodyPr/>
          <a:lstStyle/>
          <a:p>
            <a:r>
              <a:rPr lang="en-US" dirty="0" smtClean="0"/>
              <a:t>PER (11ad conf. room)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809" y="1512983"/>
            <a:ext cx="7708212" cy="424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3656"/>
            <a:ext cx="7770813" cy="734627"/>
          </a:xfrm>
        </p:spPr>
        <p:txBody>
          <a:bodyPr/>
          <a:lstStyle/>
          <a:p>
            <a:r>
              <a:rPr lang="en-US" dirty="0" smtClean="0"/>
              <a:t>PER comparison of rate 7/8 LDPC codes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73502" y="1705811"/>
            <a:ext cx="7524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Consider the performance of the punctured code 1248-LDPC code as the reference. The performance gains (in dB) </a:t>
            </a:r>
            <a:r>
              <a:rPr kumimoji="1" lang="en-US" altLang="zh-CN" sz="16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1% PER of various 7/8 LDPC codes are summarized below.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64442" y="2690882"/>
          <a:ext cx="502299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308"/>
                <a:gridCol w="1917577"/>
                <a:gridCol w="1765111"/>
              </a:tblGrid>
              <a:tr h="2966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1344-LDPC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672-LDPC [4]</a:t>
                      </a:r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-0.46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-0.58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77196" y="2334828"/>
            <a:ext cx="80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AWGN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712903" y="4658341"/>
          <a:ext cx="325788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308"/>
                <a:gridCol w="1917577"/>
              </a:tblGrid>
              <a:tr h="2966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1344-LDPC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0.31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0.77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53413" y="4252405"/>
            <a:ext cx="2015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11ad conference room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3707"/>
          </a:xfrm>
        </p:spPr>
        <p:txBody>
          <a:bodyPr/>
          <a:lstStyle/>
          <a:p>
            <a:r>
              <a:rPr lang="en-US" dirty="0" smtClean="0"/>
              <a:t>LDPC Decoder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1025" y="1283915"/>
            <a:ext cx="8267700" cy="4912038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The </a:t>
            </a:r>
            <a:r>
              <a:rPr lang="en-US" altLang="zh-CN" sz="1500" dirty="0" smtClean="0">
                <a:solidFill>
                  <a:schemeClr val="tx1"/>
                </a:solidFill>
                <a:cs typeface="Calibri" pitchFamily="34" charset="0"/>
              </a:rPr>
              <a:t>H matrix of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1344-LDPC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code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proposed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in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this contribution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  <a:r>
              <a:rPr lang="en-US" altLang="zh-CN" sz="1500" dirty="0" smtClean="0">
                <a:solidFill>
                  <a:schemeClr val="tx1"/>
                </a:solidFill>
                <a:cs typeface="Calibri" pitchFamily="34" charset="0"/>
              </a:rPr>
              <a:t>is composed of 42x42 single diagonal non-zero or null sub-matrix as the rate 3/4 code in 11ad. </a:t>
            </a: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1)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layered decoding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: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as for a common QC LDPC code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     -  each layer (check node) corresponds to 32 variables which can be updated independently  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    based on the check node message; 	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     -  for each layer the check node message is calculated from 32 variable node message. 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2)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macro-layer decoding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: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o</a:t>
            </a:r>
            <a:r>
              <a:rPr lang="en-US" altLang="zh-CN" sz="150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ne macro-layer consists two sub-layers. Each sub-layer corresponds to 16 variables the same as a layer of the original 11ad rate 3/4 LDPC code with modification in mapping between check nodes and variable nodes (this is also required for rate 3/4 1344-LDPC).</a:t>
            </a:r>
            <a:endParaRPr lang="en-US" sz="1500" kern="0" dirty="0" smtClean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marL="230188" indent="-23018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	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-  within each sub-layer the variables can be updated as done in an 11ad LDPC decoder. Variables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for each sub-layer can be processed independently. Two sub-layers can process in parallel. </a:t>
            </a:r>
          </a:p>
          <a:p>
            <a:pPr defTabSz="6842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 - 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for each macro-layer, with the min-sum decoding algorithm the check node message is calculated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by combining the results including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one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sign and one min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value for each sub-layer. </a:t>
            </a:r>
          </a:p>
          <a:p>
            <a:pPr defTabSz="671513">
              <a:spcBef>
                <a:spcPts val="0"/>
              </a:spcBef>
              <a:defRPr/>
            </a:pP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-  the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LLR values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can be updated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macro-layer after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macro-layer, and the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process of 16 variables per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check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node is kept unchanged for each sub-layer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5291" y="2344259"/>
          <a:ext cx="7315200" cy="733426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 bwMode="auto">
          <a:xfrm rot="16200000" flipV="1">
            <a:off x="4767317" y="-1427049"/>
            <a:ext cx="144306" cy="731293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0114" y="1890939"/>
            <a:ext cx="3004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32 single diagonal </a:t>
            </a:r>
            <a:r>
              <a:rPr lang="en-US" sz="1400" dirty="0" err="1" smtClean="0">
                <a:solidFill>
                  <a:srgbClr val="0000FF"/>
                </a:solidFill>
              </a:rPr>
              <a:t>submatrices</a:t>
            </a:r>
            <a:r>
              <a:rPr lang="en-US" sz="1400" dirty="0" smtClean="0">
                <a:solidFill>
                  <a:srgbClr val="0000FF"/>
                </a:solidFill>
              </a:rPr>
              <a:t> per row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17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7627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Summary</a:t>
            </a:r>
            <a:endParaRPr lang="en-GB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78453" y="1526958"/>
            <a:ext cx="8381461" cy="4873841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Reviewed the design of rate 7/8 long LDPC codes [1] proposed for 11ay.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Evaluated the PER performance of the proposed rate 7/8 1344-LDPC code and the punctured 1248-LDPC code. The performance of the proposed 1344-LDPC code is up to 0.77 dB better than the punctured 1248-LDPC code [1].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Analyzed the implementation on symbol blocking for different codeword lengths. The rate 7/8 1344-LDPC codes preserves the codeword length unchanged as other relatively lower-rate codes proposed for 11ay and demonstrate benefits with small granularity in mapping between </a:t>
            </a:r>
            <a:r>
              <a:rPr lang="en-US" sz="1600" kern="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codewords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single carrier symbol blocks as well as with less redundancy to be added during encoding and symbol blocking (for relative long packets). 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Discussed decoding complexity. </a:t>
            </a:r>
          </a:p>
          <a:p>
            <a:pPr marL="252413" indent="-252413" defTabSz="671513" eaLnBrk="0" hangingPunct="0">
              <a:spcBef>
                <a:spcPts val="0"/>
              </a:spcBef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-   Decoding of the punctured code [1] is almost the same as decoding of the rate 13/16 1344-LDPC code.</a:t>
            </a:r>
          </a:p>
          <a:p>
            <a:pPr marL="230188" indent="-230188" defTabSz="671513">
              <a:spcBef>
                <a:spcPts val="600"/>
              </a:spcBef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-   The 1344-LDPC-c LDPC code we proposed in this contribution allows decoding 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 for a common QC LDPC code. Due to row complementary property in the lifting matrix of this code,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altLang="zh-CN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ariables for each sub-layer can be processed independently allowing parallel process of two sub-layers and LLR update is macro-layer by macro-layer. The decoding complexity of this code is </a:t>
            </a:r>
            <a:r>
              <a:rPr lang="en-US" altLang="zh-CN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comparable to that </a:t>
            </a:r>
            <a:r>
              <a:rPr lang="en-US" altLang="zh-CN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the rate 3/4 1344-LDPC code.  </a:t>
            </a:r>
            <a:endParaRPr lang="en-US" sz="1600" kern="0" dirty="0" smtClean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defRPr/>
            </a:pPr>
            <a:r>
              <a:rPr lang="en-US" sz="14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</a:t>
            </a:r>
            <a:endParaRPr lang="en-US" sz="14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04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2300" y="1600200"/>
            <a:ext cx="8064500" cy="4525963"/>
          </a:xfrm>
          <a:prstGeom prst="rect">
            <a:avLst/>
          </a:prstGeom>
        </p:spPr>
        <p:txBody>
          <a:bodyPr/>
          <a:lstStyle/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[1]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11-16-0676-01-00ay-length-1344-ldpc-codes-for-11ay.</a:t>
            </a:r>
          </a:p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[2] Draft P802.11ay_D0.3.</a:t>
            </a:r>
          </a:p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[3]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IEEE 802.11-16/0233, 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Additional SC MCSs in clause 20 (DMG PHY)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39725" lvl="0" indent="-339725">
              <a:spcBef>
                <a:spcPts val="6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[4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 11-16-1495-01-00ay-rate-78-ldpc-code-for-11ay.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[5] IEEE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Std 802.11™-2016.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Do you agree to include the parity check matrix shown in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tx1"/>
                </a:solidFill>
              </a:rPr>
              <a:t>11-17-1061-00-00ay-rate </a:t>
            </a:r>
            <a:r>
              <a:rPr lang="en-US" dirty="0" smtClean="0">
                <a:solidFill>
                  <a:schemeClr val="tx1"/>
                </a:solidFill>
              </a:rPr>
              <a:t>78 1344-LDPC code </a:t>
            </a:r>
            <a:r>
              <a:rPr lang="en-US" dirty="0" smtClean="0">
                <a:solidFill>
                  <a:schemeClr val="tx1"/>
                </a:solidFill>
              </a:rPr>
              <a:t>matrix” in </a:t>
            </a:r>
            <a:r>
              <a:rPr lang="en-US" dirty="0" smtClean="0">
                <a:solidFill>
                  <a:schemeClr val="tx1"/>
                </a:solidFill>
              </a:rPr>
              <a:t>the IEEE 802.11ay Draft Spec.?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Yes: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No: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Abstain: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 smtClean="0"/>
              <a:t>Background</a:t>
            </a:r>
            <a:endParaRPr lang="en-GB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1025" y="1352029"/>
            <a:ext cx="8267700" cy="5020196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Longer LDPC codes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with codeword length N=1344 (denoted as 1344-LDPC) for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rates 1/2, 5/8, 3/4, and 13/16 [1] have been included in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Draft P802.11ay_D0.3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[2]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 Performance evaluation shows that for a given code rate, a longer code has ~1dB gain compared to the corresponding short code of length 672 (denoted as 672-LDPC)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of the same rates [1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].</a:t>
            </a: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A short code of length 624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for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rate 7/8 obtained by puncturing 11ad 13/16 672-LDPC is adopted in 802.11REVmc [3].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T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he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punctured code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is introduced for implementation without changing the core of decoder at a receiver. However, the punctured code has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different codeword length as other 11ad codes resulting in impacts on the coding efficiency and the implementation in both transmitter and receiver.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Another short code of length 672 for rate 7/8 is proposed [4] and has been included in D0.3 [2]. 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Following the same methodology as the short code, the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rate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7/8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punctured long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LDPC code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is proposed [1].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However, the codeword length of this p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unctured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code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is N=1248 </a:t>
            </a:r>
            <a:r>
              <a:rPr lang="en-US" sz="1600" dirty="0" smtClean="0">
                <a:solidFill>
                  <a:schemeClr val="tx1"/>
                </a:solidFill>
                <a:cs typeface="Calibri" pitchFamily="34" charset="0"/>
              </a:rPr>
              <a:t>(denoted as 1248-LDPC</a:t>
            </a:r>
            <a:r>
              <a:rPr lang="en-US" sz="1600" dirty="0" smtClean="0">
                <a:solidFill>
                  <a:schemeClr val="tx1"/>
                </a:solidFill>
                <a:cs typeface="Calibri" pitchFamily="34" charset="0"/>
              </a:rPr>
              <a:t>),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which is different from all other long codes for 11ay.  </a:t>
            </a:r>
            <a:endParaRPr lang="en-US" sz="1600" kern="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This contribution is to introduce a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rate 7/8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1344-LDPC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with design by taking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into account performance and implementation in decoding, padding and blocking.</a:t>
            </a:r>
            <a:endParaRPr lang="en-US" sz="1600" b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1975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7725" y="1676401"/>
            <a:ext cx="7524750" cy="3924300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of long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proposed in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[1]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Discussion of the blocking issue with different codeword lengths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Performance comparison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Discussion of decoding complexity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Summary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800" kern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0396" y="1426427"/>
            <a:ext cx="7778750" cy="4785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13/16 672-LDPC code in 11ad [7] (matrix H 126 x 672, Z = 42)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1500" y="685801"/>
            <a:ext cx="8105775" cy="733424"/>
          </a:xfrm>
        </p:spPr>
        <p:txBody>
          <a:bodyPr/>
          <a:lstStyle/>
          <a:p>
            <a:r>
              <a:rPr lang="en-US" altLang="zh-CN" dirty="0" smtClean="0"/>
              <a:t>Rate 13/16 LDPC codes in 11ad and for 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34570" y="2136110"/>
          <a:ext cx="7315200" cy="540857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728971" y="3207602"/>
            <a:ext cx="7778750" cy="4785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13/16 1344-LDPC code for 11ay [1] (matrix H 252 x 1344, Z = 42)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4206016"/>
              </p:ext>
            </p:extLst>
          </p:nvPr>
        </p:nvGraphicFramePr>
        <p:xfrm>
          <a:off x="1000124" y="3819493"/>
          <a:ext cx="7315200" cy="6096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" y="3905250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Lifting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sz="2800" dirty="0" smtClean="0"/>
              <a:t>Rate 7/8 1248-LDPC code proposed for 11ay [1]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4213" y="1513626"/>
            <a:ext cx="7770812" cy="471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Rate 7/8 (1248, 1092)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LDPC code is derived by puncturing the first 96 parity bits of the rate 13/16 (1344, 1092) LDPC code.</a:t>
            </a:r>
          </a:p>
          <a:p>
            <a:pPr eaLnBrk="0" hangingPunct="0"/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  Transmitter does not transmit the punctured bits; receiver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set log-likelihood ratios to zero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for these bits.</a:t>
            </a:r>
          </a:p>
          <a:p>
            <a:pPr eaLnBrk="0" hangingPunct="0">
              <a:buFont typeface="Arial" pitchFamily="34" charset="0"/>
              <a:buChar char="•"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  The codeword length of this rate 7/8 LDPC code generated through puncturing is 1248 (rather than 1344 as other LDPC codes [1] proposed for 802.11ay). </a:t>
            </a:r>
            <a:endParaRPr lang="en-US" sz="18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 The decoding complexity of this 7/8 code is similar to the 13/16 code with additional procedure to insert zero LLR value at the punctured positions before performing decoding.</a:t>
            </a:r>
          </a:p>
          <a:p>
            <a:pPr eaLnBrk="0" hangingPunct="0"/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  As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shown in the following slides, the rate 7/8 code generated using puncturing increases the redundancy (padding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more zeros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during encoding and SC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blocking in most cases evaluated below)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increases the complexity of SC blocking.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altLang="zh-CN" dirty="0" smtClean="0"/>
              <a:t>Rate 3/4 LDPC codes in 11ad and for 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0396" y="1274028"/>
            <a:ext cx="7929254" cy="43094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3/4 672-LDPC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code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in 11ad [7] (matrix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H = 168 rows x 672 columns, Z =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42)</a:t>
            </a:r>
          </a:p>
          <a:p>
            <a:pPr>
              <a:lnSpc>
                <a:spcPct val="100000"/>
              </a:lnSpc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10770" y="3537873"/>
          <a:ext cx="7315200" cy="763589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10770" y="2193260"/>
          <a:ext cx="7315200" cy="714448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00396" y="3121878"/>
            <a:ext cx="7929254" cy="46904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3/4 1344-LDPC code for 11ay [1] (matrix H = 336 x 1344, Z = 42)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475" y="3667125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Lifting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8864" y="1661180"/>
          <a:ext cx="504668" cy="372044"/>
        </p:xfrm>
        <a:graphic>
          <a:graphicData uri="http://schemas.openxmlformats.org/drawingml/2006/table">
            <a:tbl>
              <a:tblPr/>
              <a:tblGrid>
                <a:gridCol w="252334"/>
                <a:gridCol w="252334"/>
              </a:tblGrid>
              <a:tr h="186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0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flipH="1" flipV="1">
            <a:off x="1114425" y="1962150"/>
            <a:ext cx="381000" cy="285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 flipV="1">
            <a:off x="781050" y="2152650"/>
            <a:ext cx="476251" cy="14382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18218" y="1657857"/>
          <a:ext cx="445563" cy="372044"/>
        </p:xfrm>
        <a:graphic>
          <a:graphicData uri="http://schemas.openxmlformats.org/drawingml/2006/table">
            <a:tbl>
              <a:tblPr/>
              <a:tblGrid>
                <a:gridCol w="193229"/>
                <a:gridCol w="252334"/>
              </a:tblGrid>
              <a:tr h="1860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6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 flipV="1">
            <a:off x="2352677" y="2076450"/>
            <a:ext cx="457198" cy="1524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2362200" y="2000250"/>
            <a:ext cx="95250" cy="247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158526" y="4699179"/>
          <a:ext cx="7315200" cy="1425578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3850" y="5067300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0075"/>
          </a:xfrm>
        </p:spPr>
        <p:txBody>
          <a:bodyPr/>
          <a:lstStyle/>
          <a:p>
            <a:r>
              <a:rPr lang="en-US" sz="2800" dirty="0" smtClean="0"/>
              <a:t>Rate 7/8 1344-LDPC code proposed for 11ay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14350" y="1266223"/>
            <a:ext cx="8191500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Arial" pitchFamily="34" charset="0"/>
              <a:buChar char="•"/>
            </a:pP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Generation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the rate 7/8 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1344-LDPC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based on the 11ad rate 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3/4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672-LDPC code (complementary):</a:t>
            </a: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Find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 optimal lifting matrix (by search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yield the best error rate performance) to be applied to the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11ad 3/4 672-LDPC code matrix.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optimal lifting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 is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shown as below.</a:t>
            </a: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</a:rPr>
              <a:t>Rows #1 and #3 as well as Row #2 and #4 are complementary. </a:t>
            </a:r>
          </a:p>
          <a:p>
            <a:pPr>
              <a:lnSpc>
                <a:spcPct val="140000"/>
              </a:lnSpc>
            </a:pP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-  Applying the optimal lifting matrix to the 11ad rate 3/4 672-LDPC code matrix yields:</a:t>
            </a: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- Summing the 1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 5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, 2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nd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&amp;6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, 3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rd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&amp;7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and 4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&amp;8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rows of the matrix 336 rows x 1344 columns, Z=42 above results in the rate 7/8 (1344,  1176) LDPC code matrix (168 rows x 1344 columns, Z=42):</a:t>
            </a: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91282" y="2148709"/>
          <a:ext cx="7315200" cy="763589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162176"/>
            <a:ext cx="6286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Row #1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#2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#3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06151" y="3518079"/>
          <a:ext cx="7315200" cy="1425578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6725" y="3600451"/>
            <a:ext cx="6286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Row #1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#2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#3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#4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#5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#6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#7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#8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76410" y="5504717"/>
          <a:ext cx="7315200" cy="733426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(QPSK, SC block length of 448) (Recap)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150" name="Group 149"/>
          <p:cNvGrpSpPr/>
          <p:nvPr/>
        </p:nvGrpSpPr>
        <p:grpSpPr>
          <a:xfrm>
            <a:off x="631826" y="1590676"/>
            <a:ext cx="7808365" cy="4518396"/>
            <a:chOff x="155575" y="933450"/>
            <a:chExt cx="9293521" cy="5461850"/>
          </a:xfrm>
        </p:grpSpPr>
        <p:sp>
          <p:nvSpPr>
            <p:cNvPr id="151" name="TextBox 150"/>
            <p:cNvSpPr txBox="1">
              <a:spLocks noChangeArrowheads="1"/>
            </p:cNvSpPr>
            <p:nvPr/>
          </p:nvSpPr>
          <p:spPr bwMode="auto">
            <a:xfrm>
              <a:off x="309563" y="933450"/>
              <a:ext cx="4148146" cy="47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QPSK blocking for codeword length 1344</a:t>
              </a:r>
            </a:p>
          </p:txBody>
        </p:sp>
        <p:sp>
          <p:nvSpPr>
            <p:cNvPr id="152" name="Down Arrow 89"/>
            <p:cNvSpPr>
              <a:spLocks noChangeArrowheads="1"/>
            </p:cNvSpPr>
            <p:nvPr/>
          </p:nvSpPr>
          <p:spPr bwMode="auto">
            <a:xfrm>
              <a:off x="2344738" y="3121025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3" name="TextBox 104"/>
            <p:cNvSpPr txBox="1">
              <a:spLocks noChangeArrowheads="1"/>
            </p:cNvSpPr>
            <p:nvPr/>
          </p:nvSpPr>
          <p:spPr bwMode="auto">
            <a:xfrm>
              <a:off x="309563" y="31607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54" name="Down Arrow 127"/>
            <p:cNvSpPr>
              <a:spLocks noChangeArrowheads="1"/>
            </p:cNvSpPr>
            <p:nvPr/>
          </p:nvSpPr>
          <p:spPr bwMode="auto">
            <a:xfrm>
              <a:off x="2344738" y="442753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5" name="TextBox 128"/>
            <p:cNvSpPr txBox="1">
              <a:spLocks noChangeArrowheads="1"/>
            </p:cNvSpPr>
            <p:nvPr/>
          </p:nvSpPr>
          <p:spPr bwMode="auto">
            <a:xfrm>
              <a:off x="347663" y="4543425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56" name="Group 199"/>
            <p:cNvGrpSpPr>
              <a:grpSpLocks/>
            </p:cNvGrpSpPr>
            <p:nvPr/>
          </p:nvGrpSpPr>
          <p:grpSpPr bwMode="auto">
            <a:xfrm>
              <a:off x="1000125" y="4849811"/>
              <a:ext cx="2995613" cy="447634"/>
              <a:chOff x="1192360" y="4888390"/>
              <a:chExt cx="2995590" cy="447825"/>
            </a:xfrm>
          </p:grpSpPr>
          <p:grpSp>
            <p:nvGrpSpPr>
              <p:cNvPr id="283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47825"/>
                <a:chOff x="769905" y="2814520"/>
                <a:chExt cx="998530" cy="447825"/>
              </a:xfrm>
            </p:grpSpPr>
            <p:sp>
              <p:nvSpPr>
                <p:cNvPr id="290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25476" y="2852926"/>
                  <a:ext cx="889453" cy="409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291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4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47823"/>
                <a:chOff x="769905" y="2814520"/>
                <a:chExt cx="998530" cy="447823"/>
              </a:xfrm>
            </p:grpSpPr>
            <p:sp>
              <p:nvSpPr>
                <p:cNvPr id="288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25477" y="2852923"/>
                  <a:ext cx="889453" cy="409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289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5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47823"/>
                <a:chOff x="769905" y="2814520"/>
                <a:chExt cx="998530" cy="447823"/>
              </a:xfrm>
            </p:grpSpPr>
            <p:sp>
              <p:nvSpPr>
                <p:cNvPr id="286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25476" y="2852923"/>
                  <a:ext cx="889453" cy="409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287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7" name="Right Brace 142"/>
            <p:cNvSpPr>
              <a:spLocks/>
            </p:cNvSpPr>
            <p:nvPr/>
          </p:nvSpPr>
          <p:spPr bwMode="auto">
            <a:xfrm rot="5400000">
              <a:off x="1402556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58" name="Right Brace 143"/>
            <p:cNvSpPr>
              <a:spLocks/>
            </p:cNvSpPr>
            <p:nvPr/>
          </p:nvSpPr>
          <p:spPr bwMode="auto">
            <a:xfrm rot="5400000">
              <a:off x="2439194" y="4947444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59" name="Right Brace 144"/>
            <p:cNvSpPr>
              <a:spLocks/>
            </p:cNvSpPr>
            <p:nvPr/>
          </p:nvSpPr>
          <p:spPr bwMode="auto">
            <a:xfrm rot="5400000">
              <a:off x="3437731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60" name="TextBox 146"/>
            <p:cNvSpPr txBox="1">
              <a:spLocks noChangeArrowheads="1"/>
            </p:cNvSpPr>
            <p:nvPr/>
          </p:nvSpPr>
          <p:spPr bwMode="auto">
            <a:xfrm>
              <a:off x="1268413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1" name="TextBox 147"/>
            <p:cNvSpPr txBox="1">
              <a:spLocks noChangeArrowheads="1"/>
            </p:cNvSpPr>
            <p:nvPr/>
          </p:nvSpPr>
          <p:spPr bwMode="auto">
            <a:xfrm>
              <a:off x="2306638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2" name="TextBox 148"/>
            <p:cNvSpPr txBox="1">
              <a:spLocks noChangeArrowheads="1"/>
            </p:cNvSpPr>
            <p:nvPr/>
          </p:nvSpPr>
          <p:spPr bwMode="auto">
            <a:xfrm>
              <a:off x="3336925" y="546893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3" name="TextBox 150"/>
            <p:cNvSpPr txBox="1">
              <a:spLocks noChangeArrowheads="1"/>
            </p:cNvSpPr>
            <p:nvPr/>
          </p:nvSpPr>
          <p:spPr bwMode="auto">
            <a:xfrm>
              <a:off x="193675" y="54641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sp>
          <p:nvSpPr>
            <p:cNvPr id="164" name="TextBox 182"/>
            <p:cNvSpPr txBox="1">
              <a:spLocks noChangeArrowheads="1"/>
            </p:cNvSpPr>
            <p:nvPr/>
          </p:nvSpPr>
          <p:spPr bwMode="auto">
            <a:xfrm>
              <a:off x="185688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65" name="TextBox 183"/>
            <p:cNvSpPr txBox="1">
              <a:spLocks noChangeArrowheads="1"/>
            </p:cNvSpPr>
            <p:nvPr/>
          </p:nvSpPr>
          <p:spPr bwMode="auto">
            <a:xfrm>
              <a:off x="155575" y="4119563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66" name="Group 170"/>
            <p:cNvGrpSpPr>
              <a:grpSpLocks/>
            </p:cNvGrpSpPr>
            <p:nvPr/>
          </p:nvGrpSpPr>
          <p:grpSpPr bwMode="auto">
            <a:xfrm>
              <a:off x="1570276" y="3544888"/>
              <a:ext cx="1850262" cy="577850"/>
              <a:chOff x="647938" y="3582988"/>
              <a:chExt cx="1850262" cy="577850"/>
            </a:xfrm>
          </p:grpSpPr>
          <p:grpSp>
            <p:nvGrpSpPr>
              <p:cNvPr id="275" name="Group 178"/>
              <p:cNvGrpSpPr>
                <a:grpSpLocks/>
              </p:cNvGrpSpPr>
              <p:nvPr/>
            </p:nvGrpSpPr>
            <p:grpSpPr bwMode="auto">
              <a:xfrm>
                <a:off x="647938" y="3582988"/>
                <a:ext cx="927995" cy="344487"/>
                <a:chOff x="648278" y="2276850"/>
                <a:chExt cx="928132" cy="345645"/>
              </a:xfrm>
            </p:grpSpPr>
            <p:sp>
              <p:nvSpPr>
                <p:cNvPr id="281" name="TextBox 179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7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282" name="Rectangle 180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6" name="Right Brace 181"/>
              <p:cNvSpPr>
                <a:spLocks/>
              </p:cNvSpPr>
              <p:nvPr/>
            </p:nvSpPr>
            <p:spPr bwMode="auto">
              <a:xfrm rot="5400000">
                <a:off x="1018381" y="3640932"/>
                <a:ext cx="155575" cy="8842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7" name="Group 184"/>
              <p:cNvGrpSpPr>
                <a:grpSpLocks/>
              </p:cNvGrpSpPr>
              <p:nvPr/>
            </p:nvGrpSpPr>
            <p:grpSpPr bwMode="auto">
              <a:xfrm>
                <a:off x="1570277" y="3582988"/>
                <a:ext cx="927923" cy="344487"/>
                <a:chOff x="648211" y="2276850"/>
                <a:chExt cx="928199" cy="345645"/>
              </a:xfrm>
            </p:grpSpPr>
            <p:sp>
              <p:nvSpPr>
                <p:cNvPr id="279" name="TextBox 185"/>
                <p:cNvSpPr txBox="1">
                  <a:spLocks noChangeArrowheads="1"/>
                </p:cNvSpPr>
                <p:nvPr/>
              </p:nvSpPr>
              <p:spPr bwMode="auto">
                <a:xfrm>
                  <a:off x="648211" y="2315255"/>
                  <a:ext cx="903080" cy="277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280" name="Rectangle 186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8" name="Right Brace 193"/>
              <p:cNvSpPr>
                <a:spLocks/>
              </p:cNvSpPr>
              <p:nvPr/>
            </p:nvSpPr>
            <p:spPr bwMode="auto">
              <a:xfrm rot="5400000">
                <a:off x="1939925" y="3641726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7" name="TextBox 196"/>
            <p:cNvSpPr txBox="1">
              <a:spLocks noChangeArrowheads="1"/>
            </p:cNvSpPr>
            <p:nvPr/>
          </p:nvSpPr>
          <p:spPr bwMode="auto">
            <a:xfrm>
              <a:off x="273953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168" name="Group 173"/>
            <p:cNvGrpSpPr>
              <a:grpSpLocks/>
            </p:cNvGrpSpPr>
            <p:nvPr/>
          </p:nvGrpSpPr>
          <p:grpSpPr bwMode="auto">
            <a:xfrm>
              <a:off x="1116013" y="1393826"/>
              <a:ext cx="2304595" cy="1787655"/>
              <a:chOff x="193675" y="1355726"/>
              <a:chExt cx="2304595" cy="1788364"/>
            </a:xfrm>
          </p:grpSpPr>
          <p:grpSp>
            <p:nvGrpSpPr>
              <p:cNvPr id="255" name="Group 151"/>
              <p:cNvGrpSpPr>
                <a:grpSpLocks/>
              </p:cNvGrpSpPr>
              <p:nvPr/>
            </p:nvGrpSpPr>
            <p:grpSpPr bwMode="auto">
              <a:xfrm>
                <a:off x="693738" y="1355726"/>
                <a:ext cx="882650" cy="431059"/>
                <a:chOff x="923525" y="1355130"/>
                <a:chExt cx="652885" cy="431734"/>
              </a:xfrm>
            </p:grpSpPr>
            <p:sp>
              <p:nvSpPr>
                <p:cNvPr id="273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7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word1</a:t>
                  </a:r>
                </a:p>
              </p:txBody>
            </p:sp>
            <p:sp>
              <p:nvSpPr>
                <p:cNvPr id="274" name="Rectangle 38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6" name="Group 162"/>
              <p:cNvGrpSpPr>
                <a:grpSpLocks/>
              </p:cNvGrpSpPr>
              <p:nvPr/>
            </p:nvGrpSpPr>
            <p:grpSpPr bwMode="auto">
              <a:xfrm>
                <a:off x="647938" y="2276475"/>
                <a:ext cx="927995" cy="346075"/>
                <a:chOff x="648278" y="2276850"/>
                <a:chExt cx="928132" cy="345645"/>
              </a:xfrm>
            </p:grpSpPr>
            <p:sp>
              <p:nvSpPr>
                <p:cNvPr id="271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272" name="Rectangle 63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7" name="Down Arrow 90"/>
              <p:cNvSpPr>
                <a:spLocks noChangeArrowheads="1"/>
              </p:cNvSpPr>
              <p:nvPr/>
            </p:nvSpPr>
            <p:spPr bwMode="auto">
              <a:xfrm>
                <a:off x="1154113" y="1931988"/>
                <a:ext cx="192087" cy="268287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Right Brace 94"/>
              <p:cNvSpPr>
                <a:spLocks/>
              </p:cNvSpPr>
              <p:nvPr/>
            </p:nvSpPr>
            <p:spPr bwMode="auto">
              <a:xfrm rot="5400000">
                <a:off x="1018381" y="2334419"/>
                <a:ext cx="155575" cy="8842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9" name="TextBox 98"/>
              <p:cNvSpPr txBox="1">
                <a:spLocks noChangeArrowheads="1"/>
              </p:cNvSpPr>
              <p:nvPr/>
            </p:nvSpPr>
            <p:spPr bwMode="auto">
              <a:xfrm>
                <a:off x="846715" y="2814520"/>
                <a:ext cx="466794" cy="329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sp>
            <p:nvSpPr>
              <p:cNvPr id="260" name="TextBox 102"/>
              <p:cNvSpPr txBox="1">
                <a:spLocks noChangeArrowheads="1"/>
              </p:cNvSpPr>
              <p:nvPr/>
            </p:nvSpPr>
            <p:spPr bwMode="auto">
              <a:xfrm>
                <a:off x="193675" y="2776538"/>
                <a:ext cx="510076" cy="351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(bits)</a:t>
                </a:r>
              </a:p>
            </p:txBody>
          </p:sp>
          <p:sp>
            <p:nvSpPr>
              <p:cNvPr id="261" name="TextBox 103"/>
              <p:cNvSpPr txBox="1">
                <a:spLocks noChangeArrowheads="1"/>
              </p:cNvSpPr>
              <p:nvPr/>
            </p:nvSpPr>
            <p:spPr bwMode="auto">
              <a:xfrm>
                <a:off x="269875" y="1854200"/>
                <a:ext cx="776175" cy="351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Encoding</a:t>
                </a:r>
              </a:p>
            </p:txBody>
          </p:sp>
          <p:grpSp>
            <p:nvGrpSpPr>
              <p:cNvPr id="262" name="Group 163"/>
              <p:cNvGrpSpPr>
                <a:grpSpLocks/>
              </p:cNvGrpSpPr>
              <p:nvPr/>
            </p:nvGrpSpPr>
            <p:grpSpPr bwMode="auto">
              <a:xfrm>
                <a:off x="1570276" y="2276475"/>
                <a:ext cx="927994" cy="346075"/>
                <a:chOff x="648278" y="2276850"/>
                <a:chExt cx="928132" cy="345645"/>
              </a:xfrm>
            </p:grpSpPr>
            <p:sp>
              <p:nvSpPr>
                <p:cNvPr id="269" name="TextBox 164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270" name="Rectangle 165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3" name="Right Brace 172"/>
              <p:cNvSpPr>
                <a:spLocks/>
              </p:cNvSpPr>
              <p:nvPr/>
            </p:nvSpPr>
            <p:spPr bwMode="auto">
              <a:xfrm rot="5400000">
                <a:off x="1939925" y="2335213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TextBox 175"/>
              <p:cNvSpPr txBox="1">
                <a:spLocks noChangeArrowheads="1"/>
              </p:cNvSpPr>
              <p:nvPr/>
            </p:nvSpPr>
            <p:spPr bwMode="auto">
              <a:xfrm>
                <a:off x="1783520" y="2814638"/>
                <a:ext cx="466794" cy="329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sp>
            <p:nvSpPr>
              <p:cNvPr id="265" name="Down Arrow 200"/>
              <p:cNvSpPr>
                <a:spLocks noChangeArrowheads="1"/>
              </p:cNvSpPr>
              <p:nvPr/>
            </p:nvSpPr>
            <p:spPr bwMode="auto">
              <a:xfrm>
                <a:off x="1960563" y="1931988"/>
                <a:ext cx="192087" cy="268287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6" name="Group 203"/>
              <p:cNvGrpSpPr>
                <a:grpSpLocks/>
              </p:cNvGrpSpPr>
              <p:nvPr/>
            </p:nvGrpSpPr>
            <p:grpSpPr bwMode="auto">
              <a:xfrm>
                <a:off x="1576388" y="1355726"/>
                <a:ext cx="882650" cy="431059"/>
                <a:chOff x="923525" y="1355130"/>
                <a:chExt cx="652885" cy="431734"/>
              </a:xfrm>
            </p:grpSpPr>
            <p:sp>
              <p:nvSpPr>
                <p:cNvPr id="267" name="TextBox 204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7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word2</a:t>
                  </a:r>
                </a:p>
              </p:txBody>
            </p:sp>
            <p:sp>
              <p:nvSpPr>
                <p:cNvPr id="268" name="Rectangle 205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169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170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253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254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251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252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2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TextBox 225"/>
            <p:cNvSpPr txBox="1">
              <a:spLocks noChangeArrowheads="1"/>
            </p:cNvSpPr>
            <p:nvPr/>
          </p:nvSpPr>
          <p:spPr bwMode="auto">
            <a:xfrm>
              <a:off x="5431597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176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77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78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9" name="Down Arrow 229"/>
            <p:cNvSpPr>
              <a:spLocks noChangeArrowheads="1"/>
            </p:cNvSpPr>
            <p:nvPr/>
          </p:nvSpPr>
          <p:spPr bwMode="auto">
            <a:xfrm>
              <a:off x="6877050" y="446563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0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63588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81" name="Group 232"/>
            <p:cNvGrpSpPr>
              <a:grpSpLocks/>
            </p:cNvGrpSpPr>
            <p:nvPr/>
          </p:nvGrpSpPr>
          <p:grpSpPr bwMode="auto">
            <a:xfrm>
              <a:off x="5457565" y="4887912"/>
              <a:ext cx="889460" cy="447634"/>
              <a:chOff x="668626" y="2814520"/>
              <a:chExt cx="1203153" cy="447825"/>
            </a:xfrm>
          </p:grpSpPr>
          <p:sp>
            <p:nvSpPr>
              <p:cNvPr id="249" name="TextBox 239"/>
              <p:cNvSpPr txBox="1">
                <a:spLocks noChangeArrowheads="1"/>
              </p:cNvSpPr>
              <p:nvPr/>
            </p:nvSpPr>
            <p:spPr bwMode="auto">
              <a:xfrm>
                <a:off x="668626" y="2852926"/>
                <a:ext cx="1203153" cy="409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250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2" name="Right Brace 241"/>
            <p:cNvSpPr>
              <a:spLocks/>
            </p:cNvSpPr>
            <p:nvPr/>
          </p:nvSpPr>
          <p:spPr bwMode="auto">
            <a:xfrm rot="5400000">
              <a:off x="5795169" y="5080794"/>
              <a:ext cx="200025" cy="725487"/>
            </a:xfrm>
            <a:prstGeom prst="rightBrace">
              <a:avLst>
                <a:gd name="adj1" fmla="val 829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83" name="Right Brace 243"/>
            <p:cNvSpPr>
              <a:spLocks/>
            </p:cNvSpPr>
            <p:nvPr/>
          </p:nvSpPr>
          <p:spPr bwMode="auto">
            <a:xfrm rot="5400000">
              <a:off x="8047038" y="5099050"/>
              <a:ext cx="139700" cy="749300"/>
            </a:xfrm>
            <a:prstGeom prst="rightBrace">
              <a:avLst>
                <a:gd name="adj1" fmla="val 836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84" name="TextBox 244"/>
            <p:cNvSpPr txBox="1">
              <a:spLocks noChangeArrowheads="1"/>
            </p:cNvSpPr>
            <p:nvPr/>
          </p:nvSpPr>
          <p:spPr bwMode="auto">
            <a:xfrm>
              <a:off x="5705475" y="55022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5" name="TextBox 245"/>
            <p:cNvSpPr txBox="1">
              <a:spLocks noChangeArrowheads="1"/>
            </p:cNvSpPr>
            <p:nvPr/>
          </p:nvSpPr>
          <p:spPr bwMode="auto">
            <a:xfrm>
              <a:off x="6445250" y="54784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6" name="TextBox 246"/>
            <p:cNvSpPr txBox="1">
              <a:spLocks noChangeArrowheads="1"/>
            </p:cNvSpPr>
            <p:nvPr/>
          </p:nvSpPr>
          <p:spPr bwMode="auto">
            <a:xfrm>
              <a:off x="7894638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7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88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247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248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9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245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46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0" name="Group 254"/>
            <p:cNvGrpSpPr>
              <a:grpSpLocks/>
            </p:cNvGrpSpPr>
            <p:nvPr/>
          </p:nvGrpSpPr>
          <p:grpSpPr bwMode="auto">
            <a:xfrm>
              <a:off x="7907204" y="2314575"/>
              <a:ext cx="979755" cy="346075"/>
              <a:chOff x="610378" y="2276850"/>
              <a:chExt cx="978743" cy="345645"/>
            </a:xfrm>
          </p:grpSpPr>
          <p:sp>
            <p:nvSpPr>
              <p:cNvPr id="243" name="TextBox 255"/>
              <p:cNvSpPr txBox="1">
                <a:spLocks noChangeArrowheads="1"/>
              </p:cNvSpPr>
              <p:nvPr/>
            </p:nvSpPr>
            <p:spPr bwMode="auto">
              <a:xfrm>
                <a:off x="610378" y="2315255"/>
                <a:ext cx="978743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Codeword28</a:t>
                </a:r>
              </a:p>
            </p:txBody>
          </p:sp>
          <p:sp>
            <p:nvSpPr>
              <p:cNvPr id="244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1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2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3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194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195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241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242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6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7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198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99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239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240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0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237" name="TextBox 273"/>
              <p:cNvSpPr txBox="1">
                <a:spLocks noChangeArrowheads="1"/>
              </p:cNvSpPr>
              <p:nvPr/>
            </p:nvSpPr>
            <p:spPr bwMode="auto">
              <a:xfrm>
                <a:off x="930447" y="2315255"/>
                <a:ext cx="338604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38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1" name="Group 275"/>
            <p:cNvGrpSpPr>
              <a:grpSpLocks/>
            </p:cNvGrpSpPr>
            <p:nvPr/>
          </p:nvGrpSpPr>
          <p:grpSpPr bwMode="auto">
            <a:xfrm>
              <a:off x="7907204" y="3621088"/>
              <a:ext cx="979755" cy="346075"/>
              <a:chOff x="610379" y="2276850"/>
              <a:chExt cx="978743" cy="345645"/>
            </a:xfrm>
          </p:grpSpPr>
          <p:sp>
            <p:nvSpPr>
              <p:cNvPr id="235" name="TextBox 276"/>
              <p:cNvSpPr txBox="1">
                <a:spLocks noChangeArrowheads="1"/>
              </p:cNvSpPr>
              <p:nvPr/>
            </p:nvSpPr>
            <p:spPr bwMode="auto">
              <a:xfrm>
                <a:off x="610379" y="2315255"/>
                <a:ext cx="978743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Codeword28</a:t>
                </a:r>
              </a:p>
            </p:txBody>
          </p:sp>
          <p:sp>
            <p:nvSpPr>
              <p:cNvPr id="236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2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3" name="Right Brace 280"/>
            <p:cNvSpPr>
              <a:spLocks/>
            </p:cNvSpPr>
            <p:nvPr/>
          </p:nvSpPr>
          <p:spPr bwMode="auto">
            <a:xfrm rot="5400000">
              <a:off x="8315325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4" name="TextBox 281"/>
            <p:cNvSpPr txBox="1">
              <a:spLocks noChangeArrowheads="1"/>
            </p:cNvSpPr>
            <p:nvPr/>
          </p:nvSpPr>
          <p:spPr bwMode="auto">
            <a:xfrm>
              <a:off x="63511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205" name="TextBox 283"/>
            <p:cNvSpPr txBox="1">
              <a:spLocks noChangeArrowheads="1"/>
            </p:cNvSpPr>
            <p:nvPr/>
          </p:nvSpPr>
          <p:spPr bwMode="auto">
            <a:xfrm>
              <a:off x="8194188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206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7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8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9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233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234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0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231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32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1" name="Group 293"/>
            <p:cNvGrpSpPr>
              <a:grpSpLocks/>
            </p:cNvGrpSpPr>
            <p:nvPr/>
          </p:nvGrpSpPr>
          <p:grpSpPr bwMode="auto">
            <a:xfrm>
              <a:off x="7875588" y="1393825"/>
              <a:ext cx="882650" cy="430887"/>
              <a:chOff x="923525" y="1355130"/>
              <a:chExt cx="652885" cy="432238"/>
            </a:xfrm>
          </p:grpSpPr>
          <p:sp>
            <p:nvSpPr>
              <p:cNvPr id="229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word28</a:t>
                </a:r>
              </a:p>
            </p:txBody>
          </p:sp>
          <p:sp>
            <p:nvSpPr>
              <p:cNvPr id="230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12" name="Straight Connector 297"/>
            <p:cNvCxnSpPr>
              <a:cxnSpLocks noChangeShapeType="1"/>
            </p:cNvCxnSpPr>
            <p:nvPr/>
          </p:nvCxnSpPr>
          <p:spPr bwMode="auto">
            <a:xfrm flipH="1">
              <a:off x="1000125" y="3927475"/>
              <a:ext cx="538163" cy="884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3" name="Straight Connector 298"/>
            <p:cNvCxnSpPr>
              <a:cxnSpLocks noChangeShapeType="1"/>
            </p:cNvCxnSpPr>
            <p:nvPr/>
          </p:nvCxnSpPr>
          <p:spPr bwMode="auto">
            <a:xfrm>
              <a:off x="3457575" y="3927475"/>
              <a:ext cx="538163" cy="8461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4" name="Straight Connector 300"/>
            <p:cNvCxnSpPr>
              <a:cxnSpLocks noChangeShapeType="1"/>
            </p:cNvCxnSpPr>
            <p:nvPr/>
          </p:nvCxnSpPr>
          <p:spPr bwMode="auto">
            <a:xfrm flipH="1">
              <a:off x="8467725" y="4008438"/>
              <a:ext cx="393700" cy="812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6" name="TextBox 171"/>
            <p:cNvSpPr txBox="1">
              <a:spLocks noChangeArrowheads="1"/>
            </p:cNvSpPr>
            <p:nvPr/>
          </p:nvSpPr>
          <p:spPr bwMode="auto">
            <a:xfrm>
              <a:off x="223838" y="5837238"/>
              <a:ext cx="4632751" cy="558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</a:t>
              </a:r>
              <a:r>
                <a:rPr lang="en-US" sz="1200" b="0" dirty="0">
                  <a:solidFill>
                    <a:schemeClr val="tx1"/>
                  </a:solidFill>
                </a:rPr>
                <a:t> </a:t>
              </a:r>
              <a:r>
                <a:rPr lang="en-US" sz="1200" b="0" dirty="0">
                  <a:solidFill>
                    <a:srgbClr val="0000FF"/>
                  </a:solidFill>
                </a:rPr>
                <a:t>3 SC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rgbClr val="0000FF"/>
                  </a:solidFill>
                </a:rPr>
                <a:t> 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1 or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sp>
          <p:nvSpPr>
            <p:cNvPr id="217" name="TextBox 172"/>
            <p:cNvSpPr txBox="1">
              <a:spLocks noChangeArrowheads="1"/>
            </p:cNvSpPr>
            <p:nvPr/>
          </p:nvSpPr>
          <p:spPr bwMode="auto">
            <a:xfrm>
              <a:off x="4902200" y="5826124"/>
              <a:ext cx="4546896" cy="558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39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28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rgbClr val="0000FF"/>
                  </a:solidFill>
                </a:rPr>
                <a:t> 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1 or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grpSp>
          <p:nvGrpSpPr>
            <p:cNvPr id="218" name="Group 232"/>
            <p:cNvGrpSpPr>
              <a:grpSpLocks/>
            </p:cNvGrpSpPr>
            <p:nvPr/>
          </p:nvGrpSpPr>
          <p:grpSpPr bwMode="auto">
            <a:xfrm>
              <a:off x="6194166" y="4887912"/>
              <a:ext cx="889460" cy="447634"/>
              <a:chOff x="668627" y="2814520"/>
              <a:chExt cx="1203153" cy="447825"/>
            </a:xfrm>
          </p:grpSpPr>
          <p:sp>
            <p:nvSpPr>
              <p:cNvPr id="227" name="TextBox 239"/>
              <p:cNvSpPr txBox="1">
                <a:spLocks noChangeArrowheads="1"/>
              </p:cNvSpPr>
              <p:nvPr/>
            </p:nvSpPr>
            <p:spPr bwMode="auto">
              <a:xfrm>
                <a:off x="668627" y="2852926"/>
                <a:ext cx="1203153" cy="409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228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9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225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6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0" name="Group 232"/>
            <p:cNvGrpSpPr>
              <a:grpSpLocks/>
            </p:cNvGrpSpPr>
            <p:nvPr/>
          </p:nvGrpSpPr>
          <p:grpSpPr bwMode="auto">
            <a:xfrm>
              <a:off x="7654200" y="4887913"/>
              <a:ext cx="914263" cy="422275"/>
              <a:chOff x="651586" y="2814520"/>
              <a:chExt cx="1237235" cy="422455"/>
            </a:xfrm>
          </p:grpSpPr>
          <p:sp>
            <p:nvSpPr>
              <p:cNvPr id="223" name="TextBox 239"/>
              <p:cNvSpPr txBox="1">
                <a:spLocks noChangeArrowheads="1"/>
              </p:cNvSpPr>
              <p:nvPr/>
            </p:nvSpPr>
            <p:spPr bwMode="auto">
              <a:xfrm>
                <a:off x="651586" y="2852928"/>
                <a:ext cx="1237235" cy="372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0" dirty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224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1" name="Right Brace 241"/>
            <p:cNvSpPr>
              <a:spLocks/>
            </p:cNvSpPr>
            <p:nvPr/>
          </p:nvSpPr>
          <p:spPr bwMode="auto">
            <a:xfrm rot="5400000">
              <a:off x="6543675" y="5080000"/>
              <a:ext cx="200025" cy="727075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2" name="TextBox 4"/>
            <p:cNvSpPr txBox="1">
              <a:spLocks noChangeArrowheads="1"/>
            </p:cNvSpPr>
            <p:nvPr/>
          </p:nvSpPr>
          <p:spPr bwMode="auto">
            <a:xfrm>
              <a:off x="4840288" y="933450"/>
              <a:ext cx="4148146" cy="47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QPSK blocking for codeword length 1248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(16QAM, SC block length of 448) (Recap)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27075" y="1474788"/>
            <a:ext cx="8121826" cy="5010677"/>
            <a:chOff x="155575" y="893763"/>
            <a:chExt cx="8962181" cy="5615293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309563" y="933450"/>
              <a:ext cx="4123574" cy="441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16QAM blocking with codeword length 1344</a:t>
              </a:r>
            </a:p>
          </p:txBody>
        </p:sp>
        <p:grpSp>
          <p:nvGrpSpPr>
            <p:cNvPr id="9" name="Group 151"/>
            <p:cNvGrpSpPr>
              <a:grpSpLocks/>
            </p:cNvGrpSpPr>
            <p:nvPr/>
          </p:nvGrpSpPr>
          <p:grpSpPr bwMode="auto">
            <a:xfrm>
              <a:off x="693738" y="1355725"/>
              <a:ext cx="882650" cy="430887"/>
              <a:chOff x="923525" y="1355130"/>
              <a:chExt cx="652885" cy="431562"/>
            </a:xfrm>
          </p:grpSpPr>
          <p:sp>
            <p:nvSpPr>
              <p:cNvPr id="167" name="TextBox 36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68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162"/>
            <p:cNvGrpSpPr>
              <a:grpSpLocks/>
            </p:cNvGrpSpPr>
            <p:nvPr/>
          </p:nvGrpSpPr>
          <p:grpSpPr bwMode="auto">
            <a:xfrm>
              <a:off x="647938" y="2276475"/>
              <a:ext cx="927995" cy="346075"/>
              <a:chOff x="648278" y="2276850"/>
              <a:chExt cx="928132" cy="345645"/>
            </a:xfrm>
          </p:grpSpPr>
          <p:sp>
            <p:nvSpPr>
              <p:cNvPr id="165" name="TextBox 62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66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Down Arrow 89"/>
            <p:cNvSpPr>
              <a:spLocks noChangeArrowheads="1"/>
            </p:cNvSpPr>
            <p:nvPr/>
          </p:nvSpPr>
          <p:spPr bwMode="auto">
            <a:xfrm>
              <a:off x="2344738" y="3121025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Down Arrow 90"/>
            <p:cNvSpPr>
              <a:spLocks noChangeArrowheads="1"/>
            </p:cNvSpPr>
            <p:nvPr/>
          </p:nvSpPr>
          <p:spPr bwMode="auto">
            <a:xfrm>
              <a:off x="115411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ight Brace 94"/>
            <p:cNvSpPr>
              <a:spLocks/>
            </p:cNvSpPr>
            <p:nvPr/>
          </p:nvSpPr>
          <p:spPr bwMode="auto">
            <a:xfrm rot="5400000">
              <a:off x="1018381" y="2334419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98"/>
            <p:cNvSpPr txBox="1">
              <a:spLocks noChangeArrowheads="1"/>
            </p:cNvSpPr>
            <p:nvPr/>
          </p:nvSpPr>
          <p:spPr bwMode="auto">
            <a:xfrm>
              <a:off x="900872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15" name="TextBox 102"/>
            <p:cNvSpPr txBox="1">
              <a:spLocks noChangeArrowheads="1"/>
            </p:cNvSpPr>
            <p:nvPr/>
          </p:nvSpPr>
          <p:spPr bwMode="auto">
            <a:xfrm>
              <a:off x="193675" y="27765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6" name="TextBox 103"/>
            <p:cNvSpPr txBox="1">
              <a:spLocks noChangeArrowheads="1"/>
            </p:cNvSpPr>
            <p:nvPr/>
          </p:nvSpPr>
          <p:spPr bwMode="auto">
            <a:xfrm>
              <a:off x="269875" y="18542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7" name="TextBox 104"/>
            <p:cNvSpPr txBox="1">
              <a:spLocks noChangeArrowheads="1"/>
            </p:cNvSpPr>
            <p:nvPr/>
          </p:nvSpPr>
          <p:spPr bwMode="auto">
            <a:xfrm>
              <a:off x="309563" y="31607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8" name="Down Arrow 127"/>
            <p:cNvSpPr>
              <a:spLocks noChangeArrowheads="1"/>
            </p:cNvSpPr>
            <p:nvPr/>
          </p:nvSpPr>
          <p:spPr bwMode="auto">
            <a:xfrm>
              <a:off x="2344738" y="442753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extBox 128"/>
            <p:cNvSpPr txBox="1">
              <a:spLocks noChangeArrowheads="1"/>
            </p:cNvSpPr>
            <p:nvPr/>
          </p:nvSpPr>
          <p:spPr bwMode="auto">
            <a:xfrm>
              <a:off x="347663" y="4543425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20" name="Group 199"/>
            <p:cNvGrpSpPr>
              <a:grpSpLocks/>
            </p:cNvGrpSpPr>
            <p:nvPr/>
          </p:nvGrpSpPr>
          <p:grpSpPr bwMode="auto">
            <a:xfrm>
              <a:off x="1000125" y="4849814"/>
              <a:ext cx="2995613" cy="422275"/>
              <a:chOff x="1192360" y="4888390"/>
              <a:chExt cx="2995590" cy="422455"/>
            </a:xfrm>
          </p:grpSpPr>
          <p:grpSp>
            <p:nvGrpSpPr>
              <p:cNvPr id="156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3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57884" y="2852925"/>
                  <a:ext cx="824637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4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7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1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57885" y="2852922"/>
                  <a:ext cx="824636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2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8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59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57885" y="2852922"/>
                  <a:ext cx="824636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0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1" name="Right Brace 142"/>
            <p:cNvSpPr>
              <a:spLocks/>
            </p:cNvSpPr>
            <p:nvPr/>
          </p:nvSpPr>
          <p:spPr bwMode="auto">
            <a:xfrm rot="5400000">
              <a:off x="1402556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3"/>
            <p:cNvSpPr>
              <a:spLocks/>
            </p:cNvSpPr>
            <p:nvPr/>
          </p:nvSpPr>
          <p:spPr bwMode="auto">
            <a:xfrm rot="5400000">
              <a:off x="2439194" y="4947444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Right Brace 144"/>
            <p:cNvSpPr>
              <a:spLocks/>
            </p:cNvSpPr>
            <p:nvPr/>
          </p:nvSpPr>
          <p:spPr bwMode="auto">
            <a:xfrm rot="5400000">
              <a:off x="3437731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4" name="TextBox 146"/>
            <p:cNvSpPr txBox="1">
              <a:spLocks noChangeArrowheads="1"/>
            </p:cNvSpPr>
            <p:nvPr/>
          </p:nvSpPr>
          <p:spPr bwMode="auto">
            <a:xfrm>
              <a:off x="1268413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7"/>
            <p:cNvSpPr txBox="1">
              <a:spLocks noChangeArrowheads="1"/>
            </p:cNvSpPr>
            <p:nvPr/>
          </p:nvSpPr>
          <p:spPr bwMode="auto">
            <a:xfrm>
              <a:off x="2306638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48"/>
            <p:cNvSpPr txBox="1">
              <a:spLocks noChangeArrowheads="1"/>
            </p:cNvSpPr>
            <p:nvPr/>
          </p:nvSpPr>
          <p:spPr bwMode="auto">
            <a:xfrm>
              <a:off x="3336925" y="546893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7" name="TextBox 150"/>
            <p:cNvSpPr txBox="1">
              <a:spLocks noChangeArrowheads="1"/>
            </p:cNvSpPr>
            <p:nvPr/>
          </p:nvSpPr>
          <p:spPr bwMode="auto">
            <a:xfrm>
              <a:off x="193675" y="54641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8" name="Group 163"/>
            <p:cNvGrpSpPr>
              <a:grpSpLocks/>
            </p:cNvGrpSpPr>
            <p:nvPr/>
          </p:nvGrpSpPr>
          <p:grpSpPr bwMode="auto">
            <a:xfrm>
              <a:off x="1570276" y="2276475"/>
              <a:ext cx="927994" cy="346075"/>
              <a:chOff x="648278" y="2276850"/>
              <a:chExt cx="928132" cy="345645"/>
            </a:xfrm>
          </p:grpSpPr>
          <p:sp>
            <p:nvSpPr>
              <p:cNvPr id="154" name="TextBox 1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5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Rectangle 168"/>
            <p:cNvSpPr>
              <a:spLocks noChangeArrowheads="1"/>
            </p:cNvSpPr>
            <p:nvPr/>
          </p:nvSpPr>
          <p:spPr bwMode="auto">
            <a:xfrm>
              <a:off x="2497138" y="2276475"/>
              <a:ext cx="923925" cy="3460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0" name="Group 169"/>
            <p:cNvGrpSpPr>
              <a:grpSpLocks/>
            </p:cNvGrpSpPr>
            <p:nvPr/>
          </p:nvGrpSpPr>
          <p:grpSpPr bwMode="auto">
            <a:xfrm>
              <a:off x="3413363" y="2276475"/>
              <a:ext cx="927853" cy="346075"/>
              <a:chOff x="648145" y="2276850"/>
              <a:chExt cx="928265" cy="345645"/>
            </a:xfrm>
          </p:grpSpPr>
          <p:sp>
            <p:nvSpPr>
              <p:cNvPr id="152" name="TextBox 170"/>
              <p:cNvSpPr txBox="1">
                <a:spLocks noChangeArrowheads="1"/>
              </p:cNvSpPr>
              <p:nvPr/>
            </p:nvSpPr>
            <p:spPr bwMode="auto">
              <a:xfrm>
                <a:off x="648145" y="2315255"/>
                <a:ext cx="90321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53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ight Brace 172"/>
            <p:cNvSpPr>
              <a:spLocks/>
            </p:cNvSpPr>
            <p:nvPr/>
          </p:nvSpPr>
          <p:spPr bwMode="auto">
            <a:xfrm rot="5400000">
              <a:off x="1939925" y="23352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174"/>
            <p:cNvSpPr>
              <a:spLocks/>
            </p:cNvSpPr>
            <p:nvPr/>
          </p:nvSpPr>
          <p:spPr bwMode="auto">
            <a:xfrm rot="5400000">
              <a:off x="3783806" y="2334419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175"/>
            <p:cNvSpPr txBox="1">
              <a:spLocks noChangeArrowheads="1"/>
            </p:cNvSpPr>
            <p:nvPr/>
          </p:nvSpPr>
          <p:spPr bwMode="auto">
            <a:xfrm>
              <a:off x="1783522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34" name="TextBox 177"/>
            <p:cNvSpPr txBox="1">
              <a:spLocks noChangeArrowheads="1"/>
            </p:cNvSpPr>
            <p:nvPr/>
          </p:nvSpPr>
          <p:spPr bwMode="auto">
            <a:xfrm>
              <a:off x="3626609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grpSp>
          <p:nvGrpSpPr>
            <p:cNvPr id="35" name="Group 178"/>
            <p:cNvGrpSpPr>
              <a:grpSpLocks/>
            </p:cNvGrpSpPr>
            <p:nvPr/>
          </p:nvGrpSpPr>
          <p:grpSpPr bwMode="auto">
            <a:xfrm>
              <a:off x="647938" y="3582988"/>
              <a:ext cx="927995" cy="344487"/>
              <a:chOff x="648278" y="2276850"/>
              <a:chExt cx="928132" cy="345645"/>
            </a:xfrm>
          </p:grpSpPr>
          <p:sp>
            <p:nvSpPr>
              <p:cNvPr id="150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51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6" name="Right Brace 181"/>
            <p:cNvSpPr>
              <a:spLocks/>
            </p:cNvSpPr>
            <p:nvPr/>
          </p:nvSpPr>
          <p:spPr bwMode="auto">
            <a:xfrm rot="5400000">
              <a:off x="1018381" y="364093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182"/>
            <p:cNvSpPr txBox="1">
              <a:spLocks noChangeArrowheads="1"/>
            </p:cNvSpPr>
            <p:nvPr/>
          </p:nvSpPr>
          <p:spPr bwMode="auto">
            <a:xfrm>
              <a:off x="897244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38" name="TextBox 183"/>
            <p:cNvSpPr txBox="1">
              <a:spLocks noChangeArrowheads="1"/>
            </p:cNvSpPr>
            <p:nvPr/>
          </p:nvSpPr>
          <p:spPr bwMode="auto">
            <a:xfrm>
              <a:off x="155575" y="4119563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39" name="Group 184"/>
            <p:cNvGrpSpPr>
              <a:grpSpLocks/>
            </p:cNvGrpSpPr>
            <p:nvPr/>
          </p:nvGrpSpPr>
          <p:grpSpPr bwMode="auto">
            <a:xfrm>
              <a:off x="1570277" y="3582988"/>
              <a:ext cx="927923" cy="344487"/>
              <a:chOff x="648211" y="2276850"/>
              <a:chExt cx="928199" cy="345645"/>
            </a:xfrm>
          </p:grpSpPr>
          <p:sp>
            <p:nvSpPr>
              <p:cNvPr id="148" name="TextBox 185"/>
              <p:cNvSpPr txBox="1">
                <a:spLocks noChangeArrowheads="1"/>
              </p:cNvSpPr>
              <p:nvPr/>
            </p:nvSpPr>
            <p:spPr bwMode="auto">
              <a:xfrm>
                <a:off x="648211" y="2315255"/>
                <a:ext cx="903080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9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Rectangle 189"/>
            <p:cNvSpPr>
              <a:spLocks noChangeArrowheads="1"/>
            </p:cNvSpPr>
            <p:nvPr/>
          </p:nvSpPr>
          <p:spPr bwMode="auto">
            <a:xfrm>
              <a:off x="2497138" y="3582988"/>
              <a:ext cx="923925" cy="34448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TextBox 191"/>
            <p:cNvSpPr txBox="1">
              <a:spLocks noChangeArrowheads="1"/>
            </p:cNvSpPr>
            <p:nvPr/>
          </p:nvSpPr>
          <p:spPr bwMode="auto">
            <a:xfrm>
              <a:off x="3413363" y="3621088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Codeword4</a:t>
              </a:r>
            </a:p>
          </p:txBody>
        </p:sp>
        <p:sp>
          <p:nvSpPr>
            <p:cNvPr id="42" name="Rectangle 192"/>
            <p:cNvSpPr>
              <a:spLocks noChangeArrowheads="1"/>
            </p:cNvSpPr>
            <p:nvPr/>
          </p:nvSpPr>
          <p:spPr bwMode="auto">
            <a:xfrm>
              <a:off x="3419475" y="3582988"/>
              <a:ext cx="922338" cy="34448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Right Brace 193"/>
            <p:cNvSpPr>
              <a:spLocks/>
            </p:cNvSpPr>
            <p:nvPr/>
          </p:nvSpPr>
          <p:spPr bwMode="auto">
            <a:xfrm rot="5400000">
              <a:off x="1939925" y="36417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Right Brace 195"/>
            <p:cNvSpPr>
              <a:spLocks/>
            </p:cNvSpPr>
            <p:nvPr/>
          </p:nvSpPr>
          <p:spPr bwMode="auto">
            <a:xfrm rot="5400000">
              <a:off x="3783806" y="364093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TextBox 196"/>
            <p:cNvSpPr txBox="1">
              <a:spLocks noChangeArrowheads="1"/>
            </p:cNvSpPr>
            <p:nvPr/>
          </p:nvSpPr>
          <p:spPr bwMode="auto">
            <a:xfrm>
              <a:off x="181878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6" name="TextBox 198"/>
            <p:cNvSpPr txBox="1">
              <a:spLocks noChangeArrowheads="1"/>
            </p:cNvSpPr>
            <p:nvPr/>
          </p:nvSpPr>
          <p:spPr bwMode="auto">
            <a:xfrm>
              <a:off x="3661875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7" name="Down Arrow 200"/>
            <p:cNvSpPr>
              <a:spLocks noChangeArrowheads="1"/>
            </p:cNvSpPr>
            <p:nvPr/>
          </p:nvSpPr>
          <p:spPr bwMode="auto">
            <a:xfrm>
              <a:off x="196056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Down Arrow 201"/>
            <p:cNvSpPr>
              <a:spLocks noChangeArrowheads="1"/>
            </p:cNvSpPr>
            <p:nvPr/>
          </p:nvSpPr>
          <p:spPr bwMode="auto">
            <a:xfrm>
              <a:off x="284321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Down Arrow 202"/>
            <p:cNvSpPr>
              <a:spLocks noChangeArrowheads="1"/>
            </p:cNvSpPr>
            <p:nvPr/>
          </p:nvSpPr>
          <p:spPr bwMode="auto">
            <a:xfrm>
              <a:off x="3841750" y="19319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0" name="Group 203"/>
            <p:cNvGrpSpPr>
              <a:grpSpLocks/>
            </p:cNvGrpSpPr>
            <p:nvPr/>
          </p:nvGrpSpPr>
          <p:grpSpPr bwMode="auto">
            <a:xfrm>
              <a:off x="1576388" y="1355725"/>
              <a:ext cx="882650" cy="430887"/>
              <a:chOff x="923525" y="1355130"/>
              <a:chExt cx="652885" cy="431562"/>
            </a:xfrm>
          </p:grpSpPr>
          <p:sp>
            <p:nvSpPr>
              <p:cNvPr id="146" name="TextBox 204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7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Rectangle 208"/>
            <p:cNvSpPr>
              <a:spLocks noChangeArrowheads="1"/>
            </p:cNvSpPr>
            <p:nvPr/>
          </p:nvSpPr>
          <p:spPr bwMode="auto">
            <a:xfrm>
              <a:off x="2459038" y="1393825"/>
              <a:ext cx="884237" cy="3841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52" name="TextBox 210"/>
            <p:cNvSpPr txBox="1">
              <a:spLocks noChangeArrowheads="1"/>
            </p:cNvSpPr>
            <p:nvPr/>
          </p:nvSpPr>
          <p:spPr bwMode="auto">
            <a:xfrm>
              <a:off x="3482413" y="1355725"/>
              <a:ext cx="5757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word4</a:t>
              </a:r>
            </a:p>
          </p:txBody>
        </p:sp>
        <p:sp>
          <p:nvSpPr>
            <p:cNvPr id="53" name="Rectangle 211"/>
            <p:cNvSpPr>
              <a:spLocks noChangeArrowheads="1"/>
            </p:cNvSpPr>
            <p:nvPr/>
          </p:nvSpPr>
          <p:spPr bwMode="auto">
            <a:xfrm>
              <a:off x="3343275" y="1393825"/>
              <a:ext cx="882650" cy="3841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55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144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45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6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142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43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7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TextBox 225"/>
            <p:cNvSpPr txBox="1">
              <a:spLocks noChangeArrowheads="1"/>
            </p:cNvSpPr>
            <p:nvPr/>
          </p:nvSpPr>
          <p:spPr bwMode="auto">
            <a:xfrm>
              <a:off x="5394290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61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2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3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4" name="Down Arrow 229"/>
            <p:cNvSpPr>
              <a:spLocks noChangeArrowheads="1"/>
            </p:cNvSpPr>
            <p:nvPr/>
          </p:nvSpPr>
          <p:spPr bwMode="auto">
            <a:xfrm>
              <a:off x="6877050" y="446563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63588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66" name="Right Brace 241"/>
            <p:cNvSpPr>
              <a:spLocks/>
            </p:cNvSpPr>
            <p:nvPr/>
          </p:nvSpPr>
          <p:spPr bwMode="auto">
            <a:xfrm rot="5400000">
              <a:off x="5801519" y="5087144"/>
              <a:ext cx="187325" cy="725487"/>
            </a:xfrm>
            <a:prstGeom prst="rightBrace">
              <a:avLst>
                <a:gd name="adj1" fmla="val 833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7" name="Right Brace 243"/>
            <p:cNvSpPr>
              <a:spLocks/>
            </p:cNvSpPr>
            <p:nvPr/>
          </p:nvSpPr>
          <p:spPr bwMode="auto">
            <a:xfrm rot="5400000">
              <a:off x="8040688" y="5081588"/>
              <a:ext cx="176212" cy="747712"/>
            </a:xfrm>
            <a:prstGeom prst="rightBrace">
              <a:avLst>
                <a:gd name="adj1" fmla="val 829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8" name="TextBox 244"/>
            <p:cNvSpPr txBox="1">
              <a:spLocks noChangeArrowheads="1"/>
            </p:cNvSpPr>
            <p:nvPr/>
          </p:nvSpPr>
          <p:spPr bwMode="auto">
            <a:xfrm>
              <a:off x="5694363" y="54911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9" name="TextBox 245"/>
            <p:cNvSpPr txBox="1">
              <a:spLocks noChangeArrowheads="1"/>
            </p:cNvSpPr>
            <p:nvPr/>
          </p:nvSpPr>
          <p:spPr bwMode="auto">
            <a:xfrm>
              <a:off x="6421438" y="54673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0" name="TextBox 246"/>
            <p:cNvSpPr txBox="1">
              <a:spLocks noChangeArrowheads="1"/>
            </p:cNvSpPr>
            <p:nvPr/>
          </p:nvSpPr>
          <p:spPr bwMode="auto">
            <a:xfrm>
              <a:off x="7929563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1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2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140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1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3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138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9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4" name="TextBox 255"/>
            <p:cNvSpPr txBox="1">
              <a:spLocks noChangeArrowheads="1"/>
            </p:cNvSpPr>
            <p:nvPr/>
          </p:nvSpPr>
          <p:spPr bwMode="auto">
            <a:xfrm>
              <a:off x="7942129" y="2352675"/>
              <a:ext cx="9797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Codeword56</a:t>
              </a:r>
            </a:p>
          </p:txBody>
        </p:sp>
        <p:sp>
          <p:nvSpPr>
            <p:cNvPr id="75" name="Rectangle 256"/>
            <p:cNvSpPr>
              <a:spLocks noChangeArrowheads="1"/>
            </p:cNvSpPr>
            <p:nvPr/>
          </p:nvSpPr>
          <p:spPr bwMode="auto">
            <a:xfrm>
              <a:off x="7951788" y="2314575"/>
              <a:ext cx="1014412" cy="3460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79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80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136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7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1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83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4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134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5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5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132" name="TextBox 273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3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oup 275"/>
            <p:cNvGrpSpPr>
              <a:grpSpLocks/>
            </p:cNvGrpSpPr>
            <p:nvPr/>
          </p:nvGrpSpPr>
          <p:grpSpPr bwMode="auto">
            <a:xfrm>
              <a:off x="7971001" y="3621088"/>
              <a:ext cx="1072987" cy="346075"/>
              <a:chOff x="654690" y="2276850"/>
              <a:chExt cx="921720" cy="345645"/>
            </a:xfrm>
          </p:grpSpPr>
          <p:sp>
            <p:nvSpPr>
              <p:cNvPr id="130" name="TextBox 276"/>
              <p:cNvSpPr txBox="1">
                <a:spLocks noChangeArrowheads="1"/>
              </p:cNvSpPr>
              <p:nvPr/>
            </p:nvSpPr>
            <p:spPr bwMode="auto">
              <a:xfrm>
                <a:off x="678937" y="2315255"/>
                <a:ext cx="84163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31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7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ight Brace 280"/>
            <p:cNvSpPr>
              <a:spLocks/>
            </p:cNvSpPr>
            <p:nvPr/>
          </p:nvSpPr>
          <p:spPr bwMode="auto">
            <a:xfrm rot="5400000">
              <a:off x="8408194" y="3586957"/>
              <a:ext cx="136525" cy="1049337"/>
            </a:xfrm>
            <a:prstGeom prst="rightBrace">
              <a:avLst>
                <a:gd name="adj1" fmla="val 832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TextBox 281"/>
            <p:cNvSpPr txBox="1">
              <a:spLocks noChangeArrowheads="1"/>
            </p:cNvSpPr>
            <p:nvPr/>
          </p:nvSpPr>
          <p:spPr bwMode="auto">
            <a:xfrm>
              <a:off x="63892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0" name="TextBox 283"/>
            <p:cNvSpPr txBox="1">
              <a:spLocks noChangeArrowheads="1"/>
            </p:cNvSpPr>
            <p:nvPr/>
          </p:nvSpPr>
          <p:spPr bwMode="auto">
            <a:xfrm>
              <a:off x="8309282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1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4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128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29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5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126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7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6" name="Group 293"/>
            <p:cNvGrpSpPr>
              <a:grpSpLocks/>
            </p:cNvGrpSpPr>
            <p:nvPr/>
          </p:nvGrpSpPr>
          <p:grpSpPr bwMode="auto">
            <a:xfrm>
              <a:off x="7875588" y="1393826"/>
              <a:ext cx="882650" cy="430887"/>
              <a:chOff x="923525" y="1355130"/>
              <a:chExt cx="652885" cy="432915"/>
            </a:xfrm>
          </p:grpSpPr>
          <p:sp>
            <p:nvSpPr>
              <p:cNvPr id="124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9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word56</a:t>
                </a:r>
              </a:p>
            </p:txBody>
          </p:sp>
          <p:sp>
            <p:nvSpPr>
              <p:cNvPr id="125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7" name="Straight Connector 297"/>
            <p:cNvCxnSpPr>
              <a:cxnSpLocks noChangeShapeType="1"/>
            </p:cNvCxnSpPr>
            <p:nvPr/>
          </p:nvCxnSpPr>
          <p:spPr bwMode="auto">
            <a:xfrm>
              <a:off x="654050" y="3967163"/>
              <a:ext cx="346075" cy="8445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8" name="Straight Connector 298"/>
            <p:cNvCxnSpPr>
              <a:cxnSpLocks noChangeShapeType="1"/>
            </p:cNvCxnSpPr>
            <p:nvPr/>
          </p:nvCxnSpPr>
          <p:spPr bwMode="auto">
            <a:xfrm flipH="1">
              <a:off x="3995738" y="3967163"/>
              <a:ext cx="346075" cy="8064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9" name="Straight Connector 300"/>
            <p:cNvCxnSpPr>
              <a:cxnSpLocks noChangeShapeType="1"/>
              <a:stCxn id="88" idx="0"/>
            </p:cNvCxnSpPr>
            <p:nvPr/>
          </p:nvCxnSpPr>
          <p:spPr bwMode="auto">
            <a:xfrm flipH="1">
              <a:off x="8467725" y="4043363"/>
              <a:ext cx="533400" cy="7429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TextBox 171"/>
            <p:cNvSpPr txBox="1">
              <a:spLocks noChangeArrowheads="1"/>
            </p:cNvSpPr>
            <p:nvPr/>
          </p:nvSpPr>
          <p:spPr bwMode="auto">
            <a:xfrm>
              <a:off x="169863" y="5826125"/>
              <a:ext cx="4045744" cy="682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4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(each block is constructed from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02" name="TextBox 172"/>
            <p:cNvSpPr txBox="1">
              <a:spLocks noChangeArrowheads="1"/>
            </p:cNvSpPr>
            <p:nvPr/>
          </p:nvSpPr>
          <p:spPr bwMode="auto">
            <a:xfrm>
              <a:off x="4902200" y="5826126"/>
              <a:ext cx="4215556" cy="517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39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56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2 or 3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grpSp>
          <p:nvGrpSpPr>
            <p:cNvPr id="103" name="Group 232"/>
            <p:cNvGrpSpPr>
              <a:grpSpLocks/>
            </p:cNvGrpSpPr>
            <p:nvPr/>
          </p:nvGrpSpPr>
          <p:grpSpPr bwMode="auto">
            <a:xfrm>
              <a:off x="5489973" y="4887913"/>
              <a:ext cx="824643" cy="422275"/>
              <a:chOff x="712464" y="2814520"/>
              <a:chExt cx="1115477" cy="422455"/>
            </a:xfrm>
          </p:grpSpPr>
          <p:sp>
            <p:nvSpPr>
              <p:cNvPr id="122" name="TextBox 239"/>
              <p:cNvSpPr txBox="1">
                <a:spLocks noChangeArrowheads="1"/>
              </p:cNvSpPr>
              <p:nvPr/>
            </p:nvSpPr>
            <p:spPr bwMode="auto">
              <a:xfrm>
                <a:off x="712464" y="2852925"/>
                <a:ext cx="1115477" cy="379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2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232"/>
            <p:cNvGrpSpPr>
              <a:grpSpLocks/>
            </p:cNvGrpSpPr>
            <p:nvPr/>
          </p:nvGrpSpPr>
          <p:grpSpPr bwMode="auto">
            <a:xfrm>
              <a:off x="6226574" y="4887913"/>
              <a:ext cx="824643" cy="422275"/>
              <a:chOff x="712465" y="2814520"/>
              <a:chExt cx="1115477" cy="422455"/>
            </a:xfrm>
          </p:grpSpPr>
          <p:sp>
            <p:nvSpPr>
              <p:cNvPr id="120" name="TextBox 239"/>
              <p:cNvSpPr txBox="1">
                <a:spLocks noChangeArrowheads="1"/>
              </p:cNvSpPr>
              <p:nvPr/>
            </p:nvSpPr>
            <p:spPr bwMode="auto">
              <a:xfrm>
                <a:off x="712465" y="2852925"/>
                <a:ext cx="1115477" cy="379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2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5" name="Right Brace 241"/>
            <p:cNvSpPr>
              <a:spLocks/>
            </p:cNvSpPr>
            <p:nvPr/>
          </p:nvSpPr>
          <p:spPr bwMode="auto">
            <a:xfrm rot="5400000">
              <a:off x="6549231" y="5074444"/>
              <a:ext cx="188913" cy="727075"/>
            </a:xfrm>
            <a:prstGeom prst="rightBrace">
              <a:avLst>
                <a:gd name="adj1" fmla="val 828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106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118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9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" name="Group 232"/>
            <p:cNvGrpSpPr>
              <a:grpSpLocks/>
            </p:cNvGrpSpPr>
            <p:nvPr/>
          </p:nvGrpSpPr>
          <p:grpSpPr bwMode="auto">
            <a:xfrm>
              <a:off x="7642406" y="4887913"/>
              <a:ext cx="937852" cy="422275"/>
              <a:chOff x="635624" y="2814520"/>
              <a:chExt cx="1269155" cy="422455"/>
            </a:xfrm>
          </p:grpSpPr>
          <p:sp>
            <p:nvSpPr>
              <p:cNvPr id="116" name="TextBox 239"/>
              <p:cNvSpPr txBox="1">
                <a:spLocks noChangeArrowheads="1"/>
              </p:cNvSpPr>
              <p:nvPr/>
            </p:nvSpPr>
            <p:spPr bwMode="auto">
              <a:xfrm>
                <a:off x="635624" y="2852927"/>
                <a:ext cx="1269155" cy="379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</a:t>
                </a:r>
                <a:r>
                  <a:rPr lang="en-US" sz="1600" b="0" dirty="0" smtClean="0">
                    <a:solidFill>
                      <a:schemeClr val="tx1"/>
                    </a:solidFill>
                  </a:rPr>
                  <a:t>39</a:t>
                </a:r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8" name="TextBox 191"/>
            <p:cNvSpPr txBox="1">
              <a:spLocks noChangeArrowheads="1"/>
            </p:cNvSpPr>
            <p:nvPr/>
          </p:nvSpPr>
          <p:spPr bwMode="auto">
            <a:xfrm>
              <a:off x="2491820" y="3621088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09" name="TextBox 191"/>
            <p:cNvSpPr txBox="1">
              <a:spLocks noChangeArrowheads="1"/>
            </p:cNvSpPr>
            <p:nvPr/>
          </p:nvSpPr>
          <p:spPr bwMode="auto">
            <a:xfrm>
              <a:off x="2491820" y="2314575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10" name="TextBox 210"/>
            <p:cNvSpPr txBox="1">
              <a:spLocks noChangeArrowheads="1"/>
            </p:cNvSpPr>
            <p:nvPr/>
          </p:nvSpPr>
          <p:spPr bwMode="auto">
            <a:xfrm>
              <a:off x="2641038" y="1355725"/>
              <a:ext cx="5757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word3</a:t>
              </a:r>
            </a:p>
          </p:txBody>
        </p:sp>
        <p:sp>
          <p:nvSpPr>
            <p:cNvPr id="111" name="Right Brace 172"/>
            <p:cNvSpPr>
              <a:spLocks/>
            </p:cNvSpPr>
            <p:nvPr/>
          </p:nvSpPr>
          <p:spPr bwMode="auto">
            <a:xfrm rot="5400000">
              <a:off x="2862262" y="23352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TextBox 175"/>
            <p:cNvSpPr txBox="1">
              <a:spLocks noChangeArrowheads="1"/>
            </p:cNvSpPr>
            <p:nvPr/>
          </p:nvSpPr>
          <p:spPr bwMode="auto">
            <a:xfrm>
              <a:off x="2706653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113" name="Right Brace 193"/>
            <p:cNvSpPr>
              <a:spLocks/>
            </p:cNvSpPr>
            <p:nvPr/>
          </p:nvSpPr>
          <p:spPr bwMode="auto">
            <a:xfrm rot="5400000">
              <a:off x="2862262" y="36417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TextBox 198"/>
            <p:cNvSpPr txBox="1">
              <a:spLocks noChangeArrowheads="1"/>
            </p:cNvSpPr>
            <p:nvPr/>
          </p:nvSpPr>
          <p:spPr bwMode="auto">
            <a:xfrm>
              <a:off x="2741125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115" name="TextBox 4"/>
            <p:cNvSpPr txBox="1">
              <a:spLocks noChangeArrowheads="1"/>
            </p:cNvSpPr>
            <p:nvPr/>
          </p:nvSpPr>
          <p:spPr bwMode="auto">
            <a:xfrm>
              <a:off x="4725988" y="893763"/>
              <a:ext cx="4123574" cy="441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16QAM blocking with codeword length 1248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3771</TotalTime>
  <Words>2813</Words>
  <Application>Microsoft Office PowerPoint</Application>
  <PresentationFormat>On-screen Show (4:3)</PresentationFormat>
  <Paragraphs>1183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Microsoft Office Word 97 - 2003 Document</vt:lpstr>
      <vt:lpstr>Rate 7/8 (1344,1176) LDPC code</vt:lpstr>
      <vt:lpstr>Background</vt:lpstr>
      <vt:lpstr>Outline</vt:lpstr>
      <vt:lpstr>Rate 13/16 LDPC codes in 11ad and for 11ay</vt:lpstr>
      <vt:lpstr>Rate 7/8 1248-LDPC code proposed for 11ay [1]</vt:lpstr>
      <vt:lpstr>Rate 3/4 LDPC codes in 11ad and for 11ay</vt:lpstr>
      <vt:lpstr>Rate 7/8 1344-LDPC code proposed for 11ay</vt:lpstr>
      <vt:lpstr>SC Blocking for the 1344-LDPC code and the 1248-LDPC code (QPSK, SC block length of 448) (Recap)</vt:lpstr>
      <vt:lpstr>SC Blocking for the 1344-LDPC code and the 1248-LDPC code (16QAM, SC block length of 448) (Recap)</vt:lpstr>
      <vt:lpstr>SC Blocking for the 1344-LDPC code and the 1248-LDPC code (64QAM, SC block length of 448) (Recap)</vt:lpstr>
      <vt:lpstr>Efficiency comparison</vt:lpstr>
      <vt:lpstr>Simulation</vt:lpstr>
      <vt:lpstr>PER (AWGN)</vt:lpstr>
      <vt:lpstr>PER (11ad conf. room)</vt:lpstr>
      <vt:lpstr>PER comparison of rate 7/8 LDPC codes</vt:lpstr>
      <vt:lpstr>LDPC Decoder Complexity</vt:lpstr>
      <vt:lpstr>Summary</vt:lpstr>
      <vt:lpstr>References</vt:lpstr>
      <vt:lpstr>Straw Poll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228</cp:revision>
  <cp:lastPrinted>1601-01-01T00:00:00Z</cp:lastPrinted>
  <dcterms:created xsi:type="dcterms:W3CDTF">2015-05-05T17:39:16Z</dcterms:created>
  <dcterms:modified xsi:type="dcterms:W3CDTF">2017-07-10T07:35:46Z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(3)0tHvwcmLYog8MrgY4GnCw2djAGSiY+l2wShrUPCYYerhWbCy2wO3EBvloQLf8xikAE6ICe72
nz2FqQ5kOxZCCLRFA7dUKm2P/XCMYgZqS38O1yTmc1+NCvJf6sL/W3lfB4rynlUAGfAqYDY3
rOMmcylVqNSsf6m1yRSMMZGknetnng+cO9bdTlhaK5ykYBcs2YgAe7qoLsnpB8RBlqYqAonv
fdMb67rxw28ZJxCWTM</vt:lpwstr>
  </property>
  <property fmtid="{D5CDD505-2E9C-101B-9397-08002B2CF9AE}" pid="3" name="_2015_ms_pID_7253431">
    <vt:lpwstr>HOYnhgpLkL2xdL6ZKbmaUFTdCtNDS9rtOFm6DphgG1Phk37x/fi1h1
S5Plf72t77z/BOaoFU1peVCKAu2PYqIVNrsUf2+oxtYA0zJ2RmIqKLSC5F7CyShDCtlUdle1
Pti99qJUw1VVtONr73VTvOJ+OucilBZ3LQUpvXU7ANFIEMxpoCHooxNs4+0uVZz5NyPCBLq6
ROlgSNhx68Cd7H2dKUHZUqJjrLX53tBh2bkz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1499669965</vt:lpwstr>
  </property>
</Properties>
</file>