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9" r:id="rId5"/>
    <p:sldId id="270" r:id="rId6"/>
    <p:sldId id="262" r:id="rId7"/>
    <p:sldId id="266" r:id="rId8"/>
    <p:sldId id="267"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5" d="100"/>
          <a:sy n="75" d="100"/>
        </p:scale>
        <p:origin x="-97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802.11-17/0065r0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January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Tomoko Adachi, Toshiba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802.11-17/0065r0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January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Tomoko Adachi, Toshiba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802.11-17/0065r0</a:t>
            </a:r>
            <a:endParaRPr lang="en-US"/>
          </a:p>
        </p:txBody>
      </p:sp>
      <p:sp>
        <p:nvSpPr>
          <p:cNvPr id="5" name="Rectangle 3"/>
          <p:cNvSpPr>
            <a:spLocks noGrp="1" noChangeArrowheads="1"/>
          </p:cNvSpPr>
          <p:nvPr>
            <p:ph type="dt"/>
          </p:nvPr>
        </p:nvSpPr>
        <p:spPr>
          <a:ln/>
        </p:spPr>
        <p:txBody>
          <a:bodyPr/>
          <a:lstStyle/>
          <a:p>
            <a:r>
              <a:rPr lang="en-US" altLang="ja-JP" smtClean="0"/>
              <a:t>January 2017</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802.11-17/0065r0</a:t>
            </a:r>
            <a:endParaRPr lang="en-US"/>
          </a:p>
        </p:txBody>
      </p:sp>
      <p:sp>
        <p:nvSpPr>
          <p:cNvPr id="5" name="Rectangle 3"/>
          <p:cNvSpPr>
            <a:spLocks noGrp="1" noChangeArrowheads="1"/>
          </p:cNvSpPr>
          <p:nvPr>
            <p:ph type="dt"/>
          </p:nvPr>
        </p:nvSpPr>
        <p:spPr>
          <a:ln/>
        </p:spPr>
        <p:txBody>
          <a:bodyPr/>
          <a:lstStyle/>
          <a:p>
            <a:r>
              <a:rPr lang="en-US" altLang="ja-JP" smtClean="0"/>
              <a:t>January 2017</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802.11-17/0065r0</a:t>
            </a:r>
            <a:endParaRPr lang="en-US"/>
          </a:p>
        </p:txBody>
      </p:sp>
      <p:sp>
        <p:nvSpPr>
          <p:cNvPr id="5" name="Rectangle 3"/>
          <p:cNvSpPr>
            <a:spLocks noGrp="1" noChangeArrowheads="1"/>
          </p:cNvSpPr>
          <p:nvPr>
            <p:ph type="dt"/>
          </p:nvPr>
        </p:nvSpPr>
        <p:spPr>
          <a:ln/>
        </p:spPr>
        <p:txBody>
          <a:bodyPr/>
          <a:lstStyle/>
          <a:p>
            <a:r>
              <a:rPr lang="en-US" altLang="ja-JP" smtClean="0"/>
              <a:t>January 2017</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Tomoko Adachi, Toshiba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Tomoko Adachi, Toshiba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Tomoko Adachi, Toshiba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Tomoko Adachi, Toshiba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802.11-17/0065r0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___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Usage Model for Power Saving AP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47270909"/>
              </p:ext>
            </p:extLst>
          </p:nvPr>
        </p:nvGraphicFramePr>
        <p:xfrm>
          <a:off x="515938" y="2274888"/>
          <a:ext cx="8112125" cy="2484437"/>
        </p:xfrm>
        <a:graphic>
          <a:graphicData uri="http://schemas.openxmlformats.org/presentationml/2006/ole">
            <mc:AlternateContent xmlns:mc="http://schemas.openxmlformats.org/markup-compatibility/2006">
              <mc:Choice xmlns:v="urn:schemas-microsoft-com:vml" Requires="v">
                <p:oleObj spid="_x0000_s3117" name="Document" r:id="rId5" imgW="8236743" imgH="2532181" progId="Word.Document.8">
                  <p:embed/>
                </p:oleObj>
              </mc:Choice>
              <mc:Fallback>
                <p:oleObj name="Document" r:id="rId5" imgW="8236743" imgH="2532181" progId="Word.Document.8">
                  <p:embed/>
                  <p:pic>
                    <p:nvPicPr>
                      <p:cNvPr id="0" name="Picture 3"/>
                      <p:cNvPicPr>
                        <a:picLocks noChangeAspect="1" noChangeArrowheads="1"/>
                      </p:cNvPicPr>
                      <p:nvPr/>
                    </p:nvPicPr>
                    <p:blipFill>
                      <a:blip r:embed="rId6"/>
                      <a:srcRect/>
                      <a:stretch>
                        <a:fillRect/>
                      </a:stretch>
                    </p:blipFill>
                    <p:spPr bwMode="auto">
                      <a:xfrm>
                        <a:off x="515938" y="2274888"/>
                        <a:ext cx="8112125"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ja-JP" smtClean="0"/>
              <a:t>January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home usage where an AP is the receiver side of the Wake Up Radio is proposed to enable the AP to be in power saving mode.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Home Usage</a:t>
            </a:r>
            <a:endParaRPr kumimoji="1" lang="ja-JP" altLang="en-US" dirty="0"/>
          </a:p>
        </p:txBody>
      </p:sp>
      <p:sp>
        <p:nvSpPr>
          <p:cNvPr id="3" name="コンテンツ プレースホルダー 2"/>
          <p:cNvSpPr>
            <a:spLocks noGrp="1"/>
          </p:cNvSpPr>
          <p:nvPr>
            <p:ph idx="1"/>
          </p:nvPr>
        </p:nvSpPr>
        <p:spPr>
          <a:xfrm>
            <a:off x="685800" y="1556792"/>
            <a:ext cx="7770813" cy="4537621"/>
          </a:xfrm>
        </p:spPr>
        <p:txBody>
          <a:bodyPr/>
          <a:lstStyle/>
          <a:p>
            <a:pPr>
              <a:buFont typeface="Arial" pitchFamily="34" charset="0"/>
              <a:buChar char="•"/>
            </a:pPr>
            <a:r>
              <a:rPr lang="en-US" altLang="ja-JP" dirty="0"/>
              <a:t>Currently most of the APs are stayed power-on even when all the household members are out. </a:t>
            </a:r>
            <a:endParaRPr lang="en-US" altLang="ja-JP" dirty="0" smtClean="0"/>
          </a:p>
          <a:p>
            <a:pPr lvl="1">
              <a:buFont typeface="Arial" pitchFamily="34" charset="0"/>
              <a:buChar char="•"/>
            </a:pPr>
            <a:r>
              <a:rPr lang="en-US" altLang="ja-JP" dirty="0" smtClean="0"/>
              <a:t>Most of the users are lazy to power-on and off their APs. </a:t>
            </a:r>
            <a:endParaRPr lang="en-US" altLang="ja-JP" dirty="0"/>
          </a:p>
          <a:p>
            <a:pPr>
              <a:buFont typeface="Arial" pitchFamily="34" charset="0"/>
              <a:buChar char="•"/>
            </a:pPr>
            <a:r>
              <a:rPr lang="en-US" altLang="ja-JP" dirty="0" smtClean="0"/>
              <a:t>Especially in apartments, a lot of APs can be observed. These APs in different households are interferer to each other. If the APs can have their main radio turned off when not used, interference at apartments may be reduced. </a:t>
            </a:r>
          </a:p>
          <a:p>
            <a:pPr>
              <a:buFont typeface="Arial"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grpSp>
        <p:nvGrpSpPr>
          <p:cNvPr id="59" name="グループ化 58"/>
          <p:cNvGrpSpPr>
            <a:grpSpLocks noChangeAspect="1"/>
          </p:cNvGrpSpPr>
          <p:nvPr/>
        </p:nvGrpSpPr>
        <p:grpSpPr>
          <a:xfrm>
            <a:off x="5060296" y="5012228"/>
            <a:ext cx="1152128" cy="684550"/>
            <a:chOff x="681576" y="5012228"/>
            <a:chExt cx="2304256" cy="1369100"/>
          </a:xfrm>
        </p:grpSpPr>
        <p:sp>
          <p:nvSpPr>
            <p:cNvPr id="24" name="正方形/長方形 23"/>
            <p:cNvSpPr/>
            <p:nvPr/>
          </p:nvSpPr>
          <p:spPr bwMode="auto">
            <a:xfrm>
              <a:off x="681576" y="5012228"/>
              <a:ext cx="2304256" cy="13691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8"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111" y="6082460"/>
              <a:ext cx="267121" cy="227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1617680" y="5343424"/>
              <a:ext cx="620536" cy="56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グループ化 14"/>
            <p:cNvGrpSpPr/>
            <p:nvPr/>
          </p:nvGrpSpPr>
          <p:grpSpPr>
            <a:xfrm>
              <a:off x="2022192" y="5091396"/>
              <a:ext cx="432048" cy="432048"/>
              <a:chOff x="3347864" y="5127400"/>
              <a:chExt cx="432048" cy="432048"/>
            </a:xfrm>
          </p:grpSpPr>
          <p:sp>
            <p:nvSpPr>
              <p:cNvPr id="12" name="円弧 11"/>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円弧 12"/>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円弧 13"/>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6" name="グループ化 15"/>
            <p:cNvGrpSpPr/>
            <p:nvPr/>
          </p:nvGrpSpPr>
          <p:grpSpPr>
            <a:xfrm flipH="1">
              <a:off x="1689688" y="5091396"/>
              <a:ext cx="432048" cy="432048"/>
              <a:chOff x="3347864" y="5127400"/>
              <a:chExt cx="432048" cy="432048"/>
            </a:xfrm>
          </p:grpSpPr>
          <p:sp>
            <p:nvSpPr>
              <p:cNvPr id="17" name="円弧 1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円弧 1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円弧 1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0" name="グループ化 19"/>
            <p:cNvGrpSpPr>
              <a:grpSpLocks noChangeAspect="1"/>
            </p:cNvGrpSpPr>
            <p:nvPr/>
          </p:nvGrpSpPr>
          <p:grpSpPr>
            <a:xfrm>
              <a:off x="901739" y="5866436"/>
              <a:ext cx="345638" cy="345638"/>
              <a:chOff x="3347864" y="5127400"/>
              <a:chExt cx="432048" cy="432048"/>
            </a:xfrm>
          </p:grpSpPr>
          <p:sp>
            <p:nvSpPr>
              <p:cNvPr id="21" name="円弧 20"/>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円弧 21"/>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円弧 22"/>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61" name="正方形/長方形 60"/>
          <p:cNvSpPr/>
          <p:nvPr/>
        </p:nvSpPr>
        <p:spPr bwMode="auto">
          <a:xfrm>
            <a:off x="6212424" y="5012228"/>
            <a:ext cx="1152128" cy="6845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76" name="グループ化 75"/>
          <p:cNvGrpSpPr/>
          <p:nvPr/>
        </p:nvGrpSpPr>
        <p:grpSpPr>
          <a:xfrm flipH="1">
            <a:off x="6444208" y="5051812"/>
            <a:ext cx="418280" cy="409086"/>
            <a:chOff x="2301756" y="5051812"/>
            <a:chExt cx="418280" cy="409086"/>
          </a:xfrm>
        </p:grpSpPr>
        <p:pic>
          <p:nvPicPr>
            <p:cNvPr id="63"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4" name="グループ化 63"/>
            <p:cNvGrpSpPr/>
            <p:nvPr/>
          </p:nvGrpSpPr>
          <p:grpSpPr>
            <a:xfrm>
              <a:off x="2504012" y="5051812"/>
              <a:ext cx="216024" cy="216024"/>
              <a:chOff x="3347864" y="5127400"/>
              <a:chExt cx="432048" cy="432048"/>
            </a:xfrm>
          </p:grpSpPr>
          <p:sp>
            <p:nvSpPr>
              <p:cNvPr id="73" name="円弧 72"/>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円弧 73"/>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円弧 74"/>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65" name="グループ化 64"/>
            <p:cNvGrpSpPr/>
            <p:nvPr/>
          </p:nvGrpSpPr>
          <p:grpSpPr>
            <a:xfrm flipH="1">
              <a:off x="2337760" y="5051812"/>
              <a:ext cx="216024" cy="216024"/>
              <a:chOff x="3347864" y="5127400"/>
              <a:chExt cx="432048" cy="432048"/>
            </a:xfrm>
          </p:grpSpPr>
          <p:sp>
            <p:nvSpPr>
              <p:cNvPr id="70" name="円弧 69"/>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円弧 70"/>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円弧 71"/>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77" name="グループ化 76"/>
          <p:cNvGrpSpPr/>
          <p:nvPr/>
        </p:nvGrpSpPr>
        <p:grpSpPr>
          <a:xfrm flipH="1">
            <a:off x="7006504" y="5342175"/>
            <a:ext cx="175633" cy="221916"/>
            <a:chOff x="1940972" y="5439332"/>
            <a:chExt cx="175633" cy="221916"/>
          </a:xfrm>
        </p:grpSpPr>
        <p:pic>
          <p:nvPicPr>
            <p:cNvPr id="62"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6" name="グループ化 65"/>
            <p:cNvGrpSpPr>
              <a:grpSpLocks noChangeAspect="1"/>
            </p:cNvGrpSpPr>
            <p:nvPr/>
          </p:nvGrpSpPr>
          <p:grpSpPr>
            <a:xfrm>
              <a:off x="1943786" y="5439332"/>
              <a:ext cx="172819" cy="172819"/>
              <a:chOff x="3347864" y="5127400"/>
              <a:chExt cx="432048" cy="432048"/>
            </a:xfrm>
          </p:grpSpPr>
          <p:sp>
            <p:nvSpPr>
              <p:cNvPr id="67" name="円弧 6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円弧 6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円弧 6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08" name="正方形/長方形 107"/>
          <p:cNvSpPr/>
          <p:nvPr/>
        </p:nvSpPr>
        <p:spPr bwMode="auto">
          <a:xfrm>
            <a:off x="6212424" y="5696980"/>
            <a:ext cx="1152128" cy="68455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09" name="グループ化 108"/>
          <p:cNvGrpSpPr/>
          <p:nvPr/>
        </p:nvGrpSpPr>
        <p:grpSpPr>
          <a:xfrm>
            <a:off x="6588224" y="5805264"/>
            <a:ext cx="418280" cy="409086"/>
            <a:chOff x="2301756" y="5051812"/>
            <a:chExt cx="418280" cy="409086"/>
          </a:xfrm>
        </p:grpSpPr>
        <p:pic>
          <p:nvPicPr>
            <p:cNvPr id="110"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1" name="グループ化 110"/>
            <p:cNvGrpSpPr/>
            <p:nvPr/>
          </p:nvGrpSpPr>
          <p:grpSpPr>
            <a:xfrm>
              <a:off x="2504012" y="5051812"/>
              <a:ext cx="216024" cy="216024"/>
              <a:chOff x="3347864" y="5127400"/>
              <a:chExt cx="432048" cy="432048"/>
            </a:xfrm>
          </p:grpSpPr>
          <p:sp>
            <p:nvSpPr>
              <p:cNvPr id="116" name="円弧 115"/>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円弧 116"/>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円弧 117"/>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12" name="グループ化 111"/>
            <p:cNvGrpSpPr/>
            <p:nvPr/>
          </p:nvGrpSpPr>
          <p:grpSpPr>
            <a:xfrm flipH="1">
              <a:off x="2337760" y="5051812"/>
              <a:ext cx="216024" cy="216024"/>
              <a:chOff x="3347864" y="5127400"/>
              <a:chExt cx="432048" cy="432048"/>
            </a:xfrm>
          </p:grpSpPr>
          <p:sp>
            <p:nvSpPr>
              <p:cNvPr id="113" name="円弧 112"/>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円弧 113"/>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円弧 114"/>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31" name="正方形/長方形 130"/>
          <p:cNvSpPr/>
          <p:nvPr/>
        </p:nvSpPr>
        <p:spPr bwMode="auto">
          <a:xfrm>
            <a:off x="5060296" y="5696980"/>
            <a:ext cx="1152128" cy="6845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2" name="グループ化 131"/>
          <p:cNvGrpSpPr/>
          <p:nvPr/>
        </p:nvGrpSpPr>
        <p:grpSpPr>
          <a:xfrm flipH="1">
            <a:off x="5292080" y="5736564"/>
            <a:ext cx="418280" cy="409086"/>
            <a:chOff x="2301756" y="5051812"/>
            <a:chExt cx="418280" cy="409086"/>
          </a:xfrm>
        </p:grpSpPr>
        <p:pic>
          <p:nvPicPr>
            <p:cNvPr id="133"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4" name="グループ化 133"/>
            <p:cNvGrpSpPr/>
            <p:nvPr/>
          </p:nvGrpSpPr>
          <p:grpSpPr>
            <a:xfrm>
              <a:off x="2504012" y="5051812"/>
              <a:ext cx="216024" cy="216024"/>
              <a:chOff x="3347864" y="5127400"/>
              <a:chExt cx="432048" cy="432048"/>
            </a:xfrm>
          </p:grpSpPr>
          <p:sp>
            <p:nvSpPr>
              <p:cNvPr id="139" name="円弧 138"/>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円弧 139"/>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円弧 140"/>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35" name="グループ化 134"/>
            <p:cNvGrpSpPr/>
            <p:nvPr/>
          </p:nvGrpSpPr>
          <p:grpSpPr>
            <a:xfrm flipH="1">
              <a:off x="2337760" y="5051812"/>
              <a:ext cx="216024" cy="216024"/>
              <a:chOff x="3347864" y="5127400"/>
              <a:chExt cx="432048" cy="432048"/>
            </a:xfrm>
          </p:grpSpPr>
          <p:sp>
            <p:nvSpPr>
              <p:cNvPr id="136" name="円弧 135"/>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円弧 136"/>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円弧 137"/>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142" name="グループ化 141"/>
          <p:cNvGrpSpPr/>
          <p:nvPr/>
        </p:nvGrpSpPr>
        <p:grpSpPr>
          <a:xfrm flipH="1">
            <a:off x="5854376" y="6026927"/>
            <a:ext cx="175633" cy="221916"/>
            <a:chOff x="1940972" y="5439332"/>
            <a:chExt cx="175633" cy="221916"/>
          </a:xfrm>
        </p:grpSpPr>
        <p:pic>
          <p:nvPicPr>
            <p:cNvPr id="143"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4" name="グループ化 143"/>
            <p:cNvGrpSpPr>
              <a:grpSpLocks noChangeAspect="1"/>
            </p:cNvGrpSpPr>
            <p:nvPr/>
          </p:nvGrpSpPr>
          <p:grpSpPr>
            <a:xfrm>
              <a:off x="1943786" y="5439332"/>
              <a:ext cx="172819" cy="172819"/>
              <a:chOff x="3347864" y="5127400"/>
              <a:chExt cx="432048" cy="432048"/>
            </a:xfrm>
          </p:grpSpPr>
          <p:sp>
            <p:nvSpPr>
              <p:cNvPr id="145" name="円弧 144"/>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6" name="円弧 145"/>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円弧 146"/>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148" name="グループ化 147"/>
          <p:cNvGrpSpPr/>
          <p:nvPr/>
        </p:nvGrpSpPr>
        <p:grpSpPr>
          <a:xfrm>
            <a:off x="5134296" y="6142139"/>
            <a:ext cx="175633" cy="221916"/>
            <a:chOff x="1940972" y="5439332"/>
            <a:chExt cx="175633" cy="221916"/>
          </a:xfrm>
        </p:grpSpPr>
        <p:pic>
          <p:nvPicPr>
            <p:cNvPr id="149"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0" name="グループ化 149"/>
            <p:cNvGrpSpPr>
              <a:grpSpLocks noChangeAspect="1"/>
            </p:cNvGrpSpPr>
            <p:nvPr/>
          </p:nvGrpSpPr>
          <p:grpSpPr>
            <a:xfrm>
              <a:off x="1943786" y="5439332"/>
              <a:ext cx="172819" cy="172819"/>
              <a:chOff x="3347864" y="5127400"/>
              <a:chExt cx="432048" cy="432048"/>
            </a:xfrm>
          </p:grpSpPr>
          <p:sp>
            <p:nvSpPr>
              <p:cNvPr id="151" name="円弧 150"/>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円弧 151"/>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円弧 152"/>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54" name="正方形/長方形 153"/>
          <p:cNvSpPr/>
          <p:nvPr/>
        </p:nvSpPr>
        <p:spPr bwMode="auto">
          <a:xfrm>
            <a:off x="7366340" y="5696980"/>
            <a:ext cx="1152128" cy="6845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55" name="グループ化 154"/>
          <p:cNvGrpSpPr/>
          <p:nvPr/>
        </p:nvGrpSpPr>
        <p:grpSpPr>
          <a:xfrm flipH="1">
            <a:off x="7598124" y="5736564"/>
            <a:ext cx="418280" cy="409086"/>
            <a:chOff x="2301756" y="5051812"/>
            <a:chExt cx="418280" cy="409086"/>
          </a:xfrm>
        </p:grpSpPr>
        <p:pic>
          <p:nvPicPr>
            <p:cNvPr id="156"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7" name="グループ化 156"/>
            <p:cNvGrpSpPr/>
            <p:nvPr/>
          </p:nvGrpSpPr>
          <p:grpSpPr>
            <a:xfrm>
              <a:off x="2504012" y="5051812"/>
              <a:ext cx="216024" cy="216024"/>
              <a:chOff x="3347864" y="5127400"/>
              <a:chExt cx="432048" cy="432048"/>
            </a:xfrm>
          </p:grpSpPr>
          <p:sp>
            <p:nvSpPr>
              <p:cNvPr id="162" name="円弧 161"/>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円弧 162"/>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円弧 163"/>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58" name="グループ化 157"/>
            <p:cNvGrpSpPr/>
            <p:nvPr/>
          </p:nvGrpSpPr>
          <p:grpSpPr>
            <a:xfrm flipH="1">
              <a:off x="2337760" y="5051812"/>
              <a:ext cx="216024" cy="216024"/>
              <a:chOff x="3347864" y="5127400"/>
              <a:chExt cx="432048" cy="432048"/>
            </a:xfrm>
          </p:grpSpPr>
          <p:sp>
            <p:nvSpPr>
              <p:cNvPr id="159" name="円弧 158"/>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0" name="円弧 159"/>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1" name="円弧 160"/>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165" name="グループ化 164"/>
          <p:cNvGrpSpPr/>
          <p:nvPr/>
        </p:nvGrpSpPr>
        <p:grpSpPr>
          <a:xfrm flipH="1">
            <a:off x="8160420" y="6026927"/>
            <a:ext cx="175633" cy="221916"/>
            <a:chOff x="1940972" y="5439332"/>
            <a:chExt cx="175633" cy="221916"/>
          </a:xfrm>
        </p:grpSpPr>
        <p:pic>
          <p:nvPicPr>
            <p:cNvPr id="166"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7" name="グループ化 166"/>
            <p:cNvGrpSpPr>
              <a:grpSpLocks noChangeAspect="1"/>
            </p:cNvGrpSpPr>
            <p:nvPr/>
          </p:nvGrpSpPr>
          <p:grpSpPr>
            <a:xfrm>
              <a:off x="1943786" y="5439332"/>
              <a:ext cx="172819" cy="172819"/>
              <a:chOff x="3347864" y="5127400"/>
              <a:chExt cx="432048" cy="432048"/>
            </a:xfrm>
          </p:grpSpPr>
          <p:sp>
            <p:nvSpPr>
              <p:cNvPr id="168" name="円弧 167"/>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円弧 168"/>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円弧 169"/>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171" name="グループ化 170"/>
          <p:cNvGrpSpPr/>
          <p:nvPr/>
        </p:nvGrpSpPr>
        <p:grpSpPr>
          <a:xfrm>
            <a:off x="7440340" y="6142139"/>
            <a:ext cx="175633" cy="221916"/>
            <a:chOff x="1940972" y="5439332"/>
            <a:chExt cx="175633" cy="221916"/>
          </a:xfrm>
        </p:grpSpPr>
        <p:pic>
          <p:nvPicPr>
            <p:cNvPr id="172"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3" name="グループ化 172"/>
            <p:cNvGrpSpPr>
              <a:grpSpLocks noChangeAspect="1"/>
            </p:cNvGrpSpPr>
            <p:nvPr/>
          </p:nvGrpSpPr>
          <p:grpSpPr>
            <a:xfrm>
              <a:off x="1943786" y="5439332"/>
              <a:ext cx="172819" cy="172819"/>
              <a:chOff x="3347864" y="5127400"/>
              <a:chExt cx="432048" cy="432048"/>
            </a:xfrm>
          </p:grpSpPr>
          <p:sp>
            <p:nvSpPr>
              <p:cNvPr id="174" name="円弧 173"/>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円弧 174"/>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円弧 175"/>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88" name="正方形/長方形 187"/>
          <p:cNvSpPr/>
          <p:nvPr/>
        </p:nvSpPr>
        <p:spPr bwMode="auto">
          <a:xfrm>
            <a:off x="7364552" y="5012228"/>
            <a:ext cx="1152128" cy="68455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89" name="グループ化 188"/>
          <p:cNvGrpSpPr/>
          <p:nvPr/>
        </p:nvGrpSpPr>
        <p:grpSpPr>
          <a:xfrm>
            <a:off x="7740352" y="5120512"/>
            <a:ext cx="418280" cy="409086"/>
            <a:chOff x="2301756" y="5051812"/>
            <a:chExt cx="418280" cy="409086"/>
          </a:xfrm>
        </p:grpSpPr>
        <p:pic>
          <p:nvPicPr>
            <p:cNvPr id="190"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91" name="グループ化 190"/>
            <p:cNvGrpSpPr/>
            <p:nvPr/>
          </p:nvGrpSpPr>
          <p:grpSpPr>
            <a:xfrm>
              <a:off x="2504012" y="5051812"/>
              <a:ext cx="216024" cy="216024"/>
              <a:chOff x="3347864" y="5127400"/>
              <a:chExt cx="432048" cy="432048"/>
            </a:xfrm>
          </p:grpSpPr>
          <p:sp>
            <p:nvSpPr>
              <p:cNvPr id="196" name="円弧 195"/>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7" name="円弧 196"/>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8" name="円弧 197"/>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92" name="グループ化 191"/>
            <p:cNvGrpSpPr/>
            <p:nvPr/>
          </p:nvGrpSpPr>
          <p:grpSpPr>
            <a:xfrm flipH="1">
              <a:off x="2337760" y="5051812"/>
              <a:ext cx="216024" cy="216024"/>
              <a:chOff x="3347864" y="5127400"/>
              <a:chExt cx="432048" cy="432048"/>
            </a:xfrm>
          </p:grpSpPr>
          <p:sp>
            <p:nvSpPr>
              <p:cNvPr id="193" name="円弧 192"/>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4" name="円弧 193"/>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5" name="円弧 194"/>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99" name="正方形/長方形 198"/>
          <p:cNvSpPr/>
          <p:nvPr/>
        </p:nvSpPr>
        <p:spPr bwMode="auto">
          <a:xfrm>
            <a:off x="5060296" y="4327678"/>
            <a:ext cx="1152128" cy="68455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200" name="グループ化 199"/>
          <p:cNvGrpSpPr/>
          <p:nvPr/>
        </p:nvGrpSpPr>
        <p:grpSpPr>
          <a:xfrm>
            <a:off x="5436096" y="4435962"/>
            <a:ext cx="418280" cy="409086"/>
            <a:chOff x="2301756" y="5051812"/>
            <a:chExt cx="418280" cy="409086"/>
          </a:xfrm>
        </p:grpSpPr>
        <p:pic>
          <p:nvPicPr>
            <p:cNvPr id="201"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2" name="グループ化 201"/>
            <p:cNvGrpSpPr/>
            <p:nvPr/>
          </p:nvGrpSpPr>
          <p:grpSpPr>
            <a:xfrm>
              <a:off x="2504012" y="5051812"/>
              <a:ext cx="216024" cy="216024"/>
              <a:chOff x="3347864" y="5127400"/>
              <a:chExt cx="432048" cy="432048"/>
            </a:xfrm>
          </p:grpSpPr>
          <p:sp>
            <p:nvSpPr>
              <p:cNvPr id="207" name="円弧 20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円弧 20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円弧 20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03" name="グループ化 202"/>
            <p:cNvGrpSpPr/>
            <p:nvPr/>
          </p:nvGrpSpPr>
          <p:grpSpPr>
            <a:xfrm flipH="1">
              <a:off x="2337760" y="5051812"/>
              <a:ext cx="216024" cy="216024"/>
              <a:chOff x="3347864" y="5127400"/>
              <a:chExt cx="432048" cy="432048"/>
            </a:xfrm>
          </p:grpSpPr>
          <p:sp>
            <p:nvSpPr>
              <p:cNvPr id="204" name="円弧 203"/>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円弧 204"/>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円弧 205"/>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210" name="グループ化 209"/>
          <p:cNvGrpSpPr>
            <a:grpSpLocks noChangeAspect="1"/>
          </p:cNvGrpSpPr>
          <p:nvPr/>
        </p:nvGrpSpPr>
        <p:grpSpPr>
          <a:xfrm>
            <a:off x="7364552" y="4327678"/>
            <a:ext cx="1152128" cy="684550"/>
            <a:chOff x="681576" y="5012228"/>
            <a:chExt cx="2304256" cy="1369100"/>
          </a:xfrm>
        </p:grpSpPr>
        <p:sp>
          <p:nvSpPr>
            <p:cNvPr id="211" name="正方形/長方形 210"/>
            <p:cNvSpPr/>
            <p:nvPr/>
          </p:nvSpPr>
          <p:spPr bwMode="auto">
            <a:xfrm>
              <a:off x="681576" y="5012228"/>
              <a:ext cx="2304256" cy="13691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212"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111" y="6082460"/>
              <a:ext cx="267121" cy="227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3"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1617680" y="5343424"/>
              <a:ext cx="620536" cy="56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4" name="グループ化 213"/>
            <p:cNvGrpSpPr/>
            <p:nvPr/>
          </p:nvGrpSpPr>
          <p:grpSpPr>
            <a:xfrm>
              <a:off x="2022192" y="5091396"/>
              <a:ext cx="432048" cy="432048"/>
              <a:chOff x="3347864" y="5127400"/>
              <a:chExt cx="432048" cy="432048"/>
            </a:xfrm>
          </p:grpSpPr>
          <p:sp>
            <p:nvSpPr>
              <p:cNvPr id="223" name="円弧 222"/>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4" name="円弧 223"/>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5" name="円弧 224"/>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15" name="グループ化 214"/>
            <p:cNvGrpSpPr/>
            <p:nvPr/>
          </p:nvGrpSpPr>
          <p:grpSpPr>
            <a:xfrm flipH="1">
              <a:off x="1689688" y="5091396"/>
              <a:ext cx="432048" cy="432048"/>
              <a:chOff x="3347864" y="5127400"/>
              <a:chExt cx="432048" cy="432048"/>
            </a:xfrm>
          </p:grpSpPr>
          <p:sp>
            <p:nvSpPr>
              <p:cNvPr id="220" name="円弧 219"/>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1" name="円弧 220"/>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2" name="円弧 221"/>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16" name="グループ化 215"/>
            <p:cNvGrpSpPr>
              <a:grpSpLocks noChangeAspect="1"/>
            </p:cNvGrpSpPr>
            <p:nvPr/>
          </p:nvGrpSpPr>
          <p:grpSpPr>
            <a:xfrm>
              <a:off x="901739" y="5866436"/>
              <a:ext cx="345638" cy="345638"/>
              <a:chOff x="3347864" y="5127400"/>
              <a:chExt cx="432048" cy="432048"/>
            </a:xfrm>
          </p:grpSpPr>
          <p:sp>
            <p:nvSpPr>
              <p:cNvPr id="217" name="円弧 21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円弧 21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円弧 21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226" name="正方形/長方形 225"/>
          <p:cNvSpPr/>
          <p:nvPr/>
        </p:nvSpPr>
        <p:spPr bwMode="auto">
          <a:xfrm>
            <a:off x="6214416" y="4327678"/>
            <a:ext cx="1152128" cy="6845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227" name="グループ化 226"/>
          <p:cNvGrpSpPr/>
          <p:nvPr/>
        </p:nvGrpSpPr>
        <p:grpSpPr>
          <a:xfrm flipH="1">
            <a:off x="6446200" y="4367262"/>
            <a:ext cx="418280" cy="409086"/>
            <a:chOff x="2301756" y="5051812"/>
            <a:chExt cx="418280" cy="409086"/>
          </a:xfrm>
        </p:grpSpPr>
        <p:pic>
          <p:nvPicPr>
            <p:cNvPr id="228"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2301756" y="5177826"/>
              <a:ext cx="310268" cy="28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29" name="グループ化 228"/>
            <p:cNvGrpSpPr/>
            <p:nvPr/>
          </p:nvGrpSpPr>
          <p:grpSpPr>
            <a:xfrm>
              <a:off x="2504012" y="5051812"/>
              <a:ext cx="216024" cy="216024"/>
              <a:chOff x="3347864" y="5127400"/>
              <a:chExt cx="432048" cy="432048"/>
            </a:xfrm>
          </p:grpSpPr>
          <p:sp>
            <p:nvSpPr>
              <p:cNvPr id="234" name="円弧 233"/>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5" name="円弧 234"/>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6" name="円弧 235"/>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30" name="グループ化 229"/>
            <p:cNvGrpSpPr/>
            <p:nvPr/>
          </p:nvGrpSpPr>
          <p:grpSpPr>
            <a:xfrm flipH="1">
              <a:off x="2337760" y="5051812"/>
              <a:ext cx="216024" cy="216024"/>
              <a:chOff x="3347864" y="5127400"/>
              <a:chExt cx="432048" cy="432048"/>
            </a:xfrm>
          </p:grpSpPr>
          <p:sp>
            <p:nvSpPr>
              <p:cNvPr id="231" name="円弧 230"/>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2" name="円弧 231"/>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3" name="円弧 232"/>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237" name="グループ化 236"/>
          <p:cNvGrpSpPr/>
          <p:nvPr/>
        </p:nvGrpSpPr>
        <p:grpSpPr>
          <a:xfrm flipH="1">
            <a:off x="7008496" y="4657625"/>
            <a:ext cx="175633" cy="221916"/>
            <a:chOff x="1940972" y="5439332"/>
            <a:chExt cx="175633" cy="221916"/>
          </a:xfrm>
        </p:grpSpPr>
        <p:pic>
          <p:nvPicPr>
            <p:cNvPr id="238"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9" name="グループ化 238"/>
            <p:cNvGrpSpPr>
              <a:grpSpLocks noChangeAspect="1"/>
            </p:cNvGrpSpPr>
            <p:nvPr/>
          </p:nvGrpSpPr>
          <p:grpSpPr>
            <a:xfrm>
              <a:off x="1943786" y="5439332"/>
              <a:ext cx="172819" cy="172819"/>
              <a:chOff x="3347864" y="5127400"/>
              <a:chExt cx="432048" cy="432048"/>
            </a:xfrm>
          </p:grpSpPr>
          <p:sp>
            <p:nvSpPr>
              <p:cNvPr id="240" name="円弧 239"/>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1" name="円弧 240"/>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2" name="円弧 241"/>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243" name="グループ化 242"/>
          <p:cNvGrpSpPr/>
          <p:nvPr/>
        </p:nvGrpSpPr>
        <p:grpSpPr>
          <a:xfrm>
            <a:off x="6288416" y="4772837"/>
            <a:ext cx="175633" cy="221916"/>
            <a:chOff x="1940972" y="5439332"/>
            <a:chExt cx="175633" cy="221916"/>
          </a:xfrm>
        </p:grpSpPr>
        <p:pic>
          <p:nvPicPr>
            <p:cNvPr id="244"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0972" y="5547344"/>
              <a:ext cx="133561" cy="1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 name="グループ化 244"/>
            <p:cNvGrpSpPr>
              <a:grpSpLocks noChangeAspect="1"/>
            </p:cNvGrpSpPr>
            <p:nvPr/>
          </p:nvGrpSpPr>
          <p:grpSpPr>
            <a:xfrm>
              <a:off x="1943786" y="5439332"/>
              <a:ext cx="172819" cy="172819"/>
              <a:chOff x="3347864" y="5127400"/>
              <a:chExt cx="432048" cy="432048"/>
            </a:xfrm>
          </p:grpSpPr>
          <p:sp>
            <p:nvSpPr>
              <p:cNvPr id="246" name="円弧 245"/>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7" name="円弧 246"/>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円弧 247"/>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Tree>
    <p:extLst>
      <p:ext uri="{BB962C8B-B14F-4D97-AF65-F5344CB8AC3E}">
        <p14:creationId xmlns:p14="http://schemas.microsoft.com/office/powerpoint/2010/main" val="33419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With WUR function…</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APs </a:t>
            </a:r>
            <a:r>
              <a:rPr lang="en-US" altLang="ja-JP" dirty="0"/>
              <a:t>can be in power saving mode</a:t>
            </a:r>
          </a:p>
          <a:p>
            <a:pPr lvl="1">
              <a:buFont typeface="Times New Roman" pitchFamily="16" charset="0"/>
              <a:buChar char="•"/>
            </a:pPr>
            <a:r>
              <a:rPr lang="en-US" altLang="ja-JP" dirty="0" smtClean="0"/>
              <a:t>By the LP-WUR unit equipped at the APs. </a:t>
            </a:r>
          </a:p>
          <a:p>
            <a:pPr lvl="1">
              <a:buFont typeface="Times New Roman" pitchFamily="16" charset="0"/>
              <a:buChar char="•"/>
            </a:pPr>
            <a:endParaRPr lang="en-US" altLang="ja-JP" dirty="0" smtClean="0"/>
          </a:p>
          <a:p>
            <a:pPr lvl="1">
              <a:buFont typeface="Times New Roman" pitchFamily="16" charset="0"/>
              <a:buChar char="•"/>
            </a:pPr>
            <a:endParaRPr lang="en-US" altLang="ja-JP" dirty="0"/>
          </a:p>
          <a:p>
            <a:pPr lvl="1">
              <a:buFont typeface="Times New Roman" pitchFamily="16" charset="0"/>
              <a:buChar char="•"/>
            </a:pPr>
            <a:endParaRPr lang="en-US" altLang="ja-JP" dirty="0" smtClean="0"/>
          </a:p>
          <a:p>
            <a:pPr lvl="1">
              <a:buFont typeface="Times New Roman" pitchFamily="16" charset="0"/>
              <a:buChar char="•"/>
            </a:pPr>
            <a:endParaRPr lang="en-US" altLang="ja-JP" dirty="0"/>
          </a:p>
          <a:p>
            <a:pPr lvl="1">
              <a:buFont typeface="Times New Roman" pitchFamily="16" charset="0"/>
              <a:buChar char="•"/>
            </a:pPr>
            <a:endParaRPr lang="en-US" altLang="ja-JP" dirty="0" smtClean="0"/>
          </a:p>
          <a:p>
            <a:pPr lvl="1">
              <a:buFont typeface="Times New Roman" pitchFamily="16" charset="0"/>
              <a:buChar char="•"/>
            </a:pPr>
            <a:r>
              <a:rPr lang="en-US" altLang="ja-JP" dirty="0" smtClean="0"/>
              <a:t>Ideally</a:t>
            </a:r>
            <a:r>
              <a:rPr lang="en-US" altLang="ja-JP" dirty="0"/>
              <a:t>, it will be good if </a:t>
            </a:r>
            <a:r>
              <a:rPr lang="en-US" altLang="ja-JP" dirty="0" smtClean="0"/>
              <a:t>no </a:t>
            </a:r>
            <a:r>
              <a:rPr lang="en-US" altLang="ja-JP" dirty="0"/>
              <a:t>action is required to the users. </a:t>
            </a:r>
            <a:endParaRPr lang="en-US" altLang="ja-JP" dirty="0" smtClean="0"/>
          </a:p>
          <a:p>
            <a:pPr>
              <a:buFont typeface="Arial"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grpSp>
        <p:nvGrpSpPr>
          <p:cNvPr id="37" name="グループ化 36"/>
          <p:cNvGrpSpPr/>
          <p:nvPr/>
        </p:nvGrpSpPr>
        <p:grpSpPr>
          <a:xfrm>
            <a:off x="3630210" y="2852936"/>
            <a:ext cx="3997362" cy="1800200"/>
            <a:chOff x="4939590" y="1767387"/>
            <a:chExt cx="3997362" cy="1800200"/>
          </a:xfrm>
        </p:grpSpPr>
        <p:pic>
          <p:nvPicPr>
            <p:cNvPr id="59" name="Picture 65"/>
            <p:cNvPicPr>
              <a:picLocks noChangeAspect="1" noChangeArrowheads="1"/>
            </p:cNvPicPr>
            <p:nvPr/>
          </p:nvPicPr>
          <p:blipFill>
            <a:blip r:embed="rId2" cstate="print">
              <a:lum bright="20000"/>
              <a:extLst>
                <a:ext uri="{28A0092B-C50C-407E-A947-70E740481C1C}">
                  <a14:useLocalDpi xmlns:a14="http://schemas.microsoft.com/office/drawing/2010/main" val="0"/>
                </a:ext>
              </a:extLst>
            </a:blip>
            <a:srcRect/>
            <a:stretch>
              <a:fillRect/>
            </a:stretch>
          </p:blipFill>
          <p:spPr bwMode="auto">
            <a:xfrm>
              <a:off x="4939590" y="2078461"/>
              <a:ext cx="1444938" cy="131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角丸四角形吹き出し 34"/>
            <p:cNvSpPr/>
            <p:nvPr/>
          </p:nvSpPr>
          <p:spPr bwMode="auto">
            <a:xfrm>
              <a:off x="6560688" y="1767387"/>
              <a:ext cx="2376264" cy="1800200"/>
            </a:xfrm>
            <a:prstGeom prst="wedgeRoundRectCallout">
              <a:avLst>
                <a:gd name="adj1" fmla="val -65727"/>
                <a:gd name="adj2" fmla="val 15233"/>
                <a:gd name="adj3" fmla="val 16667"/>
              </a:avLst>
            </a:prstGeom>
            <a:solidFill>
              <a:schemeClr val="bg1"/>
            </a:solid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36" name="グループ化 35"/>
            <p:cNvGrpSpPr/>
            <p:nvPr/>
          </p:nvGrpSpPr>
          <p:grpSpPr>
            <a:xfrm>
              <a:off x="6879568" y="1983411"/>
              <a:ext cx="1769352" cy="1369709"/>
              <a:chOff x="5048146" y="3117925"/>
              <a:chExt cx="1769352" cy="1369709"/>
            </a:xfrm>
          </p:grpSpPr>
          <p:sp>
            <p:nvSpPr>
              <p:cNvPr id="7" name="テキスト ボックス 6"/>
              <p:cNvSpPr txBox="1"/>
              <p:nvPr/>
            </p:nvSpPr>
            <p:spPr>
              <a:xfrm>
                <a:off x="5529966" y="3420289"/>
                <a:ext cx="1287532" cy="584775"/>
              </a:xfrm>
              <a:prstGeom prst="rect">
                <a:avLst/>
              </a:prstGeom>
              <a:solidFill>
                <a:srgbClr val="002060"/>
              </a:solidFill>
            </p:spPr>
            <p:txBody>
              <a:bodyPr wrap="none" rtlCol="0">
                <a:spAutoFit/>
              </a:bodyPr>
              <a:lstStyle/>
              <a:p>
                <a:pPr algn="ctr"/>
                <a:r>
                  <a:rPr kumimoji="1" lang="en-US" altLang="ja-JP" sz="1600" dirty="0" smtClean="0"/>
                  <a:t>Main module</a:t>
                </a:r>
              </a:p>
              <a:p>
                <a:pPr algn="ctr"/>
                <a:r>
                  <a:rPr kumimoji="1" lang="en-US" altLang="ja-JP" sz="1600" dirty="0" smtClean="0"/>
                  <a:t>(802.11)</a:t>
                </a:r>
                <a:endParaRPr kumimoji="1" lang="ja-JP" altLang="en-US" sz="1600" dirty="0"/>
              </a:p>
            </p:txBody>
          </p:sp>
          <p:sp>
            <p:nvSpPr>
              <p:cNvPr id="56" name="テキスト ボックス 55"/>
              <p:cNvSpPr txBox="1"/>
              <p:nvPr/>
            </p:nvSpPr>
            <p:spPr>
              <a:xfrm>
                <a:off x="5688664" y="4149080"/>
                <a:ext cx="970137" cy="338554"/>
              </a:xfrm>
              <a:prstGeom prst="rect">
                <a:avLst/>
              </a:prstGeom>
              <a:solidFill>
                <a:srgbClr val="00B050"/>
              </a:solidFill>
            </p:spPr>
            <p:txBody>
              <a:bodyPr wrap="none" rtlCol="0">
                <a:spAutoFit/>
              </a:bodyPr>
              <a:lstStyle/>
              <a:p>
                <a:pPr algn="ctr"/>
                <a:r>
                  <a:rPr kumimoji="1" lang="en-US" altLang="ja-JP" sz="1600" dirty="0" smtClean="0"/>
                  <a:t>LP-WUR</a:t>
                </a:r>
                <a:endParaRPr kumimoji="1" lang="ja-JP" altLang="en-US" sz="1600" dirty="0"/>
              </a:p>
            </p:txBody>
          </p:sp>
          <p:cxnSp>
            <p:nvCxnSpPr>
              <p:cNvPr id="11" name="直線コネクタ 10"/>
              <p:cNvCxnSpPr>
                <a:stCxn id="7" idx="2"/>
                <a:endCxn id="56" idx="0"/>
              </p:cNvCxnSpPr>
              <p:nvPr/>
            </p:nvCxnSpPr>
            <p:spPr bwMode="auto">
              <a:xfrm>
                <a:off x="6173732" y="4005064"/>
                <a:ext cx="1" cy="144016"/>
              </a:xfrm>
              <a:prstGeom prst="line">
                <a:avLst/>
              </a:prstGeom>
              <a:solidFill>
                <a:srgbClr val="00B8FF"/>
              </a:solidFill>
              <a:ln w="38100" cap="flat" cmpd="sng" algn="ctr">
                <a:solidFill>
                  <a:schemeClr val="bg1">
                    <a:lumMod val="50000"/>
                  </a:schemeClr>
                </a:solidFill>
                <a:prstDash val="solid"/>
                <a:round/>
                <a:headEnd type="none" w="med" len="med"/>
                <a:tailEnd type="none" w="med" len="med"/>
              </a:ln>
              <a:effectLst/>
            </p:spPr>
          </p:cxnSp>
          <p:sp>
            <p:nvSpPr>
              <p:cNvPr id="28" name="二等辺三角形 27"/>
              <p:cNvSpPr/>
              <p:nvPr/>
            </p:nvSpPr>
            <p:spPr bwMode="auto">
              <a:xfrm flipV="1">
                <a:off x="5048146" y="3117925"/>
                <a:ext cx="193788" cy="167059"/>
              </a:xfrm>
              <a:prstGeom prst="triangle">
                <a:avLst/>
              </a:prstGeom>
              <a:solidFill>
                <a:schemeClr val="bg1">
                  <a:lumMod val="50000"/>
                </a:schemeClr>
              </a:solidFill>
              <a:ln w="3810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0" name="カギ線コネクタ 29"/>
              <p:cNvCxnSpPr>
                <a:stCxn id="28" idx="0"/>
                <a:endCxn id="56" idx="1"/>
              </p:cNvCxnSpPr>
              <p:nvPr/>
            </p:nvCxnSpPr>
            <p:spPr bwMode="auto">
              <a:xfrm rot="16200000" flipH="1">
                <a:off x="4900166" y="3529858"/>
                <a:ext cx="1033373" cy="543624"/>
              </a:xfrm>
              <a:prstGeom prst="bentConnector2">
                <a:avLst/>
              </a:prstGeom>
              <a:solidFill>
                <a:srgbClr val="00B8FF"/>
              </a:solidFill>
              <a:ln w="38100" cap="flat" cmpd="sng" algn="ctr">
                <a:solidFill>
                  <a:schemeClr val="bg1">
                    <a:lumMod val="50000"/>
                  </a:schemeClr>
                </a:solidFill>
                <a:prstDash val="solid"/>
                <a:round/>
                <a:headEnd type="none" w="med" len="med"/>
                <a:tailEnd type="none" w="med" len="med"/>
              </a:ln>
              <a:effectLst/>
            </p:spPr>
          </p:cxnSp>
          <p:cxnSp>
            <p:nvCxnSpPr>
              <p:cNvPr id="33" name="カギ線コネクタ 32"/>
              <p:cNvCxnSpPr>
                <a:stCxn id="28" idx="0"/>
                <a:endCxn id="7" idx="1"/>
              </p:cNvCxnSpPr>
              <p:nvPr/>
            </p:nvCxnSpPr>
            <p:spPr bwMode="auto">
              <a:xfrm rot="16200000" flipH="1">
                <a:off x="5123657" y="3306367"/>
                <a:ext cx="427693" cy="384926"/>
              </a:xfrm>
              <a:prstGeom prst="bentConnector2">
                <a:avLst/>
              </a:prstGeom>
              <a:solidFill>
                <a:srgbClr val="00B8FF"/>
              </a:solidFill>
              <a:ln w="38100" cap="flat" cmpd="sng" algn="ctr">
                <a:solidFill>
                  <a:schemeClr val="bg1">
                    <a:lumMod val="50000"/>
                  </a:schemeClr>
                </a:solidFill>
                <a:prstDash val="solid"/>
                <a:round/>
                <a:headEnd type="none" w="med" len="med"/>
                <a:tailEnd type="none" w="med" len="med"/>
              </a:ln>
              <a:effectLst/>
            </p:spPr>
          </p:cxnSp>
        </p:grpSp>
      </p:grpSp>
    </p:spTree>
    <p:extLst>
      <p:ext uri="{BB962C8B-B14F-4D97-AF65-F5344CB8AC3E}">
        <p14:creationId xmlns:p14="http://schemas.microsoft.com/office/powerpoint/2010/main" val="431048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右矢印 57"/>
          <p:cNvSpPr/>
          <p:nvPr/>
        </p:nvSpPr>
        <p:spPr bwMode="auto">
          <a:xfrm>
            <a:off x="275071" y="4813988"/>
            <a:ext cx="8617409" cy="400598"/>
          </a:xfrm>
          <a:prstGeom prst="rightArrow">
            <a:avLst/>
          </a:prstGeom>
          <a:solidFill>
            <a:schemeClr val="bg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正方形/長方形 23"/>
          <p:cNvSpPr/>
          <p:nvPr/>
        </p:nvSpPr>
        <p:spPr bwMode="auto">
          <a:xfrm>
            <a:off x="681576" y="4302772"/>
            <a:ext cx="2304256" cy="13691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正方形/長方形 38"/>
          <p:cNvSpPr/>
          <p:nvPr/>
        </p:nvSpPr>
        <p:spPr bwMode="auto">
          <a:xfrm>
            <a:off x="3419872" y="4302772"/>
            <a:ext cx="2304256" cy="13691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正方形/長方形 53"/>
          <p:cNvSpPr/>
          <p:nvPr/>
        </p:nvSpPr>
        <p:spPr bwMode="auto">
          <a:xfrm>
            <a:off x="6228184" y="4302772"/>
            <a:ext cx="2304256" cy="13691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タイトル 1"/>
          <p:cNvSpPr>
            <a:spLocks noGrp="1"/>
          </p:cNvSpPr>
          <p:nvPr>
            <p:ph type="title"/>
          </p:nvPr>
        </p:nvSpPr>
        <p:spPr/>
        <p:txBody>
          <a:bodyPr/>
          <a:lstStyle/>
          <a:p>
            <a:r>
              <a:rPr lang="en-US" altLang="ja-JP" dirty="0"/>
              <a:t>Usage Model: Home with Power Saving AP</a:t>
            </a:r>
            <a:endParaRPr kumimoji="1" lang="ja-JP" altLang="en-US" dirty="0"/>
          </a:p>
        </p:txBody>
      </p:sp>
      <p:sp>
        <p:nvSpPr>
          <p:cNvPr id="3" name="コンテンツ プレースホルダー 2"/>
          <p:cNvSpPr>
            <a:spLocks noGrp="1"/>
          </p:cNvSpPr>
          <p:nvPr>
            <p:ph idx="1"/>
          </p:nvPr>
        </p:nvSpPr>
        <p:spPr/>
        <p:txBody>
          <a:bodyPr/>
          <a:lstStyle/>
          <a:p>
            <a:pPr>
              <a:buFont typeface="Times New Roman" pitchFamily="16" charset="0"/>
              <a:buChar char="•"/>
            </a:pPr>
            <a:r>
              <a:rPr lang="en-US" altLang="ja-JP" dirty="0" smtClean="0"/>
              <a:t>When all the user-held STAs leave home, the AP turns off its main radio. </a:t>
            </a:r>
          </a:p>
          <a:p>
            <a:pPr>
              <a:buFont typeface="Times New Roman" pitchFamily="16" charset="0"/>
              <a:buChar char="•"/>
            </a:pPr>
            <a:r>
              <a:rPr lang="en-US" altLang="ja-JP" dirty="0" smtClean="0"/>
              <a:t>When one of the user-held STAs is back home, the  AP will receive the WUR signal and turns on the main radio. </a:t>
            </a:r>
            <a:endParaRPr lang="en-US" altLang="ja-JP" dirty="0"/>
          </a:p>
          <a:p>
            <a:pPr lvl="0">
              <a:buFont typeface="Times New Roman" pitchFamily="16" charset="0"/>
              <a:buChar char="•"/>
            </a:pPr>
            <a:endParaRPr lang="en-US" altLang="ja-JP" dirty="0"/>
          </a:p>
          <a:p>
            <a:pPr>
              <a:buFont typeface="Arial" pitchFamily="34" charset="0"/>
              <a:buChar char="•"/>
            </a:pPr>
            <a:endParaRPr lang="en-US" altLang="ja-JP" dirty="0" smtClean="0"/>
          </a:p>
          <a:p>
            <a:pPr>
              <a:buFont typeface="Arial"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111" y="5373004"/>
            <a:ext cx="267121" cy="227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1617680" y="4633968"/>
            <a:ext cx="620536" cy="56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グループ化 14"/>
          <p:cNvGrpSpPr/>
          <p:nvPr/>
        </p:nvGrpSpPr>
        <p:grpSpPr>
          <a:xfrm>
            <a:off x="2022192" y="4381940"/>
            <a:ext cx="432048" cy="432048"/>
            <a:chOff x="3347864" y="5127400"/>
            <a:chExt cx="432048" cy="432048"/>
          </a:xfrm>
        </p:grpSpPr>
        <p:sp>
          <p:nvSpPr>
            <p:cNvPr id="12" name="円弧 11"/>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円弧 12"/>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円弧 13"/>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16" name="グループ化 15"/>
          <p:cNvGrpSpPr/>
          <p:nvPr/>
        </p:nvGrpSpPr>
        <p:grpSpPr>
          <a:xfrm flipH="1">
            <a:off x="1689688" y="4381940"/>
            <a:ext cx="432048" cy="432048"/>
            <a:chOff x="3347864" y="5127400"/>
            <a:chExt cx="432048" cy="432048"/>
          </a:xfrm>
        </p:grpSpPr>
        <p:sp>
          <p:nvSpPr>
            <p:cNvPr id="17" name="円弧 1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円弧 1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円弧 1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20" name="グループ化 19"/>
          <p:cNvGrpSpPr>
            <a:grpSpLocks noChangeAspect="1"/>
          </p:cNvGrpSpPr>
          <p:nvPr/>
        </p:nvGrpSpPr>
        <p:grpSpPr>
          <a:xfrm>
            <a:off x="901739" y="5156980"/>
            <a:ext cx="345638" cy="345638"/>
            <a:chOff x="3347864" y="5127400"/>
            <a:chExt cx="432048" cy="432048"/>
          </a:xfrm>
        </p:grpSpPr>
        <p:sp>
          <p:nvSpPr>
            <p:cNvPr id="21" name="円弧 20"/>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円弧 21"/>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円弧 22"/>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pic>
        <p:nvPicPr>
          <p:cNvPr id="26"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4355976" y="4633968"/>
            <a:ext cx="620536" cy="56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descr="C:\Users\tsugu\AppData\Local\Microsoft\Windows\Temporary Internet Files\Content.IE5\J8HT1V2M\MC9003968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2719" y="5373004"/>
            <a:ext cx="267121" cy="227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65"/>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a:stretch>
            <a:fillRect/>
          </a:stretch>
        </p:blipFill>
        <p:spPr bwMode="auto">
          <a:xfrm>
            <a:off x="7164288" y="4633968"/>
            <a:ext cx="620536" cy="56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2" name="グループ化 41"/>
          <p:cNvGrpSpPr/>
          <p:nvPr/>
        </p:nvGrpSpPr>
        <p:grpSpPr>
          <a:xfrm>
            <a:off x="7568800" y="4381940"/>
            <a:ext cx="432048" cy="432048"/>
            <a:chOff x="3347864" y="5127400"/>
            <a:chExt cx="432048" cy="432048"/>
          </a:xfrm>
        </p:grpSpPr>
        <p:sp>
          <p:nvSpPr>
            <p:cNvPr id="43" name="円弧 42"/>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円弧 43"/>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円弧 44"/>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46" name="グループ化 45"/>
          <p:cNvGrpSpPr/>
          <p:nvPr/>
        </p:nvGrpSpPr>
        <p:grpSpPr>
          <a:xfrm flipH="1">
            <a:off x="7236296" y="4381940"/>
            <a:ext cx="432048" cy="432048"/>
            <a:chOff x="3347864" y="5127400"/>
            <a:chExt cx="432048" cy="432048"/>
          </a:xfrm>
        </p:grpSpPr>
        <p:sp>
          <p:nvSpPr>
            <p:cNvPr id="47" name="円弧 46"/>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円弧 47"/>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円弧 48"/>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50" name="グループ化 49"/>
          <p:cNvGrpSpPr>
            <a:grpSpLocks noChangeAspect="1"/>
          </p:cNvGrpSpPr>
          <p:nvPr/>
        </p:nvGrpSpPr>
        <p:grpSpPr>
          <a:xfrm>
            <a:off x="6448347" y="5156980"/>
            <a:ext cx="345638" cy="345638"/>
            <a:chOff x="3347864" y="5127400"/>
            <a:chExt cx="432048" cy="432048"/>
          </a:xfrm>
        </p:grpSpPr>
        <p:sp>
          <p:nvSpPr>
            <p:cNvPr id="51" name="円弧 50"/>
            <p:cNvSpPr/>
            <p:nvPr/>
          </p:nvSpPr>
          <p:spPr bwMode="auto">
            <a:xfrm>
              <a:off x="3347864" y="5271416"/>
              <a:ext cx="288032" cy="288032"/>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円弧 51"/>
            <p:cNvSpPr>
              <a:spLocks noChangeAspect="1"/>
            </p:cNvSpPr>
            <p:nvPr/>
          </p:nvSpPr>
          <p:spPr bwMode="auto">
            <a:xfrm>
              <a:off x="3347864" y="5199408"/>
              <a:ext cx="360040" cy="36004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3" name="円弧 52"/>
            <p:cNvSpPr>
              <a:spLocks noChangeAspect="1"/>
            </p:cNvSpPr>
            <p:nvPr/>
          </p:nvSpPr>
          <p:spPr bwMode="auto">
            <a:xfrm>
              <a:off x="3347864" y="5127400"/>
              <a:ext cx="432048" cy="43204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5" name="ストライプ矢印 54"/>
          <p:cNvSpPr/>
          <p:nvPr/>
        </p:nvSpPr>
        <p:spPr bwMode="auto">
          <a:xfrm rot="10800000">
            <a:off x="275072" y="5316345"/>
            <a:ext cx="548528" cy="284467"/>
          </a:xfrm>
          <a:prstGeom prst="stripedRightArrow">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ストライプ矢印 56"/>
          <p:cNvSpPr/>
          <p:nvPr/>
        </p:nvSpPr>
        <p:spPr bwMode="auto">
          <a:xfrm>
            <a:off x="5859431" y="5316344"/>
            <a:ext cx="548528" cy="284467"/>
          </a:xfrm>
          <a:prstGeom prst="stripedRightArrow">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8382" y="5085184"/>
            <a:ext cx="1527699" cy="1337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057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smtClean="0"/>
              <a:t>January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Tomoko Adachi, Toshiba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Usage Model: Home with Power Saving AP</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dirty="0" smtClean="0"/>
              <a:t>Requirements: </a:t>
            </a:r>
          </a:p>
          <a:p>
            <a:pPr lvl="1">
              <a:buFont typeface="Times New Roman" pitchFamily="16" charset="0"/>
              <a:buChar char="•"/>
            </a:pPr>
            <a:r>
              <a:rPr lang="en-US" dirty="0" smtClean="0"/>
              <a:t>The STA side will have the functionality to transmit wake up signals</a:t>
            </a:r>
          </a:p>
          <a:p>
            <a:pPr lvl="2">
              <a:buFont typeface="Times New Roman" pitchFamily="16" charset="0"/>
              <a:buChar char="•"/>
            </a:pPr>
            <a:r>
              <a:rPr lang="en-US" dirty="0" smtClean="0"/>
              <a:t>STAs may be such as smartphones carried by household members</a:t>
            </a:r>
          </a:p>
          <a:p>
            <a:pPr lvl="1">
              <a:buFont typeface="Times New Roman" pitchFamily="16" charset="0"/>
              <a:buChar char="•"/>
            </a:pPr>
            <a:r>
              <a:rPr lang="en-US" dirty="0"/>
              <a:t>T</a:t>
            </a:r>
            <a:r>
              <a:rPr lang="en-US" dirty="0" smtClean="0"/>
              <a:t>he AP side will have the main radio + LP-WUR and functionality </a:t>
            </a:r>
          </a:p>
          <a:p>
            <a:pPr lvl="2">
              <a:buFont typeface="Times New Roman" pitchFamily="16" charset="0"/>
              <a:buChar char="•"/>
            </a:pPr>
            <a:r>
              <a:rPr lang="en-US" dirty="0" smtClean="0"/>
              <a:t>to receive wake up signals by LP-WUR</a:t>
            </a:r>
          </a:p>
          <a:p>
            <a:pPr lvl="2">
              <a:buFont typeface="Times New Roman" pitchFamily="16" charset="0"/>
              <a:buChar char="•"/>
            </a:pPr>
            <a:r>
              <a:rPr lang="en-US" dirty="0" smtClean="0"/>
              <a:t>when such signal is received, to turn on the main radio</a:t>
            </a:r>
          </a:p>
          <a:p>
            <a:pPr lvl="2">
              <a:buFont typeface="Times New Roman" pitchFamily="16" charset="0"/>
              <a:buChar char="•"/>
            </a:pPr>
            <a:r>
              <a:rPr lang="en-US" dirty="0" smtClean="0"/>
              <a:t>and to turn off the main radio automatically based on timeout or manually</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Issues that may be needed to consider</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kumimoji="1" lang="en-US" altLang="ja-JP" dirty="0" smtClean="0"/>
              <a:t>How the STA side can determine to start sending the wake up signals?</a:t>
            </a:r>
          </a:p>
          <a:p>
            <a:pPr lvl="1">
              <a:buFont typeface="Arial" pitchFamily="34" charset="0"/>
              <a:buChar char="•"/>
            </a:pPr>
            <a:r>
              <a:rPr lang="en-US" altLang="ja-JP" dirty="0" smtClean="0"/>
              <a:t>A STA has no idea whether its user came back home… </a:t>
            </a:r>
          </a:p>
          <a:p>
            <a:pPr lvl="2">
              <a:buFont typeface="Arial" pitchFamily="34" charset="0"/>
              <a:buChar char="•"/>
            </a:pPr>
            <a:r>
              <a:rPr lang="en-US" altLang="ja-JP" dirty="0" smtClean="0"/>
              <a:t>Let the user to trigger the STA? – Then adding such SAP primitives will be a solution. </a:t>
            </a:r>
          </a:p>
          <a:p>
            <a:pPr lvl="2">
              <a:buFont typeface="Arial" pitchFamily="34" charset="0"/>
              <a:buChar char="•"/>
            </a:pPr>
            <a:r>
              <a:rPr kumimoji="1" lang="en-US" altLang="ja-JP" dirty="0" smtClean="0"/>
              <a:t>But again, ideally</a:t>
            </a:r>
            <a:r>
              <a:rPr lang="en-US" altLang="ja-JP" dirty="0"/>
              <a:t>, </a:t>
            </a:r>
            <a:r>
              <a:rPr lang="en-US" altLang="ja-JP" dirty="0" smtClean="0"/>
              <a:t>it </a:t>
            </a:r>
            <a:r>
              <a:rPr lang="en-US" altLang="ja-JP" dirty="0"/>
              <a:t>will be good if no action is required to the users. </a:t>
            </a:r>
            <a:endParaRPr lang="en-US" altLang="ja-JP" dirty="0" smtClean="0"/>
          </a:p>
          <a:p>
            <a:pPr lvl="2">
              <a:buFont typeface="Arial" pitchFamily="34" charset="0"/>
              <a:buChar char="•"/>
            </a:pPr>
            <a:r>
              <a:rPr kumimoji="1" lang="en-US" altLang="ja-JP" dirty="0" smtClean="0"/>
              <a:t>Add a mechanism to start sending wake up signals in combination with the Probe Request timeout?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111223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kumimoji="1" lang="en-US" altLang="ja-JP" dirty="0" smtClean="0"/>
              <a:t>Do you agree to add a usage model that is described in p.5-6?</a:t>
            </a:r>
          </a:p>
          <a:p>
            <a:pPr lvl="1">
              <a:buFont typeface="Arial" pitchFamily="34" charset="0"/>
              <a:buChar char="•"/>
            </a:pPr>
            <a:r>
              <a:rPr lang="en-US" altLang="ja-JP" dirty="0" smtClean="0"/>
              <a:t>Y/N/A=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5511545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TotalTime>
  <Words>486</Words>
  <Application>Microsoft Office PowerPoint</Application>
  <PresentationFormat>画面に合わせる (4:3)</PresentationFormat>
  <Paragraphs>78</Paragraphs>
  <Slides>8</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802-11-Submission</vt:lpstr>
      <vt:lpstr>Document</vt:lpstr>
      <vt:lpstr>Usage Model for Power Saving AP</vt:lpstr>
      <vt:lpstr>Abstract</vt:lpstr>
      <vt:lpstr>Home Usage</vt:lpstr>
      <vt:lpstr>With WUR function…</vt:lpstr>
      <vt:lpstr>Usage Model: Home with Power Saving AP</vt:lpstr>
      <vt:lpstr>Usage Model: Home with Power Saving AP</vt:lpstr>
      <vt:lpstr>Issues that may be needed to consider</vt:lpstr>
      <vt:lpstr>Straw Poll</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 for Power Saving AP</dc:title>
  <dc:creator>Tomoko Adachi</dc:creator>
  <cp:lastModifiedBy>adachi</cp:lastModifiedBy>
  <cp:revision>40</cp:revision>
  <cp:lastPrinted>1601-01-01T00:00:00Z</cp:lastPrinted>
  <dcterms:created xsi:type="dcterms:W3CDTF">2016-12-14T01:26:46Z</dcterms:created>
  <dcterms:modified xsi:type="dcterms:W3CDTF">2017-01-16T02:53:34Z</dcterms:modified>
</cp:coreProperties>
</file>