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256" r:id="rId7"/>
    <p:sldId id="265" r:id="rId8"/>
    <p:sldId id="297" r:id="rId9"/>
    <p:sldId id="298" r:id="rId10"/>
    <p:sldId id="305" r:id="rId11"/>
    <p:sldId id="300" r:id="rId12"/>
    <p:sldId id="299" r:id="rId13"/>
    <p:sldId id="301" r:id="rId14"/>
    <p:sldId id="309" r:id="rId15"/>
    <p:sldId id="310" r:id="rId16"/>
    <p:sldId id="307" r:id="rId17"/>
    <p:sldId id="311" r:id="rId18"/>
    <p:sldId id="314" r:id="rId19"/>
    <p:sldId id="289" r:id="rId20"/>
    <p:sldId id="308" r:id="rId21"/>
    <p:sldId id="312" r:id="rId22"/>
    <p:sldId id="303" r:id="rId23"/>
    <p:sldId id="302" r:id="rId24"/>
    <p:sldId id="313" r:id="rId25"/>
    <p:sldId id="277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280" autoAdjust="0"/>
  </p:normalViewPr>
  <p:slideViewPr>
    <p:cSldViewPr>
      <p:cViewPr varScale="1">
        <p:scale>
          <a:sx n="73" d="100"/>
          <a:sy n="73" d="100"/>
        </p:scale>
        <p:origin x="9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68" y="7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9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19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140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450.png"/><Relationship Id="rId18" Type="http://schemas.openxmlformats.org/officeDocument/2006/relationships/image" Target="../media/image56.png"/><Relationship Id="rId3" Type="http://schemas.openxmlformats.org/officeDocument/2006/relationships/image" Target="../media/image22.png"/><Relationship Id="rId7" Type="http://schemas.openxmlformats.org/officeDocument/2006/relationships/image" Target="../media/image400.png"/><Relationship Id="rId12" Type="http://schemas.openxmlformats.org/officeDocument/2006/relationships/image" Target="../media/image440.png"/><Relationship Id="rId17" Type="http://schemas.openxmlformats.org/officeDocument/2006/relationships/image" Target="../media/image55.png"/><Relationship Id="rId2" Type="http://schemas.openxmlformats.org/officeDocument/2006/relationships/image" Target="../media/image10.png"/><Relationship Id="rId16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11" Type="http://schemas.openxmlformats.org/officeDocument/2006/relationships/image" Target="../media/image430.png"/><Relationship Id="rId5" Type="http://schemas.openxmlformats.org/officeDocument/2006/relationships/image" Target="../media/image380.png"/><Relationship Id="rId15" Type="http://schemas.openxmlformats.org/officeDocument/2006/relationships/image" Target="../media/image470.png"/><Relationship Id="rId10" Type="http://schemas.openxmlformats.org/officeDocument/2006/relationships/image" Target="../media/image420.png"/><Relationship Id="rId19" Type="http://schemas.openxmlformats.org/officeDocument/2006/relationships/image" Target="../media/image57.png"/><Relationship Id="rId4" Type="http://schemas.openxmlformats.org/officeDocument/2006/relationships/image" Target="../media/image370.png"/><Relationship Id="rId9" Type="http://schemas.openxmlformats.org/officeDocument/2006/relationships/image" Target="../media/image410.png"/><Relationship Id="rId14" Type="http://schemas.openxmlformats.org/officeDocument/2006/relationships/image" Target="../media/image4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12.png"/><Relationship Id="rId3" Type="http://schemas.openxmlformats.org/officeDocument/2006/relationships/image" Target="../media/image23.png"/><Relationship Id="rId7" Type="http://schemas.openxmlformats.org/officeDocument/2006/relationships/image" Target="../media/image520.png"/><Relationship Id="rId12" Type="http://schemas.openxmlformats.org/officeDocument/2006/relationships/image" Target="../media/image1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560.png"/><Relationship Id="rId5" Type="http://schemas.openxmlformats.org/officeDocument/2006/relationships/image" Target="../media/image59.png"/><Relationship Id="rId15" Type="http://schemas.openxmlformats.org/officeDocument/2006/relationships/image" Target="../media/image20.png"/><Relationship Id="rId10" Type="http://schemas.openxmlformats.org/officeDocument/2006/relationships/image" Target="../media/image550.png"/><Relationship Id="rId4" Type="http://schemas.openxmlformats.org/officeDocument/2006/relationships/image" Target="../media/image58.png"/><Relationship Id="rId9" Type="http://schemas.openxmlformats.org/officeDocument/2006/relationships/image" Target="../media/image540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UL Training Protocol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9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Observations: Enhanced SLS Example in 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108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By reversing the previous procedure, the AP can listen to 2 sectors simultaneously (since it has 2 RF chains)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410263" y="3559414"/>
            <a:ext cx="734731" cy="576064"/>
            <a:chOff x="899592" y="3501008"/>
            <a:chExt cx="734731" cy="576064"/>
          </a:xfrm>
        </p:grpSpPr>
        <p:sp>
          <p:nvSpPr>
            <p:cNvPr id="7" name="Rectangle 6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0263" y="5093556"/>
            <a:ext cx="741934" cy="518864"/>
            <a:chOff x="4974432" y="3068960"/>
            <a:chExt cx="741934" cy="518864"/>
          </a:xfrm>
        </p:grpSpPr>
        <p:sp>
          <p:nvSpPr>
            <p:cNvPr id="13" name="Oval 1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74432" y="3099298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8" name="Straight Connector 17"/>
          <p:cNvCxnSpPr>
            <a:cxnSpLocks/>
            <a:stCxn id="7" idx="3"/>
          </p:cNvCxnSpPr>
          <p:nvPr/>
        </p:nvCxnSpPr>
        <p:spPr bwMode="auto">
          <a:xfrm>
            <a:off x="1144994" y="3847446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cxnSpLocks/>
          </p:cNvCxnSpPr>
          <p:nvPr/>
        </p:nvCxnSpPr>
        <p:spPr bwMode="auto">
          <a:xfrm flipV="1">
            <a:off x="1125543" y="5352988"/>
            <a:ext cx="7838945" cy="107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488125" y="3212976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cxnSpLocks/>
          </p:cNvCxnSpPr>
          <p:nvPr/>
        </p:nvCxnSpPr>
        <p:spPr bwMode="auto">
          <a:xfrm flipV="1">
            <a:off x="1055453" y="3212977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710346" y="4750577"/>
            <a:ext cx="1524658" cy="634470"/>
            <a:chOff x="1797383" y="4747684"/>
            <a:chExt cx="1524658" cy="634470"/>
          </a:xfrm>
        </p:grpSpPr>
        <p:grpSp>
          <p:nvGrpSpPr>
            <p:cNvPr id="40" name="Group 39"/>
            <p:cNvGrpSpPr/>
            <p:nvPr/>
          </p:nvGrpSpPr>
          <p:grpSpPr>
            <a:xfrm>
              <a:off x="1797383" y="4747684"/>
              <a:ext cx="1524658" cy="634470"/>
              <a:chOff x="1873417" y="3212975"/>
              <a:chExt cx="1524658" cy="63447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873417" y="3212975"/>
                <a:ext cx="1474447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5" name="Straight Connector 34"/>
              <p:cNvCxnSpPr>
                <a:stCxn id="33" idx="0"/>
                <a:endCxn id="33" idx="2"/>
              </p:cNvCxnSpPr>
              <p:nvPr/>
            </p:nvCxnSpPr>
            <p:spPr bwMode="auto">
              <a:xfrm>
                <a:off x="2610641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2599458" y="3339376"/>
                <a:ext cx="79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TRN-R</a:t>
                </a:r>
              </a:p>
            </p:txBody>
          </p:sp>
        </p:grpSp>
        <p:sp>
          <p:nvSpPr>
            <p:cNvPr id="56" name="Oval 55"/>
            <p:cNvSpPr/>
            <p:nvPr/>
          </p:nvSpPr>
          <p:spPr bwMode="auto">
            <a:xfrm rot="13588508">
              <a:off x="1983950" y="5040297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23221" y="4729236"/>
            <a:ext cx="1524658" cy="634470"/>
            <a:chOff x="3907826" y="4761337"/>
            <a:chExt cx="1524658" cy="634470"/>
          </a:xfrm>
        </p:grpSpPr>
        <p:grpSp>
          <p:nvGrpSpPr>
            <p:cNvPr id="59" name="Group 58"/>
            <p:cNvGrpSpPr/>
            <p:nvPr/>
          </p:nvGrpSpPr>
          <p:grpSpPr>
            <a:xfrm>
              <a:off x="3907826" y="4761337"/>
              <a:ext cx="1524658" cy="634470"/>
              <a:chOff x="1873417" y="3212975"/>
              <a:chExt cx="1524658" cy="634470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873417" y="3212975"/>
                <a:ext cx="1474447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>
                <a:off x="2610641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2599458" y="3339376"/>
                <a:ext cx="79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TRN-R</a:t>
                </a:r>
              </a:p>
            </p:txBody>
          </p:sp>
        </p:grpSp>
        <p:sp>
          <p:nvSpPr>
            <p:cNvPr id="67" name="Oval 66"/>
            <p:cNvSpPr/>
            <p:nvPr/>
          </p:nvSpPr>
          <p:spPr bwMode="auto">
            <a:xfrm rot="18114002">
              <a:off x="4067545" y="5029285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1671795" y="3325649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 bwMode="auto">
          <a:xfrm flipH="1">
            <a:off x="2446988" y="2993591"/>
            <a:ext cx="5587" cy="86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2557707" y="3077395"/>
            <a:ext cx="719472" cy="932313"/>
            <a:chOff x="2557707" y="3077395"/>
            <a:chExt cx="719472" cy="932313"/>
          </a:xfrm>
        </p:grpSpPr>
        <p:sp>
          <p:nvSpPr>
            <p:cNvPr id="61" name="Oval 60"/>
            <p:cNvSpPr/>
            <p:nvPr/>
          </p:nvSpPr>
          <p:spPr bwMode="auto">
            <a:xfrm rot="20086774" flipV="1">
              <a:off x="2557707" y="3517711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 rot="17127277" flipV="1">
              <a:off x="2949094" y="3542999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315992">
              <a:off x="2601570" y="3077395"/>
              <a:ext cx="675609" cy="93231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67592" y="3059665"/>
            <a:ext cx="754417" cy="932313"/>
            <a:chOff x="3367592" y="3059665"/>
            <a:chExt cx="754417" cy="932313"/>
          </a:xfrm>
        </p:grpSpPr>
        <p:sp>
          <p:nvSpPr>
            <p:cNvPr id="65" name="Oval 64"/>
            <p:cNvSpPr/>
            <p:nvPr/>
          </p:nvSpPr>
          <p:spPr bwMode="auto">
            <a:xfrm rot="14709829" flipV="1">
              <a:off x="3233414" y="3530146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 rot="12496290" flipV="1">
              <a:off x="3544187" y="3487017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 rot="19474597">
              <a:off x="3367592" y="3059665"/>
              <a:ext cx="675609" cy="93231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1" name="Oval 100"/>
          <p:cNvSpPr/>
          <p:nvPr/>
        </p:nvSpPr>
        <p:spPr bwMode="auto">
          <a:xfrm>
            <a:off x="5169011" y="32254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" name="Straight Connector 101"/>
          <p:cNvCxnSpPr>
            <a:cxnSpLocks/>
          </p:cNvCxnSpPr>
          <p:nvPr/>
        </p:nvCxnSpPr>
        <p:spPr bwMode="auto">
          <a:xfrm flipH="1">
            <a:off x="5944204" y="2893437"/>
            <a:ext cx="5587" cy="86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6054923" y="2977241"/>
            <a:ext cx="719472" cy="932313"/>
            <a:chOff x="6054923" y="2977241"/>
            <a:chExt cx="719472" cy="932313"/>
          </a:xfrm>
        </p:grpSpPr>
        <p:sp>
          <p:nvSpPr>
            <p:cNvPr id="103" name="Oval 102"/>
            <p:cNvSpPr/>
            <p:nvPr/>
          </p:nvSpPr>
          <p:spPr bwMode="auto">
            <a:xfrm rot="20086774" flipV="1">
              <a:off x="6054923" y="3417557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 rot="17127277" flipV="1">
              <a:off x="6446310" y="3442845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 rot="2315992">
              <a:off x="6098786" y="2977241"/>
              <a:ext cx="675609" cy="93231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64808" y="2959511"/>
            <a:ext cx="754417" cy="932313"/>
            <a:chOff x="6864808" y="2959511"/>
            <a:chExt cx="754417" cy="932313"/>
          </a:xfrm>
        </p:grpSpPr>
        <p:sp>
          <p:nvSpPr>
            <p:cNvPr id="105" name="Oval 104"/>
            <p:cNvSpPr/>
            <p:nvPr/>
          </p:nvSpPr>
          <p:spPr bwMode="auto">
            <a:xfrm rot="14709829" flipV="1">
              <a:off x="6730630" y="3429992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 rot="12496290" flipV="1">
              <a:off x="7041403" y="3386863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 rot="19474597">
              <a:off x="6864808" y="2959511"/>
              <a:ext cx="675609" cy="93231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9" name="Content Placeholder 2"/>
          <p:cNvSpPr txBox="1">
            <a:spLocks/>
          </p:cNvSpPr>
          <p:nvPr/>
        </p:nvSpPr>
        <p:spPr bwMode="auto">
          <a:xfrm>
            <a:off x="682076" y="5724614"/>
            <a:ext cx="7770813" cy="108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It </a:t>
            </a:r>
            <a:r>
              <a:rPr lang="sv-SE" sz="2000" kern="0" dirty="0" err="1"/>
              <a:t>takes</a:t>
            </a:r>
            <a:r>
              <a:rPr lang="sv-SE" sz="2000" kern="0" dirty="0"/>
              <a:t> in total 2×4/2 = 4 TNR-R </a:t>
            </a:r>
            <a:r>
              <a:rPr lang="sv-SE" sz="2000" kern="0" dirty="0" err="1"/>
              <a:t>subfield</a:t>
            </a:r>
            <a:r>
              <a:rPr lang="sv-SE" sz="2000" kern="0" dirty="0"/>
              <a:t> </a:t>
            </a:r>
            <a:r>
              <a:rPr lang="sv-SE" sz="2000" kern="0" dirty="0" err="1"/>
              <a:t>slots</a:t>
            </a:r>
            <a:r>
              <a:rPr lang="sv-SE" sz="2000" kern="0" dirty="0"/>
              <a:t> (</a:t>
            </a:r>
            <a:r>
              <a:rPr lang="sv-SE" sz="2000" kern="0" dirty="0" err="1"/>
              <a:t>half</a:t>
            </a:r>
            <a:r>
              <a:rPr lang="sv-SE" sz="2000" kern="0" dirty="0"/>
              <a:t> the overhead </a:t>
            </a:r>
            <a:r>
              <a:rPr lang="sv-SE" sz="2000" kern="0" dirty="0" err="1"/>
              <a:t>compared</a:t>
            </a:r>
            <a:r>
              <a:rPr lang="sv-SE" sz="2000" kern="0" dirty="0"/>
              <a:t> to DL)</a:t>
            </a:r>
          </a:p>
        </p:txBody>
      </p:sp>
      <p:cxnSp>
        <p:nvCxnSpPr>
          <p:cNvPr id="110" name="Straight Connector 109"/>
          <p:cNvCxnSpPr>
            <a:cxnSpLocks/>
          </p:cNvCxnSpPr>
          <p:nvPr/>
        </p:nvCxnSpPr>
        <p:spPr bwMode="auto">
          <a:xfrm flipV="1">
            <a:off x="731283" y="478535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317443" y="285925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73573" y="28598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34810" y="443555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 bwMode="auto">
          <a:xfrm flipH="1" flipV="1">
            <a:off x="2443318" y="4001332"/>
            <a:ext cx="3670" cy="603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/>
          <p:cNvCxnSpPr>
            <a:cxnSpLocks/>
          </p:cNvCxnSpPr>
          <p:nvPr/>
        </p:nvCxnSpPr>
        <p:spPr bwMode="auto">
          <a:xfrm flipH="1" flipV="1">
            <a:off x="5960444" y="4013421"/>
            <a:ext cx="3670" cy="603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730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1" grpId="0" animBg="1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BRP 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30389"/>
            <a:ext cx="7770813" cy="11665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previous reversal to UL training can as well be applied to the BRP procedure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410263" y="5093556"/>
            <a:ext cx="741934" cy="518864"/>
            <a:chOff x="4974432" y="3068960"/>
            <a:chExt cx="741934" cy="518864"/>
          </a:xfrm>
        </p:grpSpPr>
        <p:sp>
          <p:nvSpPr>
            <p:cNvPr id="11" name="Oval 1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74432" y="3099298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</p:cNvCxnSpPr>
          <p:nvPr/>
        </p:nvCxnSpPr>
        <p:spPr bwMode="auto">
          <a:xfrm flipV="1">
            <a:off x="1125543" y="5352988"/>
            <a:ext cx="7838945" cy="107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 flipV="1">
            <a:off x="731283" y="478535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34810" y="443555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 flipV="1">
            <a:off x="1152197" y="4028645"/>
            <a:ext cx="7838945" cy="107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622780" y="504947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2360004" y="4753555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 rot="9008196">
            <a:off x="2468076" y="5012885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 rot="8430619">
            <a:off x="2441150" y="4980556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 rot="9448713">
            <a:off x="2494460" y="5053592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 rot="9985407">
            <a:off x="2522845" y="5106439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 rot="9401564">
            <a:off x="1722820" y="5081495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23908" y="505696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 bwMode="auto">
          <a:xfrm>
            <a:off x="4161132" y="4761053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9008196">
            <a:off x="4269204" y="5020383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 rot="8430619">
            <a:off x="4242278" y="4988054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 rot="9448713">
            <a:off x="4295588" y="5061090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 rot="9985407">
            <a:off x="4323973" y="5113937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9401564">
            <a:off x="3523948" y="5088993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71310" y="502515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>
            <a:cxnSpLocks/>
          </p:cNvCxnSpPr>
          <p:nvPr/>
        </p:nvCxnSpPr>
        <p:spPr bwMode="auto">
          <a:xfrm>
            <a:off x="6008534" y="4729236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/>
          <p:nvPr/>
        </p:nvSpPr>
        <p:spPr bwMode="auto">
          <a:xfrm rot="9008196">
            <a:off x="6116606" y="4988566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 rot="8430619">
            <a:off x="6089680" y="4956237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Oval 98"/>
          <p:cNvSpPr/>
          <p:nvPr/>
        </p:nvSpPr>
        <p:spPr bwMode="auto">
          <a:xfrm rot="9448713">
            <a:off x="6142990" y="5029273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 rot="9985407">
            <a:off x="6171375" y="5082120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 rot="9401564">
            <a:off x="5371350" y="5057176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1622781" y="2991923"/>
            <a:ext cx="1474447" cy="1041536"/>
            <a:chOff x="1622781" y="2991923"/>
            <a:chExt cx="1474447" cy="1041536"/>
          </a:xfrm>
        </p:grpSpPr>
        <p:grpSp>
          <p:nvGrpSpPr>
            <p:cNvPr id="16" name="Group 15"/>
            <p:cNvGrpSpPr/>
            <p:nvPr/>
          </p:nvGrpSpPr>
          <p:grpSpPr>
            <a:xfrm>
              <a:off x="1622781" y="2991923"/>
              <a:ext cx="1474447" cy="1041536"/>
              <a:chOff x="1797383" y="4340618"/>
              <a:chExt cx="1474447" cy="104153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797383" y="4340618"/>
                <a:ext cx="1474447" cy="1041536"/>
                <a:chOff x="1873417" y="2805909"/>
                <a:chExt cx="1474447" cy="1041536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1" name="Straight Connector 20"/>
                <p:cNvCxnSpPr>
                  <a:stCxn id="20" idx="0"/>
                  <a:endCxn id="20" idx="2"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2339924" y="2805909"/>
                  <a:ext cx="57099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600" dirty="0">
                      <a:solidFill>
                        <a:schemeClr val="tx1"/>
                      </a:solidFill>
                    </a:rPr>
                    <a:t>BRP</a:t>
                  </a:r>
                </a:p>
              </p:txBody>
            </p:sp>
          </p:grpSp>
          <p:sp>
            <p:nvSpPr>
              <p:cNvPr id="18" name="Oval 17"/>
              <p:cNvSpPr/>
              <p:nvPr/>
            </p:nvSpPr>
            <p:spPr bwMode="auto">
              <a:xfrm rot="12930080">
                <a:off x="2642679" y="5007014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08" name="Oval 107"/>
            <p:cNvSpPr/>
            <p:nvPr/>
          </p:nvSpPr>
          <p:spPr bwMode="auto">
            <a:xfrm rot="14285268">
              <a:off x="1790895" y="3686447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441259" y="2989432"/>
            <a:ext cx="1474447" cy="1049931"/>
            <a:chOff x="3694113" y="2989432"/>
            <a:chExt cx="1474447" cy="1049931"/>
          </a:xfrm>
        </p:grpSpPr>
        <p:grpSp>
          <p:nvGrpSpPr>
            <p:cNvPr id="71" name="Group 70"/>
            <p:cNvGrpSpPr/>
            <p:nvPr/>
          </p:nvGrpSpPr>
          <p:grpSpPr>
            <a:xfrm>
              <a:off x="3694113" y="3404893"/>
              <a:ext cx="1474447" cy="634470"/>
              <a:chOff x="1797383" y="4747684"/>
              <a:chExt cx="1474447" cy="634470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797383" y="4747684"/>
                <a:ext cx="1474447" cy="634470"/>
                <a:chOff x="1873417" y="3212975"/>
                <a:chExt cx="1474447" cy="634470"/>
              </a:xfrm>
            </p:grpSpPr>
            <p:sp>
              <p:nvSpPr>
                <p:cNvPr id="74" name="TextBox 73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76" name="Straight Connector 75"/>
                <p:cNvCxnSpPr>
                  <a:cxnSpLocks/>
                  <a:stCxn id="75" idx="0"/>
                  <a:endCxn id="75" idx="2"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3" name="Oval 72"/>
              <p:cNvSpPr/>
              <p:nvPr/>
            </p:nvSpPr>
            <p:spPr bwMode="auto">
              <a:xfrm rot="13698610">
                <a:off x="2642679" y="5007014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4165175" y="2989432"/>
              <a:ext cx="570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BRP</a:t>
              </a:r>
            </a:p>
          </p:txBody>
        </p:sp>
        <p:sp>
          <p:nvSpPr>
            <p:cNvPr id="109" name="Oval 108"/>
            <p:cNvSpPr/>
            <p:nvPr/>
          </p:nvSpPr>
          <p:spPr bwMode="auto">
            <a:xfrm rot="14285268">
              <a:off x="3816718" y="3674048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263516" y="2989432"/>
            <a:ext cx="1474447" cy="1049931"/>
            <a:chOff x="5900803" y="2989432"/>
            <a:chExt cx="1474447" cy="1049931"/>
          </a:xfrm>
        </p:grpSpPr>
        <p:grpSp>
          <p:nvGrpSpPr>
            <p:cNvPr id="89" name="Group 88"/>
            <p:cNvGrpSpPr/>
            <p:nvPr/>
          </p:nvGrpSpPr>
          <p:grpSpPr>
            <a:xfrm>
              <a:off x="5900803" y="3404893"/>
              <a:ext cx="1474447" cy="634470"/>
              <a:chOff x="1797383" y="4747684"/>
              <a:chExt cx="1474447" cy="634470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1797383" y="4747684"/>
                <a:ext cx="1474447" cy="634470"/>
                <a:chOff x="1873417" y="3212975"/>
                <a:chExt cx="1474447" cy="634470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94" name="Straight Connector 93"/>
                <p:cNvCxnSpPr>
                  <a:stCxn id="93" idx="0"/>
                  <a:endCxn id="93" idx="2"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1" name="Oval 90"/>
              <p:cNvSpPr/>
              <p:nvPr/>
            </p:nvSpPr>
            <p:spPr bwMode="auto">
              <a:xfrm rot="15294374">
                <a:off x="2642679" y="5007014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6379088" y="2989432"/>
              <a:ext cx="570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BRP</a:t>
              </a:r>
            </a:p>
          </p:txBody>
        </p:sp>
        <p:sp>
          <p:nvSpPr>
            <p:cNvPr id="110" name="Oval 109"/>
            <p:cNvSpPr/>
            <p:nvPr/>
          </p:nvSpPr>
          <p:spPr bwMode="auto">
            <a:xfrm rot="14285268">
              <a:off x="6040615" y="3669947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0" name="Content Placeholder 2"/>
          <p:cNvSpPr txBox="1">
            <a:spLocks/>
          </p:cNvSpPr>
          <p:nvPr/>
        </p:nvSpPr>
        <p:spPr bwMode="auto">
          <a:xfrm>
            <a:off x="801395" y="5767382"/>
            <a:ext cx="7770813" cy="11665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It </a:t>
            </a:r>
            <a:r>
              <a:rPr lang="sv-SE" sz="2000" kern="0" dirty="0" err="1"/>
              <a:t>takes</a:t>
            </a:r>
            <a:r>
              <a:rPr lang="sv-SE" sz="2000" kern="0" dirty="0"/>
              <a:t> in total 4×4 = 16 BRP </a:t>
            </a:r>
            <a:r>
              <a:rPr lang="sv-SE" sz="2000" kern="0" dirty="0" err="1"/>
              <a:t>subfield</a:t>
            </a:r>
            <a:r>
              <a:rPr lang="sv-SE" sz="2000" kern="0" dirty="0"/>
              <a:t> </a:t>
            </a:r>
            <a:r>
              <a:rPr lang="sv-SE" sz="2000" kern="0" dirty="0" err="1"/>
              <a:t>slots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endParaRPr lang="sv-SE" sz="2000" kern="0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7097761" y="2994074"/>
            <a:ext cx="1474447" cy="1041536"/>
            <a:chOff x="1622781" y="2991923"/>
            <a:chExt cx="1474447" cy="104153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622781" y="2991923"/>
              <a:ext cx="1474447" cy="1041536"/>
              <a:chOff x="1797383" y="4340618"/>
              <a:chExt cx="1474447" cy="1041536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97383" y="4340618"/>
                <a:ext cx="1474447" cy="1041536"/>
                <a:chOff x="1873417" y="2805909"/>
                <a:chExt cx="1474447" cy="1041536"/>
              </a:xfrm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128" name="Straight Connector 127"/>
                <p:cNvCxnSpPr>
                  <a:stCxn id="127" idx="0"/>
                  <a:endCxn id="127" idx="2"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9" name="TextBox 128"/>
                <p:cNvSpPr txBox="1"/>
                <p:nvPr/>
              </p:nvSpPr>
              <p:spPr>
                <a:xfrm>
                  <a:off x="2339924" y="2805909"/>
                  <a:ext cx="57099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600" dirty="0">
                      <a:solidFill>
                        <a:schemeClr val="tx1"/>
                      </a:solidFill>
                    </a:rPr>
                    <a:t>BRP</a:t>
                  </a:r>
                </a:p>
              </p:txBody>
            </p:sp>
          </p:grpSp>
          <p:sp>
            <p:nvSpPr>
              <p:cNvPr id="125" name="Oval 124"/>
              <p:cNvSpPr/>
              <p:nvPr/>
            </p:nvSpPr>
            <p:spPr bwMode="auto">
              <a:xfrm rot="16200000">
                <a:off x="2642679" y="5007014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23" name="Oval 122"/>
            <p:cNvSpPr/>
            <p:nvPr/>
          </p:nvSpPr>
          <p:spPr bwMode="auto">
            <a:xfrm rot="14285268">
              <a:off x="1790895" y="3686447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7092541" y="502376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139" name="Straight Connector 138"/>
          <p:cNvCxnSpPr>
            <a:cxnSpLocks/>
          </p:cNvCxnSpPr>
          <p:nvPr/>
        </p:nvCxnSpPr>
        <p:spPr bwMode="auto">
          <a:xfrm>
            <a:off x="7829765" y="472784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Oval 136"/>
          <p:cNvSpPr/>
          <p:nvPr/>
        </p:nvSpPr>
        <p:spPr bwMode="auto">
          <a:xfrm rot="9008196">
            <a:off x="7937837" y="4987174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Oval 131"/>
          <p:cNvSpPr/>
          <p:nvPr/>
        </p:nvSpPr>
        <p:spPr bwMode="auto">
          <a:xfrm rot="8430619">
            <a:off x="7910911" y="4954845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 rot="9448713">
            <a:off x="7964221" y="5027881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4" name="Oval 133"/>
          <p:cNvSpPr/>
          <p:nvPr/>
        </p:nvSpPr>
        <p:spPr bwMode="auto">
          <a:xfrm rot="9985407">
            <a:off x="7992606" y="5080728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Oval 134"/>
          <p:cNvSpPr/>
          <p:nvPr/>
        </p:nvSpPr>
        <p:spPr bwMode="auto">
          <a:xfrm rot="9401564">
            <a:off x="7192581" y="5055784"/>
            <a:ext cx="454310" cy="4939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2360004" y="4135478"/>
            <a:ext cx="0" cy="4693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4178483" y="4135478"/>
            <a:ext cx="0" cy="4693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6" name="Group 145"/>
          <p:cNvGrpSpPr/>
          <p:nvPr/>
        </p:nvGrpSpPr>
        <p:grpSpPr>
          <a:xfrm>
            <a:off x="357287" y="2958001"/>
            <a:ext cx="878842" cy="1289754"/>
            <a:chOff x="357287" y="2958001"/>
            <a:chExt cx="878842" cy="1289754"/>
          </a:xfrm>
        </p:grpSpPr>
        <p:grpSp>
          <p:nvGrpSpPr>
            <p:cNvPr id="147" name="Group 146"/>
            <p:cNvGrpSpPr/>
            <p:nvPr/>
          </p:nvGrpSpPr>
          <p:grpSpPr>
            <a:xfrm>
              <a:off x="381001" y="3671691"/>
              <a:ext cx="734731" cy="576064"/>
              <a:chOff x="899592" y="3501008"/>
              <a:chExt cx="734731" cy="576064"/>
            </a:xfrm>
          </p:grpSpPr>
          <p:sp>
            <p:nvSpPr>
              <p:cNvPr id="152" name="Rectangle 151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48" name="Straight Connector 147"/>
            <p:cNvCxnSpPr/>
            <p:nvPr/>
          </p:nvCxnSpPr>
          <p:spPr bwMode="auto">
            <a:xfrm flipV="1">
              <a:off x="534810" y="3325253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>
              <a:cxnSpLocks/>
            </p:cNvCxnSpPr>
            <p:nvPr/>
          </p:nvCxnSpPr>
          <p:spPr bwMode="auto">
            <a:xfrm flipV="1">
              <a:off x="969544" y="3325254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0" name="TextBox 149"/>
            <p:cNvSpPr txBox="1"/>
            <p:nvPr/>
          </p:nvSpPr>
          <p:spPr>
            <a:xfrm>
              <a:off x="357287" y="296660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801395" y="295800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cxnSp>
        <p:nvCxnSpPr>
          <p:cNvPr id="154" name="Straight Arrow Connector 153"/>
          <p:cNvCxnSpPr/>
          <p:nvPr/>
        </p:nvCxnSpPr>
        <p:spPr bwMode="auto">
          <a:xfrm>
            <a:off x="6000740" y="4135478"/>
            <a:ext cx="0" cy="4693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7829765" y="4135478"/>
            <a:ext cx="0" cy="4693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00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 animBg="1"/>
      <p:bldP spid="68" grpId="0" animBg="1"/>
      <p:bldP spid="69" grpId="0" animBg="1"/>
      <p:bldP spid="70" grpId="0" animBg="1"/>
      <p:bldP spid="86" grpId="0" animBg="1"/>
      <p:bldP spid="81" grpId="0" animBg="1"/>
      <p:bldP spid="82" grpId="0" animBg="1"/>
      <p:bldP spid="83" grpId="0" animBg="1"/>
      <p:bldP spid="84" grpId="0" animBg="1"/>
      <p:bldP spid="103" grpId="0" animBg="1"/>
      <p:bldP spid="98" grpId="0" animBg="1"/>
      <p:bldP spid="99" grpId="0" animBg="1"/>
      <p:bldP spid="100" grpId="0" animBg="1"/>
      <p:bldP spid="101" grpId="0" animBg="1"/>
      <p:bldP spid="120" grpId="0"/>
      <p:bldP spid="137" grpId="0" animBg="1"/>
      <p:bldP spid="132" grpId="0" animBg="1"/>
      <p:bldP spid="133" grpId="0" animBg="1"/>
      <p:bldP spid="134" grpId="0" animBg="1"/>
      <p:bldP spid="1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BRP 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30389"/>
            <a:ext cx="7770813" cy="11665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now reverse the DL BRP, so that it becomes UL BRP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410263" y="5093556"/>
            <a:ext cx="741934" cy="518864"/>
            <a:chOff x="4974432" y="3068960"/>
            <a:chExt cx="741934" cy="518864"/>
          </a:xfrm>
        </p:grpSpPr>
        <p:sp>
          <p:nvSpPr>
            <p:cNvPr id="11" name="Oval 1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74432" y="3099298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</p:cNvCxnSpPr>
          <p:nvPr/>
        </p:nvCxnSpPr>
        <p:spPr bwMode="auto">
          <a:xfrm flipV="1">
            <a:off x="1125543" y="5352988"/>
            <a:ext cx="7838945" cy="107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 flipV="1">
            <a:off x="731283" y="478535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324494" y="2664470"/>
            <a:ext cx="878842" cy="1289754"/>
            <a:chOff x="357287" y="2958001"/>
            <a:chExt cx="878842" cy="1289754"/>
          </a:xfrm>
        </p:grpSpPr>
        <p:grpSp>
          <p:nvGrpSpPr>
            <p:cNvPr id="7" name="Group 6"/>
            <p:cNvGrpSpPr/>
            <p:nvPr/>
          </p:nvGrpSpPr>
          <p:grpSpPr>
            <a:xfrm>
              <a:off x="381001" y="3671691"/>
              <a:ext cx="734731" cy="576064"/>
              <a:chOff x="899592" y="3501008"/>
              <a:chExt cx="734731" cy="576064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4" name="Straight Connector 13"/>
            <p:cNvCxnSpPr/>
            <p:nvPr/>
          </p:nvCxnSpPr>
          <p:spPr bwMode="auto">
            <a:xfrm flipV="1">
              <a:off x="534810" y="3325253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969544" y="3325254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357287" y="296660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1395" y="295800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34810" y="443555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 flipV="1">
            <a:off x="1125542" y="3694266"/>
            <a:ext cx="7838945" cy="107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Content Placeholder 2"/>
          <p:cNvSpPr txBox="1">
            <a:spLocks/>
          </p:cNvSpPr>
          <p:nvPr/>
        </p:nvSpPr>
        <p:spPr bwMode="auto">
          <a:xfrm>
            <a:off x="801395" y="5767382"/>
            <a:ext cx="7770813" cy="11665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It </a:t>
            </a:r>
            <a:r>
              <a:rPr lang="sv-SE" sz="2000" kern="0" dirty="0" err="1"/>
              <a:t>takes</a:t>
            </a:r>
            <a:r>
              <a:rPr lang="sv-SE" sz="2000" kern="0" dirty="0"/>
              <a:t> in total 4×4/2 = 8 BRP </a:t>
            </a:r>
            <a:r>
              <a:rPr lang="sv-SE" sz="2000" kern="0" dirty="0" err="1"/>
              <a:t>subfield</a:t>
            </a:r>
            <a:r>
              <a:rPr lang="sv-SE" sz="2000" kern="0" dirty="0"/>
              <a:t> </a:t>
            </a:r>
            <a:r>
              <a:rPr lang="sv-SE" sz="2000" kern="0" dirty="0" err="1"/>
              <a:t>slots</a:t>
            </a:r>
            <a:r>
              <a:rPr lang="sv-SE" sz="2000" kern="0" dirty="0"/>
              <a:t> (</a:t>
            </a:r>
            <a:r>
              <a:rPr lang="sv-SE" sz="2000" kern="0" dirty="0" err="1"/>
              <a:t>half</a:t>
            </a:r>
            <a:r>
              <a:rPr lang="sv-SE" sz="2000" kern="0" dirty="0"/>
              <a:t> the overhead </a:t>
            </a:r>
            <a:r>
              <a:rPr lang="sv-SE" sz="2000" kern="0" dirty="0" err="1"/>
              <a:t>compared</a:t>
            </a:r>
            <a:r>
              <a:rPr lang="sv-SE" sz="2000" kern="0" dirty="0"/>
              <a:t> to BRP DL)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kern="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85097" y="4336151"/>
            <a:ext cx="1489586" cy="1063670"/>
            <a:chOff x="1523413" y="4377459"/>
            <a:chExt cx="1489586" cy="1063670"/>
          </a:xfrm>
        </p:grpSpPr>
        <p:grpSp>
          <p:nvGrpSpPr>
            <p:cNvPr id="17" name="Group 16"/>
            <p:cNvGrpSpPr/>
            <p:nvPr/>
          </p:nvGrpSpPr>
          <p:grpSpPr>
            <a:xfrm>
              <a:off x="1538552" y="4377459"/>
              <a:ext cx="1474447" cy="1041536"/>
              <a:chOff x="1873417" y="2805909"/>
              <a:chExt cx="1474447" cy="1041536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873417" y="3212975"/>
                <a:ext cx="1474447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339924" y="2805909"/>
                <a:ext cx="570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BRP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1523413" y="4806659"/>
              <a:ext cx="1299606" cy="634470"/>
              <a:chOff x="1622780" y="4753555"/>
              <a:chExt cx="1299606" cy="63447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1622780" y="4753555"/>
                <a:ext cx="1299606" cy="634470"/>
                <a:chOff x="1797383" y="4747684"/>
                <a:chExt cx="1299606" cy="634470"/>
              </a:xfrm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1797383" y="4747684"/>
                  <a:ext cx="737224" cy="634470"/>
                  <a:chOff x="1873417" y="3212975"/>
                  <a:chExt cx="737224" cy="634470"/>
                </a:xfrm>
              </p:grpSpPr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1873417" y="3508891"/>
                    <a:ext cx="4019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sv-SE" sz="16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47" name="Straight Connector 146"/>
                  <p:cNvCxnSpPr>
                    <a:cxnSpLocks/>
                  </p:cNvCxnSpPr>
                  <p:nvPr/>
                </p:nvCxnSpPr>
                <p:spPr bwMode="auto">
                  <a:xfrm>
                    <a:off x="2610641" y="3212975"/>
                    <a:ext cx="0" cy="579503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45" name="Oval 144"/>
                <p:cNvSpPr/>
                <p:nvPr/>
              </p:nvSpPr>
              <p:spPr bwMode="auto">
                <a:xfrm rot="8608744">
                  <a:off x="2642679" y="5007014"/>
                  <a:ext cx="454310" cy="49392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116" name="Oval 115"/>
              <p:cNvSpPr/>
              <p:nvPr/>
            </p:nvSpPr>
            <p:spPr bwMode="auto">
              <a:xfrm rot="9401564">
                <a:off x="1722820" y="5081495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368036" y="4340050"/>
            <a:ext cx="1474447" cy="1055081"/>
            <a:chOff x="3502046" y="4371831"/>
            <a:chExt cx="1474447" cy="1055081"/>
          </a:xfrm>
        </p:grpSpPr>
        <p:grpSp>
          <p:nvGrpSpPr>
            <p:cNvPr id="78" name="Group 77"/>
            <p:cNvGrpSpPr/>
            <p:nvPr/>
          </p:nvGrpSpPr>
          <p:grpSpPr>
            <a:xfrm>
              <a:off x="3502046" y="4792442"/>
              <a:ext cx="1299606" cy="634470"/>
              <a:chOff x="1622780" y="4753555"/>
              <a:chExt cx="1299606" cy="63447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622780" y="4753555"/>
                <a:ext cx="1299606" cy="634470"/>
                <a:chOff x="1797383" y="4747684"/>
                <a:chExt cx="1299606" cy="634470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1797383" y="4747684"/>
                  <a:ext cx="737224" cy="634470"/>
                  <a:chOff x="1873417" y="3212975"/>
                  <a:chExt cx="737224" cy="634470"/>
                </a:xfrm>
              </p:grpSpPr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873417" y="3508891"/>
                    <a:ext cx="4019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sv-SE" sz="16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8" name="Straight Connector 57"/>
                  <p:cNvCxnSpPr>
                    <a:cxnSpLocks/>
                  </p:cNvCxnSpPr>
                  <p:nvPr/>
                </p:nvCxnSpPr>
                <p:spPr bwMode="auto">
                  <a:xfrm>
                    <a:off x="2610641" y="3212975"/>
                    <a:ext cx="0" cy="579503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55" name="Oval 54"/>
                <p:cNvSpPr/>
                <p:nvPr/>
              </p:nvSpPr>
              <p:spPr bwMode="auto">
                <a:xfrm rot="9008196">
                  <a:off x="2642679" y="5007014"/>
                  <a:ext cx="454310" cy="49392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70" name="Oval 69"/>
              <p:cNvSpPr/>
              <p:nvPr/>
            </p:nvSpPr>
            <p:spPr bwMode="auto">
              <a:xfrm rot="9401564">
                <a:off x="1722820" y="5081495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502046" y="4371831"/>
              <a:ext cx="1474447" cy="1041536"/>
              <a:chOff x="1873417" y="2805909"/>
              <a:chExt cx="1474447" cy="1041536"/>
            </a:xfrm>
          </p:grpSpPr>
          <p:sp>
            <p:nvSpPr>
              <p:cNvPr id="150" name="TextBox 149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1873417" y="3212975"/>
                <a:ext cx="1474447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339924" y="2805909"/>
                <a:ext cx="570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BRP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224201" y="2814178"/>
            <a:ext cx="280773" cy="977633"/>
            <a:chOff x="2224201" y="2814178"/>
            <a:chExt cx="280773" cy="977633"/>
          </a:xfrm>
        </p:grpSpPr>
        <p:sp>
          <p:nvSpPr>
            <p:cNvPr id="24" name="Oval 23"/>
            <p:cNvSpPr/>
            <p:nvPr/>
          </p:nvSpPr>
          <p:spPr bwMode="auto">
            <a:xfrm rot="5063609">
              <a:off x="1875771" y="3162608"/>
              <a:ext cx="977633" cy="28077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 rot="15294374">
              <a:off x="2179714" y="3302710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 rot="16200000">
              <a:off x="2096087" y="3299328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18790" y="3050586"/>
            <a:ext cx="693238" cy="473524"/>
            <a:chOff x="2418790" y="3050586"/>
            <a:chExt cx="693238" cy="473524"/>
          </a:xfrm>
        </p:grpSpPr>
        <p:sp>
          <p:nvSpPr>
            <p:cNvPr id="148" name="Oval 147"/>
            <p:cNvSpPr/>
            <p:nvPr/>
          </p:nvSpPr>
          <p:spPr bwMode="auto">
            <a:xfrm rot="12930080">
              <a:off x="2525847" y="3173664"/>
              <a:ext cx="385324" cy="5148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 rot="2578996">
              <a:off x="2418790" y="3086198"/>
              <a:ext cx="693238" cy="38804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 rot="13698610">
              <a:off x="2450183" y="3266402"/>
              <a:ext cx="473524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6" name="Oval 165"/>
          <p:cNvSpPr/>
          <p:nvPr/>
        </p:nvSpPr>
        <p:spPr bwMode="auto">
          <a:xfrm rot="14285268">
            <a:off x="1415844" y="3350828"/>
            <a:ext cx="473524" cy="418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056553" y="3063636"/>
            <a:ext cx="0" cy="6162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410431" y="4335595"/>
            <a:ext cx="1474447" cy="1068626"/>
            <a:chOff x="5516212" y="4372503"/>
            <a:chExt cx="1474447" cy="1068626"/>
          </a:xfrm>
        </p:grpSpPr>
        <p:grpSp>
          <p:nvGrpSpPr>
            <p:cNvPr id="179" name="Group 178"/>
            <p:cNvGrpSpPr/>
            <p:nvPr/>
          </p:nvGrpSpPr>
          <p:grpSpPr>
            <a:xfrm>
              <a:off x="5516212" y="4372503"/>
              <a:ext cx="1474447" cy="1055081"/>
              <a:chOff x="3502046" y="4371831"/>
              <a:chExt cx="1474447" cy="1055081"/>
            </a:xfrm>
          </p:grpSpPr>
          <p:sp>
            <p:nvSpPr>
              <p:cNvPr id="189" name="TextBox 188"/>
              <p:cNvSpPr txBox="1"/>
              <p:nvPr/>
            </p:nvSpPr>
            <p:spPr>
              <a:xfrm>
                <a:off x="3502046" y="5088358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1" name="Group 180"/>
              <p:cNvGrpSpPr/>
              <p:nvPr/>
            </p:nvGrpSpPr>
            <p:grpSpPr>
              <a:xfrm>
                <a:off x="3502046" y="4371831"/>
                <a:ext cx="1474447" cy="1041536"/>
                <a:chOff x="1873417" y="2805909"/>
                <a:chExt cx="1474447" cy="1041536"/>
              </a:xfrm>
            </p:grpSpPr>
            <p:sp>
              <p:nvSpPr>
                <p:cNvPr id="182" name="TextBox 181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2339924" y="2805909"/>
                  <a:ext cx="57099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600" dirty="0">
                      <a:solidFill>
                        <a:schemeClr val="tx1"/>
                      </a:solidFill>
                    </a:rPr>
                    <a:t>BRP</a:t>
                  </a:r>
                </a:p>
              </p:txBody>
            </p:sp>
          </p:grpSp>
        </p:grpSp>
        <p:grpSp>
          <p:nvGrpSpPr>
            <p:cNvPr id="215" name="Group 214"/>
            <p:cNvGrpSpPr/>
            <p:nvPr/>
          </p:nvGrpSpPr>
          <p:grpSpPr>
            <a:xfrm>
              <a:off x="5537625" y="4806659"/>
              <a:ext cx="1325990" cy="634470"/>
              <a:chOff x="1622780" y="4753555"/>
              <a:chExt cx="1325990" cy="634470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1622780" y="4753555"/>
                <a:ext cx="737224" cy="634470"/>
                <a:chOff x="1873417" y="3212975"/>
                <a:chExt cx="737224" cy="634470"/>
              </a:xfrm>
            </p:grpSpPr>
            <p:sp>
              <p:nvSpPr>
                <p:cNvPr id="223" name="TextBox 222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4" name="Straight Connector 223"/>
                <p:cNvCxnSpPr>
                  <a:cxnSpLocks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18" name="Oval 217"/>
              <p:cNvSpPr/>
              <p:nvPr/>
            </p:nvSpPr>
            <p:spPr bwMode="auto">
              <a:xfrm rot="9448713">
                <a:off x="2494460" y="5053592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 rot="9401564">
                <a:off x="1722820" y="5081495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33659" y="4339111"/>
            <a:ext cx="1478193" cy="1060710"/>
            <a:chOff x="7434084" y="4358285"/>
            <a:chExt cx="1478193" cy="1060710"/>
          </a:xfrm>
        </p:grpSpPr>
        <p:grpSp>
          <p:nvGrpSpPr>
            <p:cNvPr id="225" name="Group 224"/>
            <p:cNvGrpSpPr/>
            <p:nvPr/>
          </p:nvGrpSpPr>
          <p:grpSpPr>
            <a:xfrm>
              <a:off x="7434084" y="4784525"/>
              <a:ext cx="1354375" cy="634470"/>
              <a:chOff x="1622780" y="4753555"/>
              <a:chExt cx="1354375" cy="634470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1622780" y="4753555"/>
                <a:ext cx="737224" cy="634470"/>
                <a:chOff x="1873417" y="3212975"/>
                <a:chExt cx="737224" cy="634470"/>
              </a:xfrm>
            </p:grpSpPr>
            <p:sp>
              <p:nvSpPr>
                <p:cNvPr id="233" name="TextBox 232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34" name="Straight Connector 233"/>
                <p:cNvCxnSpPr>
                  <a:cxnSpLocks/>
                </p:cNvCxnSpPr>
                <p:nvPr/>
              </p:nvCxnSpPr>
              <p:spPr bwMode="auto">
                <a:xfrm>
                  <a:off x="2610641" y="3212975"/>
                  <a:ext cx="0" cy="57950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9" name="Oval 228"/>
              <p:cNvSpPr/>
              <p:nvPr/>
            </p:nvSpPr>
            <p:spPr bwMode="auto">
              <a:xfrm rot="9985407">
                <a:off x="2522845" y="5106439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 rot="9401564">
                <a:off x="1722820" y="5081495"/>
                <a:ext cx="454310" cy="4939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7437830" y="4358285"/>
              <a:ext cx="1474447" cy="1055081"/>
              <a:chOff x="3502046" y="4371831"/>
              <a:chExt cx="1474447" cy="1055081"/>
            </a:xfrm>
          </p:grpSpPr>
          <p:sp>
            <p:nvSpPr>
              <p:cNvPr id="236" name="TextBox 235"/>
              <p:cNvSpPr txBox="1"/>
              <p:nvPr/>
            </p:nvSpPr>
            <p:spPr>
              <a:xfrm>
                <a:off x="3502046" y="5088358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7" name="Group 236"/>
              <p:cNvGrpSpPr/>
              <p:nvPr/>
            </p:nvGrpSpPr>
            <p:grpSpPr>
              <a:xfrm>
                <a:off x="3502046" y="4371831"/>
                <a:ext cx="1474447" cy="1041536"/>
                <a:chOff x="1873417" y="2805909"/>
                <a:chExt cx="1474447" cy="1041536"/>
              </a:xfrm>
            </p:grpSpPr>
            <p:sp>
              <p:nvSpPr>
                <p:cNvPr id="238" name="TextBox 237"/>
                <p:cNvSpPr txBox="1"/>
                <p:nvPr/>
              </p:nvSpPr>
              <p:spPr>
                <a:xfrm>
                  <a:off x="1873417" y="3508891"/>
                  <a:ext cx="4019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 bwMode="auto">
                <a:xfrm>
                  <a:off x="1873417" y="3212975"/>
                  <a:ext cx="1474447" cy="5795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0" name="TextBox 239"/>
                <p:cNvSpPr txBox="1"/>
                <p:nvPr/>
              </p:nvSpPr>
              <p:spPr>
                <a:xfrm>
                  <a:off x="2339924" y="2805909"/>
                  <a:ext cx="57099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600" dirty="0">
                      <a:solidFill>
                        <a:schemeClr val="tx1"/>
                      </a:solidFill>
                    </a:rPr>
                    <a:t>BRP</a:t>
                  </a:r>
                </a:p>
              </p:txBody>
            </p:sp>
          </p:grpSp>
        </p:grpSp>
      </p:grpSp>
      <p:cxnSp>
        <p:nvCxnSpPr>
          <p:cNvPr id="39" name="Straight Arrow Connector 38"/>
          <p:cNvCxnSpPr>
            <a:stCxn id="22" idx="0"/>
          </p:cNvCxnSpPr>
          <p:nvPr/>
        </p:nvCxnSpPr>
        <p:spPr bwMode="auto">
          <a:xfrm flipV="1">
            <a:off x="2052238" y="3841193"/>
            <a:ext cx="0" cy="494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5" name="Straight Arrow Connector 264"/>
          <p:cNvCxnSpPr/>
          <p:nvPr/>
        </p:nvCxnSpPr>
        <p:spPr bwMode="auto">
          <a:xfrm flipV="1">
            <a:off x="4104130" y="3841193"/>
            <a:ext cx="0" cy="494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6" name="Straight Arrow Connector 265"/>
          <p:cNvCxnSpPr/>
          <p:nvPr/>
        </p:nvCxnSpPr>
        <p:spPr bwMode="auto">
          <a:xfrm flipV="1">
            <a:off x="6169068" y="3841193"/>
            <a:ext cx="0" cy="494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7" name="Straight Arrow Connector 266"/>
          <p:cNvCxnSpPr/>
          <p:nvPr/>
        </p:nvCxnSpPr>
        <p:spPr bwMode="auto">
          <a:xfrm flipV="1">
            <a:off x="8055648" y="3841193"/>
            <a:ext cx="0" cy="494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8" name="Group 267"/>
          <p:cNvGrpSpPr/>
          <p:nvPr/>
        </p:nvGrpSpPr>
        <p:grpSpPr>
          <a:xfrm>
            <a:off x="4276024" y="2794619"/>
            <a:ext cx="280773" cy="977633"/>
            <a:chOff x="2224201" y="2814178"/>
            <a:chExt cx="280773" cy="977633"/>
          </a:xfrm>
        </p:grpSpPr>
        <p:sp>
          <p:nvSpPr>
            <p:cNvPr id="269" name="Oval 268"/>
            <p:cNvSpPr/>
            <p:nvPr/>
          </p:nvSpPr>
          <p:spPr bwMode="auto">
            <a:xfrm rot="5063609">
              <a:off x="1875771" y="3162608"/>
              <a:ext cx="977633" cy="28077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 rot="15294374">
              <a:off x="2179714" y="3302710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 rot="16200000">
              <a:off x="2096087" y="3299328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4470613" y="3031027"/>
            <a:ext cx="693238" cy="473524"/>
            <a:chOff x="2418790" y="3050586"/>
            <a:chExt cx="693238" cy="473524"/>
          </a:xfrm>
        </p:grpSpPr>
        <p:sp>
          <p:nvSpPr>
            <p:cNvPr id="273" name="Oval 272"/>
            <p:cNvSpPr/>
            <p:nvPr/>
          </p:nvSpPr>
          <p:spPr bwMode="auto">
            <a:xfrm rot="12930080">
              <a:off x="2525847" y="3173664"/>
              <a:ext cx="385324" cy="5148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 rot="2578996">
              <a:off x="2418790" y="3086198"/>
              <a:ext cx="693238" cy="38804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 rot="13698610">
              <a:off x="2450183" y="3266402"/>
              <a:ext cx="473524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76" name="Oval 275"/>
          <p:cNvSpPr/>
          <p:nvPr/>
        </p:nvSpPr>
        <p:spPr bwMode="auto">
          <a:xfrm rot="14285268">
            <a:off x="3467667" y="3331269"/>
            <a:ext cx="473524" cy="418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7" name="Straight Connector 276"/>
          <p:cNvCxnSpPr/>
          <p:nvPr/>
        </p:nvCxnSpPr>
        <p:spPr bwMode="auto">
          <a:xfrm>
            <a:off x="4108376" y="3044077"/>
            <a:ext cx="0" cy="6162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78" name="Group 277"/>
          <p:cNvGrpSpPr/>
          <p:nvPr/>
        </p:nvGrpSpPr>
        <p:grpSpPr>
          <a:xfrm>
            <a:off x="6343670" y="2775216"/>
            <a:ext cx="280773" cy="977633"/>
            <a:chOff x="2224201" y="2814178"/>
            <a:chExt cx="280773" cy="977633"/>
          </a:xfrm>
        </p:grpSpPr>
        <p:sp>
          <p:nvSpPr>
            <p:cNvPr id="279" name="Oval 278"/>
            <p:cNvSpPr/>
            <p:nvPr/>
          </p:nvSpPr>
          <p:spPr bwMode="auto">
            <a:xfrm rot="5063609">
              <a:off x="1875771" y="3162608"/>
              <a:ext cx="977633" cy="28077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 rot="15294374">
              <a:off x="2179714" y="3302710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 rot="16200000">
              <a:off x="2096087" y="3299328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6538259" y="3011624"/>
            <a:ext cx="693238" cy="473524"/>
            <a:chOff x="2418790" y="3050586"/>
            <a:chExt cx="693238" cy="473524"/>
          </a:xfrm>
        </p:grpSpPr>
        <p:sp>
          <p:nvSpPr>
            <p:cNvPr id="283" name="Oval 282"/>
            <p:cNvSpPr/>
            <p:nvPr/>
          </p:nvSpPr>
          <p:spPr bwMode="auto">
            <a:xfrm rot="12930080">
              <a:off x="2525847" y="3173664"/>
              <a:ext cx="385324" cy="5148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 rot="2578996">
              <a:off x="2418790" y="3086198"/>
              <a:ext cx="693238" cy="38804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 rot="13698610">
              <a:off x="2450183" y="3266402"/>
              <a:ext cx="473524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86" name="Oval 285"/>
          <p:cNvSpPr/>
          <p:nvPr/>
        </p:nvSpPr>
        <p:spPr bwMode="auto">
          <a:xfrm rot="14285268">
            <a:off x="5535313" y="3311866"/>
            <a:ext cx="473524" cy="418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7" name="Straight Connector 286"/>
          <p:cNvCxnSpPr/>
          <p:nvPr/>
        </p:nvCxnSpPr>
        <p:spPr bwMode="auto">
          <a:xfrm>
            <a:off x="6176022" y="3024674"/>
            <a:ext cx="0" cy="6162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88" name="Group 287"/>
          <p:cNvGrpSpPr/>
          <p:nvPr/>
        </p:nvGrpSpPr>
        <p:grpSpPr>
          <a:xfrm>
            <a:off x="8220598" y="2804370"/>
            <a:ext cx="280773" cy="977633"/>
            <a:chOff x="2224201" y="2814178"/>
            <a:chExt cx="280773" cy="977633"/>
          </a:xfrm>
        </p:grpSpPr>
        <p:sp>
          <p:nvSpPr>
            <p:cNvPr id="289" name="Oval 288"/>
            <p:cNvSpPr/>
            <p:nvPr/>
          </p:nvSpPr>
          <p:spPr bwMode="auto">
            <a:xfrm rot="5063609">
              <a:off x="1875771" y="3162608"/>
              <a:ext cx="977633" cy="28077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 rot="15294374">
              <a:off x="2179714" y="3302710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 rot="16200000">
              <a:off x="2096087" y="3299328"/>
              <a:ext cx="473525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8415187" y="3040778"/>
            <a:ext cx="693238" cy="473524"/>
            <a:chOff x="2418790" y="3050586"/>
            <a:chExt cx="693238" cy="473524"/>
          </a:xfrm>
        </p:grpSpPr>
        <p:sp>
          <p:nvSpPr>
            <p:cNvPr id="293" name="Oval 292"/>
            <p:cNvSpPr/>
            <p:nvPr/>
          </p:nvSpPr>
          <p:spPr bwMode="auto">
            <a:xfrm rot="12930080">
              <a:off x="2525847" y="3173664"/>
              <a:ext cx="385324" cy="5148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 rot="2578996">
              <a:off x="2418790" y="3086198"/>
              <a:ext cx="693238" cy="38804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 rot="13698610">
              <a:off x="2450183" y="3266402"/>
              <a:ext cx="473524" cy="418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96" name="Oval 295"/>
          <p:cNvSpPr/>
          <p:nvPr/>
        </p:nvSpPr>
        <p:spPr bwMode="auto">
          <a:xfrm rot="14285268">
            <a:off x="7412241" y="3341020"/>
            <a:ext cx="473524" cy="418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7" name="Straight Connector 296"/>
          <p:cNvCxnSpPr/>
          <p:nvPr/>
        </p:nvCxnSpPr>
        <p:spPr bwMode="auto">
          <a:xfrm>
            <a:off x="8052950" y="3053828"/>
            <a:ext cx="0" cy="6162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89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66" grpId="0" animBg="1"/>
      <p:bldP spid="276" grpId="0" animBg="1"/>
      <p:bldP spid="286" grpId="0" animBg="1"/>
      <p:bldP spid="2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DL/UL Overhead Comparison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10" y="1981200"/>
            <a:ext cx="7711927" cy="423984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1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 (Detailed)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1"/>
                <a:ext cx="7770813" cy="2023864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Previous presentation showed: </a:t>
                </a:r>
                <a:br>
                  <a:rPr lang="en-US" noProof="0" dirty="0"/>
                </a:br>
                <a:br>
                  <a:rPr lang="en-US" noProof="0" dirty="0"/>
                </a:br>
                <a:r>
                  <a:rPr lang="en-US" noProof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𝐃𝐋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𝐓𝐫𝐚𝐢𝐧𝐢𝐧𝐠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𝐒𝐥𝐨𝐭𝐬</m:t>
                        </m:r>
                      </m:num>
                      <m:den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𝐔𝐋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𝐓𝐫𝐚𝐢𝐧𝐢𝐧𝐠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𝐒𝐥𝐨𝐭𝐬</m:t>
                        </m:r>
                      </m:den>
                    </m:f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1"/>
                <a:ext cx="7770813" cy="2023864"/>
              </a:xfrm>
              <a:blipFill>
                <a:blip r:embed="rId2"/>
                <a:stretch>
                  <a:fillRect l="-1099" t="-241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auto">
          <a:xfrm>
            <a:off x="3491880" y="2564904"/>
            <a:ext cx="1152128" cy="115212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4609306" y="2215152"/>
            <a:ext cx="1872208" cy="423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508898" y="1922764"/>
            <a:ext cx="2364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rgbClr val="FF0000"/>
                </a:solidFill>
              </a:rPr>
              <a:t>Hardware &amp; scenario </a:t>
            </a:r>
          </a:p>
          <a:p>
            <a:pPr algn="ctr"/>
            <a:r>
              <a:rPr lang="sv-SE" sz="1600" dirty="0" err="1">
                <a:solidFill>
                  <a:srgbClr val="FF0000"/>
                </a:solidFill>
              </a:rPr>
              <a:t>dependent</a:t>
            </a:r>
            <a:r>
              <a:rPr lang="sv-SE" sz="1600" dirty="0">
                <a:solidFill>
                  <a:srgbClr val="FF0000"/>
                </a:solidFill>
              </a:rPr>
              <a:t> (</a:t>
            </a:r>
            <a:r>
              <a:rPr lang="sv-SE" sz="1600" dirty="0" err="1">
                <a:solidFill>
                  <a:srgbClr val="FF0000"/>
                </a:solidFill>
              </a:rPr>
              <a:t>shaded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600" dirty="0" err="1">
                <a:solidFill>
                  <a:srgbClr val="FF0000"/>
                </a:solidFill>
              </a:rPr>
              <a:t>boxes</a:t>
            </a:r>
            <a:r>
              <a:rPr lang="sv-SE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873625" y="2601754"/>
            <a:ext cx="1066527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 flipH="1" flipV="1">
            <a:off x="5961656" y="3177818"/>
            <a:ext cx="988422" cy="107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30876" y="3140968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2"/>
                </a:solidFill>
              </a:rPr>
              <a:t>Implementation </a:t>
            </a:r>
          </a:p>
          <a:p>
            <a:pPr algn="ctr"/>
            <a:r>
              <a:rPr lang="sv-SE" sz="1600" dirty="0" err="1">
                <a:solidFill>
                  <a:schemeClr val="accent2"/>
                </a:solidFill>
              </a:rPr>
              <a:t>dependent</a:t>
            </a:r>
            <a:endParaRPr lang="sv-SE" sz="16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4387311"/>
                <a:ext cx="7936981" cy="1999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tx1"/>
                    </a:solidFill>
                  </a:rPr>
                  <a:t>   Clearly, if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sSubSup>
                      <m:sSub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𝑹𝑭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𝑹𝑭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𝑨𝑷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, DL training overhead is larger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u="sng" dirty="0">
                    <a:solidFill>
                      <a:schemeClr val="tx1"/>
                    </a:solidFill>
                  </a:rPr>
                  <a:t>Independent of the feedback packet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u="sng" dirty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 general, the larger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the larger the DL training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overhead</a:t>
                </a:r>
              </a:p>
              <a:p>
                <a:endParaRPr lang="sv-S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87311"/>
                <a:ext cx="7936981" cy="1999650"/>
              </a:xfrm>
              <a:prstGeom prst="rect">
                <a:avLst/>
              </a:prstGeom>
              <a:blipFill>
                <a:blip r:embed="rId3"/>
                <a:stretch>
                  <a:fillRect l="-1076" t="-1220" r="-3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3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 animBg="1"/>
      <p:bldP spid="19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DL/UL Training Duality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Both </a:t>
                </a:r>
                <a:r>
                  <a:rPr lang="en-US" dirty="0" err="1"/>
                  <a:t>training</a:t>
                </a:r>
                <a:r>
                  <a:rPr lang="en-US" dirty="0"/>
                  <a:t> </a:t>
                </a:r>
                <a:r>
                  <a:rPr lang="en-US" dirty="0" err="1"/>
                  <a:t>methods</a:t>
                </a:r>
                <a:r>
                  <a:rPr lang="en-US" dirty="0"/>
                  <a:t> </a:t>
                </a:r>
                <a:r>
                  <a:rPr lang="en-US" dirty="0" err="1"/>
                  <a:t>can</a:t>
                </a:r>
                <a:r>
                  <a:rPr lang="en-US" dirty="0"/>
                  <a:t> </a:t>
                </a:r>
                <a:r>
                  <a:rPr lang="en-US" dirty="0" err="1"/>
                  <a:t>provide</a:t>
                </a:r>
                <a:r>
                  <a:rPr lang="en-US" dirty="0"/>
                  <a:t> the same information </a:t>
                </a:r>
                <a:r>
                  <a:rPr lang="en-US" dirty="0" err="1"/>
                  <a:t>about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DL </a:t>
                </a:r>
                <a:r>
                  <a:rPr lang="en-US" dirty="0" err="1"/>
                  <a:t>training</a:t>
                </a:r>
                <a:r>
                  <a:rPr lang="en-US" dirty="0"/>
                  <a:t> </a:t>
                </a:r>
                <a:r>
                  <a:rPr lang="en-US" dirty="0" err="1"/>
                  <a:t>provides</a:t>
                </a:r>
                <a:r>
                  <a:rPr lang="en-US" dirty="0"/>
                  <a:t> </a:t>
                </a:r>
                <a:r>
                  <a:rPr lang="en-US" dirty="0" err="1"/>
                  <a:t>estimates</a:t>
                </a:r>
                <a:r>
                  <a:rPr lang="en-US" dirty="0"/>
                  <a:t> </a:t>
                </a:r>
                <a:r>
                  <a:rPr lang="en-US" dirty="0" err="1"/>
                  <a:t>of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𝑯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𝐷𝐿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b="0" dirty="0"/>
                  <a:t> - </a:t>
                </a:r>
                <a:r>
                  <a:rPr lang="en-US" b="0" dirty="0" err="1"/>
                  <a:t>can</a:t>
                </a:r>
                <a:r>
                  <a:rPr lang="en-US" b="0" dirty="0"/>
                  <a:t> be </a:t>
                </a:r>
                <a:r>
                  <a:rPr lang="en-US" b="0" dirty="0" err="1"/>
                  <a:t>fed</a:t>
                </a:r>
                <a:r>
                  <a:rPr lang="en-US" b="0" dirty="0"/>
                  <a:t> back to AP in full form or just by </a:t>
                </a:r>
                <a:r>
                  <a:rPr lang="en-US" b="0" dirty="0" err="1"/>
                  <a:t>indicating</a:t>
                </a:r>
                <a:r>
                  <a:rPr lang="en-US" b="0" dirty="0"/>
                  <a:t> best </a:t>
                </a:r>
                <a:r>
                  <a:rPr lang="en-US" b="0" dirty="0" err="1"/>
                  <a:t>beams</a:t>
                </a:r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UL </a:t>
                </a:r>
                <a:r>
                  <a:rPr lang="en-US" dirty="0" err="1"/>
                  <a:t>training</a:t>
                </a:r>
                <a:r>
                  <a:rPr lang="en-US" dirty="0"/>
                  <a:t> </a:t>
                </a:r>
                <a:r>
                  <a:rPr lang="en-US" dirty="0" err="1"/>
                  <a:t>provides</a:t>
                </a:r>
                <a:r>
                  <a:rPr lang="en-US" dirty="0"/>
                  <a:t> </a:t>
                </a:r>
                <a:r>
                  <a:rPr lang="en-US" dirty="0" err="1"/>
                  <a:t>estimates</a:t>
                </a:r>
                <a:r>
                  <a:rPr lang="en-US" dirty="0"/>
                  <a:t> </a:t>
                </a:r>
                <a:r>
                  <a:rPr lang="en-US" dirty="0" err="1"/>
                  <a:t>of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𝑈𝐿</m:t>
                        </m:r>
                      </m:sup>
                    </m:sSubSup>
                  </m:oMath>
                </a14:m>
                <a:r>
                  <a:rPr lang="en-US" dirty="0"/>
                  <a:t> - directly </a:t>
                </a:r>
                <a:r>
                  <a:rPr lang="en-US" dirty="0" err="1"/>
                  <a:t>available</a:t>
                </a:r>
                <a:r>
                  <a:rPr lang="en-US" dirty="0"/>
                  <a:t> at AP, no feedback </a:t>
                </a:r>
                <a:r>
                  <a:rPr lang="en-US" dirty="0" err="1"/>
                  <a:t>needed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this</a:t>
                </a:r>
                <a:r>
                  <a:rPr lang="en-US" dirty="0"/>
                  <a:t> is </a:t>
                </a:r>
                <a:r>
                  <a:rPr lang="en-US" dirty="0" err="1"/>
                  <a:t>where</a:t>
                </a:r>
                <a:r>
                  <a:rPr lang="en-US" dirty="0"/>
                  <a:t> </a:t>
                </a:r>
                <a:r>
                  <a:rPr lang="en-US" dirty="0" err="1"/>
                  <a:t>calibration</a:t>
                </a:r>
                <a:r>
                  <a:rPr lang="en-US" dirty="0"/>
                  <a:t> </a:t>
                </a:r>
                <a:r>
                  <a:rPr lang="en-US" dirty="0" err="1"/>
                  <a:t>comes</a:t>
                </a:r>
                <a:r>
                  <a:rPr lang="en-US" dirty="0"/>
                  <a:t> in), DL and UL </a:t>
                </a:r>
                <a:r>
                  <a:rPr lang="en-US" dirty="0" err="1"/>
                  <a:t>training</a:t>
                </a:r>
                <a:r>
                  <a:rPr lang="en-US" dirty="0"/>
                  <a:t> </a:t>
                </a:r>
                <a:r>
                  <a:rPr lang="en-US" dirty="0" err="1"/>
                  <a:t>produce</a:t>
                </a:r>
                <a:r>
                  <a:rPr lang="en-US" dirty="0"/>
                  <a:t> </a:t>
                </a:r>
                <a:r>
                  <a:rPr lang="en-US" dirty="0" err="1"/>
                  <a:t>equivalent</a:t>
                </a:r>
                <a:r>
                  <a:rPr lang="en-US" dirty="0"/>
                  <a:t> </a:t>
                </a:r>
                <a:r>
                  <a:rPr lang="en-US" dirty="0" err="1"/>
                  <a:t>channel</a:t>
                </a:r>
                <a:r>
                  <a:rPr lang="en-US" dirty="0"/>
                  <a:t> information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/>
                  <a:t>Calibration</a:t>
                </a:r>
                <a:r>
                  <a:rPr lang="en-US" dirty="0"/>
                  <a:t> at AP is </a:t>
                </a:r>
                <a:r>
                  <a:rPr lang="en-US" dirty="0" err="1"/>
                  <a:t>enough</a:t>
                </a:r>
                <a:r>
                  <a:rPr lang="en-US" dirty="0"/>
                  <a:t> to </a:t>
                </a:r>
                <a:r>
                  <a:rPr lang="en-US" dirty="0" err="1"/>
                  <a:t>remove</a:t>
                </a:r>
                <a:r>
                  <a:rPr lang="en-US" dirty="0"/>
                  <a:t> inter-</a:t>
                </a:r>
                <a:r>
                  <a:rPr lang="en-US" dirty="0" err="1"/>
                  <a:t>user</a:t>
                </a:r>
                <a:r>
                  <a:rPr lang="en-US" dirty="0"/>
                  <a:t> </a:t>
                </a:r>
                <a:r>
                  <a:rPr lang="en-US" dirty="0" err="1"/>
                  <a:t>interference</a:t>
                </a:r>
                <a:r>
                  <a:rPr lang="en-US" dirty="0"/>
                  <a:t>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 r="-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25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Channel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455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complete (or almost complete) channel estimate is required, the overhead can be reduced significantly with UL training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indoor </a:t>
            </a:r>
            <a:r>
              <a:rPr lang="en-US" sz="2000" dirty="0" err="1"/>
              <a:t>mmWave</a:t>
            </a:r>
            <a:r>
              <a:rPr lang="en-US" sz="2000" dirty="0"/>
              <a:t> (58.7 GHz) channels that contain significant </a:t>
            </a:r>
            <a:r>
              <a:rPr lang="en-US" sz="2000" dirty="0" err="1"/>
              <a:t>multipaths</a:t>
            </a:r>
            <a:r>
              <a:rPr lang="en-US" sz="2000" dirty="0"/>
              <a:t> [2] – might require more than LOS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89" y="4108665"/>
            <a:ext cx="4379491" cy="2272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002" y="4272743"/>
            <a:ext cx="4378895" cy="194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31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Training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25" y="1903038"/>
            <a:ext cx="7770813" cy="727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sends out a trigger frame for UL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872477" y="2731842"/>
            <a:ext cx="840889" cy="847092"/>
            <a:chOff x="1331640" y="3356992"/>
            <a:chExt cx="632433" cy="528188"/>
          </a:xfrm>
        </p:grpSpPr>
        <p:sp>
          <p:nvSpPr>
            <p:cNvPr id="7" name="Rectangle 6"/>
            <p:cNvSpPr/>
            <p:nvPr/>
          </p:nvSpPr>
          <p:spPr bwMode="auto">
            <a:xfrm>
              <a:off x="1331640" y="3356992"/>
              <a:ext cx="576064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85068" y="3423515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84024" y="2893629"/>
            <a:ext cx="1465338" cy="369332"/>
            <a:chOff x="2327163" y="3382474"/>
            <a:chExt cx="1465338" cy="369332"/>
          </a:xfrm>
        </p:grpSpPr>
        <p:sp>
          <p:nvSpPr>
            <p:cNvPr id="10" name="Rectangle: Rounded Corners 9"/>
            <p:cNvSpPr/>
            <p:nvPr/>
          </p:nvSpPr>
          <p:spPr bwMode="auto">
            <a:xfrm>
              <a:off x="2411760" y="3429000"/>
              <a:ext cx="1296144" cy="288032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7163" y="3382474"/>
              <a:ext cx="1465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Trigger </a:t>
              </a:r>
              <a:r>
                <a:rPr lang="sv-SE" sz="1800" dirty="0" err="1">
                  <a:solidFill>
                    <a:schemeClr val="tx1"/>
                  </a:solidFill>
                </a:rPr>
                <a:t>frame</a:t>
              </a:r>
              <a:endParaRPr lang="sv-SE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49195" y="2483402"/>
            <a:ext cx="762581" cy="441341"/>
            <a:chOff x="5738881" y="4067779"/>
            <a:chExt cx="762581" cy="441341"/>
          </a:xfrm>
        </p:grpSpPr>
        <p:sp>
          <p:nvSpPr>
            <p:cNvPr id="13" name="Oval 12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1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49194" y="3309647"/>
            <a:ext cx="762581" cy="441341"/>
            <a:chOff x="5738881" y="4067779"/>
            <a:chExt cx="762581" cy="441341"/>
          </a:xfrm>
        </p:grpSpPr>
        <p:sp>
          <p:nvSpPr>
            <p:cNvPr id="17" name="Oval 16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2</a:t>
              </a:r>
            </a:p>
          </p:txBody>
        </p:sp>
      </p:grpSp>
      <p:cxnSp>
        <p:nvCxnSpPr>
          <p:cNvPr id="23" name="Straight Connector 22"/>
          <p:cNvCxnSpPr>
            <a:endCxn id="11" idx="1"/>
          </p:cNvCxnSpPr>
          <p:nvPr/>
        </p:nvCxnSpPr>
        <p:spPr bwMode="auto">
          <a:xfrm>
            <a:off x="2638417" y="3078295"/>
            <a:ext cx="44560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stCxn id="11" idx="3"/>
            <a:endCxn id="14" idx="1"/>
          </p:cNvCxnSpPr>
          <p:nvPr/>
        </p:nvCxnSpPr>
        <p:spPr bwMode="auto">
          <a:xfrm flipV="1">
            <a:off x="4549362" y="2704072"/>
            <a:ext cx="699833" cy="3742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11" idx="3"/>
            <a:endCxn id="18" idx="1"/>
          </p:cNvCxnSpPr>
          <p:nvPr/>
        </p:nvCxnSpPr>
        <p:spPr bwMode="auto">
          <a:xfrm>
            <a:off x="4549362" y="3078295"/>
            <a:ext cx="699832" cy="4520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1932882" y="5082044"/>
            <a:ext cx="840889" cy="847092"/>
            <a:chOff x="1331640" y="3356992"/>
            <a:chExt cx="632433" cy="528188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331640" y="3356992"/>
              <a:ext cx="576064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85068" y="3423515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309599" y="4827904"/>
            <a:ext cx="762581" cy="441341"/>
            <a:chOff x="5738881" y="4067779"/>
            <a:chExt cx="762581" cy="441341"/>
          </a:xfrm>
        </p:grpSpPr>
        <p:sp>
          <p:nvSpPr>
            <p:cNvPr id="35" name="Oval 34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88963" y="5918393"/>
            <a:ext cx="762581" cy="441341"/>
            <a:chOff x="5738881" y="4067779"/>
            <a:chExt cx="762581" cy="441341"/>
          </a:xfrm>
        </p:grpSpPr>
        <p:sp>
          <p:nvSpPr>
            <p:cNvPr id="38" name="Oval 37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2</a:t>
              </a:r>
            </a:p>
          </p:txBody>
        </p:sp>
      </p:grpSp>
      <p:cxnSp>
        <p:nvCxnSpPr>
          <p:cNvPr id="41" name="Straight Arrow Connector 40"/>
          <p:cNvCxnSpPr>
            <a:cxnSpLocks/>
            <a:stCxn id="51" idx="1"/>
          </p:cNvCxnSpPr>
          <p:nvPr/>
        </p:nvCxnSpPr>
        <p:spPr bwMode="auto">
          <a:xfrm flipH="1">
            <a:off x="2706732" y="5201562"/>
            <a:ext cx="749835" cy="52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cxnSpLocks/>
            <a:stCxn id="70" idx="1"/>
          </p:cNvCxnSpPr>
          <p:nvPr/>
        </p:nvCxnSpPr>
        <p:spPr bwMode="auto">
          <a:xfrm flipH="1" flipV="1">
            <a:off x="2713366" y="5645954"/>
            <a:ext cx="866089" cy="182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 rot="21318131">
            <a:off x="3454415" y="4964433"/>
            <a:ext cx="12811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Pilot packet</a:t>
            </a:r>
          </a:p>
        </p:txBody>
      </p:sp>
      <p:cxnSp>
        <p:nvCxnSpPr>
          <p:cNvPr id="55" name="Straight Connector 54"/>
          <p:cNvCxnSpPr>
            <a:cxnSpLocks/>
            <a:stCxn id="36" idx="1"/>
            <a:endCxn id="51" idx="3"/>
          </p:cNvCxnSpPr>
          <p:nvPr/>
        </p:nvCxnSpPr>
        <p:spPr bwMode="auto">
          <a:xfrm flipH="1">
            <a:off x="4733383" y="5048574"/>
            <a:ext cx="576216" cy="480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cxnSpLocks/>
            <a:stCxn id="70" idx="3"/>
            <a:endCxn id="39" idx="1"/>
          </p:cNvCxnSpPr>
          <p:nvPr/>
        </p:nvCxnSpPr>
        <p:spPr bwMode="auto">
          <a:xfrm>
            <a:off x="4844145" y="6032766"/>
            <a:ext cx="544818" cy="1062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 rot="551148">
            <a:off x="3571240" y="5745843"/>
            <a:ext cx="12811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Pilot packet</a:t>
            </a:r>
          </a:p>
        </p:txBody>
      </p:sp>
      <p:sp>
        <p:nvSpPr>
          <p:cNvPr id="82" name="Content Placeholder 2"/>
          <p:cNvSpPr txBox="1">
            <a:spLocks/>
          </p:cNvSpPr>
          <p:nvPr/>
        </p:nvSpPr>
        <p:spPr bwMode="auto">
          <a:xfrm>
            <a:off x="326393" y="4032193"/>
            <a:ext cx="7770813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STAs </a:t>
            </a:r>
            <a:r>
              <a:rPr lang="sv-SE" sz="2000" kern="0" dirty="0" err="1"/>
              <a:t>transmit</a:t>
            </a:r>
            <a:r>
              <a:rPr lang="sv-SE" sz="2000" kern="0" dirty="0"/>
              <a:t> (</a:t>
            </a:r>
            <a:r>
              <a:rPr lang="sv-SE" sz="2000" kern="0" dirty="0" err="1"/>
              <a:t>directional</a:t>
            </a:r>
            <a:r>
              <a:rPr lang="sv-SE" sz="2000" kern="0" dirty="0"/>
              <a:t> or </a:t>
            </a:r>
            <a:r>
              <a:rPr lang="sv-SE" sz="2000" kern="0" dirty="0" err="1"/>
              <a:t>omni</a:t>
            </a:r>
            <a:r>
              <a:rPr lang="sv-SE" sz="2000" kern="0" dirty="0"/>
              <a:t>) in UL (</a:t>
            </a:r>
            <a:r>
              <a:rPr lang="sv-SE" sz="2000" kern="0" dirty="0" err="1"/>
              <a:t>simultaneous</a:t>
            </a:r>
            <a:r>
              <a:rPr lang="sv-SE" sz="2000" kern="0" dirty="0"/>
              <a:t> or </a:t>
            </a:r>
            <a:r>
              <a:rPr lang="sv-SE" sz="2000" kern="0" dirty="0" err="1"/>
              <a:t>sequential</a:t>
            </a:r>
            <a:r>
              <a:rPr lang="sv-SE" sz="2000" kern="0" dirty="0"/>
              <a:t>) and AP listens to different </a:t>
            </a:r>
            <a:r>
              <a:rPr lang="sv-SE" sz="2000" kern="0" dirty="0" err="1"/>
              <a:t>sectors</a:t>
            </a:r>
            <a:endParaRPr lang="sv-SE" sz="2000" kern="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486259" y="5048574"/>
            <a:ext cx="936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486259" y="5733438"/>
            <a:ext cx="936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15968" y="5191502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is </a:t>
            </a:r>
            <a:r>
              <a:rPr lang="sv-SE" sz="1600" dirty="0" err="1">
                <a:solidFill>
                  <a:schemeClr val="tx1"/>
                </a:solidFill>
              </a:rPr>
              <a:t>orthogonal</a:t>
            </a:r>
            <a:r>
              <a:rPr lang="sv-SE" sz="1600" dirty="0">
                <a:solidFill>
                  <a:schemeClr val="tx1"/>
                </a:solidFill>
              </a:rPr>
              <a:t> to</a:t>
            </a:r>
          </a:p>
        </p:txBody>
      </p:sp>
    </p:spTree>
    <p:extLst>
      <p:ext uri="{BB962C8B-B14F-4D97-AF65-F5344CB8AC3E}">
        <p14:creationId xmlns:p14="http://schemas.microsoft.com/office/powerpoint/2010/main" val="296234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can estimate the best analog </a:t>
            </a:r>
            <a:r>
              <a:rPr lang="en-US" dirty="0" err="1"/>
              <a:t>Tx</a:t>
            </a:r>
            <a:r>
              <a:rPr lang="en-US" dirty="0"/>
              <a:t>-Rx beam configuration itself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also obtains digital CEF for the best analog </a:t>
            </a:r>
            <a:r>
              <a:rPr lang="en-US" dirty="0" err="1"/>
              <a:t>Tx</a:t>
            </a:r>
            <a:r>
              <a:rPr lang="en-US" dirty="0"/>
              <a:t>-Rx beam configuration (no STA feedback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only informs STAs (during DL packet) which analog beams that they transmitted were best (so these are used as receiving beams at STAs)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99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  <a:p>
            <a:r>
              <a:rPr lang="en-US" b="0" dirty="0"/>
              <a:t>[2] J. Medbo, N. </a:t>
            </a:r>
            <a:r>
              <a:rPr lang="en-US" b="0" dirty="0" err="1"/>
              <a:t>Seifi</a:t>
            </a:r>
            <a:r>
              <a:rPr lang="en-US" b="0" dirty="0"/>
              <a:t>, H. </a:t>
            </a:r>
            <a:r>
              <a:rPr lang="en-US" b="0" dirty="0" err="1"/>
              <a:t>Asplund</a:t>
            </a:r>
            <a:r>
              <a:rPr lang="en-US" b="0" dirty="0"/>
              <a:t>, ”Frequency Dependency of Measured Highly Resolved Directional Propagation Channel Characteristics”, European Wireless 2016 (invited paper)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including the principles of Uplink training (as outlined on page 17 of this presentation) into the 802.11ay draft?</a:t>
            </a:r>
            <a:endParaRPr lang="en-US" noProof="0" dirty="0"/>
          </a:p>
          <a:p>
            <a:r>
              <a:rPr lang="en-US" noProof="0" dirty="0"/>
              <a:t>	</a:t>
            </a:r>
            <a:r>
              <a:rPr lang="en-US" sz="1600" noProof="0" dirty="0"/>
              <a:t>Note: Inclusion </a:t>
            </a:r>
            <a:r>
              <a:rPr lang="en-US" sz="1600" noProof="0" dirty="0" err="1"/>
              <a:t>int</a:t>
            </a:r>
            <a:r>
              <a:rPr lang="en-US" sz="1600" dirty="0"/>
              <a:t>o the draft </a:t>
            </a:r>
            <a:r>
              <a:rPr lang="en-US" sz="1600" noProof="0" dirty="0"/>
              <a:t>is subject to the availability of normative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 studies wanted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99920" y="4604121"/>
            <a:ext cx="91235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</a:t>
            </a:r>
            <a:r>
              <a:rPr lang="sv-SE" b="1" dirty="0" err="1">
                <a:solidFill>
                  <a:schemeClr val="tx1"/>
                </a:solidFill>
              </a:rPr>
              <a:t>both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Transmit Beams in Hybrid Mode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0435" y="1579006"/>
                <a:ext cx="10657184" cy="93338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Transmitting a </a:t>
                </a:r>
                <a:r>
                  <a:rPr lang="en-US" sz="2000" dirty="0" err="1"/>
                  <a:t>beam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𝐰</m:t>
                    </m:r>
                  </m:oMath>
                </a14:m>
                <a:r>
                  <a:rPr lang="en-US" sz="2000" dirty="0"/>
                  <a:t> (</a:t>
                </a:r>
                <a:r>
                  <a:rPr lang="en-US" sz="2000" dirty="0" err="1"/>
                  <a:t>a.k.a</a:t>
                </a:r>
                <a:r>
                  <a:rPr lang="en-US" sz="2000" dirty="0"/>
                  <a:t>. </a:t>
                </a:r>
                <a:r>
                  <a:rPr lang="en-US" sz="2000" i="1" dirty="0" err="1"/>
                  <a:t>sector</a:t>
                </a:r>
                <a:r>
                  <a:rPr lang="en-US" sz="2000" dirty="0"/>
                  <a:t>): 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𝐰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where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ℂ</m:t>
                      </m:r>
                    </m:oMath>
                  </m:oMathPara>
                </a14:m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0435" y="1579006"/>
                <a:ext cx="10657184" cy="933382"/>
              </a:xfrm>
              <a:blipFill>
                <a:blip r:embed="rId2"/>
                <a:stretch>
                  <a:fillRect l="-515" t="-3268" b="-1241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529925" y="2770699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925" y="2770699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2528502" y="3315304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2" y="3315304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33053" y="3865999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053" y="3865999"/>
                <a:ext cx="41812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526237" y="4494446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37" y="4494446"/>
                <a:ext cx="41812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050805" y="582654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987803" y="5820282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21" name="Straight Connector 120"/>
          <p:cNvCxnSpPr>
            <a:cxnSpLocks/>
          </p:cNvCxnSpPr>
          <p:nvPr/>
        </p:nvCxnSpPr>
        <p:spPr bwMode="auto">
          <a:xfrm flipH="1">
            <a:off x="2279716" y="2843860"/>
            <a:ext cx="1192" cy="24573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3167822" y="3026194"/>
                <a:ext cx="4042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22" y="3026194"/>
                <a:ext cx="40421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3148617" y="3534200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617" y="3534200"/>
                <a:ext cx="41158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3167822" y="4158422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22" y="4158422"/>
                <a:ext cx="41158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3163236" y="4747815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236" y="4747815"/>
                <a:ext cx="41158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3230548" y="5569286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5" name="Group 164"/>
          <p:cNvGrpSpPr/>
          <p:nvPr/>
        </p:nvGrpSpPr>
        <p:grpSpPr>
          <a:xfrm>
            <a:off x="5224675" y="2850594"/>
            <a:ext cx="1240513" cy="461665"/>
            <a:chOff x="5131687" y="2970879"/>
            <a:chExt cx="1240513" cy="461665"/>
          </a:xfrm>
        </p:grpSpPr>
        <p:grpSp>
          <p:nvGrpSpPr>
            <p:cNvPr id="149" name="Group 148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53" name="Straight Connector 152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66" name="Group 165"/>
          <p:cNvGrpSpPr/>
          <p:nvPr/>
        </p:nvGrpSpPr>
        <p:grpSpPr>
          <a:xfrm>
            <a:off x="5224675" y="3361657"/>
            <a:ext cx="1240513" cy="461665"/>
            <a:chOff x="5131687" y="2970879"/>
            <a:chExt cx="1240513" cy="461665"/>
          </a:xfrm>
        </p:grpSpPr>
        <p:grpSp>
          <p:nvGrpSpPr>
            <p:cNvPr id="167" name="Group 166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69" name="Straight Connector 168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2" name="Straight Connector 171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6" name="Group 175"/>
          <p:cNvGrpSpPr/>
          <p:nvPr/>
        </p:nvGrpSpPr>
        <p:grpSpPr>
          <a:xfrm>
            <a:off x="5214619" y="3924382"/>
            <a:ext cx="1240513" cy="461665"/>
            <a:chOff x="5131687" y="2970879"/>
            <a:chExt cx="1240513" cy="461665"/>
          </a:xfrm>
        </p:grpSpPr>
        <p:grpSp>
          <p:nvGrpSpPr>
            <p:cNvPr id="177" name="Group 176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83" name="Oval 182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79" name="Straight Connector 178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5" name="Group 184"/>
          <p:cNvGrpSpPr/>
          <p:nvPr/>
        </p:nvGrpSpPr>
        <p:grpSpPr>
          <a:xfrm>
            <a:off x="5212257" y="4546467"/>
            <a:ext cx="1240513" cy="461665"/>
            <a:chOff x="5131687" y="2970879"/>
            <a:chExt cx="1240513" cy="461665"/>
          </a:xfrm>
        </p:grpSpPr>
        <p:grpSp>
          <p:nvGrpSpPr>
            <p:cNvPr id="186" name="Group 185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92" name="Oval 191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88" name="Straight Connector 187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Straight Connector 189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94" name="Straight Connector 193"/>
          <p:cNvCxnSpPr>
            <a:cxnSpLocks/>
          </p:cNvCxnSpPr>
          <p:nvPr/>
        </p:nvCxnSpPr>
        <p:spPr bwMode="auto">
          <a:xfrm>
            <a:off x="3230555" y="2854100"/>
            <a:ext cx="4573" cy="244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Oval 194"/>
          <p:cNvSpPr/>
          <p:nvPr/>
        </p:nvSpPr>
        <p:spPr bwMode="auto">
          <a:xfrm>
            <a:off x="2257062" y="303421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2257062" y="356775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2257060" y="475371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3207689" y="330183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257061" y="4138189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3207692" y="443473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3207689" y="5057524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207689" y="382871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0" name="Straight Arrow Connector 209"/>
          <p:cNvCxnSpPr>
            <a:cxnSpLocks/>
            <a:endCxn id="132" idx="1"/>
          </p:cNvCxnSpPr>
          <p:nvPr/>
        </p:nvCxnSpPr>
        <p:spPr bwMode="auto">
          <a:xfrm flipV="1">
            <a:off x="3263154" y="3081427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2" name="Straight Arrow Connector 211"/>
          <p:cNvCxnSpPr>
            <a:cxnSpLocks/>
          </p:cNvCxnSpPr>
          <p:nvPr/>
        </p:nvCxnSpPr>
        <p:spPr bwMode="auto">
          <a:xfrm>
            <a:off x="2302779" y="3056687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Straight Arrow Connector 219"/>
          <p:cNvCxnSpPr>
            <a:cxnSpLocks/>
          </p:cNvCxnSpPr>
          <p:nvPr/>
        </p:nvCxnSpPr>
        <p:spPr bwMode="auto">
          <a:xfrm>
            <a:off x="2300233" y="3595963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/>
          <p:cNvCxnSpPr>
            <a:cxnSpLocks/>
          </p:cNvCxnSpPr>
          <p:nvPr/>
        </p:nvCxnSpPr>
        <p:spPr bwMode="auto">
          <a:xfrm flipV="1">
            <a:off x="3249141" y="3598936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2" name="Straight Arrow Connector 221"/>
          <p:cNvCxnSpPr>
            <a:cxnSpLocks/>
          </p:cNvCxnSpPr>
          <p:nvPr/>
        </p:nvCxnSpPr>
        <p:spPr bwMode="auto">
          <a:xfrm>
            <a:off x="2302779" y="4162882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Straight Arrow Connector 222"/>
          <p:cNvCxnSpPr>
            <a:cxnSpLocks/>
          </p:cNvCxnSpPr>
          <p:nvPr/>
        </p:nvCxnSpPr>
        <p:spPr bwMode="auto">
          <a:xfrm flipV="1">
            <a:off x="3254875" y="4207986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4" name="Straight Arrow Connector 223"/>
          <p:cNvCxnSpPr>
            <a:cxnSpLocks/>
            <a:endCxn id="193" idx="1"/>
          </p:cNvCxnSpPr>
          <p:nvPr/>
        </p:nvCxnSpPr>
        <p:spPr bwMode="auto">
          <a:xfrm flipV="1">
            <a:off x="3261501" y="4777300"/>
            <a:ext cx="1950756" cy="3089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5" name="Straight Arrow Connector 224"/>
          <p:cNvCxnSpPr>
            <a:cxnSpLocks/>
          </p:cNvCxnSpPr>
          <p:nvPr/>
        </p:nvCxnSpPr>
        <p:spPr bwMode="auto">
          <a:xfrm>
            <a:off x="2306918" y="4777669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Rectangle 226"/>
              <p:cNvSpPr/>
              <p:nvPr/>
            </p:nvSpPr>
            <p:spPr>
              <a:xfrm>
                <a:off x="5661653" y="3326320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7" name="Rectangle 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653" y="3326320"/>
                <a:ext cx="44262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Rectangle 227"/>
              <p:cNvSpPr/>
              <p:nvPr/>
            </p:nvSpPr>
            <p:spPr>
              <a:xfrm>
                <a:off x="5669027" y="3886254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8" name="Rectangle 2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027" y="3886254"/>
                <a:ext cx="44262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Rectangle 228"/>
              <p:cNvSpPr/>
              <p:nvPr/>
            </p:nvSpPr>
            <p:spPr>
              <a:xfrm>
                <a:off x="5664821" y="4499682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9" name="Rectangle 2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21" y="4499682"/>
                <a:ext cx="44262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Rectangle 229"/>
              <p:cNvSpPr/>
              <p:nvPr/>
            </p:nvSpPr>
            <p:spPr>
              <a:xfrm>
                <a:off x="2105998" y="5242915"/>
                <a:ext cx="4018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0" name="Rectangle 2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998" y="5242915"/>
                <a:ext cx="401840" cy="307777"/>
              </a:xfrm>
              <a:prstGeom prst="rect">
                <a:avLst/>
              </a:prstGeom>
              <a:blipFill>
                <a:blip r:embed="rId1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Rectangle 230"/>
              <p:cNvSpPr/>
              <p:nvPr/>
            </p:nvSpPr>
            <p:spPr>
              <a:xfrm>
                <a:off x="3044533" y="5243497"/>
                <a:ext cx="4092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1" name="Rectangle 2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533" y="5243497"/>
                <a:ext cx="409215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Rectangle 231"/>
              <p:cNvSpPr/>
              <p:nvPr/>
            </p:nvSpPr>
            <p:spPr>
              <a:xfrm>
                <a:off x="5661653" y="2805261"/>
                <a:ext cx="4352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2" name="Rectangle 2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653" y="2805261"/>
                <a:ext cx="43524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3" name="Straight Connector 232"/>
          <p:cNvCxnSpPr>
            <a:cxnSpLocks/>
          </p:cNvCxnSpPr>
          <p:nvPr/>
        </p:nvCxnSpPr>
        <p:spPr bwMode="auto">
          <a:xfrm>
            <a:off x="2279716" y="5569286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7316680" y="5371489"/>
                <a:ext cx="1448410" cy="1234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sv-SE" b="0" dirty="0">
                  <a:solidFill>
                    <a:schemeClr val="tx1"/>
                  </a:solidFill>
                </a:endParaRPr>
              </a:p>
              <a:p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680" y="5371489"/>
                <a:ext cx="1448410" cy="12345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Oval 136"/>
          <p:cNvSpPr/>
          <p:nvPr/>
        </p:nvSpPr>
        <p:spPr bwMode="auto">
          <a:xfrm rot="21297175">
            <a:off x="6901689" y="3666110"/>
            <a:ext cx="2145647" cy="2599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1251" y="5558672"/>
            <a:ext cx="187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Typically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598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27" y="577674"/>
            <a:ext cx="7770813" cy="1065213"/>
          </a:xfrm>
        </p:spPr>
        <p:txBody>
          <a:bodyPr/>
          <a:lstStyle/>
          <a:p>
            <a:r>
              <a:rPr lang="en-US" dirty="0"/>
              <a:t>Example: Classic Hybrid Structure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81" name="Group 80"/>
          <p:cNvGrpSpPr/>
          <p:nvPr/>
        </p:nvGrpSpPr>
        <p:grpSpPr>
          <a:xfrm>
            <a:off x="649443" y="2812456"/>
            <a:ext cx="3385241" cy="2396354"/>
            <a:chOff x="750663" y="1653637"/>
            <a:chExt cx="3385241" cy="239635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750663" y="2323298"/>
              <a:ext cx="79208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542751" y="1751013"/>
              <a:ext cx="720080" cy="108217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557025" y="1914692"/>
              <a:ext cx="644201" cy="144016"/>
              <a:chOff x="3419873" y="2852936"/>
              <a:chExt cx="803075" cy="144016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>
                <a:off x="3419873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" name="Group 38"/>
            <p:cNvGrpSpPr/>
            <p:nvPr/>
          </p:nvGrpSpPr>
          <p:grpSpPr>
            <a:xfrm>
              <a:off x="1552301" y="2161488"/>
              <a:ext cx="644202" cy="144016"/>
              <a:chOff x="3419872" y="2852936"/>
              <a:chExt cx="803076" cy="144016"/>
            </a:xfrm>
          </p:grpSpPr>
          <p:cxnSp>
            <p:nvCxnSpPr>
              <p:cNvPr id="40" name="Straight Connector 39"/>
              <p:cNvCxnSpPr/>
              <p:nvPr/>
            </p:nvCxnSpPr>
            <p:spPr bwMode="auto">
              <a:xfrm>
                <a:off x="3419872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4" name="TextBox 43"/>
            <p:cNvSpPr txBox="1"/>
            <p:nvPr/>
          </p:nvSpPr>
          <p:spPr>
            <a:xfrm rot="5400000">
              <a:off x="1759049" y="2163962"/>
              <a:ext cx="2610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51676" y="2650555"/>
              <a:ext cx="644202" cy="144016"/>
              <a:chOff x="3419872" y="2852936"/>
              <a:chExt cx="803076" cy="144016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3419872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0" name="TextBox 49"/>
            <p:cNvSpPr txBox="1"/>
            <p:nvPr/>
          </p:nvSpPr>
          <p:spPr>
            <a:xfrm>
              <a:off x="832916" y="1991353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50663" y="3041879"/>
              <a:ext cx="1512168" cy="1008112"/>
              <a:chOff x="1475656" y="3140968"/>
              <a:chExt cx="1512168" cy="1008112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1475656" y="3645024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2267744" y="3140968"/>
                <a:ext cx="720080" cy="10081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267744" y="3212976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2277294" y="3429000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4" name="Straight Connector 63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Straight Connector 6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7" name="TextBox 56"/>
              <p:cNvSpPr txBox="1"/>
              <p:nvPr/>
            </p:nvSpPr>
            <p:spPr>
              <a:xfrm rot="5400000">
                <a:off x="2494896" y="3514536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2267744" y="392889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0" name="Straight Connector 59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9" name="TextBox 58"/>
              <p:cNvSpPr txBox="1"/>
              <p:nvPr/>
            </p:nvSpPr>
            <p:spPr>
              <a:xfrm>
                <a:off x="1557909" y="3233131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 bwMode="auto">
            <a:xfrm rot="21297175">
              <a:off x="2324470" y="2184815"/>
              <a:ext cx="1811434" cy="17483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>
                  <a:off x="1632105" y="1653637"/>
                  <a:ext cx="43524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105" y="1653637"/>
                  <a:ext cx="43524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Rectangle 75"/>
                <p:cNvSpPr/>
                <p:nvPr/>
              </p:nvSpPr>
              <p:spPr>
                <a:xfrm>
                  <a:off x="1632105" y="1889899"/>
                  <a:ext cx="44262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105" y="1889899"/>
                  <a:ext cx="442622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1627651" y="2428322"/>
                  <a:ext cx="4665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7651" y="2428322"/>
                  <a:ext cx="466538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518388" y="1565276"/>
            <a:ext cx="7770813" cy="4220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Transmit beams/sectors corresponding to classic hybrid structure</a:t>
            </a:r>
          </a:p>
        </p:txBody>
      </p:sp>
      <p:cxnSp>
        <p:nvCxnSpPr>
          <p:cNvPr id="128" name="Straight Connector 127"/>
          <p:cNvCxnSpPr>
            <a:cxnSpLocks/>
          </p:cNvCxnSpPr>
          <p:nvPr/>
        </p:nvCxnSpPr>
        <p:spPr bwMode="auto">
          <a:xfrm>
            <a:off x="4344988" y="2452034"/>
            <a:ext cx="0" cy="30651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5242012" y="2909832"/>
            <a:ext cx="3416131" cy="2270684"/>
            <a:chOff x="5148064" y="3153449"/>
            <a:chExt cx="3416131" cy="2270684"/>
          </a:xfrm>
        </p:grpSpPr>
        <p:grpSp>
          <p:nvGrpSpPr>
            <p:cNvPr id="142" name="Group 141"/>
            <p:cNvGrpSpPr/>
            <p:nvPr/>
          </p:nvGrpSpPr>
          <p:grpSpPr>
            <a:xfrm>
              <a:off x="5148064" y="3153449"/>
              <a:ext cx="1512168" cy="1008112"/>
              <a:chOff x="1475656" y="3140968"/>
              <a:chExt cx="1512168" cy="1008112"/>
            </a:xfrm>
          </p:grpSpPr>
          <p:cxnSp>
            <p:nvCxnSpPr>
              <p:cNvPr id="147" name="Straight Connector 146"/>
              <p:cNvCxnSpPr/>
              <p:nvPr/>
            </p:nvCxnSpPr>
            <p:spPr bwMode="auto">
              <a:xfrm>
                <a:off x="1475656" y="3645024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 147"/>
              <p:cNvSpPr/>
              <p:nvPr/>
            </p:nvSpPr>
            <p:spPr bwMode="auto">
              <a:xfrm>
                <a:off x="2267744" y="3140968"/>
                <a:ext cx="720080" cy="10081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2267744" y="3212976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62" name="Straight Connector 161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" name="Straight Connector 162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" name="Straight Connector 163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0" name="Group 149"/>
              <p:cNvGrpSpPr/>
              <p:nvPr/>
            </p:nvGrpSpPr>
            <p:grpSpPr>
              <a:xfrm>
                <a:off x="2277294" y="3429000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" name="Straight Connector 159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1" name="Straight Connector 160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51" name="TextBox 150"/>
              <p:cNvSpPr txBox="1"/>
              <p:nvPr/>
            </p:nvSpPr>
            <p:spPr>
              <a:xfrm rot="5400000">
                <a:off x="2494896" y="3514536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2267744" y="392889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54" name="Straight Connector 153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5" name="Straight Connector 15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" name="Straight Connector 15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53" name="TextBox 152"/>
              <p:cNvSpPr txBox="1"/>
              <p:nvPr/>
            </p:nvSpPr>
            <p:spPr>
              <a:xfrm>
                <a:off x="1557909" y="3233131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sp>
          <p:nvSpPr>
            <p:cNvPr id="143" name="Oval 142"/>
            <p:cNvSpPr/>
            <p:nvPr/>
          </p:nvSpPr>
          <p:spPr bwMode="auto">
            <a:xfrm rot="405162">
              <a:off x="6752761" y="4809037"/>
              <a:ext cx="1811434" cy="17483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5148415" y="4244586"/>
              <a:ext cx="1518027" cy="1179547"/>
              <a:chOff x="5141368" y="2614157"/>
              <a:chExt cx="1518027" cy="1179547"/>
            </a:xfrm>
          </p:grpSpPr>
          <p:cxnSp>
            <p:nvCxnSpPr>
              <p:cNvPr id="135" name="Straight Connector 134"/>
              <p:cNvCxnSpPr/>
              <p:nvPr/>
            </p:nvCxnSpPr>
            <p:spPr bwMode="auto">
              <a:xfrm>
                <a:off x="5141368" y="3283818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6" name="Rectangle 135"/>
              <p:cNvSpPr/>
              <p:nvPr/>
            </p:nvSpPr>
            <p:spPr bwMode="auto">
              <a:xfrm>
                <a:off x="5933456" y="2711533"/>
                <a:ext cx="720080" cy="108217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>
                <a:off x="5947730" y="2875212"/>
                <a:ext cx="644201" cy="144016"/>
                <a:chOff x="3419873" y="2852936"/>
                <a:chExt cx="803075" cy="144016"/>
              </a:xfrm>
            </p:grpSpPr>
            <p:cxnSp>
              <p:nvCxnSpPr>
                <p:cNvPr id="174" name="Straight Connector 173"/>
                <p:cNvCxnSpPr/>
                <p:nvPr/>
              </p:nvCxnSpPr>
              <p:spPr bwMode="auto">
                <a:xfrm>
                  <a:off x="3419873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Connector 17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5943006" y="3122008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70" name="Straight Connector 169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Connector 170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2" name="Straight Connector 171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3" name="Straight Connector 172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9" name="TextBox 138"/>
              <p:cNvSpPr txBox="1"/>
              <p:nvPr/>
            </p:nvSpPr>
            <p:spPr>
              <a:xfrm rot="5400000">
                <a:off x="6149754" y="3124482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5942381" y="361107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66" name="Straight Connector 165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Connector 166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9" name="Straight Connector 168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41" name="TextBox 140"/>
              <p:cNvSpPr txBox="1"/>
              <p:nvPr/>
            </p:nvSpPr>
            <p:spPr>
              <a:xfrm>
                <a:off x="5223621" y="2951873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Rectangle 143"/>
                  <p:cNvSpPr/>
                  <p:nvPr/>
                </p:nvSpPr>
                <p:spPr>
                  <a:xfrm>
                    <a:off x="6022810" y="2614157"/>
                    <a:ext cx="63645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4" name="Rectangle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22810" y="2614157"/>
                    <a:ext cx="636456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Rectangle 144"/>
                  <p:cNvSpPr/>
                  <p:nvPr/>
                </p:nvSpPr>
                <p:spPr>
                  <a:xfrm>
                    <a:off x="6022810" y="2850419"/>
                    <a:ext cx="636585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5" name="Rectangle 1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22810" y="2850419"/>
                    <a:ext cx="636585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Rectangle 145"/>
                  <p:cNvSpPr/>
                  <p:nvPr/>
                </p:nvSpPr>
                <p:spPr>
                  <a:xfrm>
                    <a:off x="6018356" y="3388842"/>
                    <a:ext cx="54188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6" name="Rectangle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8356" y="3388842"/>
                    <a:ext cx="541880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871021" y="5721247"/>
                <a:ext cx="2447273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0…0</m:t>
                              </m:r>
                            </m:e>
                          </m:d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br>
                  <a:rPr lang="sv-SE" sz="18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sv-SE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21" y="5721247"/>
                <a:ext cx="2447273" cy="277064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5127927" y="5744317"/>
                <a:ext cx="2866234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0…0 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br>
                  <a:rPr lang="sv-SE" sz="18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sv-SE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927" y="5744317"/>
                <a:ext cx="2866234" cy="277064"/>
              </a:xfrm>
              <a:prstGeom prst="rect">
                <a:avLst/>
              </a:prstGeom>
              <a:blipFill>
                <a:blip r:embed="rId10"/>
                <a:stretch>
                  <a:fillRect t="-2174" b="-1739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1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13" y="562903"/>
            <a:ext cx="7770813" cy="1065213"/>
          </a:xfrm>
        </p:spPr>
        <p:txBody>
          <a:bodyPr/>
          <a:lstStyle/>
          <a:p>
            <a:r>
              <a:rPr lang="en-US" dirty="0"/>
              <a:t>Example: Classic Hybrid Structure Transmission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542577" y="1649812"/>
            <a:ext cx="7770813" cy="4220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way to implement the classic hybrid transmission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35937" y="2679007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37" y="2679007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34514" y="3223612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4" y="3223612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/>
          <p:cNvSpPr txBox="1"/>
          <p:nvPr/>
        </p:nvSpPr>
        <p:spPr>
          <a:xfrm>
            <a:off x="-43183" y="573485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93815" y="57285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4" name="Straight Connector 103"/>
          <p:cNvCxnSpPr>
            <a:cxnSpLocks/>
          </p:cNvCxnSpPr>
          <p:nvPr/>
        </p:nvCxnSpPr>
        <p:spPr bwMode="auto">
          <a:xfrm flipH="1">
            <a:off x="185728" y="2752168"/>
            <a:ext cx="1192" cy="24573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1073834" y="4066730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834" y="4066730"/>
                <a:ext cx="4115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1069248" y="4656123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248" y="4656123"/>
                <a:ext cx="4115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Straight Connector 108"/>
          <p:cNvCxnSpPr>
            <a:cxnSpLocks/>
          </p:cNvCxnSpPr>
          <p:nvPr/>
        </p:nvCxnSpPr>
        <p:spPr bwMode="auto">
          <a:xfrm>
            <a:off x="1136560" y="547759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1890174" y="2752168"/>
            <a:ext cx="1240513" cy="461665"/>
            <a:chOff x="5131687" y="2970879"/>
            <a:chExt cx="1240513" cy="461665"/>
          </a:xfrm>
        </p:grpSpPr>
        <p:grpSp>
          <p:nvGrpSpPr>
            <p:cNvPr id="111" name="Group 110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17" name="Oval 116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9" name="Group 118"/>
          <p:cNvGrpSpPr/>
          <p:nvPr/>
        </p:nvGrpSpPr>
        <p:grpSpPr>
          <a:xfrm>
            <a:off x="1881895" y="3270388"/>
            <a:ext cx="1240513" cy="461665"/>
            <a:chOff x="5131687" y="2970879"/>
            <a:chExt cx="1240513" cy="461665"/>
          </a:xfrm>
        </p:grpSpPr>
        <p:grpSp>
          <p:nvGrpSpPr>
            <p:cNvPr id="120" name="Group 119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26" name="Oval 125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22" name="Straight Connector 121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9" name="Group 128"/>
          <p:cNvGrpSpPr/>
          <p:nvPr/>
        </p:nvGrpSpPr>
        <p:grpSpPr>
          <a:xfrm>
            <a:off x="1846610" y="4134208"/>
            <a:ext cx="1240513" cy="461665"/>
            <a:chOff x="5131687" y="2970879"/>
            <a:chExt cx="1240513" cy="461665"/>
          </a:xfrm>
        </p:grpSpPr>
        <p:grpSp>
          <p:nvGrpSpPr>
            <p:cNvPr id="130" name="Group 129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82" name="Oval 181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34" name="Straight Connector 133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4" name="Group 183"/>
          <p:cNvGrpSpPr/>
          <p:nvPr/>
        </p:nvGrpSpPr>
        <p:grpSpPr>
          <a:xfrm>
            <a:off x="1874636" y="4763771"/>
            <a:ext cx="1240513" cy="461665"/>
            <a:chOff x="5131687" y="2970879"/>
            <a:chExt cx="1240513" cy="461665"/>
          </a:xfrm>
        </p:grpSpPr>
        <p:grpSp>
          <p:nvGrpSpPr>
            <p:cNvPr id="185" name="Group 184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91" name="Oval 190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87" name="Straight Connector 186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Straight Connector 189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93" name="Straight Connector 192"/>
          <p:cNvCxnSpPr>
            <a:cxnSpLocks/>
          </p:cNvCxnSpPr>
          <p:nvPr/>
        </p:nvCxnSpPr>
        <p:spPr bwMode="auto">
          <a:xfrm>
            <a:off x="1136567" y="2762408"/>
            <a:ext cx="4573" cy="244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Oval 193"/>
          <p:cNvSpPr/>
          <p:nvPr/>
        </p:nvSpPr>
        <p:spPr bwMode="auto">
          <a:xfrm>
            <a:off x="163074" y="294252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163074" y="347605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1113704" y="434304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1113701" y="4965832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3" name="Straight Arrow Connector 202"/>
          <p:cNvCxnSpPr>
            <a:cxnSpLocks/>
          </p:cNvCxnSpPr>
          <p:nvPr/>
        </p:nvCxnSpPr>
        <p:spPr bwMode="auto">
          <a:xfrm>
            <a:off x="208791" y="2964995"/>
            <a:ext cx="1697760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" name="Straight Arrow Connector 203"/>
          <p:cNvCxnSpPr>
            <a:cxnSpLocks/>
          </p:cNvCxnSpPr>
          <p:nvPr/>
        </p:nvCxnSpPr>
        <p:spPr bwMode="auto">
          <a:xfrm>
            <a:off x="206245" y="3504271"/>
            <a:ext cx="1700306" cy="7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7" name="Straight Arrow Connector 206"/>
          <p:cNvCxnSpPr>
            <a:cxnSpLocks/>
          </p:cNvCxnSpPr>
          <p:nvPr/>
        </p:nvCxnSpPr>
        <p:spPr bwMode="auto">
          <a:xfrm>
            <a:off x="1160887" y="4365476"/>
            <a:ext cx="721008" cy="9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" name="Straight Arrow Connector 207"/>
          <p:cNvCxnSpPr>
            <a:cxnSpLocks/>
          </p:cNvCxnSpPr>
          <p:nvPr/>
        </p:nvCxnSpPr>
        <p:spPr bwMode="auto">
          <a:xfrm flipV="1">
            <a:off x="1167513" y="4994604"/>
            <a:ext cx="72266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2448021" y="3196494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21" y="3196494"/>
                <a:ext cx="4426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Rectangle 210"/>
              <p:cNvSpPr/>
              <p:nvPr/>
            </p:nvSpPr>
            <p:spPr>
              <a:xfrm>
                <a:off x="2448019" y="4047372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1" name="Rectangle 2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19" y="4047372"/>
                <a:ext cx="44262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Rectangle 211"/>
              <p:cNvSpPr/>
              <p:nvPr/>
            </p:nvSpPr>
            <p:spPr>
              <a:xfrm>
                <a:off x="2448019" y="4669930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2" name="Rectangle 2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19" y="4669930"/>
                <a:ext cx="44262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Rectangle 212"/>
              <p:cNvSpPr/>
              <p:nvPr/>
            </p:nvSpPr>
            <p:spPr>
              <a:xfrm>
                <a:off x="12010" y="5151223"/>
                <a:ext cx="4018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3" name="Rectangle 2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" y="5151223"/>
                <a:ext cx="40184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950545" y="5151805"/>
                <a:ext cx="4092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45" y="5151805"/>
                <a:ext cx="409215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Rectangle 214"/>
              <p:cNvSpPr/>
              <p:nvPr/>
            </p:nvSpPr>
            <p:spPr>
              <a:xfrm>
                <a:off x="2458710" y="2630571"/>
                <a:ext cx="4352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5" name="Rectangle 2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10" y="2630571"/>
                <a:ext cx="43524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6" name="Straight Connector 215"/>
          <p:cNvCxnSpPr>
            <a:cxnSpLocks/>
          </p:cNvCxnSpPr>
          <p:nvPr/>
        </p:nvCxnSpPr>
        <p:spPr bwMode="auto">
          <a:xfrm>
            <a:off x="185728" y="547759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7" name="Oval 216"/>
          <p:cNvSpPr/>
          <p:nvPr/>
        </p:nvSpPr>
        <p:spPr bwMode="auto">
          <a:xfrm rot="21297175">
            <a:off x="3240080" y="3117242"/>
            <a:ext cx="962782" cy="10040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 bwMode="auto">
          <a:xfrm>
            <a:off x="4427984" y="2335365"/>
            <a:ext cx="0" cy="41304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01108" y="2502102"/>
            <a:ext cx="3133051" cy="12636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17449" y="5411922"/>
                <a:ext cx="2076273" cy="90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v-SE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sv-S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v-SE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449" y="5411922"/>
                <a:ext cx="2076273" cy="9071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707988" y="2630571"/>
            <a:ext cx="4326241" cy="3712231"/>
            <a:chOff x="4707988" y="2630571"/>
            <a:chExt cx="4326241" cy="3712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Rectangle 217"/>
                <p:cNvSpPr/>
                <p:nvPr/>
              </p:nvSpPr>
              <p:spPr>
                <a:xfrm>
                  <a:off x="5187108" y="2679007"/>
                  <a:ext cx="41075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8" name="Rectangle 2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7108" y="2679007"/>
                  <a:ext cx="410753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Rectangle 218"/>
                <p:cNvSpPr/>
                <p:nvPr/>
              </p:nvSpPr>
              <p:spPr>
                <a:xfrm>
                  <a:off x="5185685" y="3223612"/>
                  <a:ext cx="4181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685" y="3223612"/>
                  <a:ext cx="418128" cy="30777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TextBox 219"/>
            <p:cNvSpPr txBox="1"/>
            <p:nvPr/>
          </p:nvSpPr>
          <p:spPr>
            <a:xfrm>
              <a:off x="4707988" y="5734856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644986" y="572859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cxnSp>
          <p:nvCxnSpPr>
            <p:cNvPr id="222" name="Straight Connector 221"/>
            <p:cNvCxnSpPr>
              <a:cxnSpLocks/>
            </p:cNvCxnSpPr>
            <p:nvPr/>
          </p:nvCxnSpPr>
          <p:spPr bwMode="auto">
            <a:xfrm flipH="1">
              <a:off x="4936899" y="2752168"/>
              <a:ext cx="1192" cy="24573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Rectangle 222"/>
                <p:cNvSpPr/>
                <p:nvPr/>
              </p:nvSpPr>
              <p:spPr>
                <a:xfrm>
                  <a:off x="5825005" y="4066730"/>
                  <a:ext cx="4115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3" name="Rectangle 2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5005" y="4066730"/>
                  <a:ext cx="411588" cy="30777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angle 223"/>
                <p:cNvSpPr/>
                <p:nvPr/>
              </p:nvSpPr>
              <p:spPr>
                <a:xfrm>
                  <a:off x="5820419" y="4656123"/>
                  <a:ext cx="4115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4" name="Rectangle 2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0419" y="4656123"/>
                  <a:ext cx="411588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5" name="Straight Connector 224"/>
            <p:cNvCxnSpPr>
              <a:cxnSpLocks/>
            </p:cNvCxnSpPr>
            <p:nvPr/>
          </p:nvCxnSpPr>
          <p:spPr bwMode="auto">
            <a:xfrm>
              <a:off x="5887731" y="5477594"/>
              <a:ext cx="0" cy="2604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6" name="Group 225"/>
            <p:cNvGrpSpPr/>
            <p:nvPr/>
          </p:nvGrpSpPr>
          <p:grpSpPr>
            <a:xfrm>
              <a:off x="6641345" y="2752168"/>
              <a:ext cx="1240513" cy="461665"/>
              <a:chOff x="5131687" y="2970879"/>
              <a:chExt cx="1240513" cy="461665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33" name="Oval 232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35" name="Group 234"/>
            <p:cNvGrpSpPr/>
            <p:nvPr/>
          </p:nvGrpSpPr>
          <p:grpSpPr>
            <a:xfrm>
              <a:off x="6633066" y="3270388"/>
              <a:ext cx="1240513" cy="461665"/>
              <a:chOff x="5131687" y="2970879"/>
              <a:chExt cx="1240513" cy="461665"/>
            </a:xfrm>
          </p:grpSpPr>
          <p:grpSp>
            <p:nvGrpSpPr>
              <p:cNvPr id="236" name="Group 235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42" name="Oval 241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37" name="Group 236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38" name="Straight Connector 237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9" name="Straight Connector 238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1" name="Straight Connector 240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44" name="Group 243"/>
            <p:cNvGrpSpPr/>
            <p:nvPr/>
          </p:nvGrpSpPr>
          <p:grpSpPr>
            <a:xfrm>
              <a:off x="6597781" y="4134208"/>
              <a:ext cx="1240513" cy="461665"/>
              <a:chOff x="5131687" y="2970879"/>
              <a:chExt cx="1240513" cy="461665"/>
            </a:xfrm>
          </p:grpSpPr>
          <p:grpSp>
            <p:nvGrpSpPr>
              <p:cNvPr id="245" name="Group 244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51" name="Oval 250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47" name="Straight Connector 246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8" name="Straight Connector 247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9" name="Straight Connector 248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0" name="Straight Connector 249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53" name="Group 252"/>
            <p:cNvGrpSpPr/>
            <p:nvPr/>
          </p:nvGrpSpPr>
          <p:grpSpPr>
            <a:xfrm>
              <a:off x="6625807" y="4763771"/>
              <a:ext cx="1240513" cy="461665"/>
              <a:chOff x="5131687" y="2970879"/>
              <a:chExt cx="1240513" cy="461665"/>
            </a:xfrm>
          </p:grpSpPr>
          <p:grpSp>
            <p:nvGrpSpPr>
              <p:cNvPr id="254" name="Group 253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60" name="Oval 259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56" name="Straight Connector 255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7" name="Straight Connector 256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8" name="Straight Connector 257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9" name="Straight Connector 258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262" name="Straight Connector 261"/>
            <p:cNvCxnSpPr>
              <a:cxnSpLocks/>
            </p:cNvCxnSpPr>
            <p:nvPr/>
          </p:nvCxnSpPr>
          <p:spPr bwMode="auto">
            <a:xfrm>
              <a:off x="5887738" y="2762408"/>
              <a:ext cx="4573" cy="244710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3" name="Oval 262"/>
            <p:cNvSpPr/>
            <p:nvPr/>
          </p:nvSpPr>
          <p:spPr bwMode="auto">
            <a:xfrm>
              <a:off x="4914245" y="2942525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4914245" y="3476058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5864875" y="4343045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5864872" y="4965832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7" name="Straight Arrow Connector 266"/>
            <p:cNvCxnSpPr>
              <a:cxnSpLocks/>
            </p:cNvCxnSpPr>
            <p:nvPr/>
          </p:nvCxnSpPr>
          <p:spPr bwMode="auto">
            <a:xfrm>
              <a:off x="4959962" y="2964995"/>
              <a:ext cx="1697760" cy="21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8" name="Straight Arrow Connector 267"/>
            <p:cNvCxnSpPr>
              <a:cxnSpLocks/>
            </p:cNvCxnSpPr>
            <p:nvPr/>
          </p:nvCxnSpPr>
          <p:spPr bwMode="auto">
            <a:xfrm>
              <a:off x="4957416" y="3504271"/>
              <a:ext cx="1700306" cy="77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9" name="Straight Arrow Connector 268"/>
            <p:cNvCxnSpPr>
              <a:cxnSpLocks/>
            </p:cNvCxnSpPr>
            <p:nvPr/>
          </p:nvCxnSpPr>
          <p:spPr bwMode="auto">
            <a:xfrm>
              <a:off x="5912058" y="4365476"/>
              <a:ext cx="721008" cy="90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0" name="Straight Arrow Connector 269"/>
            <p:cNvCxnSpPr>
              <a:cxnSpLocks/>
            </p:cNvCxnSpPr>
            <p:nvPr/>
          </p:nvCxnSpPr>
          <p:spPr bwMode="auto">
            <a:xfrm flipV="1">
              <a:off x="5918684" y="4994604"/>
              <a:ext cx="722661" cy="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Rectangle 270"/>
                <p:cNvSpPr/>
                <p:nvPr/>
              </p:nvSpPr>
              <p:spPr>
                <a:xfrm>
                  <a:off x="7199192" y="3196494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1" name="Rectangle 2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2" y="3196494"/>
                  <a:ext cx="442621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Rectangle 271"/>
                <p:cNvSpPr/>
                <p:nvPr/>
              </p:nvSpPr>
              <p:spPr>
                <a:xfrm>
                  <a:off x="7199190" y="4047372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2" name="Rectangle 2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0" y="4047372"/>
                  <a:ext cx="442621" cy="30777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3" name="Rectangle 272"/>
                <p:cNvSpPr/>
                <p:nvPr/>
              </p:nvSpPr>
              <p:spPr>
                <a:xfrm>
                  <a:off x="7199190" y="4669930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3" name="Rectangle 2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0" y="4669930"/>
                  <a:ext cx="442621" cy="30777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4763181" y="5151223"/>
                  <a:ext cx="401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3181" y="5151223"/>
                  <a:ext cx="401840" cy="307777"/>
                </a:xfrm>
                <a:prstGeom prst="rect">
                  <a:avLst/>
                </a:prstGeom>
                <a:blipFill>
                  <a:blip r:embed="rId10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5701716" y="5151805"/>
                  <a:ext cx="40921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716" y="5151805"/>
                  <a:ext cx="409215" cy="307777"/>
                </a:xfrm>
                <a:prstGeom prst="rect">
                  <a:avLst/>
                </a:prstGeom>
                <a:blipFill>
                  <a:blip r:embed="rId11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7209881" y="2630571"/>
                  <a:ext cx="43524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9881" y="2630571"/>
                  <a:ext cx="435247" cy="30777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7" name="Straight Connector 276"/>
            <p:cNvCxnSpPr>
              <a:cxnSpLocks/>
            </p:cNvCxnSpPr>
            <p:nvPr/>
          </p:nvCxnSpPr>
          <p:spPr bwMode="auto">
            <a:xfrm>
              <a:off x="4936899" y="5477594"/>
              <a:ext cx="0" cy="2604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8" name="Oval 277"/>
            <p:cNvSpPr/>
            <p:nvPr/>
          </p:nvSpPr>
          <p:spPr bwMode="auto">
            <a:xfrm rot="21297175">
              <a:off x="8050448" y="4613830"/>
              <a:ext cx="983781" cy="8458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4815661" y="3968332"/>
              <a:ext cx="3133051" cy="12636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0" name="TextBox 279"/>
                <p:cNvSpPr txBox="1"/>
                <p:nvPr/>
              </p:nvSpPr>
              <p:spPr>
                <a:xfrm>
                  <a:off x="6491835" y="5435694"/>
                  <a:ext cx="2069477" cy="9071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v-SE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sv-SE" sz="16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sv-S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v-SE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sv-SE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v-SE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sv-SE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0" name="TextBox 2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1835" y="5435694"/>
                  <a:ext cx="2069477" cy="90710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762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Receive Beams in Hybrid Mode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3899" y="1683168"/>
                <a:ext cx="7770813" cy="73772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Receiving </a:t>
                </a:r>
                <a:r>
                  <a:rPr lang="en-US" sz="2000" dirty="0" err="1"/>
                  <a:t>simultaneously</a:t>
                </a:r>
                <a:r>
                  <a:rPr lang="en-US" sz="2000" dirty="0"/>
                  <a:t> </a:t>
                </a:r>
                <a:r>
                  <a:rPr lang="en-US" sz="2000" dirty="0" err="1"/>
                  <a:t>with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beams</a:t>
                </a:r>
                <a:r>
                  <a:rPr lang="en-US" sz="2000" dirty="0"/>
                  <a:t>/</a:t>
                </a:r>
                <a:r>
                  <a:rPr lang="en-US" sz="2000" dirty="0" err="1"/>
                  <a:t>sectors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899" y="1683168"/>
                <a:ext cx="7770813" cy="737721"/>
              </a:xfrm>
              <a:blipFill>
                <a:blip r:embed="rId2"/>
                <a:stretch>
                  <a:fillRect l="-706" t="-41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23570" y="4302160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570" y="4302160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20819" y="4308966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819" y="4308966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782489" y="4319254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489" y="4319254"/>
                <a:ext cx="41812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2132139" y="4315608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39" y="4315608"/>
                <a:ext cx="41812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1" name="Group 120"/>
          <p:cNvGrpSpPr/>
          <p:nvPr/>
        </p:nvGrpSpPr>
        <p:grpSpPr>
          <a:xfrm>
            <a:off x="1437164" y="3039065"/>
            <a:ext cx="4835724" cy="288032"/>
            <a:chOff x="1846639" y="3284984"/>
            <a:chExt cx="4835724" cy="288032"/>
          </a:xfrm>
        </p:grpSpPr>
        <p:cxnSp>
          <p:nvCxnSpPr>
            <p:cNvPr id="112" name="Straight Connector 11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7" name="Group 126"/>
          <p:cNvGrpSpPr/>
          <p:nvPr/>
        </p:nvGrpSpPr>
        <p:grpSpPr>
          <a:xfrm>
            <a:off x="1446629" y="3752493"/>
            <a:ext cx="4835724" cy="288032"/>
            <a:chOff x="1846639" y="3284984"/>
            <a:chExt cx="4835724" cy="288032"/>
          </a:xfrm>
        </p:grpSpPr>
        <p:cxnSp>
          <p:nvCxnSpPr>
            <p:cNvPr id="128" name="Straight Connector 127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2" name="Group 131"/>
          <p:cNvGrpSpPr/>
          <p:nvPr/>
        </p:nvGrpSpPr>
        <p:grpSpPr>
          <a:xfrm>
            <a:off x="1446629" y="2655474"/>
            <a:ext cx="4835724" cy="288032"/>
            <a:chOff x="1846639" y="3284984"/>
            <a:chExt cx="4835724" cy="288032"/>
          </a:xfrm>
        </p:grpSpPr>
        <p:cxnSp>
          <p:nvCxnSpPr>
            <p:cNvPr id="133" name="Straight Connector 132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>
            <a:off x="1453350" y="3390573"/>
            <a:ext cx="4835724" cy="288032"/>
            <a:chOff x="1846639" y="3284984"/>
            <a:chExt cx="4835724" cy="288032"/>
          </a:xfrm>
        </p:grpSpPr>
        <p:cxnSp>
          <p:nvCxnSpPr>
            <p:cNvPr id="138" name="Straight Connector 137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2" name="Rectangle 141"/>
          <p:cNvSpPr/>
          <p:nvPr/>
        </p:nvSpPr>
        <p:spPr bwMode="auto">
          <a:xfrm>
            <a:off x="1324882" y="2564904"/>
            <a:ext cx="5479366" cy="1584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2035" y="550921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46" name="Oval 145"/>
          <p:cNvSpPr/>
          <p:nvPr/>
        </p:nvSpPr>
        <p:spPr bwMode="auto">
          <a:xfrm>
            <a:off x="1547664" y="277403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40542" y="315662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2154898" y="351122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2451665" y="386295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1" name="Straight Connector 150"/>
          <p:cNvCxnSpPr>
            <a:stCxn id="146" idx="4"/>
          </p:cNvCxnSpPr>
          <p:nvPr/>
        </p:nvCxnSpPr>
        <p:spPr bwMode="auto">
          <a:xfrm flipH="1">
            <a:off x="1570523" y="2831574"/>
            <a:ext cx="1" cy="2164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cxnSpLocks/>
            <a:stCxn id="147" idx="4"/>
          </p:cNvCxnSpPr>
          <p:nvPr/>
        </p:nvCxnSpPr>
        <p:spPr bwMode="auto">
          <a:xfrm flipH="1">
            <a:off x="1858672" y="3214172"/>
            <a:ext cx="4730" cy="1787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cxnSpLocks/>
          </p:cNvCxnSpPr>
          <p:nvPr/>
        </p:nvCxnSpPr>
        <p:spPr bwMode="auto">
          <a:xfrm flipH="1">
            <a:off x="2167444" y="3568770"/>
            <a:ext cx="5746" cy="14469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cxnSpLocks/>
            <a:stCxn id="149" idx="4"/>
          </p:cNvCxnSpPr>
          <p:nvPr/>
        </p:nvCxnSpPr>
        <p:spPr bwMode="auto">
          <a:xfrm flipH="1">
            <a:off x="2470637" y="3920499"/>
            <a:ext cx="3888" cy="10898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4467934" y="5540365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4435014" y="2799252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4727892" y="318185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42248" y="353644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5342885" y="3871083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8" name="Straight Connector 177"/>
          <p:cNvCxnSpPr>
            <a:cxnSpLocks/>
            <a:stCxn id="174" idx="4"/>
          </p:cNvCxnSpPr>
          <p:nvPr/>
        </p:nvCxnSpPr>
        <p:spPr bwMode="auto">
          <a:xfrm flipH="1">
            <a:off x="4457873" y="2856796"/>
            <a:ext cx="1" cy="2164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cxnSpLocks/>
            <a:stCxn id="175" idx="4"/>
          </p:cNvCxnSpPr>
          <p:nvPr/>
        </p:nvCxnSpPr>
        <p:spPr bwMode="auto">
          <a:xfrm flipH="1">
            <a:off x="4746022" y="3239394"/>
            <a:ext cx="4730" cy="1787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cxnSpLocks/>
          </p:cNvCxnSpPr>
          <p:nvPr/>
        </p:nvCxnSpPr>
        <p:spPr bwMode="auto">
          <a:xfrm flipH="1">
            <a:off x="5054794" y="3593992"/>
            <a:ext cx="5746" cy="14469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cxnSpLocks/>
            <a:stCxn id="177" idx="4"/>
          </p:cNvCxnSpPr>
          <p:nvPr/>
        </p:nvCxnSpPr>
        <p:spPr bwMode="auto">
          <a:xfrm flipH="1">
            <a:off x="5357985" y="3928627"/>
            <a:ext cx="7760" cy="11069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Rectangle 181"/>
              <p:cNvSpPr/>
              <p:nvPr/>
            </p:nvSpPr>
            <p:spPr>
              <a:xfrm>
                <a:off x="4133679" y="4333250"/>
                <a:ext cx="4042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2" name="Rectangle 1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679" y="4333250"/>
                <a:ext cx="40421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Rectangle 182"/>
              <p:cNvSpPr/>
              <p:nvPr/>
            </p:nvSpPr>
            <p:spPr>
              <a:xfrm>
                <a:off x="4430928" y="4340056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3" name="Rectangle 1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928" y="4340056"/>
                <a:ext cx="41158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/>
              <p:cNvSpPr/>
              <p:nvPr/>
            </p:nvSpPr>
            <p:spPr>
              <a:xfrm>
                <a:off x="4692598" y="4350344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4" name="Rectangle 1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598" y="4350344"/>
                <a:ext cx="41158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042248" y="4346698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48" y="4346698"/>
                <a:ext cx="41158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Rectangle 189"/>
              <p:cNvSpPr/>
              <p:nvPr/>
            </p:nvSpPr>
            <p:spPr>
              <a:xfrm>
                <a:off x="6284250" y="2500566"/>
                <a:ext cx="559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90" name="Rectangle 1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250" y="2500566"/>
                <a:ext cx="559320" cy="461665"/>
              </a:xfrm>
              <a:prstGeom prst="rect">
                <a:avLst/>
              </a:prstGeom>
              <a:blipFill>
                <a:blip r:embed="rId1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Rectangle 192"/>
              <p:cNvSpPr/>
              <p:nvPr/>
            </p:nvSpPr>
            <p:spPr>
              <a:xfrm>
                <a:off x="1755761" y="5840979"/>
                <a:ext cx="509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93" name="Rectangle 1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61" y="5840979"/>
                <a:ext cx="509177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" name="Oval 193"/>
          <p:cNvSpPr/>
          <p:nvPr/>
        </p:nvSpPr>
        <p:spPr bwMode="auto">
          <a:xfrm>
            <a:off x="1842864" y="5296729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42663" y="522129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8" name="Straight Connector 207"/>
          <p:cNvCxnSpPr/>
          <p:nvPr/>
        </p:nvCxnSpPr>
        <p:spPr bwMode="auto">
          <a:xfrm>
            <a:off x="1570523" y="5010335"/>
            <a:ext cx="416357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>
            <a:off x="1858672" y="4995846"/>
            <a:ext cx="128208" cy="300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flipH="1">
            <a:off x="2028624" y="5021068"/>
            <a:ext cx="144566" cy="2756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H="1">
            <a:off x="2028624" y="5010335"/>
            <a:ext cx="442013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814459" y="5189407"/>
            <a:ext cx="39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8" name="Oval 217"/>
          <p:cNvSpPr/>
          <p:nvPr/>
        </p:nvSpPr>
        <p:spPr bwMode="auto">
          <a:xfrm>
            <a:off x="4777542" y="5323211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0" name="Straight Connector 219"/>
          <p:cNvCxnSpPr>
            <a:endCxn id="218" idx="0"/>
          </p:cNvCxnSpPr>
          <p:nvPr/>
        </p:nvCxnSpPr>
        <p:spPr bwMode="auto">
          <a:xfrm>
            <a:off x="4457873" y="5017468"/>
            <a:ext cx="463685" cy="305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>
            <a:endCxn id="218" idx="0"/>
          </p:cNvCxnSpPr>
          <p:nvPr/>
        </p:nvCxnSpPr>
        <p:spPr bwMode="auto">
          <a:xfrm>
            <a:off x="4744802" y="5031356"/>
            <a:ext cx="176756" cy="291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endCxn id="218" idx="0"/>
          </p:cNvCxnSpPr>
          <p:nvPr/>
        </p:nvCxnSpPr>
        <p:spPr bwMode="auto">
          <a:xfrm flipH="1">
            <a:off x="4921558" y="5040966"/>
            <a:ext cx="129835" cy="282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8" idx="0"/>
          </p:cNvCxnSpPr>
          <p:nvPr/>
        </p:nvCxnSpPr>
        <p:spPr bwMode="auto">
          <a:xfrm flipH="1">
            <a:off x="4921558" y="5039951"/>
            <a:ext cx="438832" cy="283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cxnSpLocks/>
          </p:cNvCxnSpPr>
          <p:nvPr/>
        </p:nvCxnSpPr>
        <p:spPr bwMode="auto">
          <a:xfrm>
            <a:off x="1986880" y="5582411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cxnSpLocks/>
          </p:cNvCxnSpPr>
          <p:nvPr/>
        </p:nvCxnSpPr>
        <p:spPr bwMode="auto">
          <a:xfrm>
            <a:off x="4929108" y="5615681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Rectangle 230"/>
              <p:cNvSpPr/>
              <p:nvPr/>
            </p:nvSpPr>
            <p:spPr>
              <a:xfrm>
                <a:off x="6296916" y="2899859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1" name="Rectangle 2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916" y="2899859"/>
                <a:ext cx="566437" cy="461665"/>
              </a:xfrm>
              <a:prstGeom prst="rect">
                <a:avLst/>
              </a:prstGeom>
              <a:blipFill>
                <a:blip r:embed="rId1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Rectangle 231"/>
              <p:cNvSpPr/>
              <p:nvPr/>
            </p:nvSpPr>
            <p:spPr>
              <a:xfrm>
                <a:off x="6307503" y="3251320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2" name="Rectangle 2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503" y="3251320"/>
                <a:ext cx="566437" cy="461665"/>
              </a:xfrm>
              <a:prstGeom prst="rect">
                <a:avLst/>
              </a:prstGeom>
              <a:blipFill>
                <a:blip r:embed="rId1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Rectangle 232"/>
              <p:cNvSpPr/>
              <p:nvPr/>
            </p:nvSpPr>
            <p:spPr>
              <a:xfrm>
                <a:off x="6295011" y="3632313"/>
                <a:ext cx="553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3" name="Rectangle 2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011" y="3632313"/>
                <a:ext cx="553292" cy="461665"/>
              </a:xfrm>
              <a:prstGeom prst="rect">
                <a:avLst/>
              </a:prstGeom>
              <a:blipFill>
                <a:blip r:embed="rId1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Rectangle 233"/>
              <p:cNvSpPr/>
              <p:nvPr/>
            </p:nvSpPr>
            <p:spPr>
              <a:xfrm>
                <a:off x="4708380" y="5854633"/>
                <a:ext cx="5162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4" name="Rectangle 2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380" y="5854633"/>
                <a:ext cx="516295" cy="461665"/>
              </a:xfrm>
              <a:prstGeom prst="rect">
                <a:avLst/>
              </a:prstGeom>
              <a:blipFill>
                <a:blip r:embed="rId1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/>
              <p:cNvSpPr txBox="1"/>
              <p:nvPr/>
            </p:nvSpPr>
            <p:spPr>
              <a:xfrm>
                <a:off x="7350829" y="5868294"/>
                <a:ext cx="976549" cy="419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v-SE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mr>
                            <m:mr>
                              <m:e>
                                <m:r>
                                  <a:rPr lang="sv-SE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mr>
                          </m:m>
                        </m:e>
                      </m:d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3" name="TextBox 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829" y="5868294"/>
                <a:ext cx="976549" cy="419859"/>
              </a:xfrm>
              <a:prstGeom prst="rect">
                <a:avLst/>
              </a:prstGeom>
              <a:blipFill>
                <a:blip r:embed="rId17"/>
                <a:stretch>
                  <a:fillRect l="-3125" t="-1449" r="-5625" b="-1304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425241" y="4379496"/>
                <a:ext cx="1091133" cy="926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sv-SE" sz="1800" b="0" dirty="0">
                  <a:solidFill>
                    <a:schemeClr val="tx1"/>
                  </a:solidFill>
                </a:endParaRPr>
              </a:p>
              <a:p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41" y="4379496"/>
                <a:ext cx="1091133" cy="926087"/>
              </a:xfrm>
              <a:prstGeom prst="rect">
                <a:avLst/>
              </a:prstGeom>
              <a:blipFill>
                <a:blip r:embed="rId18"/>
                <a:stretch>
                  <a:fillRect t="-65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590721" y="5140152"/>
                <a:ext cx="266510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sv-SE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sv-SE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sv-SE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21" y="5140152"/>
                <a:ext cx="2665106" cy="6463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Hybrid Structure Reception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58320" y="3942603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320" y="3942603"/>
                <a:ext cx="410753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55569" y="3949409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569" y="3949409"/>
                <a:ext cx="41812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381379" y="2460339"/>
            <a:ext cx="4835724" cy="288032"/>
            <a:chOff x="1846639" y="3284984"/>
            <a:chExt cx="4835724" cy="288032"/>
          </a:xfrm>
        </p:grpSpPr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381379" y="3392936"/>
            <a:ext cx="4835724" cy="288032"/>
            <a:chOff x="1846639" y="3284984"/>
            <a:chExt cx="4835724" cy="288032"/>
          </a:xfrm>
        </p:grpSpPr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1388100" y="2101030"/>
            <a:ext cx="4835724" cy="288032"/>
            <a:chOff x="1846639" y="3284984"/>
            <a:chExt cx="4835724" cy="288032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1388100" y="3031016"/>
            <a:ext cx="4835724" cy="288032"/>
            <a:chOff x="1846639" y="3284984"/>
            <a:chExt cx="4835724" cy="288032"/>
          </a:xfrm>
        </p:grpSpPr>
        <p:cxnSp>
          <p:nvCxnSpPr>
            <p:cNvPr id="27" name="Straight Connector 26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Rectangle 30"/>
          <p:cNvSpPr/>
          <p:nvPr/>
        </p:nvSpPr>
        <p:spPr bwMode="auto">
          <a:xfrm>
            <a:off x="1259632" y="1992550"/>
            <a:ext cx="5549058" cy="7875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6785" y="5149661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482413" y="2216274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775291" y="257228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Connector 36"/>
          <p:cNvCxnSpPr>
            <a:cxnSpLocks/>
            <a:stCxn id="33" idx="4"/>
          </p:cNvCxnSpPr>
          <p:nvPr/>
        </p:nvCxnSpPr>
        <p:spPr bwMode="auto">
          <a:xfrm>
            <a:off x="1505273" y="2273818"/>
            <a:ext cx="0" cy="23769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cxnSpLocks/>
            <a:stCxn id="34" idx="4"/>
          </p:cNvCxnSpPr>
          <p:nvPr/>
        </p:nvCxnSpPr>
        <p:spPr bwMode="auto">
          <a:xfrm flipH="1">
            <a:off x="1791838" y="2629831"/>
            <a:ext cx="6313" cy="20009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402684" y="518080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976998" y="314843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277635" y="351152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Connector 47"/>
          <p:cNvCxnSpPr>
            <a:cxnSpLocks/>
            <a:stCxn id="44" idx="4"/>
          </p:cNvCxnSpPr>
          <p:nvPr/>
        </p:nvCxnSpPr>
        <p:spPr bwMode="auto">
          <a:xfrm flipH="1">
            <a:off x="4989544" y="3205974"/>
            <a:ext cx="10314" cy="14754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cxnSpLocks/>
            <a:stCxn id="45" idx="4"/>
          </p:cNvCxnSpPr>
          <p:nvPr/>
        </p:nvCxnSpPr>
        <p:spPr bwMode="auto">
          <a:xfrm flipH="1">
            <a:off x="5292735" y="3569070"/>
            <a:ext cx="7760" cy="11069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627348" y="3990787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348" y="3990787"/>
                <a:ext cx="41158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976998" y="3987141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98" y="3987141"/>
                <a:ext cx="4115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19394" y="1960720"/>
                <a:ext cx="559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394" y="1960720"/>
                <a:ext cx="559320" cy="461665"/>
              </a:xfrm>
              <a:prstGeom prst="rect">
                <a:avLst/>
              </a:prstGeom>
              <a:blipFill>
                <a:blip r:embed="rId6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690511" y="5481422"/>
                <a:ext cx="509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11" y="5481422"/>
                <a:ext cx="509177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val 55"/>
          <p:cNvSpPr/>
          <p:nvPr/>
        </p:nvSpPr>
        <p:spPr bwMode="auto">
          <a:xfrm>
            <a:off x="1777614" y="4937172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77413" y="486174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505273" y="4650778"/>
            <a:ext cx="416357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793422" y="4636289"/>
            <a:ext cx="128208" cy="300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749209" y="4829850"/>
            <a:ext cx="39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4712292" y="4963654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6" name="Straight Connector 65"/>
          <p:cNvCxnSpPr>
            <a:endCxn id="63" idx="0"/>
          </p:cNvCxnSpPr>
          <p:nvPr/>
        </p:nvCxnSpPr>
        <p:spPr bwMode="auto">
          <a:xfrm flipH="1">
            <a:off x="4856308" y="4681409"/>
            <a:ext cx="129835" cy="282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3" idx="0"/>
          </p:cNvCxnSpPr>
          <p:nvPr/>
        </p:nvCxnSpPr>
        <p:spPr bwMode="auto">
          <a:xfrm flipH="1">
            <a:off x="4856308" y="4680394"/>
            <a:ext cx="438832" cy="283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cxnSpLocks/>
          </p:cNvCxnSpPr>
          <p:nvPr/>
        </p:nvCxnSpPr>
        <p:spPr bwMode="auto">
          <a:xfrm>
            <a:off x="1921630" y="522285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cxnSpLocks/>
          </p:cNvCxnSpPr>
          <p:nvPr/>
        </p:nvCxnSpPr>
        <p:spPr bwMode="auto">
          <a:xfrm>
            <a:off x="4863858" y="525612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6231470" y="2343850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70" y="2343850"/>
                <a:ext cx="566437" cy="461665"/>
              </a:xfrm>
              <a:prstGeom prst="rect">
                <a:avLst/>
              </a:prstGeom>
              <a:blipFill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242253" y="2891763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53" y="2891763"/>
                <a:ext cx="566437" cy="461665"/>
              </a:xfrm>
              <a:prstGeom prst="rect">
                <a:avLst/>
              </a:prstGeom>
              <a:blipFill>
                <a:blip r:embed="rId9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6229761" y="3272756"/>
                <a:ext cx="553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761" y="3272756"/>
                <a:ext cx="553292" cy="461665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643130" y="5495076"/>
                <a:ext cx="5162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130" y="5495076"/>
                <a:ext cx="516295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182870" y="4201073"/>
                <a:ext cx="1554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0 0]</m:t>
                      </m:r>
                    </m:oMath>
                  </m:oMathPara>
                </a14:m>
                <a:endParaRPr lang="sv-SE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70" y="4201073"/>
                <a:ext cx="1554272" cy="276999"/>
              </a:xfrm>
              <a:prstGeom prst="rect">
                <a:avLst/>
              </a:prstGeom>
              <a:blipFill>
                <a:blip r:embed="rId12"/>
                <a:stretch>
                  <a:fillRect l="-1569" r="-5490" b="-3913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182870" y="4601696"/>
                <a:ext cx="1517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[0 0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sv-SE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70" y="4601696"/>
                <a:ext cx="1517980" cy="276999"/>
              </a:xfrm>
              <a:prstGeom prst="rect">
                <a:avLst/>
              </a:prstGeom>
              <a:blipFill>
                <a:blip r:embed="rId13"/>
                <a:stretch>
                  <a:fillRect l="-1606" t="-2222" r="-5622" b="-4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08690" y="5619107"/>
                <a:ext cx="1301446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mr>
                            <m:mr>
                              <m:e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mr>
                          </m:m>
                        </m:e>
                      </m:d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690" y="5619107"/>
                <a:ext cx="1301446" cy="5599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 bwMode="auto">
          <a:xfrm>
            <a:off x="1259632" y="3027111"/>
            <a:ext cx="5549058" cy="7875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085208" y="4223574"/>
                <a:ext cx="1091133" cy="926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sv-SE" sz="1800" b="0" dirty="0">
                  <a:solidFill>
                    <a:schemeClr val="tx1"/>
                  </a:solidFill>
                </a:endParaRPr>
              </a:p>
              <a:p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208" y="4223574"/>
                <a:ext cx="1091133" cy="926087"/>
              </a:xfrm>
              <a:prstGeom prst="rect">
                <a:avLst/>
              </a:prstGeom>
              <a:blipFill>
                <a:blip r:embed="rId15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54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Observations: Enhanced SLS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108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 an AP (2 RF chains) that transmits 4 sectors to a single STA (1 RF chain) with </a:t>
            </a:r>
            <a:r>
              <a:rPr lang="en-US" sz="2000"/>
              <a:t>2 receive </a:t>
            </a:r>
            <a:r>
              <a:rPr lang="en-US" sz="2000" dirty="0"/>
              <a:t>sectors during enhanced SLS 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70597" y="3545901"/>
            <a:ext cx="734731" cy="576064"/>
            <a:chOff x="899592" y="3501008"/>
            <a:chExt cx="734731" cy="576064"/>
          </a:xfrm>
        </p:grpSpPr>
        <p:sp>
          <p:nvSpPr>
            <p:cNvPr id="7" name="Rectangle 6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5507" y="5105005"/>
            <a:ext cx="741934" cy="518864"/>
            <a:chOff x="4986851" y="3068960"/>
            <a:chExt cx="741934" cy="518864"/>
          </a:xfrm>
        </p:grpSpPr>
        <p:sp>
          <p:nvSpPr>
            <p:cNvPr id="13" name="Oval 1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8" name="Straight Connector 17"/>
          <p:cNvCxnSpPr>
            <a:cxnSpLocks/>
            <a:stCxn id="7" idx="3"/>
          </p:cNvCxnSpPr>
          <p:nvPr/>
        </p:nvCxnSpPr>
        <p:spPr bwMode="auto">
          <a:xfrm>
            <a:off x="905328" y="3833933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cxnSpLocks/>
            <a:stCxn id="14" idx="3"/>
          </p:cNvCxnSpPr>
          <p:nvPr/>
        </p:nvCxnSpPr>
        <p:spPr bwMode="auto">
          <a:xfrm flipV="1">
            <a:off x="927441" y="5349355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286418" y="3212976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cxnSpLocks/>
          </p:cNvCxnSpPr>
          <p:nvPr/>
        </p:nvCxnSpPr>
        <p:spPr bwMode="auto">
          <a:xfrm flipV="1">
            <a:off x="771569" y="3212977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372000" y="3968400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1645959" y="3227264"/>
            <a:ext cx="1524658" cy="634470"/>
            <a:chOff x="1873417" y="3212975"/>
            <a:chExt cx="1524658" cy="634470"/>
          </a:xfrm>
        </p:grpSpPr>
        <p:sp>
          <p:nvSpPr>
            <p:cNvPr id="16" name="Oval 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Connector 34"/>
            <p:cNvCxnSpPr>
              <a:stCxn id="33" idx="0"/>
              <a:endCxn id="3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529218" y="3237605"/>
            <a:ext cx="1524658" cy="634470"/>
            <a:chOff x="1873417" y="3212975"/>
            <a:chExt cx="1524658" cy="634470"/>
          </a:xfrm>
        </p:grpSpPr>
        <p:sp>
          <p:nvSpPr>
            <p:cNvPr id="64" name="Oval 63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1" name="Straight Connector 70"/>
            <p:cNvCxnSpPr>
              <a:stCxn id="70" idx="0"/>
              <a:endCxn id="70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379654" y="3228666"/>
            <a:ext cx="1524658" cy="634470"/>
            <a:chOff x="1873417" y="3212975"/>
            <a:chExt cx="1524658" cy="634470"/>
          </a:xfrm>
        </p:grpSpPr>
        <p:sp>
          <p:nvSpPr>
            <p:cNvPr id="80" name="Oval 79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3" name="Straight Connector 82"/>
            <p:cNvCxnSpPr>
              <a:stCxn id="82" idx="0"/>
              <a:endCxn id="82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>
            <a:off x="4273241" y="3968400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8105695" y="3968400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1678751" y="4934297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 bwMode="auto">
          <a:xfrm>
            <a:off x="2383231" y="4797759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 rot="13588508">
            <a:off x="2377736" y="5096626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 rot="18114002">
            <a:off x="2730281" y="507524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3572081" y="496435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9" name="Straight Connector 118"/>
          <p:cNvCxnSpPr>
            <a:cxnSpLocks/>
          </p:cNvCxnSpPr>
          <p:nvPr/>
        </p:nvCxnSpPr>
        <p:spPr bwMode="auto">
          <a:xfrm>
            <a:off x="4276561" y="4827817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Oval 119"/>
          <p:cNvSpPr/>
          <p:nvPr/>
        </p:nvSpPr>
        <p:spPr bwMode="auto">
          <a:xfrm rot="13588508">
            <a:off x="4271066" y="51266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8114002">
            <a:off x="4623611" y="5105303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5447050" y="3240971"/>
            <a:ext cx="1524658" cy="634470"/>
            <a:chOff x="1873417" y="3212975"/>
            <a:chExt cx="1524658" cy="634470"/>
          </a:xfrm>
        </p:grpSpPr>
        <p:sp>
          <p:nvSpPr>
            <p:cNvPr id="123" name="Oval 122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6" name="Straight Connector 125"/>
            <p:cNvCxnSpPr>
              <a:stCxn id="125" idx="0"/>
              <a:endCxn id="125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9" name="Oval 128"/>
          <p:cNvSpPr/>
          <p:nvPr/>
        </p:nvSpPr>
        <p:spPr bwMode="auto">
          <a:xfrm>
            <a:off x="5477581" y="4934296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0" name="Straight Connector 129"/>
          <p:cNvCxnSpPr>
            <a:cxnSpLocks/>
          </p:cNvCxnSpPr>
          <p:nvPr/>
        </p:nvCxnSpPr>
        <p:spPr bwMode="auto">
          <a:xfrm>
            <a:off x="6182061" y="479775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 rot="13588508">
            <a:off x="6176566" y="509662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Oval 131"/>
          <p:cNvSpPr/>
          <p:nvPr/>
        </p:nvSpPr>
        <p:spPr bwMode="auto">
          <a:xfrm rot="18114002">
            <a:off x="6529111" y="507524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424619" y="49342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5" name="Straight Connector 134"/>
          <p:cNvCxnSpPr>
            <a:cxnSpLocks/>
          </p:cNvCxnSpPr>
          <p:nvPr/>
        </p:nvCxnSpPr>
        <p:spPr bwMode="auto">
          <a:xfrm>
            <a:off x="8129099" y="4797757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 rot="13588508">
            <a:off x="8123604" y="50966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Oval 136"/>
          <p:cNvSpPr/>
          <p:nvPr/>
        </p:nvSpPr>
        <p:spPr bwMode="auto">
          <a:xfrm rot="18114002">
            <a:off x="8476149" y="5075243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Content Placeholder 2"/>
          <p:cNvSpPr txBox="1">
            <a:spLocks/>
          </p:cNvSpPr>
          <p:nvPr/>
        </p:nvSpPr>
        <p:spPr bwMode="auto">
          <a:xfrm>
            <a:off x="714067" y="5686336"/>
            <a:ext cx="7770813" cy="108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It </a:t>
            </a:r>
            <a:r>
              <a:rPr lang="sv-SE" sz="2000" kern="0" dirty="0" err="1"/>
              <a:t>takes</a:t>
            </a:r>
            <a:r>
              <a:rPr lang="sv-SE" sz="2000" kern="0" dirty="0"/>
              <a:t> in total 4×2 = 8 TRN-R </a:t>
            </a:r>
            <a:r>
              <a:rPr lang="sv-SE" sz="2000" kern="0" dirty="0" err="1"/>
              <a:t>subfield</a:t>
            </a:r>
            <a:r>
              <a:rPr lang="sv-SE" sz="2000" kern="0" dirty="0"/>
              <a:t> </a:t>
            </a:r>
            <a:r>
              <a:rPr lang="sv-SE" sz="2000" kern="0" dirty="0" err="1"/>
              <a:t>slots</a:t>
            </a:r>
            <a:endParaRPr lang="sv-SE" sz="2000" kern="0" dirty="0"/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 bwMode="auto">
          <a:xfrm flipV="1">
            <a:off x="526740" y="4797757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03227" y="2819209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10097" y="281722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39107" y="444925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6182061" y="3968400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28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2" grpId="0" animBg="1"/>
      <p:bldP spid="54" grpId="0" animBg="1"/>
      <p:bldP spid="118" grpId="0" animBg="1"/>
      <p:bldP spid="120" grpId="0" animBg="1"/>
      <p:bldP spid="121" grpId="0" animBg="1"/>
      <p:bldP spid="129" grpId="0" animBg="1"/>
      <p:bldP spid="131" grpId="0" animBg="1"/>
      <p:bldP spid="132" grpId="0" animBg="1"/>
      <p:bldP spid="134" grpId="0" animBg="1"/>
      <p:bldP spid="136" grpId="0" animBg="1"/>
      <p:bldP spid="137" grpId="0" animBg="1"/>
      <p:bldP spid="138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966</Words>
  <Application>Microsoft Office PowerPoint</Application>
  <PresentationFormat>On-screen Show (4:3)</PresentationFormat>
  <Paragraphs>321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Cambria Math</vt:lpstr>
      <vt:lpstr>Times New Roman</vt:lpstr>
      <vt:lpstr>802-11-Submission</vt:lpstr>
      <vt:lpstr>Microsoft Word 97 - 2003 Document</vt:lpstr>
      <vt:lpstr>UL Training Protocol for DL MU-MIMO in 802.11ay</vt:lpstr>
      <vt:lpstr>Introduction </vt:lpstr>
      <vt:lpstr>Hardware Model</vt:lpstr>
      <vt:lpstr>Generating Transmit Beams in Hybrid Mode</vt:lpstr>
      <vt:lpstr>Example: Classic Hybrid Structure Transmission</vt:lpstr>
      <vt:lpstr>Example: Classic Hybrid Structure Transmission Implementation</vt:lpstr>
      <vt:lpstr>Generating Receive Beams in Hybrid Mode</vt:lpstr>
      <vt:lpstr>Example: Hybrid Structure Reception</vt:lpstr>
      <vt:lpstr>Main Observations: Enhanced SLS Example</vt:lpstr>
      <vt:lpstr>Main Observations: Enhanced SLS Example in UL</vt:lpstr>
      <vt:lpstr>BRP DL</vt:lpstr>
      <vt:lpstr>BRP UL</vt:lpstr>
      <vt:lpstr>DL/UL Overhead Comparison</vt:lpstr>
      <vt:lpstr>DL/UL Overhead Comparison (Detailed)</vt:lpstr>
      <vt:lpstr>DL/UL Training Duality</vt:lpstr>
      <vt:lpstr>Impact of Channel Characteristics</vt:lpstr>
      <vt:lpstr>UL Training Protocol</vt:lpstr>
      <vt:lpstr>Benefits of UL Training</vt:lpstr>
      <vt:lpstr>References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773</cp:revision>
  <cp:lastPrinted>1601-01-01T00:00:00Z</cp:lastPrinted>
  <dcterms:created xsi:type="dcterms:W3CDTF">2016-05-11T14:59:10Z</dcterms:created>
  <dcterms:modified xsi:type="dcterms:W3CDTF">2017-01-19T20:43:05Z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