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7"/>
  </p:notesMasterIdLst>
  <p:handoutMasterIdLst>
    <p:handoutMasterId r:id="rId28"/>
  </p:handoutMasterIdLst>
  <p:sldIdLst>
    <p:sldId id="256" r:id="rId7"/>
    <p:sldId id="265" r:id="rId8"/>
    <p:sldId id="297" r:id="rId9"/>
    <p:sldId id="298" r:id="rId10"/>
    <p:sldId id="305" r:id="rId11"/>
    <p:sldId id="300" r:id="rId12"/>
    <p:sldId id="299" r:id="rId13"/>
    <p:sldId id="301" r:id="rId14"/>
    <p:sldId id="309" r:id="rId15"/>
    <p:sldId id="310" r:id="rId16"/>
    <p:sldId id="307" r:id="rId17"/>
    <p:sldId id="311" r:id="rId18"/>
    <p:sldId id="314" r:id="rId19"/>
    <p:sldId id="289" r:id="rId20"/>
    <p:sldId id="308" r:id="rId21"/>
    <p:sldId id="312" r:id="rId22"/>
    <p:sldId id="303" r:id="rId23"/>
    <p:sldId id="302" r:id="rId24"/>
    <p:sldId id="313" r:id="rId25"/>
    <p:sldId id="277" r:id="rId2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 Göransson" initials="BG" lastIdx="4" clrIdx="0">
    <p:extLst>
      <p:ext uri="{19B8F6BF-5375-455C-9EA6-DF929625EA0E}">
        <p15:presenceInfo xmlns:p15="http://schemas.microsoft.com/office/powerpoint/2012/main" userId="S-1-5-21-1538607324-3213881460-940295383-480968" providerId="AD"/>
      </p:ext>
    </p:extLst>
  </p:cmAuthor>
  <p:cmAuthor id="2" name="Dzevdan Kapetanovic" initials="DK" lastIdx="2" clrIdx="1">
    <p:extLst>
      <p:ext uri="{19B8F6BF-5375-455C-9EA6-DF929625EA0E}">
        <p15:presenceInfo xmlns:p15="http://schemas.microsoft.com/office/powerpoint/2012/main" userId="S-1-5-21-1538607324-3213881460-940295383-3885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88" autoAdjust="0"/>
    <p:restoredTop sz="94280" autoAdjust="0"/>
  </p:normalViewPr>
  <p:slideViewPr>
    <p:cSldViewPr>
      <p:cViewPr varScale="1">
        <p:scale>
          <a:sx n="73" d="100"/>
          <a:sy n="73" d="100"/>
        </p:scale>
        <p:origin x="94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6943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2" d="100"/>
          <a:sy n="122" d="100"/>
        </p:scale>
        <p:origin x="4968" y="7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802.11-17/0064r1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sv-SE"/>
              <a:t>January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Dzevdan Kapetanovic et al.,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802.11-17/0064r1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January 2017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Dzevdan Kapetanovic et al.,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802.11-17/0064r1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Dzevdan Kapetanovic et al.,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January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C3C1F2-7206-43E3-8CFD-E3D43259C436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doc.: IEEE 802.11-17/0064r1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Dzevdan Kapetanovic et al., Ericsson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300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802.11-17/0064r1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sv-SE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Dzevdan Kapetanovic et al.,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074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802.11-17/0064r1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sv-SE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Dzevdan Kapetanovic et al.,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492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5" y="1800000"/>
            <a:ext cx="8351839" cy="385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697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802.11-17/0064r1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1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1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0.png"/><Relationship Id="rId17" Type="http://schemas.openxmlformats.org/officeDocument/2006/relationships/image" Target="../media/image14.png"/><Relationship Id="rId2" Type="http://schemas.openxmlformats.org/officeDocument/2006/relationships/image" Target="../media/image2.png"/><Relationship Id="rId16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19.png"/><Relationship Id="rId5" Type="http://schemas.openxmlformats.org/officeDocument/2006/relationships/image" Target="../media/image24.png"/><Relationship Id="rId15" Type="http://schemas.openxmlformats.org/officeDocument/2006/relationships/image" Target="../media/image33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0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9.png"/><Relationship Id="rId4" Type="http://schemas.openxmlformats.org/officeDocument/2006/relationships/image" Target="../media/image140.png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18" Type="http://schemas.openxmlformats.org/officeDocument/2006/relationships/image" Target="../media/image50.png"/><Relationship Id="rId3" Type="http://schemas.openxmlformats.org/officeDocument/2006/relationships/image" Target="../media/image35.png"/><Relationship Id="rId21" Type="http://schemas.openxmlformats.org/officeDocument/2006/relationships/image" Target="../media/image53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17" Type="http://schemas.openxmlformats.org/officeDocument/2006/relationships/image" Target="../media/image49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48.png"/><Relationship Id="rId20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5" Type="http://schemas.openxmlformats.org/officeDocument/2006/relationships/image" Target="../media/image47.png"/><Relationship Id="rId10" Type="http://schemas.openxmlformats.org/officeDocument/2006/relationships/image" Target="../media/image42.png"/><Relationship Id="rId19" Type="http://schemas.openxmlformats.org/officeDocument/2006/relationships/image" Target="../media/image51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Relationship Id="rId14" Type="http://schemas.openxmlformats.org/officeDocument/2006/relationships/image" Target="../media/image4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450.png"/><Relationship Id="rId18" Type="http://schemas.openxmlformats.org/officeDocument/2006/relationships/image" Target="../media/image56.png"/><Relationship Id="rId3" Type="http://schemas.openxmlformats.org/officeDocument/2006/relationships/image" Target="../media/image22.png"/><Relationship Id="rId7" Type="http://schemas.openxmlformats.org/officeDocument/2006/relationships/image" Target="../media/image400.png"/><Relationship Id="rId12" Type="http://schemas.openxmlformats.org/officeDocument/2006/relationships/image" Target="../media/image440.png"/><Relationship Id="rId17" Type="http://schemas.openxmlformats.org/officeDocument/2006/relationships/image" Target="../media/image55.png"/><Relationship Id="rId2" Type="http://schemas.openxmlformats.org/officeDocument/2006/relationships/image" Target="../media/image10.png"/><Relationship Id="rId16" Type="http://schemas.openxmlformats.org/officeDocument/2006/relationships/image" Target="../media/image4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0.png"/><Relationship Id="rId11" Type="http://schemas.openxmlformats.org/officeDocument/2006/relationships/image" Target="../media/image430.png"/><Relationship Id="rId5" Type="http://schemas.openxmlformats.org/officeDocument/2006/relationships/image" Target="../media/image380.png"/><Relationship Id="rId15" Type="http://schemas.openxmlformats.org/officeDocument/2006/relationships/image" Target="../media/image470.png"/><Relationship Id="rId10" Type="http://schemas.openxmlformats.org/officeDocument/2006/relationships/image" Target="../media/image420.png"/><Relationship Id="rId19" Type="http://schemas.openxmlformats.org/officeDocument/2006/relationships/image" Target="../media/image57.png"/><Relationship Id="rId4" Type="http://schemas.openxmlformats.org/officeDocument/2006/relationships/image" Target="../media/image370.png"/><Relationship Id="rId9" Type="http://schemas.openxmlformats.org/officeDocument/2006/relationships/image" Target="../media/image410.png"/><Relationship Id="rId14" Type="http://schemas.openxmlformats.org/officeDocument/2006/relationships/image" Target="../media/image46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13" Type="http://schemas.openxmlformats.org/officeDocument/2006/relationships/image" Target="../media/image12.png"/><Relationship Id="rId3" Type="http://schemas.openxmlformats.org/officeDocument/2006/relationships/image" Target="../media/image23.png"/><Relationship Id="rId7" Type="http://schemas.openxmlformats.org/officeDocument/2006/relationships/image" Target="../media/image520.png"/><Relationship Id="rId12" Type="http://schemas.openxmlformats.org/officeDocument/2006/relationships/image" Target="../media/image1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11" Type="http://schemas.openxmlformats.org/officeDocument/2006/relationships/image" Target="../media/image560.png"/><Relationship Id="rId5" Type="http://schemas.openxmlformats.org/officeDocument/2006/relationships/image" Target="../media/image59.png"/><Relationship Id="rId15" Type="http://schemas.openxmlformats.org/officeDocument/2006/relationships/image" Target="../media/image20.png"/><Relationship Id="rId10" Type="http://schemas.openxmlformats.org/officeDocument/2006/relationships/image" Target="../media/image550.png"/><Relationship Id="rId4" Type="http://schemas.openxmlformats.org/officeDocument/2006/relationships/image" Target="../media/image58.png"/><Relationship Id="rId9" Type="http://schemas.openxmlformats.org/officeDocument/2006/relationships/image" Target="../media/image540.png"/><Relationship Id="rId1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Dzevdan Kapetanovic et al.,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/>
              <a:t>UL Training Protocol for DL MU-MIMO in 802.11ay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72876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noProof="0" dirty="0"/>
              <a:t>Date:</a:t>
            </a:r>
            <a:r>
              <a:rPr lang="en-US" sz="2000" b="0" noProof="0" dirty="0"/>
              <a:t> 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9863901"/>
              </p:ext>
            </p:extLst>
          </p:nvPr>
        </p:nvGraphicFramePr>
        <p:xfrm>
          <a:off x="520700" y="2419350"/>
          <a:ext cx="7905750" cy="334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49" name="Document" r:id="rId4" imgW="8248187" imgH="3488311" progId="Word.Document.8">
                  <p:embed/>
                </p:oleObj>
              </mc:Choice>
              <mc:Fallback>
                <p:oleObj name="Document" r:id="rId4" imgW="8248187" imgH="348831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419350"/>
                        <a:ext cx="7905750" cy="3348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Observations: Enhanced SLS Example in 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10877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By reversing the previous procedure, the AP can listen to 2 sectors simultaneously (since it has 2 RF chains)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2017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410263" y="3559414"/>
            <a:ext cx="734731" cy="576064"/>
            <a:chOff x="899592" y="3501008"/>
            <a:chExt cx="734731" cy="576064"/>
          </a:xfrm>
        </p:grpSpPr>
        <p:sp>
          <p:nvSpPr>
            <p:cNvPr id="7" name="Rectangle 6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10263" y="5093556"/>
            <a:ext cx="741934" cy="518864"/>
            <a:chOff x="4974432" y="3068960"/>
            <a:chExt cx="741934" cy="518864"/>
          </a:xfrm>
        </p:grpSpPr>
        <p:sp>
          <p:nvSpPr>
            <p:cNvPr id="13" name="Oval 1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974432" y="3099298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8" name="Straight Connector 17"/>
          <p:cNvCxnSpPr>
            <a:cxnSpLocks/>
            <a:stCxn id="7" idx="3"/>
          </p:cNvCxnSpPr>
          <p:nvPr/>
        </p:nvCxnSpPr>
        <p:spPr bwMode="auto">
          <a:xfrm>
            <a:off x="1144994" y="3847446"/>
            <a:ext cx="7999006" cy="189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cxnSpLocks/>
          </p:cNvCxnSpPr>
          <p:nvPr/>
        </p:nvCxnSpPr>
        <p:spPr bwMode="auto">
          <a:xfrm flipV="1">
            <a:off x="1125543" y="5352988"/>
            <a:ext cx="7838945" cy="107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V="1">
            <a:off x="488125" y="3212976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cxnSpLocks/>
          </p:cNvCxnSpPr>
          <p:nvPr/>
        </p:nvCxnSpPr>
        <p:spPr bwMode="auto">
          <a:xfrm flipV="1">
            <a:off x="1055453" y="3212977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2" name="Group 11"/>
          <p:cNvGrpSpPr/>
          <p:nvPr/>
        </p:nvGrpSpPr>
        <p:grpSpPr>
          <a:xfrm>
            <a:off x="1710346" y="4750577"/>
            <a:ext cx="1524658" cy="634470"/>
            <a:chOff x="1797383" y="4747684"/>
            <a:chExt cx="1524658" cy="634470"/>
          </a:xfrm>
        </p:grpSpPr>
        <p:grpSp>
          <p:nvGrpSpPr>
            <p:cNvPr id="40" name="Group 39"/>
            <p:cNvGrpSpPr/>
            <p:nvPr/>
          </p:nvGrpSpPr>
          <p:grpSpPr>
            <a:xfrm>
              <a:off x="1797383" y="4747684"/>
              <a:ext cx="1524658" cy="634470"/>
              <a:chOff x="1873417" y="3212975"/>
              <a:chExt cx="1524658" cy="634470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 bwMode="auto">
              <a:xfrm>
                <a:off x="1873417" y="3212975"/>
                <a:ext cx="1474447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35" name="Straight Connector 34"/>
              <p:cNvCxnSpPr>
                <a:stCxn id="33" idx="0"/>
                <a:endCxn id="33" idx="2"/>
              </p:cNvCxnSpPr>
              <p:nvPr/>
            </p:nvCxnSpPr>
            <p:spPr bwMode="auto">
              <a:xfrm>
                <a:off x="2610641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6" name="TextBox 35"/>
              <p:cNvSpPr txBox="1"/>
              <p:nvPr/>
            </p:nvSpPr>
            <p:spPr>
              <a:xfrm>
                <a:off x="2599458" y="3339376"/>
                <a:ext cx="7986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TRN-R</a:t>
                </a:r>
              </a:p>
            </p:txBody>
          </p:sp>
        </p:grpSp>
        <p:sp>
          <p:nvSpPr>
            <p:cNvPr id="56" name="Oval 55"/>
            <p:cNvSpPr/>
            <p:nvPr/>
          </p:nvSpPr>
          <p:spPr bwMode="auto">
            <a:xfrm rot="13588508">
              <a:off x="1983950" y="5040297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223221" y="4729236"/>
            <a:ext cx="1524658" cy="634470"/>
            <a:chOff x="3907826" y="4761337"/>
            <a:chExt cx="1524658" cy="634470"/>
          </a:xfrm>
        </p:grpSpPr>
        <p:grpSp>
          <p:nvGrpSpPr>
            <p:cNvPr id="59" name="Group 58"/>
            <p:cNvGrpSpPr/>
            <p:nvPr/>
          </p:nvGrpSpPr>
          <p:grpSpPr>
            <a:xfrm>
              <a:off x="3907826" y="4761337"/>
              <a:ext cx="1524658" cy="634470"/>
              <a:chOff x="1873417" y="3212975"/>
              <a:chExt cx="1524658" cy="634470"/>
            </a:xfrm>
          </p:grpSpPr>
          <p:sp>
            <p:nvSpPr>
              <p:cNvPr id="69" name="TextBox 68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 bwMode="auto">
              <a:xfrm>
                <a:off x="1873417" y="3212975"/>
                <a:ext cx="1474447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71" name="Straight Connector 70"/>
              <p:cNvCxnSpPr>
                <a:stCxn id="70" idx="0"/>
                <a:endCxn id="70" idx="2"/>
              </p:cNvCxnSpPr>
              <p:nvPr/>
            </p:nvCxnSpPr>
            <p:spPr bwMode="auto">
              <a:xfrm>
                <a:off x="2610641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2" name="TextBox 71"/>
              <p:cNvSpPr txBox="1"/>
              <p:nvPr/>
            </p:nvSpPr>
            <p:spPr>
              <a:xfrm>
                <a:off x="2599458" y="3339376"/>
                <a:ext cx="7986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TRN-R</a:t>
                </a:r>
              </a:p>
            </p:txBody>
          </p:sp>
        </p:grpSp>
        <p:sp>
          <p:nvSpPr>
            <p:cNvPr id="67" name="Oval 66"/>
            <p:cNvSpPr/>
            <p:nvPr/>
          </p:nvSpPr>
          <p:spPr bwMode="auto">
            <a:xfrm rot="18114002">
              <a:off x="4067545" y="5029285"/>
              <a:ext cx="454310" cy="4571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0" name="Oval 9"/>
          <p:cNvSpPr/>
          <p:nvPr/>
        </p:nvSpPr>
        <p:spPr bwMode="auto">
          <a:xfrm>
            <a:off x="1671795" y="3325649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8" name="Straight Connector 37"/>
          <p:cNvCxnSpPr>
            <a:cxnSpLocks/>
          </p:cNvCxnSpPr>
          <p:nvPr/>
        </p:nvCxnSpPr>
        <p:spPr bwMode="auto">
          <a:xfrm flipH="1">
            <a:off x="2446988" y="2993591"/>
            <a:ext cx="5587" cy="8633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34" name="Group 33"/>
          <p:cNvGrpSpPr/>
          <p:nvPr/>
        </p:nvGrpSpPr>
        <p:grpSpPr>
          <a:xfrm>
            <a:off x="2557707" y="3077395"/>
            <a:ext cx="719472" cy="932313"/>
            <a:chOff x="2557707" y="3077395"/>
            <a:chExt cx="719472" cy="932313"/>
          </a:xfrm>
        </p:grpSpPr>
        <p:sp>
          <p:nvSpPr>
            <p:cNvPr id="61" name="Oval 60"/>
            <p:cNvSpPr/>
            <p:nvPr/>
          </p:nvSpPr>
          <p:spPr bwMode="auto">
            <a:xfrm rot="20086774" flipV="1">
              <a:off x="2557707" y="3517711"/>
              <a:ext cx="617589" cy="7231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2" name="Oval 61"/>
            <p:cNvSpPr/>
            <p:nvPr/>
          </p:nvSpPr>
          <p:spPr bwMode="auto">
            <a:xfrm rot="17127277" flipV="1">
              <a:off x="2949094" y="3542999"/>
              <a:ext cx="450600" cy="8478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 rot="2315992">
              <a:off x="2601570" y="3077395"/>
              <a:ext cx="675609" cy="932313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367592" y="3059665"/>
            <a:ext cx="754417" cy="932313"/>
            <a:chOff x="3367592" y="3059665"/>
            <a:chExt cx="754417" cy="932313"/>
          </a:xfrm>
        </p:grpSpPr>
        <p:sp>
          <p:nvSpPr>
            <p:cNvPr id="65" name="Oval 64"/>
            <p:cNvSpPr/>
            <p:nvPr/>
          </p:nvSpPr>
          <p:spPr bwMode="auto">
            <a:xfrm rot="14709829" flipV="1">
              <a:off x="3233414" y="3530146"/>
              <a:ext cx="577822" cy="7761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Oval 65"/>
            <p:cNvSpPr/>
            <p:nvPr/>
          </p:nvSpPr>
          <p:spPr bwMode="auto">
            <a:xfrm rot="12496290" flipV="1">
              <a:off x="3544187" y="3487017"/>
              <a:ext cx="577822" cy="7761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9" name="Oval 98"/>
            <p:cNvSpPr/>
            <p:nvPr/>
          </p:nvSpPr>
          <p:spPr bwMode="auto">
            <a:xfrm rot="19474597">
              <a:off x="3367592" y="3059665"/>
              <a:ext cx="675609" cy="932313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01" name="Oval 100"/>
          <p:cNvSpPr/>
          <p:nvPr/>
        </p:nvSpPr>
        <p:spPr bwMode="auto">
          <a:xfrm>
            <a:off x="5169011" y="3225495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2" name="Straight Connector 101"/>
          <p:cNvCxnSpPr>
            <a:cxnSpLocks/>
          </p:cNvCxnSpPr>
          <p:nvPr/>
        </p:nvCxnSpPr>
        <p:spPr bwMode="auto">
          <a:xfrm flipH="1">
            <a:off x="5944204" y="2893437"/>
            <a:ext cx="5587" cy="8633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37" name="Group 36"/>
          <p:cNvGrpSpPr/>
          <p:nvPr/>
        </p:nvGrpSpPr>
        <p:grpSpPr>
          <a:xfrm>
            <a:off x="6054923" y="2977241"/>
            <a:ext cx="719472" cy="932313"/>
            <a:chOff x="6054923" y="2977241"/>
            <a:chExt cx="719472" cy="932313"/>
          </a:xfrm>
        </p:grpSpPr>
        <p:sp>
          <p:nvSpPr>
            <p:cNvPr id="103" name="Oval 102"/>
            <p:cNvSpPr/>
            <p:nvPr/>
          </p:nvSpPr>
          <p:spPr bwMode="auto">
            <a:xfrm rot="20086774" flipV="1">
              <a:off x="6054923" y="3417557"/>
              <a:ext cx="617589" cy="7231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4" name="Oval 103"/>
            <p:cNvSpPr/>
            <p:nvPr/>
          </p:nvSpPr>
          <p:spPr bwMode="auto">
            <a:xfrm rot="17127277" flipV="1">
              <a:off x="6446310" y="3442845"/>
              <a:ext cx="450600" cy="8478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7" name="Oval 106"/>
            <p:cNvSpPr/>
            <p:nvPr/>
          </p:nvSpPr>
          <p:spPr bwMode="auto">
            <a:xfrm rot="2315992">
              <a:off x="6098786" y="2977241"/>
              <a:ext cx="675609" cy="932313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864808" y="2959511"/>
            <a:ext cx="754417" cy="932313"/>
            <a:chOff x="6864808" y="2959511"/>
            <a:chExt cx="754417" cy="932313"/>
          </a:xfrm>
        </p:grpSpPr>
        <p:sp>
          <p:nvSpPr>
            <p:cNvPr id="105" name="Oval 104"/>
            <p:cNvSpPr/>
            <p:nvPr/>
          </p:nvSpPr>
          <p:spPr bwMode="auto">
            <a:xfrm rot="14709829" flipV="1">
              <a:off x="6730630" y="3429992"/>
              <a:ext cx="577822" cy="7761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6" name="Oval 105"/>
            <p:cNvSpPr/>
            <p:nvPr/>
          </p:nvSpPr>
          <p:spPr bwMode="auto">
            <a:xfrm rot="12496290" flipV="1">
              <a:off x="7041403" y="3386863"/>
              <a:ext cx="577822" cy="7761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8" name="Oval 107"/>
            <p:cNvSpPr/>
            <p:nvPr/>
          </p:nvSpPr>
          <p:spPr bwMode="auto">
            <a:xfrm rot="19474597">
              <a:off x="6864808" y="2959511"/>
              <a:ext cx="675609" cy="932313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09" name="Content Placeholder 2"/>
          <p:cNvSpPr txBox="1">
            <a:spLocks/>
          </p:cNvSpPr>
          <p:nvPr/>
        </p:nvSpPr>
        <p:spPr bwMode="auto">
          <a:xfrm>
            <a:off x="682076" y="5724614"/>
            <a:ext cx="7770813" cy="1087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sv-SE" sz="2000" kern="0" dirty="0"/>
              <a:t>It </a:t>
            </a:r>
            <a:r>
              <a:rPr lang="sv-SE" sz="2000" kern="0" dirty="0" err="1"/>
              <a:t>takes</a:t>
            </a:r>
            <a:r>
              <a:rPr lang="sv-SE" sz="2000" kern="0" dirty="0"/>
              <a:t> in total 2×4/2 = 4 TNR-R </a:t>
            </a:r>
            <a:r>
              <a:rPr lang="sv-SE" sz="2000" kern="0" dirty="0" err="1"/>
              <a:t>subfield</a:t>
            </a:r>
            <a:r>
              <a:rPr lang="sv-SE" sz="2000" kern="0" dirty="0"/>
              <a:t> </a:t>
            </a:r>
            <a:r>
              <a:rPr lang="sv-SE" sz="2000" kern="0" dirty="0" err="1"/>
              <a:t>slots</a:t>
            </a:r>
            <a:r>
              <a:rPr lang="sv-SE" sz="2000" kern="0" dirty="0"/>
              <a:t> (</a:t>
            </a:r>
            <a:r>
              <a:rPr lang="sv-SE" sz="2000" kern="0" dirty="0" err="1"/>
              <a:t>half</a:t>
            </a:r>
            <a:r>
              <a:rPr lang="sv-SE" sz="2000" kern="0" dirty="0"/>
              <a:t> the overhead </a:t>
            </a:r>
            <a:r>
              <a:rPr lang="sv-SE" sz="2000" kern="0" dirty="0" err="1"/>
              <a:t>compared</a:t>
            </a:r>
            <a:r>
              <a:rPr lang="sv-SE" sz="2000" kern="0" dirty="0"/>
              <a:t> to DL)</a:t>
            </a:r>
          </a:p>
        </p:txBody>
      </p:sp>
      <p:cxnSp>
        <p:nvCxnSpPr>
          <p:cNvPr id="110" name="Straight Connector 109"/>
          <p:cNvCxnSpPr>
            <a:cxnSpLocks/>
          </p:cNvCxnSpPr>
          <p:nvPr/>
        </p:nvCxnSpPr>
        <p:spPr bwMode="auto">
          <a:xfrm flipV="1">
            <a:off x="731283" y="478535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1" name="TextBox 110"/>
          <p:cNvSpPr txBox="1"/>
          <p:nvPr/>
        </p:nvSpPr>
        <p:spPr>
          <a:xfrm>
            <a:off x="317443" y="2859253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873573" y="2859800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534810" y="4435550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30" name="Straight Arrow Connector 29"/>
          <p:cNvCxnSpPr>
            <a:cxnSpLocks/>
          </p:cNvCxnSpPr>
          <p:nvPr/>
        </p:nvCxnSpPr>
        <p:spPr bwMode="auto">
          <a:xfrm flipH="1" flipV="1">
            <a:off x="2443318" y="4001332"/>
            <a:ext cx="3670" cy="6034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4" name="Straight Arrow Connector 113"/>
          <p:cNvCxnSpPr>
            <a:cxnSpLocks/>
          </p:cNvCxnSpPr>
          <p:nvPr/>
        </p:nvCxnSpPr>
        <p:spPr bwMode="auto">
          <a:xfrm flipH="1" flipV="1">
            <a:off x="5960444" y="4013421"/>
            <a:ext cx="3670" cy="6034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07301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1" grpId="0" animBg="1"/>
      <p:bldP spid="10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BRP DL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830389"/>
            <a:ext cx="7770813" cy="116656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previous reversal to UL training can as well be applied to the BRP procedure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2017</a:t>
            </a:r>
            <a:endParaRPr lang="en-GB" dirty="0"/>
          </a:p>
        </p:txBody>
      </p:sp>
      <p:grpSp>
        <p:nvGrpSpPr>
          <p:cNvPr id="10" name="Group 9"/>
          <p:cNvGrpSpPr/>
          <p:nvPr/>
        </p:nvGrpSpPr>
        <p:grpSpPr>
          <a:xfrm>
            <a:off x="410263" y="5093556"/>
            <a:ext cx="741934" cy="518864"/>
            <a:chOff x="4974432" y="3068960"/>
            <a:chExt cx="741934" cy="518864"/>
          </a:xfrm>
        </p:grpSpPr>
        <p:sp>
          <p:nvSpPr>
            <p:cNvPr id="11" name="Oval 10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974432" y="3099298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</p:cNvCxnSpPr>
          <p:nvPr/>
        </p:nvCxnSpPr>
        <p:spPr bwMode="auto">
          <a:xfrm flipV="1">
            <a:off x="1125543" y="5352988"/>
            <a:ext cx="7838945" cy="107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>
            <a:cxnSpLocks/>
          </p:cNvCxnSpPr>
          <p:nvPr/>
        </p:nvCxnSpPr>
        <p:spPr bwMode="auto">
          <a:xfrm flipV="1">
            <a:off x="731283" y="478535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534810" y="4435550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52" name="Straight Connector 51"/>
          <p:cNvCxnSpPr>
            <a:cxnSpLocks/>
          </p:cNvCxnSpPr>
          <p:nvPr/>
        </p:nvCxnSpPr>
        <p:spPr bwMode="auto">
          <a:xfrm flipV="1">
            <a:off x="1152197" y="4028645"/>
            <a:ext cx="7838945" cy="107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1622780" y="5049471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58" name="Straight Connector 57"/>
          <p:cNvCxnSpPr>
            <a:cxnSpLocks/>
          </p:cNvCxnSpPr>
          <p:nvPr/>
        </p:nvCxnSpPr>
        <p:spPr bwMode="auto">
          <a:xfrm>
            <a:off x="2360004" y="4753555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Oval 54"/>
          <p:cNvSpPr/>
          <p:nvPr/>
        </p:nvSpPr>
        <p:spPr bwMode="auto">
          <a:xfrm rot="9008196">
            <a:off x="2468076" y="5012885"/>
            <a:ext cx="454310" cy="4939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Oval 66"/>
          <p:cNvSpPr/>
          <p:nvPr/>
        </p:nvSpPr>
        <p:spPr bwMode="auto">
          <a:xfrm rot="8430619">
            <a:off x="2441150" y="4980556"/>
            <a:ext cx="454310" cy="4939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Oval 67"/>
          <p:cNvSpPr/>
          <p:nvPr/>
        </p:nvSpPr>
        <p:spPr bwMode="auto">
          <a:xfrm rot="9448713">
            <a:off x="2494460" y="5053592"/>
            <a:ext cx="454310" cy="4939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Oval 68"/>
          <p:cNvSpPr/>
          <p:nvPr/>
        </p:nvSpPr>
        <p:spPr bwMode="auto">
          <a:xfrm rot="9985407">
            <a:off x="2522845" y="5106439"/>
            <a:ext cx="454310" cy="4939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Oval 69"/>
          <p:cNvSpPr/>
          <p:nvPr/>
        </p:nvSpPr>
        <p:spPr bwMode="auto">
          <a:xfrm rot="9401564">
            <a:off x="1722820" y="5081495"/>
            <a:ext cx="454310" cy="4939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3423908" y="5056969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88" name="Straight Connector 87"/>
          <p:cNvCxnSpPr>
            <a:cxnSpLocks/>
          </p:cNvCxnSpPr>
          <p:nvPr/>
        </p:nvCxnSpPr>
        <p:spPr bwMode="auto">
          <a:xfrm>
            <a:off x="4161132" y="4761053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Oval 85"/>
          <p:cNvSpPr/>
          <p:nvPr/>
        </p:nvSpPr>
        <p:spPr bwMode="auto">
          <a:xfrm rot="9008196">
            <a:off x="4269204" y="5020383"/>
            <a:ext cx="454310" cy="4939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Oval 80"/>
          <p:cNvSpPr/>
          <p:nvPr/>
        </p:nvSpPr>
        <p:spPr bwMode="auto">
          <a:xfrm rot="8430619">
            <a:off x="4242278" y="4988054"/>
            <a:ext cx="454310" cy="4939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Oval 81"/>
          <p:cNvSpPr/>
          <p:nvPr/>
        </p:nvSpPr>
        <p:spPr bwMode="auto">
          <a:xfrm rot="9448713">
            <a:off x="4295588" y="5061090"/>
            <a:ext cx="454310" cy="4939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Oval 82"/>
          <p:cNvSpPr/>
          <p:nvPr/>
        </p:nvSpPr>
        <p:spPr bwMode="auto">
          <a:xfrm rot="9985407">
            <a:off x="4323973" y="5113937"/>
            <a:ext cx="454310" cy="4939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Oval 83"/>
          <p:cNvSpPr/>
          <p:nvPr/>
        </p:nvSpPr>
        <p:spPr bwMode="auto">
          <a:xfrm rot="9401564">
            <a:off x="3523948" y="5088993"/>
            <a:ext cx="454310" cy="4939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5271310" y="5025152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>
            <a:cxnSpLocks/>
          </p:cNvCxnSpPr>
          <p:nvPr/>
        </p:nvCxnSpPr>
        <p:spPr bwMode="auto">
          <a:xfrm>
            <a:off x="6008534" y="4729236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Oval 102"/>
          <p:cNvSpPr/>
          <p:nvPr/>
        </p:nvSpPr>
        <p:spPr bwMode="auto">
          <a:xfrm rot="9008196">
            <a:off x="6116606" y="4988566"/>
            <a:ext cx="454310" cy="4939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Oval 97"/>
          <p:cNvSpPr/>
          <p:nvPr/>
        </p:nvSpPr>
        <p:spPr bwMode="auto">
          <a:xfrm rot="8430619">
            <a:off x="6089680" y="4956237"/>
            <a:ext cx="454310" cy="4939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9" name="Oval 98"/>
          <p:cNvSpPr/>
          <p:nvPr/>
        </p:nvSpPr>
        <p:spPr bwMode="auto">
          <a:xfrm rot="9448713">
            <a:off x="6142990" y="5029273"/>
            <a:ext cx="454310" cy="4939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0" name="Oval 99"/>
          <p:cNvSpPr/>
          <p:nvPr/>
        </p:nvSpPr>
        <p:spPr bwMode="auto">
          <a:xfrm rot="9985407">
            <a:off x="6171375" y="5082120"/>
            <a:ext cx="454310" cy="4939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1" name="Oval 100"/>
          <p:cNvSpPr/>
          <p:nvPr/>
        </p:nvSpPr>
        <p:spPr bwMode="auto">
          <a:xfrm rot="9401564">
            <a:off x="5371350" y="5057176"/>
            <a:ext cx="454310" cy="4939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19" name="Group 118"/>
          <p:cNvGrpSpPr/>
          <p:nvPr/>
        </p:nvGrpSpPr>
        <p:grpSpPr>
          <a:xfrm>
            <a:off x="1622781" y="2991923"/>
            <a:ext cx="1474447" cy="1041536"/>
            <a:chOff x="1622781" y="2991923"/>
            <a:chExt cx="1474447" cy="1041536"/>
          </a:xfrm>
        </p:grpSpPr>
        <p:grpSp>
          <p:nvGrpSpPr>
            <p:cNvPr id="16" name="Group 15"/>
            <p:cNvGrpSpPr/>
            <p:nvPr/>
          </p:nvGrpSpPr>
          <p:grpSpPr>
            <a:xfrm>
              <a:off x="1622781" y="2991923"/>
              <a:ext cx="1474447" cy="1041536"/>
              <a:chOff x="1797383" y="4340618"/>
              <a:chExt cx="1474447" cy="1041536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1797383" y="4340618"/>
                <a:ext cx="1474447" cy="1041536"/>
                <a:chOff x="1873417" y="2805909"/>
                <a:chExt cx="1474447" cy="1041536"/>
              </a:xfrm>
            </p:grpSpPr>
            <p:sp>
              <p:nvSpPr>
                <p:cNvPr id="19" name="TextBox 18"/>
                <p:cNvSpPr txBox="1"/>
                <p:nvPr/>
              </p:nvSpPr>
              <p:spPr>
                <a:xfrm>
                  <a:off x="1873417" y="3508891"/>
                  <a:ext cx="401998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endParaRPr lang="sv-SE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" name="Rectangle 19"/>
                <p:cNvSpPr/>
                <p:nvPr/>
              </p:nvSpPr>
              <p:spPr bwMode="auto">
                <a:xfrm>
                  <a:off x="1873417" y="3212975"/>
                  <a:ext cx="1474447" cy="579503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sv-SE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21" name="Straight Connector 20"/>
                <p:cNvCxnSpPr>
                  <a:stCxn id="20" idx="0"/>
                  <a:endCxn id="20" idx="2"/>
                </p:cNvCxnSpPr>
                <p:nvPr/>
              </p:nvCxnSpPr>
              <p:spPr bwMode="auto">
                <a:xfrm>
                  <a:off x="2610641" y="3212975"/>
                  <a:ext cx="0" cy="579503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22" name="TextBox 21"/>
                <p:cNvSpPr txBox="1"/>
                <p:nvPr/>
              </p:nvSpPr>
              <p:spPr>
                <a:xfrm>
                  <a:off x="2339924" y="2805909"/>
                  <a:ext cx="570990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sv-SE" sz="1600" dirty="0">
                      <a:solidFill>
                        <a:schemeClr val="tx1"/>
                      </a:solidFill>
                    </a:rPr>
                    <a:t>BRP</a:t>
                  </a:r>
                </a:p>
              </p:txBody>
            </p:sp>
          </p:grpSp>
          <p:sp>
            <p:nvSpPr>
              <p:cNvPr id="18" name="Oval 17"/>
              <p:cNvSpPr/>
              <p:nvPr/>
            </p:nvSpPr>
            <p:spPr bwMode="auto">
              <a:xfrm rot="12930080">
                <a:off x="2642679" y="5007014"/>
                <a:ext cx="454310" cy="49392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108" name="Oval 107"/>
            <p:cNvSpPr/>
            <p:nvPr/>
          </p:nvSpPr>
          <p:spPr bwMode="auto">
            <a:xfrm rot="14285268">
              <a:off x="1790895" y="3686447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3441259" y="2989432"/>
            <a:ext cx="1474447" cy="1049931"/>
            <a:chOff x="3694113" y="2989432"/>
            <a:chExt cx="1474447" cy="1049931"/>
          </a:xfrm>
        </p:grpSpPr>
        <p:grpSp>
          <p:nvGrpSpPr>
            <p:cNvPr id="71" name="Group 70"/>
            <p:cNvGrpSpPr/>
            <p:nvPr/>
          </p:nvGrpSpPr>
          <p:grpSpPr>
            <a:xfrm>
              <a:off x="3694113" y="3404893"/>
              <a:ext cx="1474447" cy="634470"/>
              <a:chOff x="1797383" y="4747684"/>
              <a:chExt cx="1474447" cy="634470"/>
            </a:xfrm>
          </p:grpSpPr>
          <p:grpSp>
            <p:nvGrpSpPr>
              <p:cNvPr id="72" name="Group 71"/>
              <p:cNvGrpSpPr/>
              <p:nvPr/>
            </p:nvGrpSpPr>
            <p:grpSpPr>
              <a:xfrm>
                <a:off x="1797383" y="4747684"/>
                <a:ext cx="1474447" cy="634470"/>
                <a:chOff x="1873417" y="3212975"/>
                <a:chExt cx="1474447" cy="634470"/>
              </a:xfrm>
            </p:grpSpPr>
            <p:sp>
              <p:nvSpPr>
                <p:cNvPr id="74" name="TextBox 73"/>
                <p:cNvSpPr txBox="1"/>
                <p:nvPr/>
              </p:nvSpPr>
              <p:spPr>
                <a:xfrm>
                  <a:off x="1873417" y="3508891"/>
                  <a:ext cx="401998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endParaRPr lang="sv-SE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5" name="Rectangle 74"/>
                <p:cNvSpPr/>
                <p:nvPr/>
              </p:nvSpPr>
              <p:spPr bwMode="auto">
                <a:xfrm>
                  <a:off x="1873417" y="3212975"/>
                  <a:ext cx="1474447" cy="579503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sv-SE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76" name="Straight Connector 75"/>
                <p:cNvCxnSpPr>
                  <a:cxnSpLocks/>
                  <a:stCxn id="75" idx="0"/>
                  <a:endCxn id="75" idx="2"/>
                </p:cNvCxnSpPr>
                <p:nvPr/>
              </p:nvCxnSpPr>
              <p:spPr bwMode="auto">
                <a:xfrm>
                  <a:off x="2610641" y="3212975"/>
                  <a:ext cx="0" cy="579503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73" name="Oval 72"/>
              <p:cNvSpPr/>
              <p:nvPr/>
            </p:nvSpPr>
            <p:spPr bwMode="auto">
              <a:xfrm rot="13698610">
                <a:off x="2642679" y="5007014"/>
                <a:ext cx="454310" cy="49392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106" name="TextBox 105"/>
            <p:cNvSpPr txBox="1"/>
            <p:nvPr/>
          </p:nvSpPr>
          <p:spPr>
            <a:xfrm>
              <a:off x="4165175" y="2989432"/>
              <a:ext cx="57099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BRP</a:t>
              </a:r>
            </a:p>
          </p:txBody>
        </p:sp>
        <p:sp>
          <p:nvSpPr>
            <p:cNvPr id="109" name="Oval 108"/>
            <p:cNvSpPr/>
            <p:nvPr/>
          </p:nvSpPr>
          <p:spPr bwMode="auto">
            <a:xfrm rot="14285268">
              <a:off x="3816718" y="3674048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5263516" y="2989432"/>
            <a:ext cx="1474447" cy="1049931"/>
            <a:chOff x="5900803" y="2989432"/>
            <a:chExt cx="1474447" cy="1049931"/>
          </a:xfrm>
        </p:grpSpPr>
        <p:grpSp>
          <p:nvGrpSpPr>
            <p:cNvPr id="89" name="Group 88"/>
            <p:cNvGrpSpPr/>
            <p:nvPr/>
          </p:nvGrpSpPr>
          <p:grpSpPr>
            <a:xfrm>
              <a:off x="5900803" y="3404893"/>
              <a:ext cx="1474447" cy="634470"/>
              <a:chOff x="1797383" y="4747684"/>
              <a:chExt cx="1474447" cy="634470"/>
            </a:xfrm>
          </p:grpSpPr>
          <p:grpSp>
            <p:nvGrpSpPr>
              <p:cNvPr id="90" name="Group 89"/>
              <p:cNvGrpSpPr/>
              <p:nvPr/>
            </p:nvGrpSpPr>
            <p:grpSpPr>
              <a:xfrm>
                <a:off x="1797383" y="4747684"/>
                <a:ext cx="1474447" cy="634470"/>
                <a:chOff x="1873417" y="3212975"/>
                <a:chExt cx="1474447" cy="634470"/>
              </a:xfrm>
            </p:grpSpPr>
            <p:sp>
              <p:nvSpPr>
                <p:cNvPr id="92" name="TextBox 91"/>
                <p:cNvSpPr txBox="1"/>
                <p:nvPr/>
              </p:nvSpPr>
              <p:spPr>
                <a:xfrm>
                  <a:off x="1873417" y="3508891"/>
                  <a:ext cx="401998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endParaRPr lang="sv-SE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3" name="Rectangle 92"/>
                <p:cNvSpPr/>
                <p:nvPr/>
              </p:nvSpPr>
              <p:spPr bwMode="auto">
                <a:xfrm>
                  <a:off x="1873417" y="3212975"/>
                  <a:ext cx="1474447" cy="579503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sv-SE" sz="24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94" name="Straight Connector 93"/>
                <p:cNvCxnSpPr>
                  <a:stCxn id="93" idx="0"/>
                  <a:endCxn id="93" idx="2"/>
                </p:cNvCxnSpPr>
                <p:nvPr/>
              </p:nvCxnSpPr>
              <p:spPr bwMode="auto">
                <a:xfrm>
                  <a:off x="2610641" y="3212975"/>
                  <a:ext cx="0" cy="579503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91" name="Oval 90"/>
              <p:cNvSpPr/>
              <p:nvPr/>
            </p:nvSpPr>
            <p:spPr bwMode="auto">
              <a:xfrm rot="15294374">
                <a:off x="2642679" y="5007014"/>
                <a:ext cx="454310" cy="49392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107" name="TextBox 106"/>
            <p:cNvSpPr txBox="1"/>
            <p:nvPr/>
          </p:nvSpPr>
          <p:spPr>
            <a:xfrm>
              <a:off x="6379088" y="2989432"/>
              <a:ext cx="57099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BRP</a:t>
              </a:r>
            </a:p>
          </p:txBody>
        </p:sp>
        <p:sp>
          <p:nvSpPr>
            <p:cNvPr id="110" name="Oval 109"/>
            <p:cNvSpPr/>
            <p:nvPr/>
          </p:nvSpPr>
          <p:spPr bwMode="auto">
            <a:xfrm rot="14285268">
              <a:off x="6040615" y="3669947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20" name="Content Placeholder 2"/>
          <p:cNvSpPr txBox="1">
            <a:spLocks/>
          </p:cNvSpPr>
          <p:nvPr/>
        </p:nvSpPr>
        <p:spPr bwMode="auto">
          <a:xfrm>
            <a:off x="801395" y="5767382"/>
            <a:ext cx="7770813" cy="11665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sv-SE" sz="2000" kern="0" dirty="0"/>
              <a:t>It </a:t>
            </a:r>
            <a:r>
              <a:rPr lang="sv-SE" sz="2000" kern="0" dirty="0" err="1"/>
              <a:t>takes</a:t>
            </a:r>
            <a:r>
              <a:rPr lang="sv-SE" sz="2000" kern="0" dirty="0"/>
              <a:t> in total 4×4 = 16 BRP </a:t>
            </a:r>
            <a:r>
              <a:rPr lang="sv-SE" sz="2000" kern="0" dirty="0" err="1"/>
              <a:t>subfield</a:t>
            </a:r>
            <a:r>
              <a:rPr lang="sv-SE" sz="2000" kern="0" dirty="0"/>
              <a:t> </a:t>
            </a:r>
            <a:r>
              <a:rPr lang="sv-SE" sz="2000" kern="0" dirty="0" err="1"/>
              <a:t>slots</a:t>
            </a:r>
            <a:endParaRPr lang="sv-SE" sz="2000" kern="0" dirty="0"/>
          </a:p>
          <a:p>
            <a:pPr>
              <a:buFont typeface="Arial" panose="020B0604020202020204" pitchFamily="34" charset="0"/>
              <a:buChar char="•"/>
            </a:pPr>
            <a:endParaRPr lang="sv-SE" sz="2000" kern="0" dirty="0"/>
          </a:p>
        </p:txBody>
      </p:sp>
      <p:grpSp>
        <p:nvGrpSpPr>
          <p:cNvPr id="121" name="Group 120"/>
          <p:cNvGrpSpPr/>
          <p:nvPr/>
        </p:nvGrpSpPr>
        <p:grpSpPr>
          <a:xfrm>
            <a:off x="7097761" y="2994074"/>
            <a:ext cx="1474447" cy="1041536"/>
            <a:chOff x="1622781" y="2991923"/>
            <a:chExt cx="1474447" cy="1041536"/>
          </a:xfrm>
        </p:grpSpPr>
        <p:grpSp>
          <p:nvGrpSpPr>
            <p:cNvPr id="122" name="Group 121"/>
            <p:cNvGrpSpPr/>
            <p:nvPr/>
          </p:nvGrpSpPr>
          <p:grpSpPr>
            <a:xfrm>
              <a:off x="1622781" y="2991923"/>
              <a:ext cx="1474447" cy="1041536"/>
              <a:chOff x="1797383" y="4340618"/>
              <a:chExt cx="1474447" cy="1041536"/>
            </a:xfrm>
          </p:grpSpPr>
          <p:grpSp>
            <p:nvGrpSpPr>
              <p:cNvPr id="124" name="Group 123"/>
              <p:cNvGrpSpPr/>
              <p:nvPr/>
            </p:nvGrpSpPr>
            <p:grpSpPr>
              <a:xfrm>
                <a:off x="1797383" y="4340618"/>
                <a:ext cx="1474447" cy="1041536"/>
                <a:chOff x="1873417" y="2805909"/>
                <a:chExt cx="1474447" cy="1041536"/>
              </a:xfrm>
            </p:grpSpPr>
            <p:sp>
              <p:nvSpPr>
                <p:cNvPr id="126" name="TextBox 125"/>
                <p:cNvSpPr txBox="1"/>
                <p:nvPr/>
              </p:nvSpPr>
              <p:spPr>
                <a:xfrm>
                  <a:off x="1873417" y="3508891"/>
                  <a:ext cx="401998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endParaRPr lang="sv-SE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7" name="Rectangle 126"/>
                <p:cNvSpPr/>
                <p:nvPr/>
              </p:nvSpPr>
              <p:spPr bwMode="auto">
                <a:xfrm>
                  <a:off x="1873417" y="3212975"/>
                  <a:ext cx="1474447" cy="579503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sv-SE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128" name="Straight Connector 127"/>
                <p:cNvCxnSpPr>
                  <a:stCxn id="127" idx="0"/>
                  <a:endCxn id="127" idx="2"/>
                </p:cNvCxnSpPr>
                <p:nvPr/>
              </p:nvCxnSpPr>
              <p:spPr bwMode="auto">
                <a:xfrm>
                  <a:off x="2610641" y="3212975"/>
                  <a:ext cx="0" cy="579503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29" name="TextBox 128"/>
                <p:cNvSpPr txBox="1"/>
                <p:nvPr/>
              </p:nvSpPr>
              <p:spPr>
                <a:xfrm>
                  <a:off x="2339924" y="2805909"/>
                  <a:ext cx="570990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sv-SE" sz="1600" dirty="0">
                      <a:solidFill>
                        <a:schemeClr val="tx1"/>
                      </a:solidFill>
                    </a:rPr>
                    <a:t>BRP</a:t>
                  </a:r>
                </a:p>
              </p:txBody>
            </p:sp>
          </p:grpSp>
          <p:sp>
            <p:nvSpPr>
              <p:cNvPr id="125" name="Oval 124"/>
              <p:cNvSpPr/>
              <p:nvPr/>
            </p:nvSpPr>
            <p:spPr bwMode="auto">
              <a:xfrm rot="16200000">
                <a:off x="2642679" y="5007014"/>
                <a:ext cx="454310" cy="49392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123" name="Oval 122"/>
            <p:cNvSpPr/>
            <p:nvPr/>
          </p:nvSpPr>
          <p:spPr bwMode="auto">
            <a:xfrm rot="14285268">
              <a:off x="1790895" y="3686447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38" name="TextBox 137"/>
          <p:cNvSpPr txBox="1"/>
          <p:nvPr/>
        </p:nvSpPr>
        <p:spPr>
          <a:xfrm>
            <a:off x="7092541" y="5023760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139" name="Straight Connector 138"/>
          <p:cNvCxnSpPr>
            <a:cxnSpLocks/>
          </p:cNvCxnSpPr>
          <p:nvPr/>
        </p:nvCxnSpPr>
        <p:spPr bwMode="auto">
          <a:xfrm>
            <a:off x="7829765" y="4727844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37" name="Oval 136"/>
          <p:cNvSpPr/>
          <p:nvPr/>
        </p:nvSpPr>
        <p:spPr bwMode="auto">
          <a:xfrm rot="9008196">
            <a:off x="7937837" y="4987174"/>
            <a:ext cx="454310" cy="4939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2" name="Oval 131"/>
          <p:cNvSpPr/>
          <p:nvPr/>
        </p:nvSpPr>
        <p:spPr bwMode="auto">
          <a:xfrm rot="8430619">
            <a:off x="7910911" y="4954845"/>
            <a:ext cx="454310" cy="4939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3" name="Oval 132"/>
          <p:cNvSpPr/>
          <p:nvPr/>
        </p:nvSpPr>
        <p:spPr bwMode="auto">
          <a:xfrm rot="9448713">
            <a:off x="7964221" y="5027881"/>
            <a:ext cx="454310" cy="4939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4" name="Oval 133"/>
          <p:cNvSpPr/>
          <p:nvPr/>
        </p:nvSpPr>
        <p:spPr bwMode="auto">
          <a:xfrm rot="9985407">
            <a:off x="7992606" y="5080728"/>
            <a:ext cx="454310" cy="4939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5" name="Oval 134"/>
          <p:cNvSpPr/>
          <p:nvPr/>
        </p:nvSpPr>
        <p:spPr bwMode="auto">
          <a:xfrm rot="9401564">
            <a:off x="7192581" y="5055784"/>
            <a:ext cx="454310" cy="4939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1" name="Straight Arrow Connector 140"/>
          <p:cNvCxnSpPr/>
          <p:nvPr/>
        </p:nvCxnSpPr>
        <p:spPr bwMode="auto">
          <a:xfrm>
            <a:off x="2360004" y="4135478"/>
            <a:ext cx="0" cy="4693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4" name="Straight Arrow Connector 143"/>
          <p:cNvCxnSpPr/>
          <p:nvPr/>
        </p:nvCxnSpPr>
        <p:spPr bwMode="auto">
          <a:xfrm>
            <a:off x="4178483" y="4135478"/>
            <a:ext cx="0" cy="4693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46" name="Group 145"/>
          <p:cNvGrpSpPr/>
          <p:nvPr/>
        </p:nvGrpSpPr>
        <p:grpSpPr>
          <a:xfrm>
            <a:off x="357287" y="2958001"/>
            <a:ext cx="878842" cy="1289754"/>
            <a:chOff x="357287" y="2958001"/>
            <a:chExt cx="878842" cy="1289754"/>
          </a:xfrm>
        </p:grpSpPr>
        <p:grpSp>
          <p:nvGrpSpPr>
            <p:cNvPr id="147" name="Group 146"/>
            <p:cNvGrpSpPr/>
            <p:nvPr/>
          </p:nvGrpSpPr>
          <p:grpSpPr>
            <a:xfrm>
              <a:off x="381001" y="3671691"/>
              <a:ext cx="734731" cy="576064"/>
              <a:chOff x="899592" y="3501008"/>
              <a:chExt cx="734731" cy="576064"/>
            </a:xfrm>
          </p:grpSpPr>
          <p:sp>
            <p:nvSpPr>
              <p:cNvPr id="152" name="Rectangle 151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53" name="TextBox 152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cxnSp>
          <p:nvCxnSpPr>
            <p:cNvPr id="148" name="Straight Connector 147"/>
            <p:cNvCxnSpPr/>
            <p:nvPr/>
          </p:nvCxnSpPr>
          <p:spPr bwMode="auto">
            <a:xfrm flipV="1">
              <a:off x="534810" y="3325253"/>
              <a:ext cx="0" cy="34643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9" name="Straight Connector 148"/>
            <p:cNvCxnSpPr>
              <a:cxnSpLocks/>
            </p:cNvCxnSpPr>
            <p:nvPr/>
          </p:nvCxnSpPr>
          <p:spPr bwMode="auto">
            <a:xfrm flipV="1">
              <a:off x="969544" y="3325254"/>
              <a:ext cx="0" cy="34643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0" name="TextBox 149"/>
            <p:cNvSpPr txBox="1"/>
            <p:nvPr/>
          </p:nvSpPr>
          <p:spPr>
            <a:xfrm>
              <a:off x="357287" y="2966601"/>
              <a:ext cx="434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RF</a:t>
              </a: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801395" y="2958001"/>
              <a:ext cx="434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RF</a:t>
              </a:r>
            </a:p>
          </p:txBody>
        </p:sp>
      </p:grpSp>
      <p:cxnSp>
        <p:nvCxnSpPr>
          <p:cNvPr id="154" name="Straight Arrow Connector 153"/>
          <p:cNvCxnSpPr/>
          <p:nvPr/>
        </p:nvCxnSpPr>
        <p:spPr bwMode="auto">
          <a:xfrm>
            <a:off x="6000740" y="4135478"/>
            <a:ext cx="0" cy="4693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5" name="Straight Arrow Connector 154"/>
          <p:cNvCxnSpPr/>
          <p:nvPr/>
        </p:nvCxnSpPr>
        <p:spPr bwMode="auto">
          <a:xfrm>
            <a:off x="7829765" y="4135478"/>
            <a:ext cx="0" cy="4693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20067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67" grpId="0" animBg="1"/>
      <p:bldP spid="68" grpId="0" animBg="1"/>
      <p:bldP spid="69" grpId="0" animBg="1"/>
      <p:bldP spid="70" grpId="0" animBg="1"/>
      <p:bldP spid="86" grpId="0" animBg="1"/>
      <p:bldP spid="81" grpId="0" animBg="1"/>
      <p:bldP spid="82" grpId="0" animBg="1"/>
      <p:bldP spid="83" grpId="0" animBg="1"/>
      <p:bldP spid="84" grpId="0" animBg="1"/>
      <p:bldP spid="103" grpId="0" animBg="1"/>
      <p:bldP spid="98" grpId="0" animBg="1"/>
      <p:bldP spid="99" grpId="0" animBg="1"/>
      <p:bldP spid="100" grpId="0" animBg="1"/>
      <p:bldP spid="101" grpId="0" animBg="1"/>
      <p:bldP spid="120" grpId="0"/>
      <p:bldP spid="137" grpId="0" animBg="1"/>
      <p:bldP spid="132" grpId="0" animBg="1"/>
      <p:bldP spid="133" grpId="0" animBg="1"/>
      <p:bldP spid="134" grpId="0" animBg="1"/>
      <p:bldP spid="13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BRP 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830389"/>
            <a:ext cx="7770813" cy="116656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now reverse the DL BRP, so that it becomes UL BRP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2017</a:t>
            </a:r>
            <a:endParaRPr lang="en-GB" dirty="0"/>
          </a:p>
        </p:txBody>
      </p:sp>
      <p:grpSp>
        <p:nvGrpSpPr>
          <p:cNvPr id="10" name="Group 9"/>
          <p:cNvGrpSpPr/>
          <p:nvPr/>
        </p:nvGrpSpPr>
        <p:grpSpPr>
          <a:xfrm>
            <a:off x="410263" y="5093556"/>
            <a:ext cx="741934" cy="518864"/>
            <a:chOff x="4974432" y="3068960"/>
            <a:chExt cx="741934" cy="518864"/>
          </a:xfrm>
        </p:grpSpPr>
        <p:sp>
          <p:nvSpPr>
            <p:cNvPr id="11" name="Oval 10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974432" y="3099298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</p:cNvCxnSpPr>
          <p:nvPr/>
        </p:nvCxnSpPr>
        <p:spPr bwMode="auto">
          <a:xfrm flipV="1">
            <a:off x="1125543" y="5352988"/>
            <a:ext cx="7838945" cy="107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>
            <a:cxnSpLocks/>
          </p:cNvCxnSpPr>
          <p:nvPr/>
        </p:nvCxnSpPr>
        <p:spPr bwMode="auto">
          <a:xfrm flipV="1">
            <a:off x="731283" y="478535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3" name="Group 22"/>
          <p:cNvGrpSpPr/>
          <p:nvPr/>
        </p:nvGrpSpPr>
        <p:grpSpPr>
          <a:xfrm>
            <a:off x="324494" y="2664470"/>
            <a:ext cx="878842" cy="1289754"/>
            <a:chOff x="357287" y="2958001"/>
            <a:chExt cx="878842" cy="1289754"/>
          </a:xfrm>
        </p:grpSpPr>
        <p:grpSp>
          <p:nvGrpSpPr>
            <p:cNvPr id="7" name="Group 6"/>
            <p:cNvGrpSpPr/>
            <p:nvPr/>
          </p:nvGrpSpPr>
          <p:grpSpPr>
            <a:xfrm>
              <a:off x="381001" y="3671691"/>
              <a:ext cx="734731" cy="576064"/>
              <a:chOff x="899592" y="3501008"/>
              <a:chExt cx="734731" cy="576064"/>
            </a:xfrm>
          </p:grpSpPr>
          <p:sp>
            <p:nvSpPr>
              <p:cNvPr id="8" name="Rectangle 7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cxnSp>
          <p:nvCxnSpPr>
            <p:cNvPr id="14" name="Straight Connector 13"/>
            <p:cNvCxnSpPr/>
            <p:nvPr/>
          </p:nvCxnSpPr>
          <p:spPr bwMode="auto">
            <a:xfrm flipV="1">
              <a:off x="534810" y="3325253"/>
              <a:ext cx="0" cy="34643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>
              <a:cxnSpLocks/>
            </p:cNvCxnSpPr>
            <p:nvPr/>
          </p:nvCxnSpPr>
          <p:spPr bwMode="auto">
            <a:xfrm flipV="1">
              <a:off x="969544" y="3325254"/>
              <a:ext cx="0" cy="34643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357287" y="2966601"/>
              <a:ext cx="434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RF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801395" y="2958001"/>
              <a:ext cx="434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RF</a:t>
              </a: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534810" y="4435550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52" name="Straight Connector 51"/>
          <p:cNvCxnSpPr>
            <a:cxnSpLocks/>
          </p:cNvCxnSpPr>
          <p:nvPr/>
        </p:nvCxnSpPr>
        <p:spPr bwMode="auto">
          <a:xfrm flipV="1">
            <a:off x="1125542" y="3694266"/>
            <a:ext cx="7838945" cy="107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0" name="Content Placeholder 2"/>
          <p:cNvSpPr txBox="1">
            <a:spLocks/>
          </p:cNvSpPr>
          <p:nvPr/>
        </p:nvSpPr>
        <p:spPr bwMode="auto">
          <a:xfrm>
            <a:off x="801395" y="5767382"/>
            <a:ext cx="7770813" cy="11665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sv-SE" sz="2000" kern="0" dirty="0"/>
              <a:t>It </a:t>
            </a:r>
            <a:r>
              <a:rPr lang="sv-SE" sz="2000" kern="0" dirty="0" err="1"/>
              <a:t>takes</a:t>
            </a:r>
            <a:r>
              <a:rPr lang="sv-SE" sz="2000" kern="0" dirty="0"/>
              <a:t> in total 4×4/2 = 8 BRP </a:t>
            </a:r>
            <a:r>
              <a:rPr lang="sv-SE" sz="2000" kern="0" dirty="0" err="1"/>
              <a:t>subfield</a:t>
            </a:r>
            <a:r>
              <a:rPr lang="sv-SE" sz="2000" kern="0" dirty="0"/>
              <a:t> </a:t>
            </a:r>
            <a:r>
              <a:rPr lang="sv-SE" sz="2000" kern="0" dirty="0" err="1"/>
              <a:t>slots</a:t>
            </a:r>
            <a:r>
              <a:rPr lang="sv-SE" sz="2000" kern="0" dirty="0"/>
              <a:t> (</a:t>
            </a:r>
            <a:r>
              <a:rPr lang="sv-SE" sz="2000" kern="0" dirty="0" err="1"/>
              <a:t>half</a:t>
            </a:r>
            <a:r>
              <a:rPr lang="sv-SE" sz="2000" kern="0" dirty="0"/>
              <a:t> the overhead </a:t>
            </a:r>
            <a:r>
              <a:rPr lang="sv-SE" sz="2000" kern="0" dirty="0" err="1"/>
              <a:t>compared</a:t>
            </a:r>
            <a:r>
              <a:rPr lang="sv-SE" sz="2000" kern="0" dirty="0"/>
              <a:t> to BRP DL)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000" kern="0" dirty="0"/>
          </a:p>
        </p:txBody>
      </p:sp>
      <p:grpSp>
        <p:nvGrpSpPr>
          <p:cNvPr id="35" name="Group 34"/>
          <p:cNvGrpSpPr/>
          <p:nvPr/>
        </p:nvGrpSpPr>
        <p:grpSpPr>
          <a:xfrm>
            <a:off x="1285097" y="4336151"/>
            <a:ext cx="1489586" cy="1063670"/>
            <a:chOff x="1523413" y="4377459"/>
            <a:chExt cx="1489586" cy="1063670"/>
          </a:xfrm>
        </p:grpSpPr>
        <p:grpSp>
          <p:nvGrpSpPr>
            <p:cNvPr id="17" name="Group 16"/>
            <p:cNvGrpSpPr/>
            <p:nvPr/>
          </p:nvGrpSpPr>
          <p:grpSpPr>
            <a:xfrm>
              <a:off x="1538552" y="4377459"/>
              <a:ext cx="1474447" cy="1041536"/>
              <a:chOff x="1873417" y="2805909"/>
              <a:chExt cx="1474447" cy="1041536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1873417" y="3212975"/>
                <a:ext cx="1474447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2339924" y="2805909"/>
                <a:ext cx="57099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BRP</a:t>
                </a:r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1523413" y="4806659"/>
              <a:ext cx="1299606" cy="634470"/>
              <a:chOff x="1622780" y="4753555"/>
              <a:chExt cx="1299606" cy="634470"/>
            </a:xfrm>
          </p:grpSpPr>
          <p:grpSp>
            <p:nvGrpSpPr>
              <p:cNvPr id="112" name="Group 111"/>
              <p:cNvGrpSpPr/>
              <p:nvPr/>
            </p:nvGrpSpPr>
            <p:grpSpPr>
              <a:xfrm>
                <a:off x="1622780" y="4753555"/>
                <a:ext cx="1299606" cy="634470"/>
                <a:chOff x="1797383" y="4747684"/>
                <a:chExt cx="1299606" cy="634470"/>
              </a:xfrm>
            </p:grpSpPr>
            <p:grpSp>
              <p:nvGrpSpPr>
                <p:cNvPr id="140" name="Group 139"/>
                <p:cNvGrpSpPr/>
                <p:nvPr/>
              </p:nvGrpSpPr>
              <p:grpSpPr>
                <a:xfrm>
                  <a:off x="1797383" y="4747684"/>
                  <a:ext cx="737224" cy="634470"/>
                  <a:chOff x="1873417" y="3212975"/>
                  <a:chExt cx="737224" cy="634470"/>
                </a:xfrm>
              </p:grpSpPr>
              <p:sp>
                <p:nvSpPr>
                  <p:cNvPr id="146" name="TextBox 145"/>
                  <p:cNvSpPr txBox="1"/>
                  <p:nvPr/>
                </p:nvSpPr>
                <p:spPr>
                  <a:xfrm>
                    <a:off x="1873417" y="3508891"/>
                    <a:ext cx="401998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endParaRPr lang="sv-SE" sz="1600" dirty="0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147" name="Straight Connector 146"/>
                  <p:cNvCxnSpPr>
                    <a:cxnSpLocks/>
                  </p:cNvCxnSpPr>
                  <p:nvPr/>
                </p:nvCxnSpPr>
                <p:spPr bwMode="auto">
                  <a:xfrm>
                    <a:off x="2610641" y="3212975"/>
                    <a:ext cx="0" cy="579503"/>
                  </a:xfrm>
                  <a:prstGeom prst="line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sp>
              <p:nvSpPr>
                <p:cNvPr id="145" name="Oval 144"/>
                <p:cNvSpPr/>
                <p:nvPr/>
              </p:nvSpPr>
              <p:spPr bwMode="auto">
                <a:xfrm rot="8608744">
                  <a:off x="2642679" y="5007014"/>
                  <a:ext cx="454310" cy="49392"/>
                </a:xfrm>
                <a:prstGeom prst="ellipse">
                  <a:avLst/>
                </a:prstGeom>
                <a:solidFill>
                  <a:srgbClr val="FF0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sv-SE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  <p:sp>
            <p:nvSpPr>
              <p:cNvPr id="116" name="Oval 115"/>
              <p:cNvSpPr/>
              <p:nvPr/>
            </p:nvSpPr>
            <p:spPr bwMode="auto">
              <a:xfrm rot="9401564">
                <a:off x="1722820" y="5081495"/>
                <a:ext cx="454310" cy="49392"/>
              </a:xfrm>
              <a:prstGeom prst="ellipse">
                <a:avLst/>
              </a:prstGeom>
              <a:solidFill>
                <a:srgbClr val="FF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3368036" y="4340050"/>
            <a:ext cx="1474447" cy="1055081"/>
            <a:chOff x="3502046" y="4371831"/>
            <a:chExt cx="1474447" cy="1055081"/>
          </a:xfrm>
        </p:grpSpPr>
        <p:grpSp>
          <p:nvGrpSpPr>
            <p:cNvPr id="78" name="Group 77"/>
            <p:cNvGrpSpPr/>
            <p:nvPr/>
          </p:nvGrpSpPr>
          <p:grpSpPr>
            <a:xfrm>
              <a:off x="3502046" y="4792442"/>
              <a:ext cx="1299606" cy="634470"/>
              <a:chOff x="1622780" y="4753555"/>
              <a:chExt cx="1299606" cy="634470"/>
            </a:xfrm>
          </p:grpSpPr>
          <p:grpSp>
            <p:nvGrpSpPr>
              <p:cNvPr id="53" name="Group 52"/>
              <p:cNvGrpSpPr/>
              <p:nvPr/>
            </p:nvGrpSpPr>
            <p:grpSpPr>
              <a:xfrm>
                <a:off x="1622780" y="4753555"/>
                <a:ext cx="1299606" cy="634470"/>
                <a:chOff x="1797383" y="4747684"/>
                <a:chExt cx="1299606" cy="634470"/>
              </a:xfrm>
            </p:grpSpPr>
            <p:grpSp>
              <p:nvGrpSpPr>
                <p:cNvPr id="54" name="Group 53"/>
                <p:cNvGrpSpPr/>
                <p:nvPr/>
              </p:nvGrpSpPr>
              <p:grpSpPr>
                <a:xfrm>
                  <a:off x="1797383" y="4747684"/>
                  <a:ext cx="737224" cy="634470"/>
                  <a:chOff x="1873417" y="3212975"/>
                  <a:chExt cx="737224" cy="634470"/>
                </a:xfrm>
              </p:grpSpPr>
              <p:sp>
                <p:nvSpPr>
                  <p:cNvPr id="56" name="TextBox 55"/>
                  <p:cNvSpPr txBox="1"/>
                  <p:nvPr/>
                </p:nvSpPr>
                <p:spPr>
                  <a:xfrm>
                    <a:off x="1873417" y="3508891"/>
                    <a:ext cx="401998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endParaRPr lang="sv-SE" sz="1600" dirty="0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58" name="Straight Connector 57"/>
                  <p:cNvCxnSpPr>
                    <a:cxnSpLocks/>
                  </p:cNvCxnSpPr>
                  <p:nvPr/>
                </p:nvCxnSpPr>
                <p:spPr bwMode="auto">
                  <a:xfrm>
                    <a:off x="2610641" y="3212975"/>
                    <a:ext cx="0" cy="579503"/>
                  </a:xfrm>
                  <a:prstGeom prst="line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sp>
              <p:nvSpPr>
                <p:cNvPr id="55" name="Oval 54"/>
                <p:cNvSpPr/>
                <p:nvPr/>
              </p:nvSpPr>
              <p:spPr bwMode="auto">
                <a:xfrm rot="9008196">
                  <a:off x="2642679" y="5007014"/>
                  <a:ext cx="454310" cy="49392"/>
                </a:xfrm>
                <a:prstGeom prst="ellipse">
                  <a:avLst/>
                </a:prstGeom>
                <a:solidFill>
                  <a:srgbClr val="FF0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sv-SE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  <p:sp>
            <p:nvSpPr>
              <p:cNvPr id="70" name="Oval 69"/>
              <p:cNvSpPr/>
              <p:nvPr/>
            </p:nvSpPr>
            <p:spPr bwMode="auto">
              <a:xfrm rot="9401564">
                <a:off x="1722820" y="5081495"/>
                <a:ext cx="454310" cy="49392"/>
              </a:xfrm>
              <a:prstGeom prst="ellipse">
                <a:avLst/>
              </a:prstGeom>
              <a:solidFill>
                <a:srgbClr val="FF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149" name="Group 148"/>
            <p:cNvGrpSpPr/>
            <p:nvPr/>
          </p:nvGrpSpPr>
          <p:grpSpPr>
            <a:xfrm>
              <a:off x="3502046" y="4371831"/>
              <a:ext cx="1474447" cy="1041536"/>
              <a:chOff x="1873417" y="2805909"/>
              <a:chExt cx="1474447" cy="1041536"/>
            </a:xfrm>
          </p:grpSpPr>
          <p:sp>
            <p:nvSpPr>
              <p:cNvPr id="150" name="TextBox 149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1" name="Rectangle 150"/>
              <p:cNvSpPr/>
              <p:nvPr/>
            </p:nvSpPr>
            <p:spPr bwMode="auto">
              <a:xfrm>
                <a:off x="1873417" y="3212975"/>
                <a:ext cx="1474447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52" name="TextBox 151"/>
              <p:cNvSpPr txBox="1"/>
              <p:nvPr/>
            </p:nvSpPr>
            <p:spPr>
              <a:xfrm>
                <a:off x="2339924" y="2805909"/>
                <a:ext cx="57099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BRP</a:t>
                </a:r>
              </a:p>
            </p:txBody>
          </p:sp>
        </p:grpSp>
      </p:grpSp>
      <p:grpSp>
        <p:nvGrpSpPr>
          <p:cNvPr id="40" name="Group 39"/>
          <p:cNvGrpSpPr/>
          <p:nvPr/>
        </p:nvGrpSpPr>
        <p:grpSpPr>
          <a:xfrm>
            <a:off x="2224201" y="2814178"/>
            <a:ext cx="280773" cy="977633"/>
            <a:chOff x="2224201" y="2814178"/>
            <a:chExt cx="280773" cy="977633"/>
          </a:xfrm>
        </p:grpSpPr>
        <p:sp>
          <p:nvSpPr>
            <p:cNvPr id="24" name="Oval 23"/>
            <p:cNvSpPr/>
            <p:nvPr/>
          </p:nvSpPr>
          <p:spPr bwMode="auto">
            <a:xfrm rot="5063609">
              <a:off x="1875771" y="3162608"/>
              <a:ext cx="977633" cy="280773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1" name="Oval 160"/>
            <p:cNvSpPr/>
            <p:nvPr/>
          </p:nvSpPr>
          <p:spPr bwMode="auto">
            <a:xfrm rot="15294374">
              <a:off x="2179714" y="3302710"/>
              <a:ext cx="473525" cy="418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2" name="Oval 161"/>
            <p:cNvSpPr/>
            <p:nvPr/>
          </p:nvSpPr>
          <p:spPr bwMode="auto">
            <a:xfrm rot="16200000">
              <a:off x="2096087" y="3299328"/>
              <a:ext cx="473525" cy="418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418790" y="3050586"/>
            <a:ext cx="693238" cy="473524"/>
            <a:chOff x="2418790" y="3050586"/>
            <a:chExt cx="693238" cy="473524"/>
          </a:xfrm>
        </p:grpSpPr>
        <p:sp>
          <p:nvSpPr>
            <p:cNvPr id="148" name="Oval 147"/>
            <p:cNvSpPr/>
            <p:nvPr/>
          </p:nvSpPr>
          <p:spPr bwMode="auto">
            <a:xfrm rot="12930080">
              <a:off x="2525847" y="3173664"/>
              <a:ext cx="385324" cy="51481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3" name="Oval 162"/>
            <p:cNvSpPr/>
            <p:nvPr/>
          </p:nvSpPr>
          <p:spPr bwMode="auto">
            <a:xfrm rot="2578996">
              <a:off x="2418790" y="3086198"/>
              <a:ext cx="693238" cy="388042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5" name="Oval 164"/>
            <p:cNvSpPr/>
            <p:nvPr/>
          </p:nvSpPr>
          <p:spPr bwMode="auto">
            <a:xfrm rot="13698610">
              <a:off x="2450183" y="3266402"/>
              <a:ext cx="473524" cy="418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66" name="Oval 165"/>
          <p:cNvSpPr/>
          <p:nvPr/>
        </p:nvSpPr>
        <p:spPr bwMode="auto">
          <a:xfrm rot="14285268">
            <a:off x="1415844" y="3350828"/>
            <a:ext cx="473524" cy="418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2056553" y="3063636"/>
            <a:ext cx="0" cy="61627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36" name="Group 35"/>
          <p:cNvGrpSpPr/>
          <p:nvPr/>
        </p:nvGrpSpPr>
        <p:grpSpPr>
          <a:xfrm>
            <a:off x="5410431" y="4335595"/>
            <a:ext cx="1474447" cy="1068626"/>
            <a:chOff x="5516212" y="4372503"/>
            <a:chExt cx="1474447" cy="1068626"/>
          </a:xfrm>
        </p:grpSpPr>
        <p:grpSp>
          <p:nvGrpSpPr>
            <p:cNvPr id="179" name="Group 178"/>
            <p:cNvGrpSpPr/>
            <p:nvPr/>
          </p:nvGrpSpPr>
          <p:grpSpPr>
            <a:xfrm>
              <a:off x="5516212" y="4372503"/>
              <a:ext cx="1474447" cy="1055081"/>
              <a:chOff x="3502046" y="4371831"/>
              <a:chExt cx="1474447" cy="1055081"/>
            </a:xfrm>
          </p:grpSpPr>
          <p:sp>
            <p:nvSpPr>
              <p:cNvPr id="189" name="TextBox 188"/>
              <p:cNvSpPr txBox="1"/>
              <p:nvPr/>
            </p:nvSpPr>
            <p:spPr>
              <a:xfrm>
                <a:off x="3502046" y="5088358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81" name="Group 180"/>
              <p:cNvGrpSpPr/>
              <p:nvPr/>
            </p:nvGrpSpPr>
            <p:grpSpPr>
              <a:xfrm>
                <a:off x="3502046" y="4371831"/>
                <a:ext cx="1474447" cy="1041536"/>
                <a:chOff x="1873417" y="2805909"/>
                <a:chExt cx="1474447" cy="1041536"/>
              </a:xfrm>
            </p:grpSpPr>
            <p:sp>
              <p:nvSpPr>
                <p:cNvPr id="182" name="TextBox 181"/>
                <p:cNvSpPr txBox="1"/>
                <p:nvPr/>
              </p:nvSpPr>
              <p:spPr>
                <a:xfrm>
                  <a:off x="1873417" y="3508891"/>
                  <a:ext cx="401998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endParaRPr lang="sv-SE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3" name="Rectangle 182"/>
                <p:cNvSpPr/>
                <p:nvPr/>
              </p:nvSpPr>
              <p:spPr bwMode="auto">
                <a:xfrm>
                  <a:off x="1873417" y="3212975"/>
                  <a:ext cx="1474447" cy="579503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sv-SE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184" name="TextBox 183"/>
                <p:cNvSpPr txBox="1"/>
                <p:nvPr/>
              </p:nvSpPr>
              <p:spPr>
                <a:xfrm>
                  <a:off x="2339924" y="2805909"/>
                  <a:ext cx="570990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sv-SE" sz="1600" dirty="0">
                      <a:solidFill>
                        <a:schemeClr val="tx1"/>
                      </a:solidFill>
                    </a:rPr>
                    <a:t>BRP</a:t>
                  </a:r>
                </a:p>
              </p:txBody>
            </p:sp>
          </p:grpSp>
        </p:grpSp>
        <p:grpSp>
          <p:nvGrpSpPr>
            <p:cNvPr id="215" name="Group 214"/>
            <p:cNvGrpSpPr/>
            <p:nvPr/>
          </p:nvGrpSpPr>
          <p:grpSpPr>
            <a:xfrm>
              <a:off x="5537625" y="4806659"/>
              <a:ext cx="1325990" cy="634470"/>
              <a:chOff x="1622780" y="4753555"/>
              <a:chExt cx="1325990" cy="634470"/>
            </a:xfrm>
          </p:grpSpPr>
          <p:grpSp>
            <p:nvGrpSpPr>
              <p:cNvPr id="221" name="Group 220"/>
              <p:cNvGrpSpPr/>
              <p:nvPr/>
            </p:nvGrpSpPr>
            <p:grpSpPr>
              <a:xfrm>
                <a:off x="1622780" y="4753555"/>
                <a:ext cx="737224" cy="634470"/>
                <a:chOff x="1873417" y="3212975"/>
                <a:chExt cx="737224" cy="634470"/>
              </a:xfrm>
            </p:grpSpPr>
            <p:sp>
              <p:nvSpPr>
                <p:cNvPr id="223" name="TextBox 222"/>
                <p:cNvSpPr txBox="1"/>
                <p:nvPr/>
              </p:nvSpPr>
              <p:spPr>
                <a:xfrm>
                  <a:off x="1873417" y="3508891"/>
                  <a:ext cx="401998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endParaRPr lang="sv-SE" sz="1600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224" name="Straight Connector 223"/>
                <p:cNvCxnSpPr>
                  <a:cxnSpLocks/>
                </p:cNvCxnSpPr>
                <p:nvPr/>
              </p:nvCxnSpPr>
              <p:spPr bwMode="auto">
                <a:xfrm>
                  <a:off x="2610641" y="3212975"/>
                  <a:ext cx="0" cy="579503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218" name="Oval 217"/>
              <p:cNvSpPr/>
              <p:nvPr/>
            </p:nvSpPr>
            <p:spPr bwMode="auto">
              <a:xfrm rot="9448713">
                <a:off x="2494460" y="5053592"/>
                <a:ext cx="454310" cy="49392"/>
              </a:xfrm>
              <a:prstGeom prst="ellipse">
                <a:avLst/>
              </a:prstGeom>
              <a:solidFill>
                <a:srgbClr val="FF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20" name="Oval 219"/>
              <p:cNvSpPr/>
              <p:nvPr/>
            </p:nvSpPr>
            <p:spPr bwMode="auto">
              <a:xfrm rot="9401564">
                <a:off x="1722820" y="5081495"/>
                <a:ext cx="454310" cy="49392"/>
              </a:xfrm>
              <a:prstGeom prst="ellipse">
                <a:avLst/>
              </a:prstGeom>
              <a:solidFill>
                <a:srgbClr val="FF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</p:grpSp>
      <p:grpSp>
        <p:nvGrpSpPr>
          <p:cNvPr id="37" name="Group 36"/>
          <p:cNvGrpSpPr/>
          <p:nvPr/>
        </p:nvGrpSpPr>
        <p:grpSpPr>
          <a:xfrm>
            <a:off x="7433659" y="4339111"/>
            <a:ext cx="1478193" cy="1060710"/>
            <a:chOff x="7434084" y="4358285"/>
            <a:chExt cx="1478193" cy="1060710"/>
          </a:xfrm>
        </p:grpSpPr>
        <p:grpSp>
          <p:nvGrpSpPr>
            <p:cNvPr id="225" name="Group 224"/>
            <p:cNvGrpSpPr/>
            <p:nvPr/>
          </p:nvGrpSpPr>
          <p:grpSpPr>
            <a:xfrm>
              <a:off x="7434084" y="4784525"/>
              <a:ext cx="1354375" cy="634470"/>
              <a:chOff x="1622780" y="4753555"/>
              <a:chExt cx="1354375" cy="634470"/>
            </a:xfrm>
          </p:grpSpPr>
          <p:grpSp>
            <p:nvGrpSpPr>
              <p:cNvPr id="231" name="Group 230"/>
              <p:cNvGrpSpPr/>
              <p:nvPr/>
            </p:nvGrpSpPr>
            <p:grpSpPr>
              <a:xfrm>
                <a:off x="1622780" y="4753555"/>
                <a:ext cx="737224" cy="634470"/>
                <a:chOff x="1873417" y="3212975"/>
                <a:chExt cx="737224" cy="634470"/>
              </a:xfrm>
            </p:grpSpPr>
            <p:sp>
              <p:nvSpPr>
                <p:cNvPr id="233" name="TextBox 232"/>
                <p:cNvSpPr txBox="1"/>
                <p:nvPr/>
              </p:nvSpPr>
              <p:spPr>
                <a:xfrm>
                  <a:off x="1873417" y="3508891"/>
                  <a:ext cx="401998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endParaRPr lang="sv-SE" sz="1600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234" name="Straight Connector 233"/>
                <p:cNvCxnSpPr>
                  <a:cxnSpLocks/>
                </p:cNvCxnSpPr>
                <p:nvPr/>
              </p:nvCxnSpPr>
              <p:spPr bwMode="auto">
                <a:xfrm>
                  <a:off x="2610641" y="3212975"/>
                  <a:ext cx="0" cy="579503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229" name="Oval 228"/>
              <p:cNvSpPr/>
              <p:nvPr/>
            </p:nvSpPr>
            <p:spPr bwMode="auto">
              <a:xfrm rot="9985407">
                <a:off x="2522845" y="5106439"/>
                <a:ext cx="454310" cy="49392"/>
              </a:xfrm>
              <a:prstGeom prst="ellipse">
                <a:avLst/>
              </a:prstGeom>
              <a:solidFill>
                <a:srgbClr val="FF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30" name="Oval 229"/>
              <p:cNvSpPr/>
              <p:nvPr/>
            </p:nvSpPr>
            <p:spPr bwMode="auto">
              <a:xfrm rot="9401564">
                <a:off x="1722820" y="5081495"/>
                <a:ext cx="454310" cy="49392"/>
              </a:xfrm>
              <a:prstGeom prst="ellipse">
                <a:avLst/>
              </a:prstGeom>
              <a:solidFill>
                <a:srgbClr val="FF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235" name="Group 234"/>
            <p:cNvGrpSpPr/>
            <p:nvPr/>
          </p:nvGrpSpPr>
          <p:grpSpPr>
            <a:xfrm>
              <a:off x="7437830" y="4358285"/>
              <a:ext cx="1474447" cy="1055081"/>
              <a:chOff x="3502046" y="4371831"/>
              <a:chExt cx="1474447" cy="1055081"/>
            </a:xfrm>
          </p:grpSpPr>
          <p:sp>
            <p:nvSpPr>
              <p:cNvPr id="236" name="TextBox 235"/>
              <p:cNvSpPr txBox="1"/>
              <p:nvPr/>
            </p:nvSpPr>
            <p:spPr>
              <a:xfrm>
                <a:off x="3502046" y="5088358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37" name="Group 236"/>
              <p:cNvGrpSpPr/>
              <p:nvPr/>
            </p:nvGrpSpPr>
            <p:grpSpPr>
              <a:xfrm>
                <a:off x="3502046" y="4371831"/>
                <a:ext cx="1474447" cy="1041536"/>
                <a:chOff x="1873417" y="2805909"/>
                <a:chExt cx="1474447" cy="1041536"/>
              </a:xfrm>
            </p:grpSpPr>
            <p:sp>
              <p:nvSpPr>
                <p:cNvPr id="238" name="TextBox 237"/>
                <p:cNvSpPr txBox="1"/>
                <p:nvPr/>
              </p:nvSpPr>
              <p:spPr>
                <a:xfrm>
                  <a:off x="1873417" y="3508891"/>
                  <a:ext cx="401998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endParaRPr lang="sv-SE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9" name="Rectangle 238"/>
                <p:cNvSpPr/>
                <p:nvPr/>
              </p:nvSpPr>
              <p:spPr bwMode="auto">
                <a:xfrm>
                  <a:off x="1873417" y="3212975"/>
                  <a:ext cx="1474447" cy="579503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sv-SE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40" name="TextBox 239"/>
                <p:cNvSpPr txBox="1"/>
                <p:nvPr/>
              </p:nvSpPr>
              <p:spPr>
                <a:xfrm>
                  <a:off x="2339924" y="2805909"/>
                  <a:ext cx="570990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sv-SE" sz="1600" dirty="0">
                      <a:solidFill>
                        <a:schemeClr val="tx1"/>
                      </a:solidFill>
                    </a:rPr>
                    <a:t>BRP</a:t>
                  </a:r>
                </a:p>
              </p:txBody>
            </p:sp>
          </p:grpSp>
        </p:grpSp>
      </p:grpSp>
      <p:cxnSp>
        <p:nvCxnSpPr>
          <p:cNvPr id="39" name="Straight Arrow Connector 38"/>
          <p:cNvCxnSpPr>
            <a:stCxn id="22" idx="0"/>
          </p:cNvCxnSpPr>
          <p:nvPr/>
        </p:nvCxnSpPr>
        <p:spPr bwMode="auto">
          <a:xfrm flipV="1">
            <a:off x="2052238" y="3841193"/>
            <a:ext cx="0" cy="4949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5" name="Straight Arrow Connector 264"/>
          <p:cNvCxnSpPr/>
          <p:nvPr/>
        </p:nvCxnSpPr>
        <p:spPr bwMode="auto">
          <a:xfrm flipV="1">
            <a:off x="4104130" y="3841193"/>
            <a:ext cx="0" cy="4949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6" name="Straight Arrow Connector 265"/>
          <p:cNvCxnSpPr/>
          <p:nvPr/>
        </p:nvCxnSpPr>
        <p:spPr bwMode="auto">
          <a:xfrm flipV="1">
            <a:off x="6169068" y="3841193"/>
            <a:ext cx="0" cy="4949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7" name="Straight Arrow Connector 266"/>
          <p:cNvCxnSpPr/>
          <p:nvPr/>
        </p:nvCxnSpPr>
        <p:spPr bwMode="auto">
          <a:xfrm flipV="1">
            <a:off x="8055648" y="3841193"/>
            <a:ext cx="0" cy="4949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268" name="Group 267"/>
          <p:cNvGrpSpPr/>
          <p:nvPr/>
        </p:nvGrpSpPr>
        <p:grpSpPr>
          <a:xfrm>
            <a:off x="4276024" y="2794619"/>
            <a:ext cx="280773" cy="977633"/>
            <a:chOff x="2224201" y="2814178"/>
            <a:chExt cx="280773" cy="977633"/>
          </a:xfrm>
        </p:grpSpPr>
        <p:sp>
          <p:nvSpPr>
            <p:cNvPr id="269" name="Oval 268"/>
            <p:cNvSpPr/>
            <p:nvPr/>
          </p:nvSpPr>
          <p:spPr bwMode="auto">
            <a:xfrm rot="5063609">
              <a:off x="1875771" y="3162608"/>
              <a:ext cx="977633" cy="280773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0" name="Oval 269"/>
            <p:cNvSpPr/>
            <p:nvPr/>
          </p:nvSpPr>
          <p:spPr bwMode="auto">
            <a:xfrm rot="15294374">
              <a:off x="2179714" y="3302710"/>
              <a:ext cx="473525" cy="418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1" name="Oval 270"/>
            <p:cNvSpPr/>
            <p:nvPr/>
          </p:nvSpPr>
          <p:spPr bwMode="auto">
            <a:xfrm rot="16200000">
              <a:off x="2096087" y="3299328"/>
              <a:ext cx="473525" cy="418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272" name="Group 271"/>
          <p:cNvGrpSpPr/>
          <p:nvPr/>
        </p:nvGrpSpPr>
        <p:grpSpPr>
          <a:xfrm>
            <a:off x="4470613" y="3031027"/>
            <a:ext cx="693238" cy="473524"/>
            <a:chOff x="2418790" y="3050586"/>
            <a:chExt cx="693238" cy="473524"/>
          </a:xfrm>
        </p:grpSpPr>
        <p:sp>
          <p:nvSpPr>
            <p:cNvPr id="273" name="Oval 272"/>
            <p:cNvSpPr/>
            <p:nvPr/>
          </p:nvSpPr>
          <p:spPr bwMode="auto">
            <a:xfrm rot="12930080">
              <a:off x="2525847" y="3173664"/>
              <a:ext cx="385324" cy="51481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4" name="Oval 273"/>
            <p:cNvSpPr/>
            <p:nvPr/>
          </p:nvSpPr>
          <p:spPr bwMode="auto">
            <a:xfrm rot="2578996">
              <a:off x="2418790" y="3086198"/>
              <a:ext cx="693238" cy="388042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5" name="Oval 274"/>
            <p:cNvSpPr/>
            <p:nvPr/>
          </p:nvSpPr>
          <p:spPr bwMode="auto">
            <a:xfrm rot="13698610">
              <a:off x="2450183" y="3266402"/>
              <a:ext cx="473524" cy="418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76" name="Oval 275"/>
          <p:cNvSpPr/>
          <p:nvPr/>
        </p:nvSpPr>
        <p:spPr bwMode="auto">
          <a:xfrm rot="14285268">
            <a:off x="3467667" y="3331269"/>
            <a:ext cx="473524" cy="418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7" name="Straight Connector 276"/>
          <p:cNvCxnSpPr/>
          <p:nvPr/>
        </p:nvCxnSpPr>
        <p:spPr bwMode="auto">
          <a:xfrm>
            <a:off x="4108376" y="3044077"/>
            <a:ext cx="0" cy="61627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278" name="Group 277"/>
          <p:cNvGrpSpPr/>
          <p:nvPr/>
        </p:nvGrpSpPr>
        <p:grpSpPr>
          <a:xfrm>
            <a:off x="6343670" y="2775216"/>
            <a:ext cx="280773" cy="977633"/>
            <a:chOff x="2224201" y="2814178"/>
            <a:chExt cx="280773" cy="977633"/>
          </a:xfrm>
        </p:grpSpPr>
        <p:sp>
          <p:nvSpPr>
            <p:cNvPr id="279" name="Oval 278"/>
            <p:cNvSpPr/>
            <p:nvPr/>
          </p:nvSpPr>
          <p:spPr bwMode="auto">
            <a:xfrm rot="5063609">
              <a:off x="1875771" y="3162608"/>
              <a:ext cx="977633" cy="280773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0" name="Oval 279"/>
            <p:cNvSpPr/>
            <p:nvPr/>
          </p:nvSpPr>
          <p:spPr bwMode="auto">
            <a:xfrm rot="15294374">
              <a:off x="2179714" y="3302710"/>
              <a:ext cx="473525" cy="418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1" name="Oval 280"/>
            <p:cNvSpPr/>
            <p:nvPr/>
          </p:nvSpPr>
          <p:spPr bwMode="auto">
            <a:xfrm rot="16200000">
              <a:off x="2096087" y="3299328"/>
              <a:ext cx="473525" cy="418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282" name="Group 281"/>
          <p:cNvGrpSpPr/>
          <p:nvPr/>
        </p:nvGrpSpPr>
        <p:grpSpPr>
          <a:xfrm>
            <a:off x="6538259" y="3011624"/>
            <a:ext cx="693238" cy="473524"/>
            <a:chOff x="2418790" y="3050586"/>
            <a:chExt cx="693238" cy="473524"/>
          </a:xfrm>
        </p:grpSpPr>
        <p:sp>
          <p:nvSpPr>
            <p:cNvPr id="283" name="Oval 282"/>
            <p:cNvSpPr/>
            <p:nvPr/>
          </p:nvSpPr>
          <p:spPr bwMode="auto">
            <a:xfrm rot="12930080">
              <a:off x="2525847" y="3173664"/>
              <a:ext cx="385324" cy="51481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4" name="Oval 283"/>
            <p:cNvSpPr/>
            <p:nvPr/>
          </p:nvSpPr>
          <p:spPr bwMode="auto">
            <a:xfrm rot="2578996">
              <a:off x="2418790" y="3086198"/>
              <a:ext cx="693238" cy="388042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5" name="Oval 284"/>
            <p:cNvSpPr/>
            <p:nvPr/>
          </p:nvSpPr>
          <p:spPr bwMode="auto">
            <a:xfrm rot="13698610">
              <a:off x="2450183" y="3266402"/>
              <a:ext cx="473524" cy="418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86" name="Oval 285"/>
          <p:cNvSpPr/>
          <p:nvPr/>
        </p:nvSpPr>
        <p:spPr bwMode="auto">
          <a:xfrm rot="14285268">
            <a:off x="5535313" y="3311866"/>
            <a:ext cx="473524" cy="418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87" name="Straight Connector 286"/>
          <p:cNvCxnSpPr/>
          <p:nvPr/>
        </p:nvCxnSpPr>
        <p:spPr bwMode="auto">
          <a:xfrm>
            <a:off x="6176022" y="3024674"/>
            <a:ext cx="0" cy="61627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288" name="Group 287"/>
          <p:cNvGrpSpPr/>
          <p:nvPr/>
        </p:nvGrpSpPr>
        <p:grpSpPr>
          <a:xfrm>
            <a:off x="8220598" y="2804370"/>
            <a:ext cx="280773" cy="977633"/>
            <a:chOff x="2224201" y="2814178"/>
            <a:chExt cx="280773" cy="977633"/>
          </a:xfrm>
        </p:grpSpPr>
        <p:sp>
          <p:nvSpPr>
            <p:cNvPr id="289" name="Oval 288"/>
            <p:cNvSpPr/>
            <p:nvPr/>
          </p:nvSpPr>
          <p:spPr bwMode="auto">
            <a:xfrm rot="5063609">
              <a:off x="1875771" y="3162608"/>
              <a:ext cx="977633" cy="280773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90" name="Oval 289"/>
            <p:cNvSpPr/>
            <p:nvPr/>
          </p:nvSpPr>
          <p:spPr bwMode="auto">
            <a:xfrm rot="15294374">
              <a:off x="2179714" y="3302710"/>
              <a:ext cx="473525" cy="418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91" name="Oval 290"/>
            <p:cNvSpPr/>
            <p:nvPr/>
          </p:nvSpPr>
          <p:spPr bwMode="auto">
            <a:xfrm rot="16200000">
              <a:off x="2096087" y="3299328"/>
              <a:ext cx="473525" cy="418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292" name="Group 291"/>
          <p:cNvGrpSpPr/>
          <p:nvPr/>
        </p:nvGrpSpPr>
        <p:grpSpPr>
          <a:xfrm>
            <a:off x="8415187" y="3040778"/>
            <a:ext cx="693238" cy="473524"/>
            <a:chOff x="2418790" y="3050586"/>
            <a:chExt cx="693238" cy="473524"/>
          </a:xfrm>
        </p:grpSpPr>
        <p:sp>
          <p:nvSpPr>
            <p:cNvPr id="293" name="Oval 292"/>
            <p:cNvSpPr/>
            <p:nvPr/>
          </p:nvSpPr>
          <p:spPr bwMode="auto">
            <a:xfrm rot="12930080">
              <a:off x="2525847" y="3173664"/>
              <a:ext cx="385324" cy="51481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94" name="Oval 293"/>
            <p:cNvSpPr/>
            <p:nvPr/>
          </p:nvSpPr>
          <p:spPr bwMode="auto">
            <a:xfrm rot="2578996">
              <a:off x="2418790" y="3086198"/>
              <a:ext cx="693238" cy="388042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95" name="Oval 294"/>
            <p:cNvSpPr/>
            <p:nvPr/>
          </p:nvSpPr>
          <p:spPr bwMode="auto">
            <a:xfrm rot="13698610">
              <a:off x="2450183" y="3266402"/>
              <a:ext cx="473524" cy="418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96" name="Oval 295"/>
          <p:cNvSpPr/>
          <p:nvPr/>
        </p:nvSpPr>
        <p:spPr bwMode="auto">
          <a:xfrm rot="14285268">
            <a:off x="7412241" y="3341020"/>
            <a:ext cx="473524" cy="418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97" name="Straight Connector 296"/>
          <p:cNvCxnSpPr/>
          <p:nvPr/>
        </p:nvCxnSpPr>
        <p:spPr bwMode="auto">
          <a:xfrm>
            <a:off x="8052950" y="3053828"/>
            <a:ext cx="0" cy="61627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18941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" grpId="0"/>
      <p:bldP spid="166" grpId="0" animBg="1"/>
      <p:bldP spid="276" grpId="0" animBg="1"/>
      <p:bldP spid="286" grpId="0" animBg="1"/>
      <p:bldP spid="29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DL/UL Overhead Comparison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410" y="1981200"/>
            <a:ext cx="7711927" cy="4239847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0615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DL/UL Overhead Comparison (Detailed)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1"/>
                <a:ext cx="7770813" cy="2023864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Previous presentation showed: </a:t>
                </a:r>
                <a:br>
                  <a:rPr lang="en-US" noProof="0" dirty="0"/>
                </a:br>
                <a:br>
                  <a:rPr lang="en-US" noProof="0" dirty="0"/>
                </a:br>
                <a:r>
                  <a:rPr lang="en-US" noProof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latin typeface="Cambria Math" panose="02040503050406030204" pitchFamily="18" charset="0"/>
                          </a:rPr>
                          <m:t>#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𝐃𝐋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𝐓𝐫𝐚𝐢𝐧𝐢𝐧𝐠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𝐒𝐥𝐨𝐭𝐬</m:t>
                        </m:r>
                      </m:num>
                      <m:den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#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𝐔𝐋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𝐓𝐫𝐚𝐢𝐧𝐢𝐧𝐠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𝐒𝐥𝐨𝐭𝐬</m:t>
                        </m:r>
                      </m:den>
                    </m:f>
                    <m:r>
                      <a:rPr lang="en-US" i="1" noProof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𝑅𝐹</m:t>
                                </m:r>
                              </m:sub>
                              <m:sup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𝐴𝑃</m:t>
                                </m:r>
                              </m:sup>
                            </m:sSubSup>
                          </m:num>
                          <m:den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𝐾</m:t>
                            </m:r>
                            <m:sSubSup>
                              <m:sSubSupPr>
                                <m:ctrlP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𝑅𝐹</m:t>
                                </m:r>
                              </m:sub>
                              <m:sup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𝑆𝑇𝐴</m:t>
                                </m:r>
                              </m:sup>
                            </m:sSubSup>
                          </m:den>
                        </m:f>
                      </m:e>
                    </m:d>
                    <m:r>
                      <a:rPr lang="en-US" i="1" noProof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𝑅𝐹</m:t>
                            </m:r>
                          </m:sub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bSup>
                        <m:sSub>
                          <m:sSub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p>
                        <m:sSup>
                          <m:s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p>
                      </m:den>
                    </m:f>
                  </m:oMath>
                </a14:m>
                <a:endParaRPr lang="en-US" noProof="0" dirty="0"/>
              </a:p>
              <a:p>
                <a:endParaRPr lang="en-US" noProof="0" dirty="0"/>
              </a:p>
              <a:p>
                <a:endParaRPr lang="en-US" noProof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1"/>
                <a:ext cx="7770813" cy="2023864"/>
              </a:xfrm>
              <a:blipFill>
                <a:blip r:embed="rId2"/>
                <a:stretch>
                  <a:fillRect l="-1099" t="-2410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 bwMode="auto">
          <a:xfrm>
            <a:off x="3491880" y="2564904"/>
            <a:ext cx="1152128" cy="1152128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Arrow Connector 8"/>
          <p:cNvCxnSpPr>
            <a:cxnSpLocks/>
          </p:cNvCxnSpPr>
          <p:nvPr/>
        </p:nvCxnSpPr>
        <p:spPr bwMode="auto">
          <a:xfrm flipH="1">
            <a:off x="4609306" y="2215152"/>
            <a:ext cx="1872208" cy="4234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508898" y="1922764"/>
            <a:ext cx="23647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rgbClr val="FF0000"/>
                </a:solidFill>
              </a:rPr>
              <a:t>Hardware &amp; scenario </a:t>
            </a:r>
          </a:p>
          <a:p>
            <a:pPr algn="ctr"/>
            <a:r>
              <a:rPr lang="sv-SE" sz="1600" dirty="0" err="1">
                <a:solidFill>
                  <a:srgbClr val="FF0000"/>
                </a:solidFill>
              </a:rPr>
              <a:t>dependent</a:t>
            </a:r>
            <a:r>
              <a:rPr lang="sv-SE" sz="1600" dirty="0">
                <a:solidFill>
                  <a:srgbClr val="FF0000"/>
                </a:solidFill>
              </a:rPr>
              <a:t> (</a:t>
            </a:r>
            <a:r>
              <a:rPr lang="sv-SE" sz="1600" dirty="0" err="1">
                <a:solidFill>
                  <a:srgbClr val="FF0000"/>
                </a:solidFill>
              </a:rPr>
              <a:t>shaded</a:t>
            </a:r>
            <a:r>
              <a:rPr lang="sv-SE" sz="1600" dirty="0">
                <a:solidFill>
                  <a:srgbClr val="FF0000"/>
                </a:solidFill>
              </a:rPr>
              <a:t> </a:t>
            </a:r>
            <a:r>
              <a:rPr lang="sv-SE" sz="1600" dirty="0" err="1">
                <a:solidFill>
                  <a:srgbClr val="FF0000"/>
                </a:solidFill>
              </a:rPr>
              <a:t>boxes</a:t>
            </a:r>
            <a:r>
              <a:rPr lang="sv-SE" sz="16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4873625" y="2601754"/>
            <a:ext cx="1066527" cy="1152128"/>
          </a:xfrm>
          <a:prstGeom prst="ellips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 bwMode="auto">
          <a:xfrm flipH="1" flipV="1">
            <a:off x="5961656" y="3177818"/>
            <a:ext cx="988422" cy="1071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930876" y="3140968"/>
            <a:ext cx="15408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accent2"/>
                </a:solidFill>
              </a:rPr>
              <a:t>Implementation </a:t>
            </a:r>
          </a:p>
          <a:p>
            <a:pPr algn="ctr"/>
            <a:r>
              <a:rPr lang="sv-SE" sz="1600" dirty="0" err="1">
                <a:solidFill>
                  <a:schemeClr val="accent2"/>
                </a:solidFill>
              </a:rPr>
              <a:t>dependent</a:t>
            </a:r>
            <a:endParaRPr lang="sv-SE" sz="1600" dirty="0">
              <a:solidFill>
                <a:schemeClr val="accent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85800" y="4387311"/>
                <a:ext cx="7936981" cy="1999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b="1" dirty="0">
                    <a:solidFill>
                      <a:schemeClr val="tx1"/>
                    </a:solidFill>
                  </a:rPr>
                  <a:t>   Clearly, if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𝑲</m:t>
                    </m:r>
                    <m:sSubSup>
                      <m:sSubSup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𝑹𝑭</m:t>
                        </m:r>
                      </m:sub>
                      <m:sup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sSubSup>
                      <m:sSubSup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𝑹𝑭</m:t>
                        </m:r>
                      </m:sub>
                      <m:sup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𝑨𝑷</m:t>
                        </m:r>
                      </m:sup>
                    </m:sSubSup>
                  </m:oMath>
                </a14:m>
                <a:r>
                  <a:rPr lang="en-US" b="1" dirty="0">
                    <a:solidFill>
                      <a:schemeClr val="tx1"/>
                    </a:solidFill>
                  </a:rPr>
                  <a:t>, DL training overhead is larger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u="sng" dirty="0">
                    <a:solidFill>
                      <a:schemeClr val="tx1"/>
                    </a:solidFill>
                  </a:rPr>
                  <a:t>Independent of the feedback packet duration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endParaRPr lang="en-US" u="sng" dirty="0">
                  <a:solidFill>
                    <a:schemeClr val="tx1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In general, the larger the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  <m:sup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, the larger the DL training </a:t>
                </a:r>
                <a:br>
                  <a:rPr lang="en-US" dirty="0">
                    <a:solidFill>
                      <a:schemeClr val="tx1"/>
                    </a:solidFill>
                  </a:rPr>
                </a:br>
                <a:r>
                  <a:rPr lang="en-US" dirty="0">
                    <a:solidFill>
                      <a:schemeClr val="tx1"/>
                    </a:solidFill>
                  </a:rPr>
                  <a:t>overhead</a:t>
                </a:r>
              </a:p>
              <a:p>
                <a:endParaRPr lang="sv-S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387311"/>
                <a:ext cx="7936981" cy="1999650"/>
              </a:xfrm>
              <a:prstGeom prst="rect">
                <a:avLst/>
              </a:prstGeom>
              <a:blipFill>
                <a:blip r:embed="rId3"/>
                <a:stretch>
                  <a:fillRect l="-1076" t="-1220" r="-307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133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/>
      <p:bldP spid="14" grpId="0" animBg="1"/>
      <p:bldP spid="19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DL/UL Training Duality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Both </a:t>
                </a:r>
                <a:r>
                  <a:rPr lang="en-US" dirty="0" err="1"/>
                  <a:t>training</a:t>
                </a:r>
                <a:r>
                  <a:rPr lang="en-US" dirty="0"/>
                  <a:t> </a:t>
                </a:r>
                <a:r>
                  <a:rPr lang="en-US" dirty="0" err="1"/>
                  <a:t>methods</a:t>
                </a:r>
                <a:r>
                  <a:rPr lang="en-US" dirty="0"/>
                  <a:t> </a:t>
                </a:r>
                <a:r>
                  <a:rPr lang="en-US" dirty="0" err="1"/>
                  <a:t>can</a:t>
                </a:r>
                <a:r>
                  <a:rPr lang="en-US" dirty="0"/>
                  <a:t> </a:t>
                </a:r>
                <a:r>
                  <a:rPr lang="en-US" dirty="0" err="1"/>
                  <a:t>provide</a:t>
                </a:r>
                <a:r>
                  <a:rPr lang="en-US" dirty="0"/>
                  <a:t> the same information </a:t>
                </a:r>
                <a:r>
                  <a:rPr lang="en-US" dirty="0" err="1"/>
                  <a:t>about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𝑯</m:t>
                    </m:r>
                  </m:oMath>
                </a14:m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The DL </a:t>
                </a:r>
                <a:r>
                  <a:rPr lang="en-US" dirty="0" err="1"/>
                  <a:t>training</a:t>
                </a:r>
                <a:r>
                  <a:rPr lang="en-US" dirty="0"/>
                  <a:t> </a:t>
                </a:r>
                <a:r>
                  <a:rPr lang="en-US" dirty="0" err="1"/>
                  <a:t>provides</a:t>
                </a:r>
                <a:r>
                  <a:rPr lang="en-US" dirty="0"/>
                  <a:t> </a:t>
                </a:r>
                <a:r>
                  <a:rPr lang="en-US" dirty="0" err="1"/>
                  <a:t>estimates</a:t>
                </a:r>
                <a:r>
                  <a:rPr lang="en-US" dirty="0"/>
                  <a:t> </a:t>
                </a:r>
                <a:r>
                  <a:rPr lang="en-US" dirty="0" err="1"/>
                  <a:t>of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𝑾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𝑆𝑇𝐴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𝐷𝐿</m:t>
                        </m:r>
                      </m:sup>
                    </m:sSubSup>
                    <m:r>
                      <a:rPr lang="en-US" b="1" i="1" smtClean="0">
                        <a:latin typeface="Cambria Math" panose="02040503050406030204" pitchFamily="18" charset="0"/>
                      </a:rPr>
                      <m:t>𝑯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𝑾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𝐴𝑃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𝐷𝐿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p>
                    </m:sSup>
                  </m:oMath>
                </a14:m>
                <a:r>
                  <a:rPr lang="en-US" b="0" dirty="0"/>
                  <a:t> - </a:t>
                </a:r>
                <a:r>
                  <a:rPr lang="en-US" b="0" dirty="0" err="1"/>
                  <a:t>can</a:t>
                </a:r>
                <a:r>
                  <a:rPr lang="en-US" b="0" dirty="0"/>
                  <a:t> be </a:t>
                </a:r>
                <a:r>
                  <a:rPr lang="en-US" b="0" dirty="0" err="1"/>
                  <a:t>fed</a:t>
                </a:r>
                <a:r>
                  <a:rPr lang="en-US" b="0" dirty="0"/>
                  <a:t> back to AP in full form or just by </a:t>
                </a:r>
                <a:r>
                  <a:rPr lang="en-US" b="0" dirty="0" err="1"/>
                  <a:t>indicating</a:t>
                </a:r>
                <a:r>
                  <a:rPr lang="en-US" b="0" dirty="0"/>
                  <a:t> best </a:t>
                </a:r>
                <a:r>
                  <a:rPr lang="en-US" b="0" dirty="0" err="1"/>
                  <a:t>beams</a:t>
                </a:r>
                <a:endParaRPr lang="en-US" b="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The UL </a:t>
                </a:r>
                <a:r>
                  <a:rPr lang="en-US" dirty="0" err="1"/>
                  <a:t>training</a:t>
                </a:r>
                <a:r>
                  <a:rPr lang="en-US" dirty="0"/>
                  <a:t> </a:t>
                </a:r>
                <a:r>
                  <a:rPr lang="en-US" dirty="0" err="1"/>
                  <a:t>provides</a:t>
                </a:r>
                <a:r>
                  <a:rPr lang="en-US" dirty="0"/>
                  <a:t> </a:t>
                </a:r>
                <a:r>
                  <a:rPr lang="en-US" dirty="0" err="1"/>
                  <a:t>estimates</a:t>
                </a:r>
                <a:r>
                  <a:rPr lang="en-US" dirty="0"/>
                  <a:t> </a:t>
                </a:r>
                <a:r>
                  <a:rPr lang="en-US" dirty="0" err="1"/>
                  <a:t>of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𝑾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𝐴𝑃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𝑈𝐿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𝑾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𝑆𝑇𝐴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𝑈𝐿</m:t>
                        </m:r>
                      </m:sup>
                    </m:sSubSup>
                  </m:oMath>
                </a14:m>
                <a:r>
                  <a:rPr lang="en-US" dirty="0"/>
                  <a:t> - directly </a:t>
                </a:r>
                <a:r>
                  <a:rPr lang="en-US" dirty="0" err="1"/>
                  <a:t>available</a:t>
                </a:r>
                <a:r>
                  <a:rPr lang="en-US" dirty="0"/>
                  <a:t> at AP, no feedback </a:t>
                </a:r>
                <a:r>
                  <a:rPr lang="en-US" dirty="0" err="1"/>
                  <a:t>needed</a:t>
                </a: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If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𝑆𝑇𝐴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𝐷𝐿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𝑾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𝑆𝑇𝐴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𝑈𝐿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𝐴𝑃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𝐷𝐿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𝑾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𝐴𝑃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𝑈𝐿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dirty="0"/>
                  <a:t> (</a:t>
                </a:r>
                <a:r>
                  <a:rPr lang="en-US" dirty="0" err="1"/>
                  <a:t>this</a:t>
                </a:r>
                <a:r>
                  <a:rPr lang="en-US" dirty="0"/>
                  <a:t> is </a:t>
                </a:r>
                <a:r>
                  <a:rPr lang="en-US" dirty="0" err="1"/>
                  <a:t>where</a:t>
                </a:r>
                <a:r>
                  <a:rPr lang="en-US" dirty="0"/>
                  <a:t> </a:t>
                </a:r>
                <a:r>
                  <a:rPr lang="en-US" dirty="0" err="1"/>
                  <a:t>calibration</a:t>
                </a:r>
                <a:r>
                  <a:rPr lang="en-US" dirty="0"/>
                  <a:t> </a:t>
                </a:r>
                <a:r>
                  <a:rPr lang="en-US" dirty="0" err="1"/>
                  <a:t>comes</a:t>
                </a:r>
                <a:r>
                  <a:rPr lang="en-US" dirty="0"/>
                  <a:t> in), DL and UL </a:t>
                </a:r>
                <a:r>
                  <a:rPr lang="en-US" dirty="0" err="1"/>
                  <a:t>training</a:t>
                </a:r>
                <a:r>
                  <a:rPr lang="en-US" dirty="0"/>
                  <a:t> </a:t>
                </a:r>
                <a:r>
                  <a:rPr lang="en-US" dirty="0" err="1"/>
                  <a:t>produce</a:t>
                </a:r>
                <a:r>
                  <a:rPr lang="en-US" dirty="0"/>
                  <a:t> </a:t>
                </a:r>
                <a:r>
                  <a:rPr lang="en-US" dirty="0" err="1"/>
                  <a:t>equivalent</a:t>
                </a:r>
                <a:r>
                  <a:rPr lang="en-US" dirty="0"/>
                  <a:t> </a:t>
                </a:r>
                <a:r>
                  <a:rPr lang="en-US" dirty="0" err="1"/>
                  <a:t>channel</a:t>
                </a:r>
                <a:r>
                  <a:rPr lang="en-US" dirty="0"/>
                  <a:t> information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 err="1"/>
                  <a:t>Calibration</a:t>
                </a:r>
                <a:r>
                  <a:rPr lang="en-US" dirty="0"/>
                  <a:t> at AP is </a:t>
                </a:r>
                <a:r>
                  <a:rPr lang="en-US" dirty="0" err="1"/>
                  <a:t>enough</a:t>
                </a:r>
                <a:r>
                  <a:rPr lang="en-US" dirty="0"/>
                  <a:t> to </a:t>
                </a:r>
                <a:r>
                  <a:rPr lang="en-US" dirty="0" err="1"/>
                  <a:t>remove</a:t>
                </a:r>
                <a:r>
                  <a:rPr lang="en-US" dirty="0"/>
                  <a:t> inter-</a:t>
                </a:r>
                <a:r>
                  <a:rPr lang="en-US" dirty="0" err="1"/>
                  <a:t>user</a:t>
                </a:r>
                <a:r>
                  <a:rPr lang="en-US" dirty="0"/>
                  <a:t> </a:t>
                </a:r>
                <a:r>
                  <a:rPr lang="en-US" dirty="0" err="1"/>
                  <a:t>interference</a:t>
                </a:r>
                <a:r>
                  <a:rPr lang="en-US" dirty="0"/>
                  <a:t>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9" t="-1185" r="-78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81252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Channel 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4559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If complete (or almost complete) channel estimate is required, the overhead can be reduced significantly with UL training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There are indoor </a:t>
            </a:r>
            <a:r>
              <a:rPr lang="en-US" sz="2000" dirty="0" err="1"/>
              <a:t>mmWave</a:t>
            </a:r>
            <a:r>
              <a:rPr lang="en-US" sz="2000" dirty="0"/>
              <a:t> (58.7 GHz) channels that contain significant </a:t>
            </a:r>
            <a:r>
              <a:rPr lang="en-US" sz="2000" dirty="0" err="1"/>
              <a:t>multipaths</a:t>
            </a:r>
            <a:r>
              <a:rPr lang="en-US" sz="2000" dirty="0"/>
              <a:t> [2] – might require more than LOS estimate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989" y="4108665"/>
            <a:ext cx="4379491" cy="227280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0002" y="4272743"/>
            <a:ext cx="4378895" cy="1944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731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 Training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225" y="1903038"/>
            <a:ext cx="7770813" cy="7277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 sends out a trigger frame for UL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2017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1872477" y="2731842"/>
            <a:ext cx="840889" cy="847092"/>
            <a:chOff x="1331640" y="3356992"/>
            <a:chExt cx="632433" cy="528188"/>
          </a:xfrm>
        </p:grpSpPr>
        <p:sp>
          <p:nvSpPr>
            <p:cNvPr id="7" name="Rectangle 6"/>
            <p:cNvSpPr/>
            <p:nvPr/>
          </p:nvSpPr>
          <p:spPr bwMode="auto">
            <a:xfrm>
              <a:off x="1331640" y="3356992"/>
              <a:ext cx="576064" cy="43204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385068" y="3423515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084024" y="2893629"/>
            <a:ext cx="1465338" cy="369332"/>
            <a:chOff x="2327163" y="3382474"/>
            <a:chExt cx="1465338" cy="369332"/>
          </a:xfrm>
        </p:grpSpPr>
        <p:sp>
          <p:nvSpPr>
            <p:cNvPr id="10" name="Rectangle: Rounded Corners 9"/>
            <p:cNvSpPr/>
            <p:nvPr/>
          </p:nvSpPr>
          <p:spPr bwMode="auto">
            <a:xfrm>
              <a:off x="2411760" y="3429000"/>
              <a:ext cx="1296144" cy="288032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27163" y="3382474"/>
              <a:ext cx="14653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Trigger </a:t>
              </a:r>
              <a:r>
                <a:rPr lang="sv-SE" sz="1800" dirty="0" err="1">
                  <a:solidFill>
                    <a:schemeClr val="tx1"/>
                  </a:solidFill>
                </a:rPr>
                <a:t>frame</a:t>
              </a:r>
              <a:endParaRPr lang="sv-SE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249195" y="2483402"/>
            <a:ext cx="762581" cy="441341"/>
            <a:chOff x="5738881" y="4067779"/>
            <a:chExt cx="762581" cy="441341"/>
          </a:xfrm>
        </p:grpSpPr>
        <p:sp>
          <p:nvSpPr>
            <p:cNvPr id="13" name="Oval 12"/>
            <p:cNvSpPr/>
            <p:nvPr/>
          </p:nvSpPr>
          <p:spPr bwMode="auto">
            <a:xfrm>
              <a:off x="5796136" y="4067779"/>
              <a:ext cx="648072" cy="441341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738881" y="4103783"/>
              <a:ext cx="7625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STA 1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249194" y="3309647"/>
            <a:ext cx="762581" cy="441341"/>
            <a:chOff x="5738881" y="4067779"/>
            <a:chExt cx="762581" cy="441341"/>
          </a:xfrm>
        </p:grpSpPr>
        <p:sp>
          <p:nvSpPr>
            <p:cNvPr id="17" name="Oval 16"/>
            <p:cNvSpPr/>
            <p:nvPr/>
          </p:nvSpPr>
          <p:spPr bwMode="auto">
            <a:xfrm>
              <a:off x="5796136" y="4067779"/>
              <a:ext cx="648072" cy="441341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738881" y="4103783"/>
              <a:ext cx="7625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STA 2</a:t>
              </a:r>
            </a:p>
          </p:txBody>
        </p:sp>
      </p:grpSp>
      <p:cxnSp>
        <p:nvCxnSpPr>
          <p:cNvPr id="23" name="Straight Connector 22"/>
          <p:cNvCxnSpPr>
            <a:endCxn id="11" idx="1"/>
          </p:cNvCxnSpPr>
          <p:nvPr/>
        </p:nvCxnSpPr>
        <p:spPr bwMode="auto">
          <a:xfrm>
            <a:off x="2638417" y="3078295"/>
            <a:ext cx="44560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Arrow Connector 24"/>
          <p:cNvCxnSpPr>
            <a:stCxn id="11" idx="3"/>
            <a:endCxn id="14" idx="1"/>
          </p:cNvCxnSpPr>
          <p:nvPr/>
        </p:nvCxnSpPr>
        <p:spPr bwMode="auto">
          <a:xfrm flipV="1">
            <a:off x="4549362" y="2704072"/>
            <a:ext cx="699833" cy="3742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/>
          <p:cNvCxnSpPr>
            <a:stCxn id="11" idx="3"/>
            <a:endCxn id="18" idx="1"/>
          </p:cNvCxnSpPr>
          <p:nvPr/>
        </p:nvCxnSpPr>
        <p:spPr bwMode="auto">
          <a:xfrm>
            <a:off x="4549362" y="3078295"/>
            <a:ext cx="699832" cy="4520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28" name="Group 27"/>
          <p:cNvGrpSpPr/>
          <p:nvPr/>
        </p:nvGrpSpPr>
        <p:grpSpPr>
          <a:xfrm>
            <a:off x="1932882" y="5082044"/>
            <a:ext cx="840889" cy="847092"/>
            <a:chOff x="1331640" y="3356992"/>
            <a:chExt cx="632433" cy="528188"/>
          </a:xfrm>
        </p:grpSpPr>
        <p:sp>
          <p:nvSpPr>
            <p:cNvPr id="29" name="Rectangle 28"/>
            <p:cNvSpPr/>
            <p:nvPr/>
          </p:nvSpPr>
          <p:spPr bwMode="auto">
            <a:xfrm>
              <a:off x="1331640" y="3356992"/>
              <a:ext cx="576064" cy="43204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385068" y="3423515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309599" y="4827904"/>
            <a:ext cx="762581" cy="441341"/>
            <a:chOff x="5738881" y="4067779"/>
            <a:chExt cx="762581" cy="441341"/>
          </a:xfrm>
        </p:grpSpPr>
        <p:sp>
          <p:nvSpPr>
            <p:cNvPr id="35" name="Oval 34"/>
            <p:cNvSpPr/>
            <p:nvPr/>
          </p:nvSpPr>
          <p:spPr bwMode="auto">
            <a:xfrm>
              <a:off x="5796136" y="4067779"/>
              <a:ext cx="648072" cy="441341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738881" y="4103783"/>
              <a:ext cx="7625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STA 1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5388963" y="5918393"/>
            <a:ext cx="762581" cy="441341"/>
            <a:chOff x="5738881" y="4067779"/>
            <a:chExt cx="762581" cy="441341"/>
          </a:xfrm>
        </p:grpSpPr>
        <p:sp>
          <p:nvSpPr>
            <p:cNvPr id="38" name="Oval 37"/>
            <p:cNvSpPr/>
            <p:nvPr/>
          </p:nvSpPr>
          <p:spPr bwMode="auto">
            <a:xfrm>
              <a:off x="5796136" y="4067779"/>
              <a:ext cx="648072" cy="441341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738881" y="4103783"/>
              <a:ext cx="7625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STA 2</a:t>
              </a:r>
            </a:p>
          </p:txBody>
        </p:sp>
      </p:grpSp>
      <p:cxnSp>
        <p:nvCxnSpPr>
          <p:cNvPr id="41" name="Straight Arrow Connector 40"/>
          <p:cNvCxnSpPr>
            <a:cxnSpLocks/>
            <a:stCxn id="51" idx="1"/>
          </p:cNvCxnSpPr>
          <p:nvPr/>
        </p:nvCxnSpPr>
        <p:spPr bwMode="auto">
          <a:xfrm flipH="1">
            <a:off x="2706732" y="5201562"/>
            <a:ext cx="749835" cy="526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triangle"/>
          </a:ln>
          <a:effectLst/>
        </p:spPr>
      </p:cxnSp>
      <p:cxnSp>
        <p:nvCxnSpPr>
          <p:cNvPr id="42" name="Straight Arrow Connector 41"/>
          <p:cNvCxnSpPr>
            <a:cxnSpLocks/>
            <a:stCxn id="70" idx="1"/>
          </p:cNvCxnSpPr>
          <p:nvPr/>
        </p:nvCxnSpPr>
        <p:spPr bwMode="auto">
          <a:xfrm flipH="1" flipV="1">
            <a:off x="2713366" y="5645954"/>
            <a:ext cx="866089" cy="1822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TextBox 50"/>
          <p:cNvSpPr txBox="1"/>
          <p:nvPr/>
        </p:nvSpPr>
        <p:spPr>
          <a:xfrm rot="21318131">
            <a:off x="3454415" y="4964433"/>
            <a:ext cx="1281120" cy="369332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Pilot packet</a:t>
            </a:r>
          </a:p>
        </p:txBody>
      </p:sp>
      <p:cxnSp>
        <p:nvCxnSpPr>
          <p:cNvPr id="55" name="Straight Connector 54"/>
          <p:cNvCxnSpPr>
            <a:cxnSpLocks/>
            <a:stCxn id="36" idx="1"/>
            <a:endCxn id="51" idx="3"/>
          </p:cNvCxnSpPr>
          <p:nvPr/>
        </p:nvCxnSpPr>
        <p:spPr bwMode="auto">
          <a:xfrm flipH="1">
            <a:off x="4733383" y="5048574"/>
            <a:ext cx="576216" cy="4806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>
            <a:cxnSpLocks/>
            <a:stCxn id="70" idx="3"/>
            <a:endCxn id="39" idx="1"/>
          </p:cNvCxnSpPr>
          <p:nvPr/>
        </p:nvCxnSpPr>
        <p:spPr bwMode="auto">
          <a:xfrm>
            <a:off x="4844145" y="6032766"/>
            <a:ext cx="544818" cy="10629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0" name="TextBox 69"/>
          <p:cNvSpPr txBox="1"/>
          <p:nvPr/>
        </p:nvSpPr>
        <p:spPr>
          <a:xfrm rot="551148">
            <a:off x="3571240" y="5745843"/>
            <a:ext cx="1281120" cy="36933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Pilot packet</a:t>
            </a:r>
          </a:p>
        </p:txBody>
      </p:sp>
      <p:sp>
        <p:nvSpPr>
          <p:cNvPr id="82" name="Content Placeholder 2"/>
          <p:cNvSpPr txBox="1">
            <a:spLocks/>
          </p:cNvSpPr>
          <p:nvPr/>
        </p:nvSpPr>
        <p:spPr bwMode="auto">
          <a:xfrm>
            <a:off x="326393" y="4032193"/>
            <a:ext cx="7770813" cy="7277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sv-SE" sz="2000" kern="0" dirty="0"/>
              <a:t>STAs </a:t>
            </a:r>
            <a:r>
              <a:rPr lang="sv-SE" sz="2000" kern="0" dirty="0" err="1"/>
              <a:t>transmit</a:t>
            </a:r>
            <a:r>
              <a:rPr lang="sv-SE" sz="2000" kern="0" dirty="0"/>
              <a:t> (</a:t>
            </a:r>
            <a:r>
              <a:rPr lang="sv-SE" sz="2000" kern="0" dirty="0" err="1"/>
              <a:t>directional</a:t>
            </a:r>
            <a:r>
              <a:rPr lang="sv-SE" sz="2000" kern="0" dirty="0"/>
              <a:t> or </a:t>
            </a:r>
            <a:r>
              <a:rPr lang="sv-SE" sz="2000" kern="0" dirty="0" err="1"/>
              <a:t>omni</a:t>
            </a:r>
            <a:r>
              <a:rPr lang="sv-SE" sz="2000" kern="0" dirty="0"/>
              <a:t>) in UL (</a:t>
            </a:r>
            <a:r>
              <a:rPr lang="sv-SE" sz="2000" kern="0" dirty="0" err="1"/>
              <a:t>simultaneous</a:t>
            </a:r>
            <a:r>
              <a:rPr lang="sv-SE" sz="2000" kern="0" dirty="0"/>
              <a:t> or </a:t>
            </a:r>
            <a:r>
              <a:rPr lang="sv-SE" sz="2000" kern="0" dirty="0" err="1"/>
              <a:t>sequential</a:t>
            </a:r>
            <a:r>
              <a:rPr lang="sv-SE" sz="2000" kern="0" dirty="0"/>
              <a:t>) and AP listens to different </a:t>
            </a:r>
            <a:r>
              <a:rPr lang="sv-SE" sz="2000" kern="0" dirty="0" err="1"/>
              <a:t>sectors</a:t>
            </a:r>
            <a:endParaRPr lang="sv-SE" sz="2000" kern="0" dirty="0"/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7486259" y="5048574"/>
            <a:ext cx="9361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7486259" y="5733438"/>
            <a:ext cx="9361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7215968" y="5191502"/>
            <a:ext cx="14766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is </a:t>
            </a:r>
            <a:r>
              <a:rPr lang="sv-SE" sz="1600" dirty="0" err="1">
                <a:solidFill>
                  <a:schemeClr val="tx1"/>
                </a:solidFill>
              </a:rPr>
              <a:t>orthogonal</a:t>
            </a:r>
            <a:r>
              <a:rPr lang="sv-SE" sz="1600" dirty="0">
                <a:solidFill>
                  <a:schemeClr val="tx1"/>
                </a:solidFill>
              </a:rPr>
              <a:t> to</a:t>
            </a:r>
          </a:p>
        </p:txBody>
      </p:sp>
    </p:spTree>
    <p:extLst>
      <p:ext uri="{BB962C8B-B14F-4D97-AF65-F5344CB8AC3E}">
        <p14:creationId xmlns:p14="http://schemas.microsoft.com/office/powerpoint/2010/main" val="29623493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UL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72650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Significantly less training overhead (for same channel information) in many scenarios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Requires no 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AP can estimate the best analog </a:t>
            </a:r>
            <a:r>
              <a:rPr lang="en-US" dirty="0" err="1"/>
              <a:t>Tx</a:t>
            </a:r>
            <a:r>
              <a:rPr lang="en-US" dirty="0"/>
              <a:t>-Rx beam configuration itself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AP also obtains digital CEF for the best analog </a:t>
            </a:r>
            <a:r>
              <a:rPr lang="en-US" dirty="0" err="1"/>
              <a:t>Tx</a:t>
            </a:r>
            <a:r>
              <a:rPr lang="en-US" dirty="0"/>
              <a:t>-Rx beam configuration (no STA feedback needed)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AP only informs STAs (during DL packet) which analog beams that they transmitted were best (so these are used as receiving beams at STAs)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9950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[1] IEEE 802.11-17/0067r1</a:t>
            </a:r>
          </a:p>
          <a:p>
            <a:r>
              <a:rPr lang="en-US" b="0" dirty="0"/>
              <a:t>[2] J. Medbo, N. </a:t>
            </a:r>
            <a:r>
              <a:rPr lang="en-US" b="0" dirty="0" err="1"/>
              <a:t>Seifi</a:t>
            </a:r>
            <a:r>
              <a:rPr lang="en-US" b="0" dirty="0"/>
              <a:t>, H. </a:t>
            </a:r>
            <a:r>
              <a:rPr lang="en-US" b="0" dirty="0" err="1"/>
              <a:t>Asplund</a:t>
            </a:r>
            <a:r>
              <a:rPr lang="en-US" b="0" dirty="0"/>
              <a:t>, ”Frequency Dependency of Measured Highly Resolved Directional Propagation Channel Characteristics”, European Wireless 2016 (invited paper)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48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Introduction	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DL MU-MIMO is included in 11ay</a:t>
            </a:r>
          </a:p>
          <a:p>
            <a:endParaRPr lang="en-US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An essential part of DL MU-MIMO operation is the  obtaining of channel information (at the AP) for proper user pairing and precoding</a:t>
            </a:r>
          </a:p>
          <a:p>
            <a:endParaRPr lang="en-US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Depending on the scenario, UL training may be more efficient (lower overhead etc.) than explicit (DL) training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And vice versa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Other 5G communities are adopting UL training for </a:t>
            </a:r>
            <a:r>
              <a:rPr lang="en-US" dirty="0" err="1">
                <a:solidFill>
                  <a:schemeClr val="tx1"/>
                </a:solidFill>
              </a:rPr>
              <a:t>mmWave</a:t>
            </a:r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3720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including the principles of Uplink training (as outlined on page 17 of this presentation) into the 802.11ay draft?</a:t>
            </a:r>
            <a:endParaRPr lang="en-US" noProof="0" dirty="0"/>
          </a:p>
          <a:p>
            <a:r>
              <a:rPr lang="en-US" noProof="0" dirty="0"/>
              <a:t>	</a:t>
            </a:r>
            <a:r>
              <a:rPr lang="en-US" sz="1600" noProof="0" dirty="0"/>
              <a:t>Note: Inclusion </a:t>
            </a:r>
            <a:r>
              <a:rPr lang="en-US" sz="1600" noProof="0" dirty="0" err="1"/>
              <a:t>int</a:t>
            </a:r>
            <a:r>
              <a:rPr lang="en-US" sz="1600" dirty="0"/>
              <a:t>o the draft </a:t>
            </a:r>
            <a:r>
              <a:rPr lang="en-US" sz="1600" noProof="0" dirty="0"/>
              <a:t>is subject to the availability of normative text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Further studies wanted</a:t>
            </a:r>
            <a:endParaRPr lang="en-US" noProof="0" dirty="0"/>
          </a:p>
          <a:p>
            <a:pPr>
              <a:buFont typeface="Arial" panose="020B0604020202020204" pitchFamily="34" charset="0"/>
              <a:buChar char="•"/>
            </a:pP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511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2017</a:t>
            </a:r>
            <a:endParaRPr lang="en-GB" dirty="0"/>
          </a:p>
        </p:txBody>
      </p:sp>
      <p:grpSp>
        <p:nvGrpSpPr>
          <p:cNvPr id="54" name="Group 53"/>
          <p:cNvGrpSpPr/>
          <p:nvPr/>
        </p:nvGrpSpPr>
        <p:grpSpPr>
          <a:xfrm>
            <a:off x="1594240" y="2122166"/>
            <a:ext cx="5290641" cy="662997"/>
            <a:chOff x="867836" y="2330514"/>
            <a:chExt cx="5290641" cy="662997"/>
          </a:xfrm>
        </p:grpSpPr>
        <p:grpSp>
          <p:nvGrpSpPr>
            <p:cNvPr id="9" name="Group 8"/>
            <p:cNvGrpSpPr/>
            <p:nvPr/>
          </p:nvGrpSpPr>
          <p:grpSpPr>
            <a:xfrm>
              <a:off x="3131840" y="2373982"/>
              <a:ext cx="936104" cy="576064"/>
              <a:chOff x="827584" y="2492896"/>
              <a:chExt cx="936104" cy="576064"/>
            </a:xfrm>
          </p:grpSpPr>
          <p:sp>
            <p:nvSpPr>
              <p:cNvPr id="7" name="Rectangle 6"/>
              <p:cNvSpPr/>
              <p:nvPr/>
            </p:nvSpPr>
            <p:spPr bwMode="auto">
              <a:xfrm>
                <a:off x="827584" y="2492896"/>
                <a:ext cx="936104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006133" y="2550095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4077453" y="2330514"/>
              <a:ext cx="508075" cy="662997"/>
              <a:chOff x="4669606" y="2373982"/>
              <a:chExt cx="508075" cy="662997"/>
            </a:xfrm>
          </p:grpSpPr>
          <p:sp>
            <p:nvSpPr>
              <p:cNvPr id="17" name="TextBox 16"/>
              <p:cNvSpPr txBox="1"/>
              <p:nvPr/>
            </p:nvSpPr>
            <p:spPr>
              <a:xfrm rot="5400000" flipH="1">
                <a:off x="4923396" y="2403164"/>
                <a:ext cx="46905" cy="461665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grpSp>
            <p:nvGrpSpPr>
              <p:cNvPr id="30" name="Group 29"/>
              <p:cNvGrpSpPr/>
              <p:nvPr/>
            </p:nvGrpSpPr>
            <p:grpSpPr>
              <a:xfrm>
                <a:off x="4669606" y="2373982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14" name="Straight Connector 13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9" name="Straight Connector 18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" name="Straight Connector 22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5" name="Straight Connector 24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31" name="Group 30"/>
              <p:cNvGrpSpPr/>
              <p:nvPr/>
            </p:nvGrpSpPr>
            <p:grpSpPr>
              <a:xfrm>
                <a:off x="4669606" y="2516671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32" name="Straight Connector 31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3" name="Straight Connector 32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4" name="Straight Connector 33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5" name="Straight Connector 34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36" name="Group 35"/>
              <p:cNvGrpSpPr/>
              <p:nvPr/>
            </p:nvGrpSpPr>
            <p:grpSpPr>
              <a:xfrm>
                <a:off x="4669606" y="2918065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8" name="Straight Connector 37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9" name="Straight Connector 38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0" name="Straight Connector 39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42" name="Right Brace 41"/>
            <p:cNvSpPr/>
            <p:nvPr/>
          </p:nvSpPr>
          <p:spPr bwMode="auto">
            <a:xfrm>
              <a:off x="4627919" y="2359113"/>
              <a:ext cx="216024" cy="634398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4928397" y="2497590"/>
                  <a:ext cx="1230080" cy="27770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p>
                    </m:oMath>
                  </a14:m>
                  <a:r>
                    <a:rPr lang="sv-SE" sz="1800" dirty="0" err="1">
                      <a:solidFill>
                        <a:schemeClr val="tx1"/>
                      </a:solidFill>
                    </a:rPr>
                    <a:t>antennas</a:t>
                  </a:r>
                  <a:endParaRPr lang="sv-SE" sz="1800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28397" y="2497590"/>
                  <a:ext cx="1230080" cy="277705"/>
                </a:xfrm>
                <a:prstGeom prst="rect">
                  <a:avLst/>
                </a:prstGeom>
                <a:blipFill>
                  <a:blip r:embed="rId2"/>
                  <a:stretch>
                    <a:fillRect l="-6436" t="-28889" r="-12376" b="-51111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5" name="Straight Connector 44"/>
            <p:cNvCxnSpPr/>
            <p:nvPr/>
          </p:nvCxnSpPr>
          <p:spPr bwMode="auto">
            <a:xfrm>
              <a:off x="2627784" y="2497590"/>
              <a:ext cx="50405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2627784" y="2805367"/>
              <a:ext cx="50405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 rot="5400000">
              <a:off x="2876571" y="2283376"/>
              <a:ext cx="140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48" name="Left Brace 47"/>
            <p:cNvSpPr/>
            <p:nvPr/>
          </p:nvSpPr>
          <p:spPr bwMode="auto">
            <a:xfrm>
              <a:off x="2434268" y="2473203"/>
              <a:ext cx="72008" cy="342096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867836" y="2473203"/>
                  <a:ext cx="1409617" cy="28238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Sup>
                        <m:sSub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𝑅𝐹</m:t>
                          </m:r>
                        </m:sub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bSup>
                    </m:oMath>
                  </a14:m>
                  <a:r>
                    <a:rPr lang="sv-SE" sz="1800" dirty="0"/>
                    <a:t> </a:t>
                  </a:r>
                  <a:r>
                    <a:rPr lang="sv-SE" sz="1800" dirty="0">
                      <a:solidFill>
                        <a:schemeClr val="tx1"/>
                      </a:solidFill>
                    </a:rPr>
                    <a:t>RF </a:t>
                  </a:r>
                  <a:r>
                    <a:rPr lang="sv-SE" sz="1800" dirty="0" err="1">
                      <a:solidFill>
                        <a:schemeClr val="tx1"/>
                      </a:solidFill>
                    </a:rPr>
                    <a:t>chains</a:t>
                  </a:r>
                  <a:endParaRPr lang="sv-SE" sz="1800" dirty="0"/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7836" y="2473203"/>
                  <a:ext cx="1409617" cy="282385"/>
                </a:xfrm>
                <a:prstGeom prst="rect">
                  <a:avLst/>
                </a:prstGeom>
                <a:blipFill>
                  <a:blip r:embed="rId3"/>
                  <a:stretch>
                    <a:fillRect l="-5603" t="-26087" r="-9914" b="-50000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9" name="Group 58"/>
          <p:cNvGrpSpPr/>
          <p:nvPr/>
        </p:nvGrpSpPr>
        <p:grpSpPr>
          <a:xfrm>
            <a:off x="1511131" y="3402101"/>
            <a:ext cx="5375345" cy="662997"/>
            <a:chOff x="867836" y="2330514"/>
            <a:chExt cx="5375345" cy="662997"/>
          </a:xfrm>
        </p:grpSpPr>
        <p:grpSp>
          <p:nvGrpSpPr>
            <p:cNvPr id="60" name="Group 59"/>
            <p:cNvGrpSpPr/>
            <p:nvPr/>
          </p:nvGrpSpPr>
          <p:grpSpPr>
            <a:xfrm>
              <a:off x="3131840" y="2373982"/>
              <a:ext cx="953689" cy="576064"/>
              <a:chOff x="827584" y="2492896"/>
              <a:chExt cx="953689" cy="576064"/>
            </a:xfrm>
          </p:grpSpPr>
          <p:sp>
            <p:nvSpPr>
              <p:cNvPr id="85" name="Rectangle 84"/>
              <p:cNvSpPr/>
              <p:nvPr/>
            </p:nvSpPr>
            <p:spPr bwMode="auto">
              <a:xfrm>
                <a:off x="827584" y="2492896"/>
                <a:ext cx="936104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6" name="TextBox 85"/>
                  <p:cNvSpPr txBox="1"/>
                  <p:nvPr/>
                </p:nvSpPr>
                <p:spPr>
                  <a:xfrm>
                    <a:off x="863521" y="2550095"/>
                    <a:ext cx="917752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sv-SE" dirty="0">
                        <a:solidFill>
                          <a:schemeClr val="tx1"/>
                        </a:solidFill>
                      </a:rPr>
                      <a:t>STA </a:t>
                    </a:r>
                    <a14:m>
                      <m:oMath xmlns:m="http://schemas.openxmlformats.org/officeDocument/2006/math"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oMath>
                    </a14:m>
                    <a:endParaRPr lang="sv-SE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6" name="TextBox 8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63521" y="2550095"/>
                    <a:ext cx="917752" cy="461665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l="-9934" t="-10526" r="-3311" b="-28947"/>
                    </a:stretch>
                  </a:blipFill>
                </p:spPr>
                <p:txBody>
                  <a:bodyPr/>
                  <a:lstStyle/>
                  <a:p>
                    <a:r>
                      <a:rPr lang="sv-S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1" name="Group 60"/>
            <p:cNvGrpSpPr/>
            <p:nvPr/>
          </p:nvGrpSpPr>
          <p:grpSpPr>
            <a:xfrm>
              <a:off x="4077453" y="2330514"/>
              <a:ext cx="508075" cy="662997"/>
              <a:chOff x="4669606" y="2373982"/>
              <a:chExt cx="508075" cy="662997"/>
            </a:xfrm>
          </p:grpSpPr>
          <p:sp>
            <p:nvSpPr>
              <p:cNvPr id="69" name="TextBox 68"/>
              <p:cNvSpPr txBox="1"/>
              <p:nvPr/>
            </p:nvSpPr>
            <p:spPr>
              <a:xfrm rot="5400000" flipH="1">
                <a:off x="4923396" y="2403164"/>
                <a:ext cx="46905" cy="461665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grpSp>
            <p:nvGrpSpPr>
              <p:cNvPr id="70" name="Group 69"/>
              <p:cNvGrpSpPr/>
              <p:nvPr/>
            </p:nvGrpSpPr>
            <p:grpSpPr>
              <a:xfrm>
                <a:off x="4669606" y="2373982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81" name="Straight Connector 80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2" name="Straight Connector 81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3" name="Straight Connector 82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4" name="Straight Connector 83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71" name="Group 70"/>
              <p:cNvGrpSpPr/>
              <p:nvPr/>
            </p:nvGrpSpPr>
            <p:grpSpPr>
              <a:xfrm>
                <a:off x="4669606" y="2516671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77" name="Straight Connector 76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8" name="Straight Connector 77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9" name="Straight Connector 78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0" name="Straight Connector 79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72" name="Group 71"/>
              <p:cNvGrpSpPr/>
              <p:nvPr/>
            </p:nvGrpSpPr>
            <p:grpSpPr>
              <a:xfrm>
                <a:off x="4669606" y="2918065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73" name="Straight Connector 72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4" name="Straight Connector 73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5" name="Straight Connector 74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6" name="Straight Connector 75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62" name="Right Brace 61"/>
            <p:cNvSpPr/>
            <p:nvPr/>
          </p:nvSpPr>
          <p:spPr bwMode="auto">
            <a:xfrm>
              <a:off x="4627919" y="2359113"/>
              <a:ext cx="216024" cy="634398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Box 62"/>
                <p:cNvSpPr txBox="1"/>
                <p:nvPr/>
              </p:nvSpPr>
              <p:spPr>
                <a:xfrm>
                  <a:off x="4928397" y="2497590"/>
                  <a:ext cx="1314784" cy="27789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p>
                    </m:oMath>
                  </a14:m>
                  <a:r>
                    <a:rPr lang="sv-SE" sz="1800" dirty="0" err="1">
                      <a:solidFill>
                        <a:schemeClr val="tx1"/>
                      </a:solidFill>
                    </a:rPr>
                    <a:t>antennas</a:t>
                  </a:r>
                  <a:endParaRPr lang="sv-SE" sz="1800" dirty="0"/>
                </a:p>
              </p:txBody>
            </p:sp>
          </mc:Choice>
          <mc:Fallback xmlns="">
            <p:sp>
              <p:nvSpPr>
                <p:cNvPr id="63" name="TextBox 6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28397" y="2497590"/>
                  <a:ext cx="1314784" cy="277897"/>
                </a:xfrm>
                <a:prstGeom prst="rect">
                  <a:avLst/>
                </a:prstGeom>
                <a:blipFill>
                  <a:blip r:embed="rId7"/>
                  <a:stretch>
                    <a:fillRect l="-6481" t="-28261" r="-10648" b="-50000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4" name="Straight Connector 63"/>
            <p:cNvCxnSpPr/>
            <p:nvPr/>
          </p:nvCxnSpPr>
          <p:spPr bwMode="auto">
            <a:xfrm>
              <a:off x="2627784" y="2497590"/>
              <a:ext cx="50405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>
              <a:off x="2627784" y="2805367"/>
              <a:ext cx="50405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6" name="TextBox 65"/>
            <p:cNvSpPr txBox="1"/>
            <p:nvPr/>
          </p:nvSpPr>
          <p:spPr>
            <a:xfrm rot="5400000">
              <a:off x="2876571" y="2283376"/>
              <a:ext cx="140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67" name="Left Brace 66"/>
            <p:cNvSpPr/>
            <p:nvPr/>
          </p:nvSpPr>
          <p:spPr bwMode="auto">
            <a:xfrm>
              <a:off x="2434268" y="2473203"/>
              <a:ext cx="72008" cy="342096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Box 67"/>
                <p:cNvSpPr txBox="1"/>
                <p:nvPr/>
              </p:nvSpPr>
              <p:spPr>
                <a:xfrm>
                  <a:off x="867836" y="2473203"/>
                  <a:ext cx="1494320" cy="28437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Sup>
                        <m:sSub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𝑅𝐹</m:t>
                          </m:r>
                        </m:sub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</m:oMath>
                  </a14:m>
                  <a:r>
                    <a:rPr lang="sv-SE" sz="1800" dirty="0"/>
                    <a:t> </a:t>
                  </a:r>
                  <a:r>
                    <a:rPr lang="sv-SE" sz="1800" dirty="0">
                      <a:solidFill>
                        <a:schemeClr val="tx1"/>
                      </a:solidFill>
                    </a:rPr>
                    <a:t>RF </a:t>
                  </a:r>
                  <a:r>
                    <a:rPr lang="sv-SE" sz="1800" dirty="0" err="1">
                      <a:solidFill>
                        <a:schemeClr val="tx1"/>
                      </a:solidFill>
                    </a:rPr>
                    <a:t>chains</a:t>
                  </a:r>
                  <a:endParaRPr lang="sv-SE" sz="1800" dirty="0"/>
                </a:p>
              </p:txBody>
            </p:sp>
          </mc:Choice>
          <mc:Fallback xmlns="">
            <p:sp>
              <p:nvSpPr>
                <p:cNvPr id="68" name="TextBox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7836" y="2473203"/>
                  <a:ext cx="1494320" cy="284373"/>
                </a:xfrm>
                <a:prstGeom prst="rect">
                  <a:avLst/>
                </a:prstGeom>
                <a:blipFill>
                  <a:blip r:embed="rId8"/>
                  <a:stretch>
                    <a:fillRect l="-5714" t="-25532" r="-8980" b="-48936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" name="TextBox 2"/>
          <p:cNvSpPr txBox="1"/>
          <p:nvPr/>
        </p:nvSpPr>
        <p:spPr>
          <a:xfrm>
            <a:off x="99920" y="4604121"/>
            <a:ext cx="912358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 err="1">
                <a:solidFill>
                  <a:schemeClr val="tx1"/>
                </a:solidFill>
              </a:rPr>
              <a:t>We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consider</a:t>
            </a:r>
            <a:r>
              <a:rPr lang="sv-SE" b="1" dirty="0">
                <a:solidFill>
                  <a:schemeClr val="tx1"/>
                </a:solidFill>
              </a:rPr>
              <a:t> a hybrid scenario (not </a:t>
            </a:r>
            <a:r>
              <a:rPr lang="sv-SE" b="1" dirty="0" err="1">
                <a:solidFill>
                  <a:schemeClr val="tx1"/>
                </a:solidFill>
              </a:rPr>
              <a:t>fully</a:t>
            </a:r>
            <a:r>
              <a:rPr lang="sv-SE" b="1" dirty="0">
                <a:solidFill>
                  <a:schemeClr val="tx1"/>
                </a:solidFill>
              </a:rPr>
              <a:t> digital)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 err="1">
                <a:solidFill>
                  <a:schemeClr val="tx1"/>
                </a:solidFill>
              </a:rPr>
              <a:t>Due</a:t>
            </a:r>
            <a:r>
              <a:rPr lang="sv-SE" b="1" dirty="0">
                <a:solidFill>
                  <a:schemeClr val="tx1"/>
                </a:solidFill>
              </a:rPr>
              <a:t> to </a:t>
            </a:r>
            <a:r>
              <a:rPr lang="sv-SE" b="1" dirty="0" err="1">
                <a:solidFill>
                  <a:schemeClr val="tx1"/>
                </a:solidFill>
              </a:rPr>
              <a:t>this</a:t>
            </a:r>
            <a:r>
              <a:rPr lang="sv-SE" b="1" dirty="0">
                <a:solidFill>
                  <a:schemeClr val="tx1"/>
                </a:solidFill>
              </a:rPr>
              <a:t>, </a:t>
            </a:r>
            <a:r>
              <a:rPr lang="sv-SE" b="1" dirty="0" err="1">
                <a:solidFill>
                  <a:schemeClr val="tx1"/>
                </a:solidFill>
              </a:rPr>
              <a:t>we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need</a:t>
            </a:r>
            <a:r>
              <a:rPr lang="sv-SE" b="1" dirty="0">
                <a:solidFill>
                  <a:schemeClr val="tx1"/>
                </a:solidFill>
              </a:rPr>
              <a:t> to </a:t>
            </a:r>
            <a:r>
              <a:rPr lang="sv-SE" b="1" dirty="0" err="1">
                <a:solidFill>
                  <a:schemeClr val="tx1"/>
                </a:solidFill>
              </a:rPr>
              <a:t>find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good</a:t>
            </a:r>
            <a:r>
              <a:rPr lang="sv-SE" b="1" dirty="0">
                <a:solidFill>
                  <a:schemeClr val="tx1"/>
                </a:solidFill>
              </a:rPr>
              <a:t> analog </a:t>
            </a:r>
            <a:r>
              <a:rPr lang="sv-SE" b="1" dirty="0" err="1">
                <a:solidFill>
                  <a:schemeClr val="tx1"/>
                </a:solidFill>
              </a:rPr>
              <a:t>beams</a:t>
            </a:r>
            <a:r>
              <a:rPr lang="sv-SE" b="1" dirty="0">
                <a:solidFill>
                  <a:schemeClr val="tx1"/>
                </a:solidFill>
              </a:rPr>
              <a:t> (SLS, BRP, etc.)</a:t>
            </a:r>
            <a:br>
              <a:rPr lang="sv-SE" b="1" dirty="0">
                <a:solidFill>
                  <a:schemeClr val="tx1"/>
                </a:solidFill>
              </a:rPr>
            </a:br>
            <a:r>
              <a:rPr lang="sv-SE" b="1" dirty="0" err="1">
                <a:solidFill>
                  <a:schemeClr val="tx1"/>
                </a:solidFill>
              </a:rPr>
              <a:t>before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doing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any</a:t>
            </a:r>
            <a:r>
              <a:rPr lang="sv-SE" b="1" dirty="0">
                <a:solidFill>
                  <a:schemeClr val="tx1"/>
                </a:solidFill>
              </a:rPr>
              <a:t> digital </a:t>
            </a:r>
            <a:r>
              <a:rPr lang="sv-SE" b="1" dirty="0" err="1">
                <a:solidFill>
                  <a:schemeClr val="tx1"/>
                </a:solidFill>
              </a:rPr>
              <a:t>precoding</a:t>
            </a:r>
            <a:endParaRPr lang="sv-SE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>
                <a:solidFill>
                  <a:schemeClr val="tx1"/>
                </a:solidFill>
              </a:rPr>
              <a:t>The </a:t>
            </a:r>
            <a:r>
              <a:rPr lang="sv-SE" b="1" dirty="0" err="1">
                <a:solidFill>
                  <a:schemeClr val="tx1"/>
                </a:solidFill>
              </a:rPr>
              <a:t>proposed</a:t>
            </a:r>
            <a:r>
              <a:rPr lang="sv-SE" b="1" dirty="0">
                <a:solidFill>
                  <a:schemeClr val="tx1"/>
                </a:solidFill>
              </a:rPr>
              <a:t> UL </a:t>
            </a:r>
            <a:r>
              <a:rPr lang="sv-SE" b="1" dirty="0" err="1">
                <a:solidFill>
                  <a:schemeClr val="tx1"/>
                </a:solidFill>
              </a:rPr>
              <a:t>training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mechanism</a:t>
            </a:r>
            <a:r>
              <a:rPr lang="sv-SE" b="1" dirty="0">
                <a:solidFill>
                  <a:schemeClr val="tx1"/>
                </a:solidFill>
              </a:rPr>
              <a:t> is </a:t>
            </a:r>
            <a:r>
              <a:rPr lang="sv-SE" b="1" dirty="0" err="1">
                <a:solidFill>
                  <a:schemeClr val="tx1"/>
                </a:solidFill>
              </a:rPr>
              <a:t>useful</a:t>
            </a:r>
            <a:r>
              <a:rPr lang="sv-SE" b="1" dirty="0">
                <a:solidFill>
                  <a:schemeClr val="tx1"/>
                </a:solidFill>
              </a:rPr>
              <a:t> for </a:t>
            </a:r>
            <a:r>
              <a:rPr lang="sv-SE" b="1" dirty="0" err="1">
                <a:solidFill>
                  <a:schemeClr val="tx1"/>
                </a:solidFill>
              </a:rPr>
              <a:t>both</a:t>
            </a:r>
            <a:endParaRPr lang="sv-SE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346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Transmit Beams in Hybrid Mode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40435" y="1579006"/>
                <a:ext cx="10657184" cy="933382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Transmitting a </a:t>
                </a:r>
                <a:r>
                  <a:rPr lang="en-US" sz="2000" dirty="0" err="1"/>
                  <a:t>beam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 panose="02040503050406030204" pitchFamily="18" charset="0"/>
                      </a:rPr>
                      <m:t>𝐰</m:t>
                    </m:r>
                  </m:oMath>
                </a14:m>
                <a:r>
                  <a:rPr lang="en-US" sz="2000" dirty="0"/>
                  <a:t> (</a:t>
                </a:r>
                <a:r>
                  <a:rPr lang="en-US" sz="2000" dirty="0" err="1"/>
                  <a:t>a.k.a</a:t>
                </a:r>
                <a:r>
                  <a:rPr lang="en-US" sz="2000" dirty="0"/>
                  <a:t>. </a:t>
                </a:r>
                <a:r>
                  <a:rPr lang="en-US" sz="2000" i="1" dirty="0" err="1"/>
                  <a:t>sector</a:t>
                </a:r>
                <a:r>
                  <a:rPr lang="en-US" sz="2000" dirty="0"/>
                  <a:t>): </a:t>
                </a:r>
              </a:p>
              <a:p>
                <a:pPr marL="0" inden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1" i="0" smtClean="0">
                          <a:latin typeface="Cambria Math" panose="02040503050406030204" pitchFamily="18" charset="0"/>
                        </a:rPr>
                        <m:t>𝐰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sz="2000" b="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000" b="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000" b="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sz="20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000" b="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sz="20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000" b="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000" b="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000" b="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sz="20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000" b="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sz="20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000" b="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</m:t>
                      </m:r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where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ℂ</m:t>
                      </m:r>
                    </m:oMath>
                  </m:oMathPara>
                </a14:m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0435" y="1579006"/>
                <a:ext cx="10657184" cy="933382"/>
              </a:xfrm>
              <a:blipFill>
                <a:blip r:embed="rId2"/>
                <a:stretch>
                  <a:fillRect l="-515" t="-3268" b="-12418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2017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/>
              <p:cNvSpPr/>
              <p:nvPr/>
            </p:nvSpPr>
            <p:spPr>
              <a:xfrm>
                <a:off x="2529925" y="2770699"/>
                <a:ext cx="41075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2" name="Rectangle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9925" y="2770699"/>
                <a:ext cx="410753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82"/>
              <p:cNvSpPr/>
              <p:nvPr/>
            </p:nvSpPr>
            <p:spPr>
              <a:xfrm>
                <a:off x="2528502" y="3315304"/>
                <a:ext cx="41812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3" name="Rectangle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8502" y="3315304"/>
                <a:ext cx="418128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ctangle 83"/>
              <p:cNvSpPr/>
              <p:nvPr/>
            </p:nvSpPr>
            <p:spPr>
              <a:xfrm>
                <a:off x="2533053" y="3865999"/>
                <a:ext cx="41812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4" name="Rectangle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3053" y="3865999"/>
                <a:ext cx="418128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Rectangle 84"/>
              <p:cNvSpPr/>
              <p:nvPr/>
            </p:nvSpPr>
            <p:spPr>
              <a:xfrm>
                <a:off x="2526237" y="4494446"/>
                <a:ext cx="41812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5" name="Rectangle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6237" y="4494446"/>
                <a:ext cx="418128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7" name="TextBox 106"/>
          <p:cNvSpPr txBox="1"/>
          <p:nvPr/>
        </p:nvSpPr>
        <p:spPr>
          <a:xfrm>
            <a:off x="2050805" y="5826548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987803" y="5820282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121" name="Straight Connector 120"/>
          <p:cNvCxnSpPr>
            <a:cxnSpLocks/>
          </p:cNvCxnSpPr>
          <p:nvPr/>
        </p:nvCxnSpPr>
        <p:spPr bwMode="auto">
          <a:xfrm flipH="1">
            <a:off x="2279716" y="2843860"/>
            <a:ext cx="1192" cy="24573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Rectangle 124"/>
              <p:cNvSpPr/>
              <p:nvPr/>
            </p:nvSpPr>
            <p:spPr>
              <a:xfrm>
                <a:off x="3167822" y="3026194"/>
                <a:ext cx="40421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5" name="Rectangle 1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822" y="3026194"/>
                <a:ext cx="40421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Rectangle 125"/>
              <p:cNvSpPr/>
              <p:nvPr/>
            </p:nvSpPr>
            <p:spPr>
              <a:xfrm>
                <a:off x="3148617" y="3534200"/>
                <a:ext cx="41158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6" name="Rectangle 1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8617" y="3534200"/>
                <a:ext cx="41158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Rectangle 126"/>
              <p:cNvSpPr/>
              <p:nvPr/>
            </p:nvSpPr>
            <p:spPr>
              <a:xfrm>
                <a:off x="3167822" y="4158422"/>
                <a:ext cx="41158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7" name="Rectangle 1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822" y="4158422"/>
                <a:ext cx="411588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Rectangle 127"/>
              <p:cNvSpPr/>
              <p:nvPr/>
            </p:nvSpPr>
            <p:spPr>
              <a:xfrm>
                <a:off x="3163236" y="4747815"/>
                <a:ext cx="41158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8" name="Rectangle 1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3236" y="4747815"/>
                <a:ext cx="411588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3" name="Straight Connector 142"/>
          <p:cNvCxnSpPr>
            <a:cxnSpLocks/>
          </p:cNvCxnSpPr>
          <p:nvPr/>
        </p:nvCxnSpPr>
        <p:spPr bwMode="auto">
          <a:xfrm>
            <a:off x="3230548" y="5569286"/>
            <a:ext cx="0" cy="2604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65" name="Group 164"/>
          <p:cNvGrpSpPr/>
          <p:nvPr/>
        </p:nvGrpSpPr>
        <p:grpSpPr>
          <a:xfrm>
            <a:off x="5224675" y="2850594"/>
            <a:ext cx="1240513" cy="461665"/>
            <a:chOff x="5131687" y="2970879"/>
            <a:chExt cx="1240513" cy="461665"/>
          </a:xfrm>
        </p:grpSpPr>
        <p:grpSp>
          <p:nvGrpSpPr>
            <p:cNvPr id="149" name="Group 148"/>
            <p:cNvGrpSpPr/>
            <p:nvPr/>
          </p:nvGrpSpPr>
          <p:grpSpPr>
            <a:xfrm>
              <a:off x="5131687" y="2970879"/>
              <a:ext cx="334220" cy="461665"/>
              <a:chOff x="5908097" y="5404145"/>
              <a:chExt cx="334220" cy="461665"/>
            </a:xfrm>
          </p:grpSpPr>
          <p:sp>
            <p:nvSpPr>
              <p:cNvPr id="131" name="Oval 130"/>
              <p:cNvSpPr/>
              <p:nvPr/>
            </p:nvSpPr>
            <p:spPr bwMode="auto">
              <a:xfrm>
                <a:off x="5936123" y="5505205"/>
                <a:ext cx="288032" cy="280214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5908097" y="5404145"/>
                <a:ext cx="3342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+</a:t>
                </a:r>
              </a:p>
            </p:txBody>
          </p:sp>
        </p:grpSp>
        <p:grpSp>
          <p:nvGrpSpPr>
            <p:cNvPr id="164" name="Group 163"/>
            <p:cNvGrpSpPr/>
            <p:nvPr/>
          </p:nvGrpSpPr>
          <p:grpSpPr>
            <a:xfrm>
              <a:off x="5463237" y="3140968"/>
              <a:ext cx="908963" cy="144016"/>
              <a:chOff x="5463237" y="3140968"/>
              <a:chExt cx="908963" cy="144016"/>
            </a:xfrm>
          </p:grpSpPr>
          <p:cxnSp>
            <p:nvCxnSpPr>
              <p:cNvPr id="153" name="Straight Connector 152"/>
              <p:cNvCxnSpPr/>
              <p:nvPr/>
            </p:nvCxnSpPr>
            <p:spPr bwMode="auto">
              <a:xfrm>
                <a:off x="5463237" y="3212976"/>
                <a:ext cx="836955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5" name="Straight Connector 154"/>
              <p:cNvCxnSpPr/>
              <p:nvPr/>
            </p:nvCxnSpPr>
            <p:spPr bwMode="auto">
              <a:xfrm flipV="1">
                <a:off x="6300192" y="3140968"/>
                <a:ext cx="72008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7" name="Straight Connector 156"/>
              <p:cNvCxnSpPr/>
              <p:nvPr/>
            </p:nvCxnSpPr>
            <p:spPr bwMode="auto">
              <a:xfrm>
                <a:off x="6300192" y="3212976"/>
                <a:ext cx="72008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3" name="Straight Connector 162"/>
              <p:cNvCxnSpPr/>
              <p:nvPr/>
            </p:nvCxnSpPr>
            <p:spPr bwMode="auto">
              <a:xfrm>
                <a:off x="6300192" y="3212976"/>
                <a:ext cx="72008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66" name="Group 165"/>
          <p:cNvGrpSpPr/>
          <p:nvPr/>
        </p:nvGrpSpPr>
        <p:grpSpPr>
          <a:xfrm>
            <a:off x="5224675" y="3361657"/>
            <a:ext cx="1240513" cy="461665"/>
            <a:chOff x="5131687" y="2970879"/>
            <a:chExt cx="1240513" cy="461665"/>
          </a:xfrm>
        </p:grpSpPr>
        <p:grpSp>
          <p:nvGrpSpPr>
            <p:cNvPr id="167" name="Group 166"/>
            <p:cNvGrpSpPr/>
            <p:nvPr/>
          </p:nvGrpSpPr>
          <p:grpSpPr>
            <a:xfrm>
              <a:off x="5131687" y="2970879"/>
              <a:ext cx="334220" cy="461665"/>
              <a:chOff x="5908097" y="5404145"/>
              <a:chExt cx="334220" cy="461665"/>
            </a:xfrm>
          </p:grpSpPr>
          <p:sp>
            <p:nvSpPr>
              <p:cNvPr id="173" name="Oval 172"/>
              <p:cNvSpPr/>
              <p:nvPr/>
            </p:nvSpPr>
            <p:spPr bwMode="auto">
              <a:xfrm>
                <a:off x="5936123" y="5505205"/>
                <a:ext cx="288032" cy="280214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5908097" y="5404145"/>
                <a:ext cx="3342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+</a:t>
                </a:r>
              </a:p>
            </p:txBody>
          </p:sp>
        </p:grpSp>
        <p:grpSp>
          <p:nvGrpSpPr>
            <p:cNvPr id="168" name="Group 167"/>
            <p:cNvGrpSpPr/>
            <p:nvPr/>
          </p:nvGrpSpPr>
          <p:grpSpPr>
            <a:xfrm>
              <a:off x="5463237" y="3140968"/>
              <a:ext cx="908963" cy="144016"/>
              <a:chOff x="5463237" y="3140968"/>
              <a:chExt cx="908963" cy="144016"/>
            </a:xfrm>
          </p:grpSpPr>
          <p:cxnSp>
            <p:nvCxnSpPr>
              <p:cNvPr id="169" name="Straight Connector 168"/>
              <p:cNvCxnSpPr/>
              <p:nvPr/>
            </p:nvCxnSpPr>
            <p:spPr bwMode="auto">
              <a:xfrm>
                <a:off x="5463237" y="3212976"/>
                <a:ext cx="836955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0" name="Straight Connector 169"/>
              <p:cNvCxnSpPr/>
              <p:nvPr/>
            </p:nvCxnSpPr>
            <p:spPr bwMode="auto">
              <a:xfrm flipV="1">
                <a:off x="6300192" y="3140968"/>
                <a:ext cx="72008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1" name="Straight Connector 170"/>
              <p:cNvCxnSpPr/>
              <p:nvPr/>
            </p:nvCxnSpPr>
            <p:spPr bwMode="auto">
              <a:xfrm>
                <a:off x="6300192" y="3212976"/>
                <a:ext cx="72008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2" name="Straight Connector 171"/>
              <p:cNvCxnSpPr/>
              <p:nvPr/>
            </p:nvCxnSpPr>
            <p:spPr bwMode="auto">
              <a:xfrm>
                <a:off x="6300192" y="3212976"/>
                <a:ext cx="72008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76" name="Group 175"/>
          <p:cNvGrpSpPr/>
          <p:nvPr/>
        </p:nvGrpSpPr>
        <p:grpSpPr>
          <a:xfrm>
            <a:off x="5214619" y="3924382"/>
            <a:ext cx="1240513" cy="461665"/>
            <a:chOff x="5131687" y="2970879"/>
            <a:chExt cx="1240513" cy="461665"/>
          </a:xfrm>
        </p:grpSpPr>
        <p:grpSp>
          <p:nvGrpSpPr>
            <p:cNvPr id="177" name="Group 176"/>
            <p:cNvGrpSpPr/>
            <p:nvPr/>
          </p:nvGrpSpPr>
          <p:grpSpPr>
            <a:xfrm>
              <a:off x="5131687" y="2970879"/>
              <a:ext cx="334220" cy="461665"/>
              <a:chOff x="5908097" y="5404145"/>
              <a:chExt cx="334220" cy="461665"/>
            </a:xfrm>
          </p:grpSpPr>
          <p:sp>
            <p:nvSpPr>
              <p:cNvPr id="183" name="Oval 182"/>
              <p:cNvSpPr/>
              <p:nvPr/>
            </p:nvSpPr>
            <p:spPr bwMode="auto">
              <a:xfrm>
                <a:off x="5936123" y="5505205"/>
                <a:ext cx="288032" cy="280214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4" name="TextBox 183"/>
              <p:cNvSpPr txBox="1"/>
              <p:nvPr/>
            </p:nvSpPr>
            <p:spPr>
              <a:xfrm>
                <a:off x="5908097" y="5404145"/>
                <a:ext cx="3342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+</a:t>
                </a:r>
              </a:p>
            </p:txBody>
          </p:sp>
        </p:grpSp>
        <p:grpSp>
          <p:nvGrpSpPr>
            <p:cNvPr id="178" name="Group 177"/>
            <p:cNvGrpSpPr/>
            <p:nvPr/>
          </p:nvGrpSpPr>
          <p:grpSpPr>
            <a:xfrm>
              <a:off x="5463237" y="3140968"/>
              <a:ext cx="908963" cy="144016"/>
              <a:chOff x="5463237" y="3140968"/>
              <a:chExt cx="908963" cy="144016"/>
            </a:xfrm>
          </p:grpSpPr>
          <p:cxnSp>
            <p:nvCxnSpPr>
              <p:cNvPr id="179" name="Straight Connector 178"/>
              <p:cNvCxnSpPr/>
              <p:nvPr/>
            </p:nvCxnSpPr>
            <p:spPr bwMode="auto">
              <a:xfrm>
                <a:off x="5463237" y="3212976"/>
                <a:ext cx="836955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0" name="Straight Connector 179"/>
              <p:cNvCxnSpPr/>
              <p:nvPr/>
            </p:nvCxnSpPr>
            <p:spPr bwMode="auto">
              <a:xfrm flipV="1">
                <a:off x="6300192" y="3140968"/>
                <a:ext cx="72008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1" name="Straight Connector 180"/>
              <p:cNvCxnSpPr/>
              <p:nvPr/>
            </p:nvCxnSpPr>
            <p:spPr bwMode="auto">
              <a:xfrm>
                <a:off x="6300192" y="3212976"/>
                <a:ext cx="72008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2" name="Straight Connector 181"/>
              <p:cNvCxnSpPr/>
              <p:nvPr/>
            </p:nvCxnSpPr>
            <p:spPr bwMode="auto">
              <a:xfrm>
                <a:off x="6300192" y="3212976"/>
                <a:ext cx="72008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85" name="Group 184"/>
          <p:cNvGrpSpPr/>
          <p:nvPr/>
        </p:nvGrpSpPr>
        <p:grpSpPr>
          <a:xfrm>
            <a:off x="5212257" y="4546467"/>
            <a:ext cx="1240513" cy="461665"/>
            <a:chOff x="5131687" y="2970879"/>
            <a:chExt cx="1240513" cy="461665"/>
          </a:xfrm>
        </p:grpSpPr>
        <p:grpSp>
          <p:nvGrpSpPr>
            <p:cNvPr id="186" name="Group 185"/>
            <p:cNvGrpSpPr/>
            <p:nvPr/>
          </p:nvGrpSpPr>
          <p:grpSpPr>
            <a:xfrm>
              <a:off x="5131687" y="2970879"/>
              <a:ext cx="334220" cy="461665"/>
              <a:chOff x="5908097" y="5404145"/>
              <a:chExt cx="334220" cy="461665"/>
            </a:xfrm>
          </p:grpSpPr>
          <p:sp>
            <p:nvSpPr>
              <p:cNvPr id="192" name="Oval 191"/>
              <p:cNvSpPr/>
              <p:nvPr/>
            </p:nvSpPr>
            <p:spPr bwMode="auto">
              <a:xfrm>
                <a:off x="5936123" y="5505205"/>
                <a:ext cx="288032" cy="280214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3" name="TextBox 192"/>
              <p:cNvSpPr txBox="1"/>
              <p:nvPr/>
            </p:nvSpPr>
            <p:spPr>
              <a:xfrm>
                <a:off x="5908097" y="5404145"/>
                <a:ext cx="3342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+</a:t>
                </a:r>
              </a:p>
            </p:txBody>
          </p:sp>
        </p:grpSp>
        <p:grpSp>
          <p:nvGrpSpPr>
            <p:cNvPr id="187" name="Group 186"/>
            <p:cNvGrpSpPr/>
            <p:nvPr/>
          </p:nvGrpSpPr>
          <p:grpSpPr>
            <a:xfrm>
              <a:off x="5463237" y="3140968"/>
              <a:ext cx="908963" cy="144016"/>
              <a:chOff x="5463237" y="3140968"/>
              <a:chExt cx="908963" cy="144016"/>
            </a:xfrm>
          </p:grpSpPr>
          <p:cxnSp>
            <p:nvCxnSpPr>
              <p:cNvPr id="188" name="Straight Connector 187"/>
              <p:cNvCxnSpPr/>
              <p:nvPr/>
            </p:nvCxnSpPr>
            <p:spPr bwMode="auto">
              <a:xfrm>
                <a:off x="5463237" y="3212976"/>
                <a:ext cx="836955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9" name="Straight Connector 188"/>
              <p:cNvCxnSpPr/>
              <p:nvPr/>
            </p:nvCxnSpPr>
            <p:spPr bwMode="auto">
              <a:xfrm flipV="1">
                <a:off x="6300192" y="3140968"/>
                <a:ext cx="72008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0" name="Straight Connector 189"/>
              <p:cNvCxnSpPr/>
              <p:nvPr/>
            </p:nvCxnSpPr>
            <p:spPr bwMode="auto">
              <a:xfrm>
                <a:off x="6300192" y="3212976"/>
                <a:ext cx="72008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1" name="Straight Connector 190"/>
              <p:cNvCxnSpPr/>
              <p:nvPr/>
            </p:nvCxnSpPr>
            <p:spPr bwMode="auto">
              <a:xfrm>
                <a:off x="6300192" y="3212976"/>
                <a:ext cx="72008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cxnSp>
        <p:nvCxnSpPr>
          <p:cNvPr id="194" name="Straight Connector 193"/>
          <p:cNvCxnSpPr>
            <a:cxnSpLocks/>
          </p:cNvCxnSpPr>
          <p:nvPr/>
        </p:nvCxnSpPr>
        <p:spPr bwMode="auto">
          <a:xfrm>
            <a:off x="3230555" y="2854100"/>
            <a:ext cx="4573" cy="24471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5" name="Oval 194"/>
          <p:cNvSpPr/>
          <p:nvPr/>
        </p:nvSpPr>
        <p:spPr bwMode="auto">
          <a:xfrm>
            <a:off x="2257062" y="3034217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6" name="Oval 195"/>
          <p:cNvSpPr/>
          <p:nvPr/>
        </p:nvSpPr>
        <p:spPr bwMode="auto">
          <a:xfrm>
            <a:off x="2257062" y="3567750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7" name="Oval 196"/>
          <p:cNvSpPr/>
          <p:nvPr/>
        </p:nvSpPr>
        <p:spPr bwMode="auto">
          <a:xfrm>
            <a:off x="2257060" y="4753710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8" name="Oval 197"/>
          <p:cNvSpPr/>
          <p:nvPr/>
        </p:nvSpPr>
        <p:spPr bwMode="auto">
          <a:xfrm>
            <a:off x="3207689" y="3301836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9" name="Oval 198"/>
          <p:cNvSpPr/>
          <p:nvPr/>
        </p:nvSpPr>
        <p:spPr bwMode="auto">
          <a:xfrm>
            <a:off x="2257061" y="4138189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0" name="Oval 199"/>
          <p:cNvSpPr/>
          <p:nvPr/>
        </p:nvSpPr>
        <p:spPr bwMode="auto">
          <a:xfrm>
            <a:off x="3207692" y="4434737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1" name="Oval 200"/>
          <p:cNvSpPr/>
          <p:nvPr/>
        </p:nvSpPr>
        <p:spPr bwMode="auto">
          <a:xfrm>
            <a:off x="3207689" y="5057524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2" name="Oval 201"/>
          <p:cNvSpPr/>
          <p:nvPr/>
        </p:nvSpPr>
        <p:spPr bwMode="auto">
          <a:xfrm>
            <a:off x="3207689" y="3828710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0" name="Straight Arrow Connector 209"/>
          <p:cNvCxnSpPr>
            <a:cxnSpLocks/>
            <a:endCxn id="132" idx="1"/>
          </p:cNvCxnSpPr>
          <p:nvPr/>
        </p:nvCxnSpPr>
        <p:spPr bwMode="auto">
          <a:xfrm flipV="1">
            <a:off x="3263154" y="3081427"/>
            <a:ext cx="1961521" cy="2491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2" name="Straight Arrow Connector 211"/>
          <p:cNvCxnSpPr>
            <a:cxnSpLocks/>
          </p:cNvCxnSpPr>
          <p:nvPr/>
        </p:nvCxnSpPr>
        <p:spPr bwMode="auto">
          <a:xfrm>
            <a:off x="2302779" y="3056687"/>
            <a:ext cx="2909478" cy="217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0" name="Straight Arrow Connector 219"/>
          <p:cNvCxnSpPr>
            <a:cxnSpLocks/>
          </p:cNvCxnSpPr>
          <p:nvPr/>
        </p:nvCxnSpPr>
        <p:spPr bwMode="auto">
          <a:xfrm>
            <a:off x="2300233" y="3595963"/>
            <a:ext cx="2909478" cy="217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1" name="Straight Arrow Connector 220"/>
          <p:cNvCxnSpPr>
            <a:cxnSpLocks/>
          </p:cNvCxnSpPr>
          <p:nvPr/>
        </p:nvCxnSpPr>
        <p:spPr bwMode="auto">
          <a:xfrm flipV="1">
            <a:off x="3249141" y="3598936"/>
            <a:ext cx="1961521" cy="2491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2" name="Straight Arrow Connector 221"/>
          <p:cNvCxnSpPr>
            <a:cxnSpLocks/>
          </p:cNvCxnSpPr>
          <p:nvPr/>
        </p:nvCxnSpPr>
        <p:spPr bwMode="auto">
          <a:xfrm>
            <a:off x="2302779" y="4162882"/>
            <a:ext cx="2909478" cy="217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3" name="Straight Arrow Connector 222"/>
          <p:cNvCxnSpPr>
            <a:cxnSpLocks/>
          </p:cNvCxnSpPr>
          <p:nvPr/>
        </p:nvCxnSpPr>
        <p:spPr bwMode="auto">
          <a:xfrm flipV="1">
            <a:off x="3254875" y="4207986"/>
            <a:ext cx="1961521" cy="2491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4" name="Straight Arrow Connector 223"/>
          <p:cNvCxnSpPr>
            <a:cxnSpLocks/>
            <a:endCxn id="193" idx="1"/>
          </p:cNvCxnSpPr>
          <p:nvPr/>
        </p:nvCxnSpPr>
        <p:spPr bwMode="auto">
          <a:xfrm flipV="1">
            <a:off x="3261501" y="4777300"/>
            <a:ext cx="1950756" cy="3089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5" name="Straight Arrow Connector 224"/>
          <p:cNvCxnSpPr>
            <a:cxnSpLocks/>
          </p:cNvCxnSpPr>
          <p:nvPr/>
        </p:nvCxnSpPr>
        <p:spPr bwMode="auto">
          <a:xfrm>
            <a:off x="2306918" y="4777669"/>
            <a:ext cx="2909478" cy="217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7" name="Rectangle 226"/>
              <p:cNvSpPr/>
              <p:nvPr/>
            </p:nvSpPr>
            <p:spPr>
              <a:xfrm>
                <a:off x="5661653" y="3326320"/>
                <a:ext cx="44262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7" name="Rectangle 2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1653" y="3326320"/>
                <a:ext cx="44262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8" name="Rectangle 227"/>
              <p:cNvSpPr/>
              <p:nvPr/>
            </p:nvSpPr>
            <p:spPr>
              <a:xfrm>
                <a:off x="5669027" y="3886254"/>
                <a:ext cx="44262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8" name="Rectangle 2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9027" y="3886254"/>
                <a:ext cx="442621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9" name="Rectangle 228"/>
              <p:cNvSpPr/>
              <p:nvPr/>
            </p:nvSpPr>
            <p:spPr>
              <a:xfrm>
                <a:off x="5664821" y="4499682"/>
                <a:ext cx="44262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9" name="Rectangle 2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4821" y="4499682"/>
                <a:ext cx="442621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0" name="Rectangle 229"/>
              <p:cNvSpPr/>
              <p:nvPr/>
            </p:nvSpPr>
            <p:spPr>
              <a:xfrm>
                <a:off x="2105998" y="5242915"/>
                <a:ext cx="40184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0" name="Rectangle 2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5998" y="5242915"/>
                <a:ext cx="401840" cy="307777"/>
              </a:xfrm>
              <a:prstGeom prst="rect">
                <a:avLst/>
              </a:prstGeom>
              <a:blipFill>
                <a:blip r:embed="rId14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1" name="Rectangle 230"/>
              <p:cNvSpPr/>
              <p:nvPr/>
            </p:nvSpPr>
            <p:spPr>
              <a:xfrm>
                <a:off x="3044533" y="5243497"/>
                <a:ext cx="40921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1" name="Rectangle 2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533" y="5243497"/>
                <a:ext cx="409215" cy="307777"/>
              </a:xfrm>
              <a:prstGeom prst="rect">
                <a:avLst/>
              </a:prstGeom>
              <a:blipFill>
                <a:blip r:embed="rId15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2" name="Rectangle 231"/>
              <p:cNvSpPr/>
              <p:nvPr/>
            </p:nvSpPr>
            <p:spPr>
              <a:xfrm>
                <a:off x="5661653" y="2805261"/>
                <a:ext cx="43524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2" name="Rectangle 2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1653" y="2805261"/>
                <a:ext cx="435247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3" name="Straight Connector 232"/>
          <p:cNvCxnSpPr>
            <a:cxnSpLocks/>
          </p:cNvCxnSpPr>
          <p:nvPr/>
        </p:nvCxnSpPr>
        <p:spPr bwMode="auto">
          <a:xfrm>
            <a:off x="2279716" y="5569286"/>
            <a:ext cx="0" cy="2604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4" name="TextBox 233"/>
              <p:cNvSpPr txBox="1"/>
              <p:nvPr/>
            </p:nvSpPr>
            <p:spPr>
              <a:xfrm>
                <a:off x="7316680" y="5371489"/>
                <a:ext cx="1448410" cy="12345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sup>
                      </m:sSup>
                    </m:oMath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sv-SE" b="0" dirty="0">
                  <a:solidFill>
                    <a:schemeClr val="tx1"/>
                  </a:solidFill>
                </a:endParaRPr>
              </a:p>
              <a:p>
                <a:endParaRPr lang="sv-S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4" name="TextBox 2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6680" y="5371489"/>
                <a:ext cx="1448410" cy="123456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7" name="Oval 136"/>
          <p:cNvSpPr/>
          <p:nvPr/>
        </p:nvSpPr>
        <p:spPr bwMode="auto">
          <a:xfrm rot="21297175">
            <a:off x="6901689" y="3666110"/>
            <a:ext cx="2145647" cy="2599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11251" y="5558672"/>
            <a:ext cx="1877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>
                <a:solidFill>
                  <a:schemeClr val="tx1"/>
                </a:solidFill>
              </a:rPr>
              <a:t>Typically</a:t>
            </a:r>
            <a:r>
              <a:rPr lang="sv-SE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5983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727" y="577674"/>
            <a:ext cx="7770813" cy="1065213"/>
          </a:xfrm>
        </p:spPr>
        <p:txBody>
          <a:bodyPr/>
          <a:lstStyle/>
          <a:p>
            <a:r>
              <a:rPr lang="en-US" dirty="0"/>
              <a:t>Example: Classic Hybrid Structure Transmission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2017</a:t>
            </a:r>
            <a:endParaRPr lang="en-GB" dirty="0"/>
          </a:p>
        </p:txBody>
      </p:sp>
      <p:grpSp>
        <p:nvGrpSpPr>
          <p:cNvPr id="81" name="Group 80"/>
          <p:cNvGrpSpPr/>
          <p:nvPr/>
        </p:nvGrpSpPr>
        <p:grpSpPr>
          <a:xfrm>
            <a:off x="649443" y="2812456"/>
            <a:ext cx="3385241" cy="2396354"/>
            <a:chOff x="750663" y="1653637"/>
            <a:chExt cx="3385241" cy="2396354"/>
          </a:xfrm>
        </p:grpSpPr>
        <p:cxnSp>
          <p:nvCxnSpPr>
            <p:cNvPr id="8" name="Straight Connector 7"/>
            <p:cNvCxnSpPr/>
            <p:nvPr/>
          </p:nvCxnSpPr>
          <p:spPr bwMode="auto">
            <a:xfrm>
              <a:off x="750663" y="2323298"/>
              <a:ext cx="79208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" name="Rectangle 8"/>
            <p:cNvSpPr/>
            <p:nvPr/>
          </p:nvSpPr>
          <p:spPr bwMode="auto">
            <a:xfrm>
              <a:off x="1542751" y="1751013"/>
              <a:ext cx="720080" cy="1082171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1557025" y="1914692"/>
              <a:ext cx="644201" cy="144016"/>
              <a:chOff x="3419873" y="2852936"/>
              <a:chExt cx="803075" cy="144016"/>
            </a:xfrm>
          </p:grpSpPr>
          <p:cxnSp>
            <p:nvCxnSpPr>
              <p:cNvPr id="35" name="Straight Connector 34"/>
              <p:cNvCxnSpPr/>
              <p:nvPr/>
            </p:nvCxnSpPr>
            <p:spPr bwMode="auto">
              <a:xfrm>
                <a:off x="3419873" y="2924944"/>
                <a:ext cx="72008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" name="Straight Connector 35"/>
              <p:cNvCxnSpPr/>
              <p:nvPr/>
            </p:nvCxnSpPr>
            <p:spPr bwMode="auto">
              <a:xfrm flipV="1">
                <a:off x="4139952" y="2852936"/>
                <a:ext cx="72008" cy="6992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" name="Straight Connector 36"/>
              <p:cNvCxnSpPr/>
              <p:nvPr/>
            </p:nvCxnSpPr>
            <p:spPr bwMode="auto">
              <a:xfrm>
                <a:off x="4139952" y="2925547"/>
                <a:ext cx="8299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8" name="Straight Connector 37"/>
              <p:cNvCxnSpPr/>
              <p:nvPr/>
            </p:nvCxnSpPr>
            <p:spPr bwMode="auto">
              <a:xfrm>
                <a:off x="4139952" y="2922864"/>
                <a:ext cx="72008" cy="7408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9" name="Group 38"/>
            <p:cNvGrpSpPr/>
            <p:nvPr/>
          </p:nvGrpSpPr>
          <p:grpSpPr>
            <a:xfrm>
              <a:off x="1552301" y="2161488"/>
              <a:ext cx="644202" cy="144016"/>
              <a:chOff x="3419872" y="2852936"/>
              <a:chExt cx="803076" cy="144016"/>
            </a:xfrm>
          </p:grpSpPr>
          <p:cxnSp>
            <p:nvCxnSpPr>
              <p:cNvPr id="40" name="Straight Connector 39"/>
              <p:cNvCxnSpPr/>
              <p:nvPr/>
            </p:nvCxnSpPr>
            <p:spPr bwMode="auto">
              <a:xfrm>
                <a:off x="3419872" y="2924944"/>
                <a:ext cx="72008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" name="Straight Connector 40"/>
              <p:cNvCxnSpPr/>
              <p:nvPr/>
            </p:nvCxnSpPr>
            <p:spPr bwMode="auto">
              <a:xfrm flipV="1">
                <a:off x="4139952" y="2852936"/>
                <a:ext cx="72008" cy="6992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" name="Straight Connector 41"/>
              <p:cNvCxnSpPr/>
              <p:nvPr/>
            </p:nvCxnSpPr>
            <p:spPr bwMode="auto">
              <a:xfrm>
                <a:off x="4139952" y="2925547"/>
                <a:ext cx="8299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3" name="Straight Connector 42"/>
              <p:cNvCxnSpPr/>
              <p:nvPr/>
            </p:nvCxnSpPr>
            <p:spPr bwMode="auto">
              <a:xfrm>
                <a:off x="4139952" y="2922864"/>
                <a:ext cx="72008" cy="7408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44" name="TextBox 43"/>
            <p:cNvSpPr txBox="1"/>
            <p:nvPr/>
          </p:nvSpPr>
          <p:spPr>
            <a:xfrm rot="5400000">
              <a:off x="1759049" y="2163962"/>
              <a:ext cx="2610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…</a:t>
              </a:r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1551676" y="2650555"/>
              <a:ext cx="644202" cy="144016"/>
              <a:chOff x="3419872" y="2852936"/>
              <a:chExt cx="803076" cy="144016"/>
            </a:xfrm>
          </p:grpSpPr>
          <p:cxnSp>
            <p:nvCxnSpPr>
              <p:cNvPr id="46" name="Straight Connector 45"/>
              <p:cNvCxnSpPr/>
              <p:nvPr/>
            </p:nvCxnSpPr>
            <p:spPr bwMode="auto">
              <a:xfrm>
                <a:off x="3419872" y="2924944"/>
                <a:ext cx="72008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7" name="Straight Connector 46"/>
              <p:cNvCxnSpPr/>
              <p:nvPr/>
            </p:nvCxnSpPr>
            <p:spPr bwMode="auto">
              <a:xfrm flipV="1">
                <a:off x="4139952" y="2852936"/>
                <a:ext cx="72008" cy="6992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8" name="Straight Connector 47"/>
              <p:cNvCxnSpPr/>
              <p:nvPr/>
            </p:nvCxnSpPr>
            <p:spPr bwMode="auto">
              <a:xfrm>
                <a:off x="4139952" y="2925547"/>
                <a:ext cx="8299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9" name="Straight Connector 48"/>
              <p:cNvCxnSpPr/>
              <p:nvPr/>
            </p:nvCxnSpPr>
            <p:spPr bwMode="auto">
              <a:xfrm>
                <a:off x="4139952" y="2922864"/>
                <a:ext cx="72008" cy="7408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50" name="TextBox 49"/>
            <p:cNvSpPr txBox="1"/>
            <p:nvPr/>
          </p:nvSpPr>
          <p:spPr>
            <a:xfrm>
              <a:off x="832916" y="1991353"/>
              <a:ext cx="4988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2000" dirty="0">
                  <a:solidFill>
                    <a:schemeClr val="tx1"/>
                  </a:solidFill>
                </a:rPr>
                <a:t>RF</a:t>
              </a:r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750663" y="3041879"/>
              <a:ext cx="1512168" cy="1008112"/>
              <a:chOff x="1475656" y="3140968"/>
              <a:chExt cx="1512168" cy="1008112"/>
            </a:xfrm>
          </p:grpSpPr>
          <p:cxnSp>
            <p:nvCxnSpPr>
              <p:cNvPr id="53" name="Straight Connector 52"/>
              <p:cNvCxnSpPr/>
              <p:nvPr/>
            </p:nvCxnSpPr>
            <p:spPr bwMode="auto">
              <a:xfrm>
                <a:off x="1475656" y="3645024"/>
                <a:ext cx="792088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4" name="Rectangle 53"/>
              <p:cNvSpPr/>
              <p:nvPr/>
            </p:nvSpPr>
            <p:spPr bwMode="auto">
              <a:xfrm>
                <a:off x="2267744" y="3140968"/>
                <a:ext cx="720080" cy="100811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55" name="Group 54"/>
              <p:cNvGrpSpPr/>
              <p:nvPr/>
            </p:nvGrpSpPr>
            <p:grpSpPr>
              <a:xfrm>
                <a:off x="2267744" y="3212976"/>
                <a:ext cx="644202" cy="144016"/>
                <a:chOff x="3419872" y="2852936"/>
                <a:chExt cx="803076" cy="144016"/>
              </a:xfrm>
            </p:grpSpPr>
            <p:cxnSp>
              <p:nvCxnSpPr>
                <p:cNvPr id="68" name="Straight Connector 67"/>
                <p:cNvCxnSpPr/>
                <p:nvPr/>
              </p:nvCxnSpPr>
              <p:spPr bwMode="auto">
                <a:xfrm>
                  <a:off x="3419872" y="2924944"/>
                  <a:ext cx="72008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9" name="Straight Connector 68"/>
                <p:cNvCxnSpPr/>
                <p:nvPr/>
              </p:nvCxnSpPr>
              <p:spPr bwMode="auto">
                <a:xfrm flipV="1">
                  <a:off x="4139952" y="2852936"/>
                  <a:ext cx="72008" cy="6992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0" name="Straight Connector 69"/>
                <p:cNvCxnSpPr/>
                <p:nvPr/>
              </p:nvCxnSpPr>
              <p:spPr bwMode="auto">
                <a:xfrm>
                  <a:off x="4139952" y="2925547"/>
                  <a:ext cx="829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1" name="Straight Connector 70"/>
                <p:cNvCxnSpPr/>
                <p:nvPr/>
              </p:nvCxnSpPr>
              <p:spPr bwMode="auto">
                <a:xfrm>
                  <a:off x="4139952" y="2922864"/>
                  <a:ext cx="72008" cy="7408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56" name="Group 55"/>
              <p:cNvGrpSpPr/>
              <p:nvPr/>
            </p:nvGrpSpPr>
            <p:grpSpPr>
              <a:xfrm>
                <a:off x="2277294" y="3429000"/>
                <a:ext cx="644202" cy="144016"/>
                <a:chOff x="3419872" y="2852936"/>
                <a:chExt cx="803076" cy="144016"/>
              </a:xfrm>
            </p:grpSpPr>
            <p:cxnSp>
              <p:nvCxnSpPr>
                <p:cNvPr id="64" name="Straight Connector 63"/>
                <p:cNvCxnSpPr/>
                <p:nvPr/>
              </p:nvCxnSpPr>
              <p:spPr bwMode="auto">
                <a:xfrm>
                  <a:off x="3419872" y="2924944"/>
                  <a:ext cx="72008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5" name="Straight Connector 64"/>
                <p:cNvCxnSpPr/>
                <p:nvPr/>
              </p:nvCxnSpPr>
              <p:spPr bwMode="auto">
                <a:xfrm flipV="1">
                  <a:off x="4139952" y="2852936"/>
                  <a:ext cx="72008" cy="6992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6" name="Straight Connector 65"/>
                <p:cNvCxnSpPr/>
                <p:nvPr/>
              </p:nvCxnSpPr>
              <p:spPr bwMode="auto">
                <a:xfrm>
                  <a:off x="4139952" y="2925547"/>
                  <a:ext cx="829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7" name="Straight Connector 66"/>
                <p:cNvCxnSpPr/>
                <p:nvPr/>
              </p:nvCxnSpPr>
              <p:spPr bwMode="auto">
                <a:xfrm>
                  <a:off x="4139952" y="2922864"/>
                  <a:ext cx="72008" cy="7408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57" name="TextBox 56"/>
              <p:cNvSpPr txBox="1"/>
              <p:nvPr/>
            </p:nvSpPr>
            <p:spPr>
              <a:xfrm rot="5400000">
                <a:off x="2494896" y="3514536"/>
                <a:ext cx="26103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grpSp>
            <p:nvGrpSpPr>
              <p:cNvPr id="58" name="Group 57"/>
              <p:cNvGrpSpPr/>
              <p:nvPr/>
            </p:nvGrpSpPr>
            <p:grpSpPr>
              <a:xfrm>
                <a:off x="2267744" y="3928895"/>
                <a:ext cx="644202" cy="144016"/>
                <a:chOff x="3419872" y="2852936"/>
                <a:chExt cx="803076" cy="144016"/>
              </a:xfrm>
            </p:grpSpPr>
            <p:cxnSp>
              <p:nvCxnSpPr>
                <p:cNvPr id="60" name="Straight Connector 59"/>
                <p:cNvCxnSpPr/>
                <p:nvPr/>
              </p:nvCxnSpPr>
              <p:spPr bwMode="auto">
                <a:xfrm>
                  <a:off x="3419872" y="2924944"/>
                  <a:ext cx="72008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1" name="Straight Connector 60"/>
                <p:cNvCxnSpPr/>
                <p:nvPr/>
              </p:nvCxnSpPr>
              <p:spPr bwMode="auto">
                <a:xfrm flipV="1">
                  <a:off x="4139952" y="2852936"/>
                  <a:ext cx="72008" cy="6992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2" name="Straight Connector 61"/>
                <p:cNvCxnSpPr/>
                <p:nvPr/>
              </p:nvCxnSpPr>
              <p:spPr bwMode="auto">
                <a:xfrm>
                  <a:off x="4139952" y="2925547"/>
                  <a:ext cx="829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3" name="Straight Connector 62"/>
                <p:cNvCxnSpPr/>
                <p:nvPr/>
              </p:nvCxnSpPr>
              <p:spPr bwMode="auto">
                <a:xfrm>
                  <a:off x="4139952" y="2922864"/>
                  <a:ext cx="72008" cy="7408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59" name="TextBox 58"/>
              <p:cNvSpPr txBox="1"/>
              <p:nvPr/>
            </p:nvSpPr>
            <p:spPr>
              <a:xfrm>
                <a:off x="1557909" y="3233131"/>
                <a:ext cx="49885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20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sp>
          <p:nvSpPr>
            <p:cNvPr id="72" name="Oval 71"/>
            <p:cNvSpPr/>
            <p:nvPr/>
          </p:nvSpPr>
          <p:spPr bwMode="auto">
            <a:xfrm rot="21297175">
              <a:off x="2324470" y="2184815"/>
              <a:ext cx="1811434" cy="174830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5" name="Rectangle 74"/>
                <p:cNvSpPr/>
                <p:nvPr/>
              </p:nvSpPr>
              <p:spPr>
                <a:xfrm>
                  <a:off x="1632105" y="1653637"/>
                  <a:ext cx="435247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sv-SE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sv-SE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5" name="Rectangle 7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32105" y="1653637"/>
                  <a:ext cx="435247" cy="30777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Rectangle 75"/>
                <p:cNvSpPr/>
                <p:nvPr/>
              </p:nvSpPr>
              <p:spPr>
                <a:xfrm>
                  <a:off x="1632105" y="1889899"/>
                  <a:ext cx="442622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sv-SE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6" name="Rectangle 7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32105" y="1889899"/>
                  <a:ext cx="442622" cy="30777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Rectangle 77"/>
                <p:cNvSpPr/>
                <p:nvPr/>
              </p:nvSpPr>
              <p:spPr>
                <a:xfrm>
                  <a:off x="1627651" y="2428322"/>
                  <a:ext cx="46653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sv-SE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sub>
                        </m:sSub>
                      </m:oMath>
                    </m:oMathPara>
                  </a14:m>
                  <a:endParaRPr lang="sv-SE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8" name="Rectangle 7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27651" y="2428322"/>
                  <a:ext cx="466538" cy="30777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0" name="Content Placeholder 79"/>
          <p:cNvSpPr>
            <a:spLocks noGrp="1"/>
          </p:cNvSpPr>
          <p:nvPr>
            <p:ph idx="1"/>
          </p:nvPr>
        </p:nvSpPr>
        <p:spPr>
          <a:xfrm>
            <a:off x="518388" y="1565276"/>
            <a:ext cx="7770813" cy="42204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Transmit beams/sectors corresponding to classic hybrid structure</a:t>
            </a:r>
          </a:p>
        </p:txBody>
      </p:sp>
      <p:cxnSp>
        <p:nvCxnSpPr>
          <p:cNvPr id="128" name="Straight Connector 127"/>
          <p:cNvCxnSpPr>
            <a:cxnSpLocks/>
          </p:cNvCxnSpPr>
          <p:nvPr/>
        </p:nvCxnSpPr>
        <p:spPr bwMode="auto">
          <a:xfrm>
            <a:off x="4344988" y="2452034"/>
            <a:ext cx="0" cy="30651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7" name="Group 6"/>
          <p:cNvGrpSpPr/>
          <p:nvPr/>
        </p:nvGrpSpPr>
        <p:grpSpPr>
          <a:xfrm>
            <a:off x="5242012" y="2909832"/>
            <a:ext cx="3416131" cy="2270684"/>
            <a:chOff x="5148064" y="3153449"/>
            <a:chExt cx="3416131" cy="2270684"/>
          </a:xfrm>
        </p:grpSpPr>
        <p:grpSp>
          <p:nvGrpSpPr>
            <p:cNvPr id="142" name="Group 141"/>
            <p:cNvGrpSpPr/>
            <p:nvPr/>
          </p:nvGrpSpPr>
          <p:grpSpPr>
            <a:xfrm>
              <a:off x="5148064" y="3153449"/>
              <a:ext cx="1512168" cy="1008112"/>
              <a:chOff x="1475656" y="3140968"/>
              <a:chExt cx="1512168" cy="1008112"/>
            </a:xfrm>
          </p:grpSpPr>
          <p:cxnSp>
            <p:nvCxnSpPr>
              <p:cNvPr id="147" name="Straight Connector 146"/>
              <p:cNvCxnSpPr/>
              <p:nvPr/>
            </p:nvCxnSpPr>
            <p:spPr bwMode="auto">
              <a:xfrm>
                <a:off x="1475656" y="3645024"/>
                <a:ext cx="792088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48" name="Rectangle 147"/>
              <p:cNvSpPr/>
              <p:nvPr/>
            </p:nvSpPr>
            <p:spPr bwMode="auto">
              <a:xfrm>
                <a:off x="2267744" y="3140968"/>
                <a:ext cx="720080" cy="100811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149" name="Group 148"/>
              <p:cNvGrpSpPr/>
              <p:nvPr/>
            </p:nvGrpSpPr>
            <p:grpSpPr>
              <a:xfrm>
                <a:off x="2267744" y="3212976"/>
                <a:ext cx="644202" cy="144016"/>
                <a:chOff x="3419872" y="2852936"/>
                <a:chExt cx="803076" cy="144016"/>
              </a:xfrm>
            </p:grpSpPr>
            <p:cxnSp>
              <p:nvCxnSpPr>
                <p:cNvPr id="162" name="Straight Connector 161"/>
                <p:cNvCxnSpPr/>
                <p:nvPr/>
              </p:nvCxnSpPr>
              <p:spPr bwMode="auto">
                <a:xfrm>
                  <a:off x="3419872" y="2924944"/>
                  <a:ext cx="72008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63" name="Straight Connector 162"/>
                <p:cNvCxnSpPr/>
                <p:nvPr/>
              </p:nvCxnSpPr>
              <p:spPr bwMode="auto">
                <a:xfrm flipV="1">
                  <a:off x="4139952" y="2852936"/>
                  <a:ext cx="72008" cy="6992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64" name="Straight Connector 163"/>
                <p:cNvCxnSpPr/>
                <p:nvPr/>
              </p:nvCxnSpPr>
              <p:spPr bwMode="auto">
                <a:xfrm>
                  <a:off x="4139952" y="2925547"/>
                  <a:ext cx="829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65" name="Straight Connector 164"/>
                <p:cNvCxnSpPr/>
                <p:nvPr/>
              </p:nvCxnSpPr>
              <p:spPr bwMode="auto">
                <a:xfrm>
                  <a:off x="4139952" y="2922864"/>
                  <a:ext cx="72008" cy="7408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50" name="Group 149"/>
              <p:cNvGrpSpPr/>
              <p:nvPr/>
            </p:nvGrpSpPr>
            <p:grpSpPr>
              <a:xfrm>
                <a:off x="2277294" y="3429000"/>
                <a:ext cx="644202" cy="144016"/>
                <a:chOff x="3419872" y="2852936"/>
                <a:chExt cx="803076" cy="144016"/>
              </a:xfrm>
            </p:grpSpPr>
            <p:cxnSp>
              <p:nvCxnSpPr>
                <p:cNvPr id="158" name="Straight Connector 157"/>
                <p:cNvCxnSpPr/>
                <p:nvPr/>
              </p:nvCxnSpPr>
              <p:spPr bwMode="auto">
                <a:xfrm>
                  <a:off x="3419872" y="2924944"/>
                  <a:ext cx="72008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59" name="Straight Connector 158"/>
                <p:cNvCxnSpPr/>
                <p:nvPr/>
              </p:nvCxnSpPr>
              <p:spPr bwMode="auto">
                <a:xfrm flipV="1">
                  <a:off x="4139952" y="2852936"/>
                  <a:ext cx="72008" cy="6992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60" name="Straight Connector 159"/>
                <p:cNvCxnSpPr/>
                <p:nvPr/>
              </p:nvCxnSpPr>
              <p:spPr bwMode="auto">
                <a:xfrm>
                  <a:off x="4139952" y="2925547"/>
                  <a:ext cx="829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61" name="Straight Connector 160"/>
                <p:cNvCxnSpPr/>
                <p:nvPr/>
              </p:nvCxnSpPr>
              <p:spPr bwMode="auto">
                <a:xfrm>
                  <a:off x="4139952" y="2922864"/>
                  <a:ext cx="72008" cy="7408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151" name="TextBox 150"/>
              <p:cNvSpPr txBox="1"/>
              <p:nvPr/>
            </p:nvSpPr>
            <p:spPr>
              <a:xfrm rot="5400000">
                <a:off x="2494896" y="3514536"/>
                <a:ext cx="26103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grpSp>
            <p:nvGrpSpPr>
              <p:cNvPr id="152" name="Group 151"/>
              <p:cNvGrpSpPr/>
              <p:nvPr/>
            </p:nvGrpSpPr>
            <p:grpSpPr>
              <a:xfrm>
                <a:off x="2267744" y="3928895"/>
                <a:ext cx="644202" cy="144016"/>
                <a:chOff x="3419872" y="2852936"/>
                <a:chExt cx="803076" cy="144016"/>
              </a:xfrm>
            </p:grpSpPr>
            <p:cxnSp>
              <p:nvCxnSpPr>
                <p:cNvPr id="154" name="Straight Connector 153"/>
                <p:cNvCxnSpPr/>
                <p:nvPr/>
              </p:nvCxnSpPr>
              <p:spPr bwMode="auto">
                <a:xfrm>
                  <a:off x="3419872" y="2924944"/>
                  <a:ext cx="72008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55" name="Straight Connector 154"/>
                <p:cNvCxnSpPr/>
                <p:nvPr/>
              </p:nvCxnSpPr>
              <p:spPr bwMode="auto">
                <a:xfrm flipV="1">
                  <a:off x="4139952" y="2852936"/>
                  <a:ext cx="72008" cy="6992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56" name="Straight Connector 155"/>
                <p:cNvCxnSpPr/>
                <p:nvPr/>
              </p:nvCxnSpPr>
              <p:spPr bwMode="auto">
                <a:xfrm>
                  <a:off x="4139952" y="2925547"/>
                  <a:ext cx="829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57" name="Straight Connector 156"/>
                <p:cNvCxnSpPr/>
                <p:nvPr/>
              </p:nvCxnSpPr>
              <p:spPr bwMode="auto">
                <a:xfrm>
                  <a:off x="4139952" y="2922864"/>
                  <a:ext cx="72008" cy="7408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153" name="TextBox 152"/>
              <p:cNvSpPr txBox="1"/>
              <p:nvPr/>
            </p:nvSpPr>
            <p:spPr>
              <a:xfrm>
                <a:off x="1557909" y="3233131"/>
                <a:ext cx="49885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20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sp>
          <p:nvSpPr>
            <p:cNvPr id="143" name="Oval 142"/>
            <p:cNvSpPr/>
            <p:nvPr/>
          </p:nvSpPr>
          <p:spPr bwMode="auto">
            <a:xfrm rot="405162">
              <a:off x="6752761" y="4809037"/>
              <a:ext cx="1811434" cy="174830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178" name="Group 177"/>
            <p:cNvGrpSpPr/>
            <p:nvPr/>
          </p:nvGrpSpPr>
          <p:grpSpPr>
            <a:xfrm>
              <a:off x="5148415" y="4244586"/>
              <a:ext cx="1518027" cy="1179547"/>
              <a:chOff x="5141368" y="2614157"/>
              <a:chExt cx="1518027" cy="1179547"/>
            </a:xfrm>
          </p:grpSpPr>
          <p:cxnSp>
            <p:nvCxnSpPr>
              <p:cNvPr id="135" name="Straight Connector 134"/>
              <p:cNvCxnSpPr/>
              <p:nvPr/>
            </p:nvCxnSpPr>
            <p:spPr bwMode="auto">
              <a:xfrm>
                <a:off x="5141368" y="3283818"/>
                <a:ext cx="792088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36" name="Rectangle 135"/>
              <p:cNvSpPr/>
              <p:nvPr/>
            </p:nvSpPr>
            <p:spPr bwMode="auto">
              <a:xfrm>
                <a:off x="5933456" y="2711533"/>
                <a:ext cx="720080" cy="1082171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137" name="Group 136"/>
              <p:cNvGrpSpPr/>
              <p:nvPr/>
            </p:nvGrpSpPr>
            <p:grpSpPr>
              <a:xfrm>
                <a:off x="5947730" y="2875212"/>
                <a:ext cx="644201" cy="144016"/>
                <a:chOff x="3419873" y="2852936"/>
                <a:chExt cx="803075" cy="144016"/>
              </a:xfrm>
            </p:grpSpPr>
            <p:cxnSp>
              <p:nvCxnSpPr>
                <p:cNvPr id="174" name="Straight Connector 173"/>
                <p:cNvCxnSpPr/>
                <p:nvPr/>
              </p:nvCxnSpPr>
              <p:spPr bwMode="auto">
                <a:xfrm>
                  <a:off x="3419873" y="2924944"/>
                  <a:ext cx="72008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75" name="Straight Connector 174"/>
                <p:cNvCxnSpPr/>
                <p:nvPr/>
              </p:nvCxnSpPr>
              <p:spPr bwMode="auto">
                <a:xfrm flipV="1">
                  <a:off x="4139952" y="2852936"/>
                  <a:ext cx="72008" cy="6992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76" name="Straight Connector 175"/>
                <p:cNvCxnSpPr/>
                <p:nvPr/>
              </p:nvCxnSpPr>
              <p:spPr bwMode="auto">
                <a:xfrm>
                  <a:off x="4139952" y="2925547"/>
                  <a:ext cx="829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77" name="Straight Connector 176"/>
                <p:cNvCxnSpPr/>
                <p:nvPr/>
              </p:nvCxnSpPr>
              <p:spPr bwMode="auto">
                <a:xfrm>
                  <a:off x="4139952" y="2922864"/>
                  <a:ext cx="72008" cy="7408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38" name="Group 137"/>
              <p:cNvGrpSpPr/>
              <p:nvPr/>
            </p:nvGrpSpPr>
            <p:grpSpPr>
              <a:xfrm>
                <a:off x="5943006" y="3122008"/>
                <a:ext cx="644202" cy="144016"/>
                <a:chOff x="3419872" y="2852936"/>
                <a:chExt cx="803076" cy="144016"/>
              </a:xfrm>
            </p:grpSpPr>
            <p:cxnSp>
              <p:nvCxnSpPr>
                <p:cNvPr id="170" name="Straight Connector 169"/>
                <p:cNvCxnSpPr/>
                <p:nvPr/>
              </p:nvCxnSpPr>
              <p:spPr bwMode="auto">
                <a:xfrm>
                  <a:off x="3419872" y="2924944"/>
                  <a:ext cx="72008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71" name="Straight Connector 170"/>
                <p:cNvCxnSpPr/>
                <p:nvPr/>
              </p:nvCxnSpPr>
              <p:spPr bwMode="auto">
                <a:xfrm flipV="1">
                  <a:off x="4139952" y="2852936"/>
                  <a:ext cx="72008" cy="6992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72" name="Straight Connector 171"/>
                <p:cNvCxnSpPr/>
                <p:nvPr/>
              </p:nvCxnSpPr>
              <p:spPr bwMode="auto">
                <a:xfrm>
                  <a:off x="4139952" y="2925547"/>
                  <a:ext cx="829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73" name="Straight Connector 172"/>
                <p:cNvCxnSpPr/>
                <p:nvPr/>
              </p:nvCxnSpPr>
              <p:spPr bwMode="auto">
                <a:xfrm>
                  <a:off x="4139952" y="2922864"/>
                  <a:ext cx="72008" cy="7408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139" name="TextBox 138"/>
              <p:cNvSpPr txBox="1"/>
              <p:nvPr/>
            </p:nvSpPr>
            <p:spPr>
              <a:xfrm rot="5400000">
                <a:off x="6149754" y="3124482"/>
                <a:ext cx="26103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grpSp>
            <p:nvGrpSpPr>
              <p:cNvPr id="140" name="Group 139"/>
              <p:cNvGrpSpPr/>
              <p:nvPr/>
            </p:nvGrpSpPr>
            <p:grpSpPr>
              <a:xfrm>
                <a:off x="5942381" y="3611075"/>
                <a:ext cx="644202" cy="144016"/>
                <a:chOff x="3419872" y="2852936"/>
                <a:chExt cx="803076" cy="144016"/>
              </a:xfrm>
            </p:grpSpPr>
            <p:cxnSp>
              <p:nvCxnSpPr>
                <p:cNvPr id="166" name="Straight Connector 165"/>
                <p:cNvCxnSpPr/>
                <p:nvPr/>
              </p:nvCxnSpPr>
              <p:spPr bwMode="auto">
                <a:xfrm>
                  <a:off x="3419872" y="2924944"/>
                  <a:ext cx="72008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67" name="Straight Connector 166"/>
                <p:cNvCxnSpPr/>
                <p:nvPr/>
              </p:nvCxnSpPr>
              <p:spPr bwMode="auto">
                <a:xfrm flipV="1">
                  <a:off x="4139952" y="2852936"/>
                  <a:ext cx="72008" cy="6992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68" name="Straight Connector 167"/>
                <p:cNvCxnSpPr/>
                <p:nvPr/>
              </p:nvCxnSpPr>
              <p:spPr bwMode="auto">
                <a:xfrm>
                  <a:off x="4139952" y="2925547"/>
                  <a:ext cx="829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69" name="Straight Connector 168"/>
                <p:cNvCxnSpPr/>
                <p:nvPr/>
              </p:nvCxnSpPr>
              <p:spPr bwMode="auto">
                <a:xfrm>
                  <a:off x="4139952" y="2922864"/>
                  <a:ext cx="72008" cy="7408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141" name="TextBox 140"/>
              <p:cNvSpPr txBox="1"/>
              <p:nvPr/>
            </p:nvSpPr>
            <p:spPr>
              <a:xfrm>
                <a:off x="5223621" y="2951873"/>
                <a:ext cx="49885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20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4" name="Rectangle 143"/>
                  <p:cNvSpPr/>
                  <p:nvPr/>
                </p:nvSpPr>
                <p:spPr>
                  <a:xfrm>
                    <a:off x="6022810" y="2614157"/>
                    <a:ext cx="636456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sv-SE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sv-SE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sv-SE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oMath>
                      </m:oMathPara>
                    </a14:m>
                    <a:endParaRPr lang="sv-SE" sz="14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44" name="Rectangle 14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22810" y="2614157"/>
                    <a:ext cx="636456" cy="307777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sv-S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5" name="Rectangle 144"/>
                  <p:cNvSpPr/>
                  <p:nvPr/>
                </p:nvSpPr>
                <p:spPr>
                  <a:xfrm>
                    <a:off x="6022810" y="2850419"/>
                    <a:ext cx="636585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sv-SE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sv-SE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r>
                                <a:rPr lang="sv-SE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sv-SE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sv-SE" sz="14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45" name="Rectangle 14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22810" y="2850419"/>
                    <a:ext cx="636585" cy="307777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sv-S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6" name="Rectangle 145"/>
                  <p:cNvSpPr/>
                  <p:nvPr/>
                </p:nvSpPr>
                <p:spPr>
                  <a:xfrm>
                    <a:off x="6018356" y="3388842"/>
                    <a:ext cx="541880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sv-SE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sv-SE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sv-SE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oMath>
                      </m:oMathPara>
                    </a14:m>
                    <a:endParaRPr lang="sv-SE" sz="14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46" name="Rectangle 14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18356" y="3388842"/>
                    <a:ext cx="541880" cy="307777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sv-S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871021" y="5721247"/>
                <a:ext cx="2447273" cy="2770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b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v-SE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sv-S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sv-SE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sv-SE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sv-S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  <m:sSub>
                                <m:sSubPr>
                                  <m:ctrlPr>
                                    <a:rPr lang="sv-SE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sv-SE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sub>
                              </m:sSub>
                              <m:r>
                                <a:rPr lang="sv-S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0…0</m:t>
                              </m:r>
                            </m:e>
                          </m:d>
                        </m:e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br>
                  <a:rPr lang="sv-SE" sz="1800" b="0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</a:br>
                <a:endParaRPr lang="sv-SE" sz="18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021" y="5721247"/>
                <a:ext cx="2447273" cy="277064"/>
              </a:xfrm>
              <a:prstGeom prst="rect">
                <a:avLst/>
              </a:prstGeom>
              <a:blipFill>
                <a:blip r:embed="rId9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5127927" y="5744317"/>
                <a:ext cx="2866234" cy="2770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b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v-SE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sv-S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v-S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0…0 </m:t>
                              </m:r>
                              <m:sSub>
                                <m:sSubPr>
                                  <m:ctrlPr>
                                    <a:rPr lang="sv-SE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sv-SE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  <m:r>
                                    <a:rPr lang="sv-SE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  <m:r>
                                <a:rPr lang="sv-S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  <m:sSub>
                                <m:sSubPr>
                                  <m:ctrlPr>
                                    <a:rPr lang="sv-SE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sv-SE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sv-SE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br>
                  <a:rPr lang="sv-SE" sz="1800" b="0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</a:br>
                <a:endParaRPr lang="sv-SE" sz="18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7927" y="5744317"/>
                <a:ext cx="2866234" cy="277064"/>
              </a:xfrm>
              <a:prstGeom prst="rect">
                <a:avLst/>
              </a:prstGeom>
              <a:blipFill>
                <a:blip r:embed="rId10"/>
                <a:stretch>
                  <a:fillRect t="-2174" b="-1739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613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313" y="562903"/>
            <a:ext cx="7770813" cy="1065213"/>
          </a:xfrm>
        </p:spPr>
        <p:txBody>
          <a:bodyPr/>
          <a:lstStyle/>
          <a:p>
            <a:r>
              <a:rPr lang="en-US" dirty="0"/>
              <a:t>Example: Classic Hybrid Structure Transmission Implementation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80" name="Content Placeholder 79"/>
          <p:cNvSpPr>
            <a:spLocks noGrp="1"/>
          </p:cNvSpPr>
          <p:nvPr>
            <p:ph idx="1"/>
          </p:nvPr>
        </p:nvSpPr>
        <p:spPr>
          <a:xfrm>
            <a:off x="542577" y="1649812"/>
            <a:ext cx="7770813" cy="42204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way to implement the classic hybrid transmission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Rectangle 97"/>
              <p:cNvSpPr/>
              <p:nvPr/>
            </p:nvSpPr>
            <p:spPr>
              <a:xfrm>
                <a:off x="435937" y="2679007"/>
                <a:ext cx="41075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8" name="Rectangle 9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937" y="2679007"/>
                <a:ext cx="410753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Rectangle 98"/>
              <p:cNvSpPr/>
              <p:nvPr/>
            </p:nvSpPr>
            <p:spPr>
              <a:xfrm>
                <a:off x="434514" y="3223612"/>
                <a:ext cx="41812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9" name="Rectangle 9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14" y="3223612"/>
                <a:ext cx="418128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" name="TextBox 101"/>
          <p:cNvSpPr txBox="1"/>
          <p:nvPr/>
        </p:nvSpPr>
        <p:spPr>
          <a:xfrm>
            <a:off x="-43183" y="5734856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893815" y="57285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104" name="Straight Connector 103"/>
          <p:cNvCxnSpPr>
            <a:cxnSpLocks/>
          </p:cNvCxnSpPr>
          <p:nvPr/>
        </p:nvCxnSpPr>
        <p:spPr bwMode="auto">
          <a:xfrm flipH="1">
            <a:off x="185728" y="2752168"/>
            <a:ext cx="1192" cy="24573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Rectangle 106"/>
              <p:cNvSpPr/>
              <p:nvPr/>
            </p:nvSpPr>
            <p:spPr>
              <a:xfrm>
                <a:off x="1073834" y="4066730"/>
                <a:ext cx="41158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7" name="Rectangle 10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834" y="4066730"/>
                <a:ext cx="411588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Rectangle 107"/>
              <p:cNvSpPr/>
              <p:nvPr/>
            </p:nvSpPr>
            <p:spPr>
              <a:xfrm>
                <a:off x="1069248" y="4656123"/>
                <a:ext cx="41158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8" name="Rectangle 10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248" y="4656123"/>
                <a:ext cx="411588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9" name="Straight Connector 108"/>
          <p:cNvCxnSpPr>
            <a:cxnSpLocks/>
          </p:cNvCxnSpPr>
          <p:nvPr/>
        </p:nvCxnSpPr>
        <p:spPr bwMode="auto">
          <a:xfrm>
            <a:off x="1136560" y="5477594"/>
            <a:ext cx="0" cy="2604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10" name="Group 109"/>
          <p:cNvGrpSpPr/>
          <p:nvPr/>
        </p:nvGrpSpPr>
        <p:grpSpPr>
          <a:xfrm>
            <a:off x="1890174" y="2752168"/>
            <a:ext cx="1240513" cy="461665"/>
            <a:chOff x="5131687" y="2970879"/>
            <a:chExt cx="1240513" cy="461665"/>
          </a:xfrm>
        </p:grpSpPr>
        <p:grpSp>
          <p:nvGrpSpPr>
            <p:cNvPr id="111" name="Group 110"/>
            <p:cNvGrpSpPr/>
            <p:nvPr/>
          </p:nvGrpSpPr>
          <p:grpSpPr>
            <a:xfrm>
              <a:off x="5131687" y="2970879"/>
              <a:ext cx="334220" cy="461665"/>
              <a:chOff x="5908097" y="5404145"/>
              <a:chExt cx="334220" cy="461665"/>
            </a:xfrm>
          </p:grpSpPr>
          <p:sp>
            <p:nvSpPr>
              <p:cNvPr id="117" name="Oval 116"/>
              <p:cNvSpPr/>
              <p:nvPr/>
            </p:nvSpPr>
            <p:spPr bwMode="auto">
              <a:xfrm>
                <a:off x="5936123" y="5505205"/>
                <a:ext cx="288032" cy="280214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5908097" y="5404145"/>
                <a:ext cx="3342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+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5463237" y="3140968"/>
              <a:ext cx="908963" cy="144016"/>
              <a:chOff x="5463237" y="3140968"/>
              <a:chExt cx="908963" cy="144016"/>
            </a:xfrm>
          </p:grpSpPr>
          <p:cxnSp>
            <p:nvCxnSpPr>
              <p:cNvPr id="113" name="Straight Connector 112"/>
              <p:cNvCxnSpPr/>
              <p:nvPr/>
            </p:nvCxnSpPr>
            <p:spPr bwMode="auto">
              <a:xfrm>
                <a:off x="5463237" y="3212976"/>
                <a:ext cx="836955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4" name="Straight Connector 113"/>
              <p:cNvCxnSpPr/>
              <p:nvPr/>
            </p:nvCxnSpPr>
            <p:spPr bwMode="auto">
              <a:xfrm flipV="1">
                <a:off x="6300192" y="3140968"/>
                <a:ext cx="72008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5" name="Straight Connector 114"/>
              <p:cNvCxnSpPr/>
              <p:nvPr/>
            </p:nvCxnSpPr>
            <p:spPr bwMode="auto">
              <a:xfrm>
                <a:off x="6300192" y="3212976"/>
                <a:ext cx="72008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6" name="Straight Connector 115"/>
              <p:cNvCxnSpPr/>
              <p:nvPr/>
            </p:nvCxnSpPr>
            <p:spPr bwMode="auto">
              <a:xfrm>
                <a:off x="6300192" y="3212976"/>
                <a:ext cx="72008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19" name="Group 118"/>
          <p:cNvGrpSpPr/>
          <p:nvPr/>
        </p:nvGrpSpPr>
        <p:grpSpPr>
          <a:xfrm>
            <a:off x="1881895" y="3270388"/>
            <a:ext cx="1240513" cy="461665"/>
            <a:chOff x="5131687" y="2970879"/>
            <a:chExt cx="1240513" cy="461665"/>
          </a:xfrm>
        </p:grpSpPr>
        <p:grpSp>
          <p:nvGrpSpPr>
            <p:cNvPr id="120" name="Group 119"/>
            <p:cNvGrpSpPr/>
            <p:nvPr/>
          </p:nvGrpSpPr>
          <p:grpSpPr>
            <a:xfrm>
              <a:off x="5131687" y="2970879"/>
              <a:ext cx="334220" cy="461665"/>
              <a:chOff x="5908097" y="5404145"/>
              <a:chExt cx="334220" cy="461665"/>
            </a:xfrm>
          </p:grpSpPr>
          <p:sp>
            <p:nvSpPr>
              <p:cNvPr id="126" name="Oval 125"/>
              <p:cNvSpPr/>
              <p:nvPr/>
            </p:nvSpPr>
            <p:spPr bwMode="auto">
              <a:xfrm>
                <a:off x="5936123" y="5505205"/>
                <a:ext cx="288032" cy="280214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5908097" y="5404145"/>
                <a:ext cx="3342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+</a:t>
                </a:r>
              </a:p>
            </p:txBody>
          </p:sp>
        </p:grpSp>
        <p:grpSp>
          <p:nvGrpSpPr>
            <p:cNvPr id="121" name="Group 120"/>
            <p:cNvGrpSpPr/>
            <p:nvPr/>
          </p:nvGrpSpPr>
          <p:grpSpPr>
            <a:xfrm>
              <a:off x="5463237" y="3140968"/>
              <a:ext cx="908963" cy="144016"/>
              <a:chOff x="5463237" y="3140968"/>
              <a:chExt cx="908963" cy="144016"/>
            </a:xfrm>
          </p:grpSpPr>
          <p:cxnSp>
            <p:nvCxnSpPr>
              <p:cNvPr id="122" name="Straight Connector 121"/>
              <p:cNvCxnSpPr/>
              <p:nvPr/>
            </p:nvCxnSpPr>
            <p:spPr bwMode="auto">
              <a:xfrm>
                <a:off x="5463237" y="3212976"/>
                <a:ext cx="836955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3" name="Straight Connector 122"/>
              <p:cNvCxnSpPr/>
              <p:nvPr/>
            </p:nvCxnSpPr>
            <p:spPr bwMode="auto">
              <a:xfrm flipV="1">
                <a:off x="6300192" y="3140968"/>
                <a:ext cx="72008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4" name="Straight Connector 123"/>
              <p:cNvCxnSpPr/>
              <p:nvPr/>
            </p:nvCxnSpPr>
            <p:spPr bwMode="auto">
              <a:xfrm>
                <a:off x="6300192" y="3212976"/>
                <a:ext cx="72008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5" name="Straight Connector 124"/>
              <p:cNvCxnSpPr/>
              <p:nvPr/>
            </p:nvCxnSpPr>
            <p:spPr bwMode="auto">
              <a:xfrm>
                <a:off x="6300192" y="3212976"/>
                <a:ext cx="72008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29" name="Group 128"/>
          <p:cNvGrpSpPr/>
          <p:nvPr/>
        </p:nvGrpSpPr>
        <p:grpSpPr>
          <a:xfrm>
            <a:off x="1846610" y="4134208"/>
            <a:ext cx="1240513" cy="461665"/>
            <a:chOff x="5131687" y="2970879"/>
            <a:chExt cx="1240513" cy="461665"/>
          </a:xfrm>
        </p:grpSpPr>
        <p:grpSp>
          <p:nvGrpSpPr>
            <p:cNvPr id="130" name="Group 129"/>
            <p:cNvGrpSpPr/>
            <p:nvPr/>
          </p:nvGrpSpPr>
          <p:grpSpPr>
            <a:xfrm>
              <a:off x="5131687" y="2970879"/>
              <a:ext cx="334220" cy="461665"/>
              <a:chOff x="5908097" y="5404145"/>
              <a:chExt cx="334220" cy="461665"/>
            </a:xfrm>
          </p:grpSpPr>
          <p:sp>
            <p:nvSpPr>
              <p:cNvPr id="182" name="Oval 181"/>
              <p:cNvSpPr/>
              <p:nvPr/>
            </p:nvSpPr>
            <p:spPr bwMode="auto">
              <a:xfrm>
                <a:off x="5936123" y="5505205"/>
                <a:ext cx="288032" cy="280214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3" name="TextBox 182"/>
              <p:cNvSpPr txBox="1"/>
              <p:nvPr/>
            </p:nvSpPr>
            <p:spPr>
              <a:xfrm>
                <a:off x="5908097" y="5404145"/>
                <a:ext cx="3342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+</a:t>
                </a:r>
              </a:p>
            </p:txBody>
          </p:sp>
        </p:grpSp>
        <p:grpSp>
          <p:nvGrpSpPr>
            <p:cNvPr id="131" name="Group 130"/>
            <p:cNvGrpSpPr/>
            <p:nvPr/>
          </p:nvGrpSpPr>
          <p:grpSpPr>
            <a:xfrm>
              <a:off x="5463237" y="3140968"/>
              <a:ext cx="908963" cy="144016"/>
              <a:chOff x="5463237" y="3140968"/>
              <a:chExt cx="908963" cy="144016"/>
            </a:xfrm>
          </p:grpSpPr>
          <p:cxnSp>
            <p:nvCxnSpPr>
              <p:cNvPr id="134" name="Straight Connector 133"/>
              <p:cNvCxnSpPr/>
              <p:nvPr/>
            </p:nvCxnSpPr>
            <p:spPr bwMode="auto">
              <a:xfrm>
                <a:off x="5463237" y="3212976"/>
                <a:ext cx="836955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9" name="Straight Connector 178"/>
              <p:cNvCxnSpPr/>
              <p:nvPr/>
            </p:nvCxnSpPr>
            <p:spPr bwMode="auto">
              <a:xfrm flipV="1">
                <a:off x="6300192" y="3140968"/>
                <a:ext cx="72008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0" name="Straight Connector 179"/>
              <p:cNvCxnSpPr/>
              <p:nvPr/>
            </p:nvCxnSpPr>
            <p:spPr bwMode="auto">
              <a:xfrm>
                <a:off x="6300192" y="3212976"/>
                <a:ext cx="72008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1" name="Straight Connector 180"/>
              <p:cNvCxnSpPr/>
              <p:nvPr/>
            </p:nvCxnSpPr>
            <p:spPr bwMode="auto">
              <a:xfrm>
                <a:off x="6300192" y="3212976"/>
                <a:ext cx="72008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84" name="Group 183"/>
          <p:cNvGrpSpPr/>
          <p:nvPr/>
        </p:nvGrpSpPr>
        <p:grpSpPr>
          <a:xfrm>
            <a:off x="1874636" y="4763771"/>
            <a:ext cx="1240513" cy="461665"/>
            <a:chOff x="5131687" y="2970879"/>
            <a:chExt cx="1240513" cy="461665"/>
          </a:xfrm>
        </p:grpSpPr>
        <p:grpSp>
          <p:nvGrpSpPr>
            <p:cNvPr id="185" name="Group 184"/>
            <p:cNvGrpSpPr/>
            <p:nvPr/>
          </p:nvGrpSpPr>
          <p:grpSpPr>
            <a:xfrm>
              <a:off x="5131687" y="2970879"/>
              <a:ext cx="334220" cy="461665"/>
              <a:chOff x="5908097" y="5404145"/>
              <a:chExt cx="334220" cy="461665"/>
            </a:xfrm>
          </p:grpSpPr>
          <p:sp>
            <p:nvSpPr>
              <p:cNvPr id="191" name="Oval 190"/>
              <p:cNvSpPr/>
              <p:nvPr/>
            </p:nvSpPr>
            <p:spPr bwMode="auto">
              <a:xfrm>
                <a:off x="5936123" y="5505205"/>
                <a:ext cx="288032" cy="280214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2" name="TextBox 191"/>
              <p:cNvSpPr txBox="1"/>
              <p:nvPr/>
            </p:nvSpPr>
            <p:spPr>
              <a:xfrm>
                <a:off x="5908097" y="5404145"/>
                <a:ext cx="3342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+</a:t>
                </a:r>
              </a:p>
            </p:txBody>
          </p:sp>
        </p:grpSp>
        <p:grpSp>
          <p:nvGrpSpPr>
            <p:cNvPr id="186" name="Group 185"/>
            <p:cNvGrpSpPr/>
            <p:nvPr/>
          </p:nvGrpSpPr>
          <p:grpSpPr>
            <a:xfrm>
              <a:off x="5463237" y="3140968"/>
              <a:ext cx="908963" cy="144016"/>
              <a:chOff x="5463237" y="3140968"/>
              <a:chExt cx="908963" cy="144016"/>
            </a:xfrm>
          </p:grpSpPr>
          <p:cxnSp>
            <p:nvCxnSpPr>
              <p:cNvPr id="187" name="Straight Connector 186"/>
              <p:cNvCxnSpPr/>
              <p:nvPr/>
            </p:nvCxnSpPr>
            <p:spPr bwMode="auto">
              <a:xfrm>
                <a:off x="5463237" y="3212976"/>
                <a:ext cx="836955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8" name="Straight Connector 187"/>
              <p:cNvCxnSpPr/>
              <p:nvPr/>
            </p:nvCxnSpPr>
            <p:spPr bwMode="auto">
              <a:xfrm flipV="1">
                <a:off x="6300192" y="3140968"/>
                <a:ext cx="72008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9" name="Straight Connector 188"/>
              <p:cNvCxnSpPr/>
              <p:nvPr/>
            </p:nvCxnSpPr>
            <p:spPr bwMode="auto">
              <a:xfrm>
                <a:off x="6300192" y="3212976"/>
                <a:ext cx="72008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0" name="Straight Connector 189"/>
              <p:cNvCxnSpPr/>
              <p:nvPr/>
            </p:nvCxnSpPr>
            <p:spPr bwMode="auto">
              <a:xfrm>
                <a:off x="6300192" y="3212976"/>
                <a:ext cx="72008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cxnSp>
        <p:nvCxnSpPr>
          <p:cNvPr id="193" name="Straight Connector 192"/>
          <p:cNvCxnSpPr>
            <a:cxnSpLocks/>
          </p:cNvCxnSpPr>
          <p:nvPr/>
        </p:nvCxnSpPr>
        <p:spPr bwMode="auto">
          <a:xfrm>
            <a:off x="1136567" y="2762408"/>
            <a:ext cx="4573" cy="24471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4" name="Oval 193"/>
          <p:cNvSpPr/>
          <p:nvPr/>
        </p:nvSpPr>
        <p:spPr bwMode="auto">
          <a:xfrm>
            <a:off x="163074" y="2942525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5" name="Oval 194"/>
          <p:cNvSpPr/>
          <p:nvPr/>
        </p:nvSpPr>
        <p:spPr bwMode="auto">
          <a:xfrm>
            <a:off x="163074" y="3476058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9" name="Oval 198"/>
          <p:cNvSpPr/>
          <p:nvPr/>
        </p:nvSpPr>
        <p:spPr bwMode="auto">
          <a:xfrm>
            <a:off x="1113704" y="4343045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0" name="Oval 199"/>
          <p:cNvSpPr/>
          <p:nvPr/>
        </p:nvSpPr>
        <p:spPr bwMode="auto">
          <a:xfrm>
            <a:off x="1113701" y="4965832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03" name="Straight Arrow Connector 202"/>
          <p:cNvCxnSpPr>
            <a:cxnSpLocks/>
          </p:cNvCxnSpPr>
          <p:nvPr/>
        </p:nvCxnSpPr>
        <p:spPr bwMode="auto">
          <a:xfrm>
            <a:off x="208791" y="2964995"/>
            <a:ext cx="1697760" cy="217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4" name="Straight Arrow Connector 203"/>
          <p:cNvCxnSpPr>
            <a:cxnSpLocks/>
          </p:cNvCxnSpPr>
          <p:nvPr/>
        </p:nvCxnSpPr>
        <p:spPr bwMode="auto">
          <a:xfrm>
            <a:off x="206245" y="3504271"/>
            <a:ext cx="1700306" cy="77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7" name="Straight Arrow Connector 206"/>
          <p:cNvCxnSpPr>
            <a:cxnSpLocks/>
          </p:cNvCxnSpPr>
          <p:nvPr/>
        </p:nvCxnSpPr>
        <p:spPr bwMode="auto">
          <a:xfrm>
            <a:off x="1160887" y="4365476"/>
            <a:ext cx="721008" cy="90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8" name="Straight Arrow Connector 207"/>
          <p:cNvCxnSpPr>
            <a:cxnSpLocks/>
          </p:cNvCxnSpPr>
          <p:nvPr/>
        </p:nvCxnSpPr>
        <p:spPr bwMode="auto">
          <a:xfrm flipV="1">
            <a:off x="1167513" y="4994604"/>
            <a:ext cx="722661" cy="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0" name="Rectangle 209"/>
              <p:cNvSpPr/>
              <p:nvPr/>
            </p:nvSpPr>
            <p:spPr>
              <a:xfrm>
                <a:off x="2448021" y="3196494"/>
                <a:ext cx="44262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0" name="Rectangle 20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021" y="3196494"/>
                <a:ext cx="44262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1" name="Rectangle 210"/>
              <p:cNvSpPr/>
              <p:nvPr/>
            </p:nvSpPr>
            <p:spPr>
              <a:xfrm>
                <a:off x="2448019" y="4047372"/>
                <a:ext cx="44262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1" name="Rectangle 2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019" y="4047372"/>
                <a:ext cx="442621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2" name="Rectangle 211"/>
              <p:cNvSpPr/>
              <p:nvPr/>
            </p:nvSpPr>
            <p:spPr>
              <a:xfrm>
                <a:off x="2448019" y="4669930"/>
                <a:ext cx="44262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2" name="Rectangle 2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019" y="4669930"/>
                <a:ext cx="442621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3" name="Rectangle 212"/>
              <p:cNvSpPr/>
              <p:nvPr/>
            </p:nvSpPr>
            <p:spPr>
              <a:xfrm>
                <a:off x="12010" y="5151223"/>
                <a:ext cx="40184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3" name="Rectangle 2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10" y="5151223"/>
                <a:ext cx="401840" cy="307777"/>
              </a:xfrm>
              <a:prstGeom prst="rect">
                <a:avLst/>
              </a:prstGeom>
              <a:blipFill>
                <a:blip r:embed="rId10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4" name="Rectangle 213"/>
              <p:cNvSpPr/>
              <p:nvPr/>
            </p:nvSpPr>
            <p:spPr>
              <a:xfrm>
                <a:off x="950545" y="5151805"/>
                <a:ext cx="40921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4" name="Rectangle 2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545" y="5151805"/>
                <a:ext cx="409215" cy="307777"/>
              </a:xfrm>
              <a:prstGeom prst="rect">
                <a:avLst/>
              </a:prstGeom>
              <a:blipFill>
                <a:blip r:embed="rId11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5" name="Rectangle 214"/>
              <p:cNvSpPr/>
              <p:nvPr/>
            </p:nvSpPr>
            <p:spPr>
              <a:xfrm>
                <a:off x="2458710" y="2630571"/>
                <a:ext cx="43524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5" name="Rectangle 2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8710" y="2630571"/>
                <a:ext cx="435247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6" name="Straight Connector 215"/>
          <p:cNvCxnSpPr>
            <a:cxnSpLocks/>
          </p:cNvCxnSpPr>
          <p:nvPr/>
        </p:nvCxnSpPr>
        <p:spPr bwMode="auto">
          <a:xfrm>
            <a:off x="185728" y="5477594"/>
            <a:ext cx="0" cy="2604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7" name="Oval 216"/>
          <p:cNvSpPr/>
          <p:nvPr/>
        </p:nvSpPr>
        <p:spPr bwMode="auto">
          <a:xfrm rot="21297175">
            <a:off x="3240080" y="3117242"/>
            <a:ext cx="962782" cy="10040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" name="Straight Connector 16"/>
          <p:cNvCxnSpPr>
            <a:cxnSpLocks/>
          </p:cNvCxnSpPr>
          <p:nvPr/>
        </p:nvCxnSpPr>
        <p:spPr bwMode="auto">
          <a:xfrm>
            <a:off x="4427984" y="2335365"/>
            <a:ext cx="0" cy="41304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101108" y="2502102"/>
            <a:ext cx="3133051" cy="12636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817449" y="5411922"/>
                <a:ext cx="2076273" cy="90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sv-SE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sv-SE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sv-SE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sv-SE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sv-SE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sv-SE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sv-SE" sz="16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sv-SE" sz="16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sv-SE" sz="16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𝑤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sv-SE" sz="16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sv-SE" sz="16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6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𝑤</m:t>
                                          </m:r>
                                        </m:e>
                                        <m:sub>
                                          <m:r>
                                            <a:rPr lang="sv-SE" sz="16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r>
                        <a:rPr lang="sv-SE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sv-S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sv-S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sv-SE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sv-SE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sv-SE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sv-SE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sv-SE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sv-SE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sv-SE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r>
                        <a:rPr lang="sv-SE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v-SE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sv-SE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7449" y="5411922"/>
                <a:ext cx="2076273" cy="90710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up 20"/>
          <p:cNvGrpSpPr/>
          <p:nvPr/>
        </p:nvGrpSpPr>
        <p:grpSpPr>
          <a:xfrm>
            <a:off x="4707988" y="2630571"/>
            <a:ext cx="4326241" cy="3712231"/>
            <a:chOff x="4707988" y="2630571"/>
            <a:chExt cx="4326241" cy="371223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8" name="Rectangle 217"/>
                <p:cNvSpPr/>
                <p:nvPr/>
              </p:nvSpPr>
              <p:spPr>
                <a:xfrm>
                  <a:off x="5187108" y="2679007"/>
                  <a:ext cx="410753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sv-SE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sv-SE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18" name="Rectangle 21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87108" y="2679007"/>
                  <a:ext cx="410753" cy="30777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9" name="Rectangle 218"/>
                <p:cNvSpPr/>
                <p:nvPr/>
              </p:nvSpPr>
              <p:spPr>
                <a:xfrm>
                  <a:off x="5185685" y="3223612"/>
                  <a:ext cx="41812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sv-SE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19" name="Rectangle 2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85685" y="3223612"/>
                  <a:ext cx="418128" cy="307777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0" name="TextBox 219"/>
            <p:cNvSpPr txBox="1"/>
            <p:nvPr/>
          </p:nvSpPr>
          <p:spPr>
            <a:xfrm>
              <a:off x="4707988" y="5734856"/>
              <a:ext cx="4988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2000" dirty="0">
                  <a:solidFill>
                    <a:schemeClr val="tx1"/>
                  </a:solidFill>
                </a:rPr>
                <a:t>RF</a:t>
              </a:r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5644986" y="5728590"/>
              <a:ext cx="4988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2000" dirty="0">
                  <a:solidFill>
                    <a:schemeClr val="tx1"/>
                  </a:solidFill>
                </a:rPr>
                <a:t>RF</a:t>
              </a:r>
            </a:p>
          </p:txBody>
        </p:sp>
        <p:cxnSp>
          <p:nvCxnSpPr>
            <p:cNvPr id="222" name="Straight Connector 221"/>
            <p:cNvCxnSpPr>
              <a:cxnSpLocks/>
            </p:cNvCxnSpPr>
            <p:nvPr/>
          </p:nvCxnSpPr>
          <p:spPr bwMode="auto">
            <a:xfrm flipH="1">
              <a:off x="4936899" y="2752168"/>
              <a:ext cx="1192" cy="24573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3" name="Rectangle 222"/>
                <p:cNvSpPr/>
                <p:nvPr/>
              </p:nvSpPr>
              <p:spPr>
                <a:xfrm>
                  <a:off x="5825005" y="4066730"/>
                  <a:ext cx="41158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sv-SE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23" name="Rectangle 2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25005" y="4066730"/>
                  <a:ext cx="411588" cy="307777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4" name="Rectangle 223"/>
                <p:cNvSpPr/>
                <p:nvPr/>
              </p:nvSpPr>
              <p:spPr>
                <a:xfrm>
                  <a:off x="5820419" y="4656123"/>
                  <a:ext cx="41158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b>
                        </m:sSub>
                      </m:oMath>
                    </m:oMathPara>
                  </a14:m>
                  <a:endParaRPr lang="sv-SE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24" name="Rectangle 2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20419" y="4656123"/>
                  <a:ext cx="411588" cy="307777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25" name="Straight Connector 224"/>
            <p:cNvCxnSpPr>
              <a:cxnSpLocks/>
            </p:cNvCxnSpPr>
            <p:nvPr/>
          </p:nvCxnSpPr>
          <p:spPr bwMode="auto">
            <a:xfrm>
              <a:off x="5887731" y="5477594"/>
              <a:ext cx="0" cy="26046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226" name="Group 225"/>
            <p:cNvGrpSpPr/>
            <p:nvPr/>
          </p:nvGrpSpPr>
          <p:grpSpPr>
            <a:xfrm>
              <a:off x="6641345" y="2752168"/>
              <a:ext cx="1240513" cy="461665"/>
              <a:chOff x="5131687" y="2970879"/>
              <a:chExt cx="1240513" cy="461665"/>
            </a:xfrm>
          </p:grpSpPr>
          <p:grpSp>
            <p:nvGrpSpPr>
              <p:cNvPr id="227" name="Group 226"/>
              <p:cNvGrpSpPr/>
              <p:nvPr/>
            </p:nvGrpSpPr>
            <p:grpSpPr>
              <a:xfrm>
                <a:off x="5131687" y="2970879"/>
                <a:ext cx="334220" cy="461665"/>
                <a:chOff x="5908097" y="5404145"/>
                <a:chExt cx="334220" cy="461665"/>
              </a:xfrm>
            </p:grpSpPr>
            <p:sp>
              <p:nvSpPr>
                <p:cNvPr id="233" name="Oval 232"/>
                <p:cNvSpPr/>
                <p:nvPr/>
              </p:nvSpPr>
              <p:spPr bwMode="auto">
                <a:xfrm>
                  <a:off x="5936123" y="5505205"/>
                  <a:ext cx="288032" cy="280214"/>
                </a:xfrm>
                <a:prstGeom prst="ellips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sv-SE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34" name="TextBox 233"/>
                <p:cNvSpPr txBox="1"/>
                <p:nvPr/>
              </p:nvSpPr>
              <p:spPr>
                <a:xfrm>
                  <a:off x="5908097" y="5404145"/>
                  <a:ext cx="33422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dirty="0">
                      <a:solidFill>
                        <a:schemeClr val="tx1"/>
                      </a:solidFill>
                    </a:rPr>
                    <a:t>+</a:t>
                  </a:r>
                </a:p>
              </p:txBody>
            </p:sp>
          </p:grpSp>
          <p:grpSp>
            <p:nvGrpSpPr>
              <p:cNvPr id="228" name="Group 227"/>
              <p:cNvGrpSpPr/>
              <p:nvPr/>
            </p:nvGrpSpPr>
            <p:grpSpPr>
              <a:xfrm>
                <a:off x="5463237" y="3140968"/>
                <a:ext cx="908963" cy="144016"/>
                <a:chOff x="5463237" y="3140968"/>
                <a:chExt cx="908963" cy="144016"/>
              </a:xfrm>
            </p:grpSpPr>
            <p:cxnSp>
              <p:nvCxnSpPr>
                <p:cNvPr id="229" name="Straight Connector 228"/>
                <p:cNvCxnSpPr/>
                <p:nvPr/>
              </p:nvCxnSpPr>
              <p:spPr bwMode="auto">
                <a:xfrm>
                  <a:off x="5463237" y="3212976"/>
                  <a:ext cx="836955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0" name="Straight Connector 229"/>
                <p:cNvCxnSpPr/>
                <p:nvPr/>
              </p:nvCxnSpPr>
              <p:spPr bwMode="auto">
                <a:xfrm flipV="1">
                  <a:off x="6300192" y="3140968"/>
                  <a:ext cx="72008" cy="7200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1" name="Straight Connector 230"/>
                <p:cNvCxnSpPr/>
                <p:nvPr/>
              </p:nvCxnSpPr>
              <p:spPr bwMode="auto">
                <a:xfrm>
                  <a:off x="6300192" y="3212976"/>
                  <a:ext cx="72008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2" name="Straight Connector 231"/>
                <p:cNvCxnSpPr/>
                <p:nvPr/>
              </p:nvCxnSpPr>
              <p:spPr bwMode="auto">
                <a:xfrm>
                  <a:off x="6300192" y="3212976"/>
                  <a:ext cx="72008" cy="7200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235" name="Group 234"/>
            <p:cNvGrpSpPr/>
            <p:nvPr/>
          </p:nvGrpSpPr>
          <p:grpSpPr>
            <a:xfrm>
              <a:off x="6633066" y="3270388"/>
              <a:ext cx="1240513" cy="461665"/>
              <a:chOff x="5131687" y="2970879"/>
              <a:chExt cx="1240513" cy="461665"/>
            </a:xfrm>
          </p:grpSpPr>
          <p:grpSp>
            <p:nvGrpSpPr>
              <p:cNvPr id="236" name="Group 235"/>
              <p:cNvGrpSpPr/>
              <p:nvPr/>
            </p:nvGrpSpPr>
            <p:grpSpPr>
              <a:xfrm>
                <a:off x="5131687" y="2970879"/>
                <a:ext cx="334220" cy="461665"/>
                <a:chOff x="5908097" y="5404145"/>
                <a:chExt cx="334220" cy="461665"/>
              </a:xfrm>
            </p:grpSpPr>
            <p:sp>
              <p:nvSpPr>
                <p:cNvPr id="242" name="Oval 241"/>
                <p:cNvSpPr/>
                <p:nvPr/>
              </p:nvSpPr>
              <p:spPr bwMode="auto">
                <a:xfrm>
                  <a:off x="5936123" y="5505205"/>
                  <a:ext cx="288032" cy="280214"/>
                </a:xfrm>
                <a:prstGeom prst="ellips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sv-SE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43" name="TextBox 242"/>
                <p:cNvSpPr txBox="1"/>
                <p:nvPr/>
              </p:nvSpPr>
              <p:spPr>
                <a:xfrm>
                  <a:off x="5908097" y="5404145"/>
                  <a:ext cx="33422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dirty="0">
                      <a:solidFill>
                        <a:schemeClr val="tx1"/>
                      </a:solidFill>
                    </a:rPr>
                    <a:t>+</a:t>
                  </a:r>
                </a:p>
              </p:txBody>
            </p:sp>
          </p:grpSp>
          <p:grpSp>
            <p:nvGrpSpPr>
              <p:cNvPr id="237" name="Group 236"/>
              <p:cNvGrpSpPr/>
              <p:nvPr/>
            </p:nvGrpSpPr>
            <p:grpSpPr>
              <a:xfrm>
                <a:off x="5463237" y="3140968"/>
                <a:ext cx="908963" cy="144016"/>
                <a:chOff x="5463237" y="3140968"/>
                <a:chExt cx="908963" cy="144016"/>
              </a:xfrm>
            </p:grpSpPr>
            <p:cxnSp>
              <p:nvCxnSpPr>
                <p:cNvPr id="238" name="Straight Connector 237"/>
                <p:cNvCxnSpPr/>
                <p:nvPr/>
              </p:nvCxnSpPr>
              <p:spPr bwMode="auto">
                <a:xfrm>
                  <a:off x="5463237" y="3212976"/>
                  <a:ext cx="836955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9" name="Straight Connector 238"/>
                <p:cNvCxnSpPr/>
                <p:nvPr/>
              </p:nvCxnSpPr>
              <p:spPr bwMode="auto">
                <a:xfrm flipV="1">
                  <a:off x="6300192" y="3140968"/>
                  <a:ext cx="72008" cy="7200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40" name="Straight Connector 239"/>
                <p:cNvCxnSpPr/>
                <p:nvPr/>
              </p:nvCxnSpPr>
              <p:spPr bwMode="auto">
                <a:xfrm>
                  <a:off x="6300192" y="3212976"/>
                  <a:ext cx="72008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41" name="Straight Connector 240"/>
                <p:cNvCxnSpPr/>
                <p:nvPr/>
              </p:nvCxnSpPr>
              <p:spPr bwMode="auto">
                <a:xfrm>
                  <a:off x="6300192" y="3212976"/>
                  <a:ext cx="72008" cy="7200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244" name="Group 243"/>
            <p:cNvGrpSpPr/>
            <p:nvPr/>
          </p:nvGrpSpPr>
          <p:grpSpPr>
            <a:xfrm>
              <a:off x="6597781" y="4134208"/>
              <a:ext cx="1240513" cy="461665"/>
              <a:chOff x="5131687" y="2970879"/>
              <a:chExt cx="1240513" cy="461665"/>
            </a:xfrm>
          </p:grpSpPr>
          <p:grpSp>
            <p:nvGrpSpPr>
              <p:cNvPr id="245" name="Group 244"/>
              <p:cNvGrpSpPr/>
              <p:nvPr/>
            </p:nvGrpSpPr>
            <p:grpSpPr>
              <a:xfrm>
                <a:off x="5131687" y="2970879"/>
                <a:ext cx="334220" cy="461665"/>
                <a:chOff x="5908097" y="5404145"/>
                <a:chExt cx="334220" cy="461665"/>
              </a:xfrm>
            </p:grpSpPr>
            <p:sp>
              <p:nvSpPr>
                <p:cNvPr id="251" name="Oval 250"/>
                <p:cNvSpPr/>
                <p:nvPr/>
              </p:nvSpPr>
              <p:spPr bwMode="auto">
                <a:xfrm>
                  <a:off x="5936123" y="5505205"/>
                  <a:ext cx="288032" cy="280214"/>
                </a:xfrm>
                <a:prstGeom prst="ellips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sv-SE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52" name="TextBox 251"/>
                <p:cNvSpPr txBox="1"/>
                <p:nvPr/>
              </p:nvSpPr>
              <p:spPr>
                <a:xfrm>
                  <a:off x="5908097" y="5404145"/>
                  <a:ext cx="33422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dirty="0">
                      <a:solidFill>
                        <a:schemeClr val="tx1"/>
                      </a:solidFill>
                    </a:rPr>
                    <a:t>+</a:t>
                  </a:r>
                </a:p>
              </p:txBody>
            </p:sp>
          </p:grpSp>
          <p:grpSp>
            <p:nvGrpSpPr>
              <p:cNvPr id="246" name="Group 245"/>
              <p:cNvGrpSpPr/>
              <p:nvPr/>
            </p:nvGrpSpPr>
            <p:grpSpPr>
              <a:xfrm>
                <a:off x="5463237" y="3140968"/>
                <a:ext cx="908963" cy="144016"/>
                <a:chOff x="5463237" y="3140968"/>
                <a:chExt cx="908963" cy="144016"/>
              </a:xfrm>
            </p:grpSpPr>
            <p:cxnSp>
              <p:nvCxnSpPr>
                <p:cNvPr id="247" name="Straight Connector 246"/>
                <p:cNvCxnSpPr/>
                <p:nvPr/>
              </p:nvCxnSpPr>
              <p:spPr bwMode="auto">
                <a:xfrm>
                  <a:off x="5463237" y="3212976"/>
                  <a:ext cx="836955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48" name="Straight Connector 247"/>
                <p:cNvCxnSpPr/>
                <p:nvPr/>
              </p:nvCxnSpPr>
              <p:spPr bwMode="auto">
                <a:xfrm flipV="1">
                  <a:off x="6300192" y="3140968"/>
                  <a:ext cx="72008" cy="7200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49" name="Straight Connector 248"/>
                <p:cNvCxnSpPr/>
                <p:nvPr/>
              </p:nvCxnSpPr>
              <p:spPr bwMode="auto">
                <a:xfrm>
                  <a:off x="6300192" y="3212976"/>
                  <a:ext cx="72008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50" name="Straight Connector 249"/>
                <p:cNvCxnSpPr/>
                <p:nvPr/>
              </p:nvCxnSpPr>
              <p:spPr bwMode="auto">
                <a:xfrm>
                  <a:off x="6300192" y="3212976"/>
                  <a:ext cx="72008" cy="7200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253" name="Group 252"/>
            <p:cNvGrpSpPr/>
            <p:nvPr/>
          </p:nvGrpSpPr>
          <p:grpSpPr>
            <a:xfrm>
              <a:off x="6625807" y="4763771"/>
              <a:ext cx="1240513" cy="461665"/>
              <a:chOff x="5131687" y="2970879"/>
              <a:chExt cx="1240513" cy="461665"/>
            </a:xfrm>
          </p:grpSpPr>
          <p:grpSp>
            <p:nvGrpSpPr>
              <p:cNvPr id="254" name="Group 253"/>
              <p:cNvGrpSpPr/>
              <p:nvPr/>
            </p:nvGrpSpPr>
            <p:grpSpPr>
              <a:xfrm>
                <a:off x="5131687" y="2970879"/>
                <a:ext cx="334220" cy="461665"/>
                <a:chOff x="5908097" y="5404145"/>
                <a:chExt cx="334220" cy="461665"/>
              </a:xfrm>
            </p:grpSpPr>
            <p:sp>
              <p:nvSpPr>
                <p:cNvPr id="260" name="Oval 259"/>
                <p:cNvSpPr/>
                <p:nvPr/>
              </p:nvSpPr>
              <p:spPr bwMode="auto">
                <a:xfrm>
                  <a:off x="5936123" y="5505205"/>
                  <a:ext cx="288032" cy="280214"/>
                </a:xfrm>
                <a:prstGeom prst="ellips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sv-SE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61" name="TextBox 260"/>
                <p:cNvSpPr txBox="1"/>
                <p:nvPr/>
              </p:nvSpPr>
              <p:spPr>
                <a:xfrm>
                  <a:off x="5908097" y="5404145"/>
                  <a:ext cx="33422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dirty="0">
                      <a:solidFill>
                        <a:schemeClr val="tx1"/>
                      </a:solidFill>
                    </a:rPr>
                    <a:t>+</a:t>
                  </a:r>
                </a:p>
              </p:txBody>
            </p:sp>
          </p:grpSp>
          <p:grpSp>
            <p:nvGrpSpPr>
              <p:cNvPr id="255" name="Group 254"/>
              <p:cNvGrpSpPr/>
              <p:nvPr/>
            </p:nvGrpSpPr>
            <p:grpSpPr>
              <a:xfrm>
                <a:off x="5463237" y="3140968"/>
                <a:ext cx="908963" cy="144016"/>
                <a:chOff x="5463237" y="3140968"/>
                <a:chExt cx="908963" cy="144016"/>
              </a:xfrm>
            </p:grpSpPr>
            <p:cxnSp>
              <p:nvCxnSpPr>
                <p:cNvPr id="256" name="Straight Connector 255"/>
                <p:cNvCxnSpPr/>
                <p:nvPr/>
              </p:nvCxnSpPr>
              <p:spPr bwMode="auto">
                <a:xfrm>
                  <a:off x="5463237" y="3212976"/>
                  <a:ext cx="836955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57" name="Straight Connector 256"/>
                <p:cNvCxnSpPr/>
                <p:nvPr/>
              </p:nvCxnSpPr>
              <p:spPr bwMode="auto">
                <a:xfrm flipV="1">
                  <a:off x="6300192" y="3140968"/>
                  <a:ext cx="72008" cy="7200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58" name="Straight Connector 257"/>
                <p:cNvCxnSpPr/>
                <p:nvPr/>
              </p:nvCxnSpPr>
              <p:spPr bwMode="auto">
                <a:xfrm>
                  <a:off x="6300192" y="3212976"/>
                  <a:ext cx="72008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59" name="Straight Connector 258"/>
                <p:cNvCxnSpPr/>
                <p:nvPr/>
              </p:nvCxnSpPr>
              <p:spPr bwMode="auto">
                <a:xfrm>
                  <a:off x="6300192" y="3212976"/>
                  <a:ext cx="72008" cy="7200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cxnSp>
          <p:nvCxnSpPr>
            <p:cNvPr id="262" name="Straight Connector 261"/>
            <p:cNvCxnSpPr>
              <a:cxnSpLocks/>
            </p:cNvCxnSpPr>
            <p:nvPr/>
          </p:nvCxnSpPr>
          <p:spPr bwMode="auto">
            <a:xfrm>
              <a:off x="5887738" y="2762408"/>
              <a:ext cx="4573" cy="244710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3" name="Oval 262"/>
            <p:cNvSpPr/>
            <p:nvPr/>
          </p:nvSpPr>
          <p:spPr bwMode="auto">
            <a:xfrm>
              <a:off x="4914245" y="2942525"/>
              <a:ext cx="45719" cy="5754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4" name="Oval 263"/>
            <p:cNvSpPr/>
            <p:nvPr/>
          </p:nvSpPr>
          <p:spPr bwMode="auto">
            <a:xfrm>
              <a:off x="4914245" y="3476058"/>
              <a:ext cx="45719" cy="5754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5" name="Oval 264"/>
            <p:cNvSpPr/>
            <p:nvPr/>
          </p:nvSpPr>
          <p:spPr bwMode="auto">
            <a:xfrm>
              <a:off x="5864875" y="4343045"/>
              <a:ext cx="45719" cy="5754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6" name="Oval 265"/>
            <p:cNvSpPr/>
            <p:nvPr/>
          </p:nvSpPr>
          <p:spPr bwMode="auto">
            <a:xfrm>
              <a:off x="5864872" y="4965832"/>
              <a:ext cx="45719" cy="5754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67" name="Straight Arrow Connector 266"/>
            <p:cNvCxnSpPr>
              <a:cxnSpLocks/>
            </p:cNvCxnSpPr>
            <p:nvPr/>
          </p:nvCxnSpPr>
          <p:spPr bwMode="auto">
            <a:xfrm>
              <a:off x="4959962" y="2964995"/>
              <a:ext cx="1697760" cy="2178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8" name="Straight Arrow Connector 267"/>
            <p:cNvCxnSpPr>
              <a:cxnSpLocks/>
            </p:cNvCxnSpPr>
            <p:nvPr/>
          </p:nvCxnSpPr>
          <p:spPr bwMode="auto">
            <a:xfrm>
              <a:off x="4957416" y="3504271"/>
              <a:ext cx="1700306" cy="779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9" name="Straight Arrow Connector 268"/>
            <p:cNvCxnSpPr>
              <a:cxnSpLocks/>
            </p:cNvCxnSpPr>
            <p:nvPr/>
          </p:nvCxnSpPr>
          <p:spPr bwMode="auto">
            <a:xfrm>
              <a:off x="5912058" y="4365476"/>
              <a:ext cx="721008" cy="90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0" name="Straight Arrow Connector 269"/>
            <p:cNvCxnSpPr>
              <a:cxnSpLocks/>
            </p:cNvCxnSpPr>
            <p:nvPr/>
          </p:nvCxnSpPr>
          <p:spPr bwMode="auto">
            <a:xfrm flipV="1">
              <a:off x="5918684" y="4994604"/>
              <a:ext cx="722661" cy="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1" name="Rectangle 270"/>
                <p:cNvSpPr/>
                <p:nvPr/>
              </p:nvSpPr>
              <p:spPr>
                <a:xfrm>
                  <a:off x="7199192" y="3196494"/>
                  <a:ext cx="442621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sv-SE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71" name="Rectangle 2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99192" y="3196494"/>
                  <a:ext cx="442621" cy="307777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2" name="Rectangle 271"/>
                <p:cNvSpPr/>
                <p:nvPr/>
              </p:nvSpPr>
              <p:spPr>
                <a:xfrm>
                  <a:off x="7199190" y="4047372"/>
                  <a:ext cx="442621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sv-SE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72" name="Rectangle 27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99190" y="4047372"/>
                  <a:ext cx="442621" cy="307777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3" name="Rectangle 272"/>
                <p:cNvSpPr/>
                <p:nvPr/>
              </p:nvSpPr>
              <p:spPr>
                <a:xfrm>
                  <a:off x="7199190" y="4669930"/>
                  <a:ext cx="442621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b>
                        </m:sSub>
                      </m:oMath>
                    </m:oMathPara>
                  </a14:m>
                  <a:endParaRPr lang="sv-SE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73" name="Rectangle 2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99190" y="4669930"/>
                  <a:ext cx="442621" cy="307777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4" name="Rectangle 273"/>
                <p:cNvSpPr/>
                <p:nvPr/>
              </p:nvSpPr>
              <p:spPr>
                <a:xfrm>
                  <a:off x="4763181" y="5151223"/>
                  <a:ext cx="401840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sv-SE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sv-SE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74" name="Rectangle 27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63181" y="5151223"/>
                  <a:ext cx="401840" cy="307777"/>
                </a:xfrm>
                <a:prstGeom prst="rect">
                  <a:avLst/>
                </a:prstGeom>
                <a:blipFill>
                  <a:blip r:embed="rId10"/>
                  <a:stretch>
                    <a:fillRect b="-1961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5" name="Rectangle 274"/>
                <p:cNvSpPr/>
                <p:nvPr/>
              </p:nvSpPr>
              <p:spPr>
                <a:xfrm>
                  <a:off x="5701716" y="5151805"/>
                  <a:ext cx="409215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sv-SE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75" name="Rectangle 27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01716" y="5151805"/>
                  <a:ext cx="409215" cy="307777"/>
                </a:xfrm>
                <a:prstGeom prst="rect">
                  <a:avLst/>
                </a:prstGeom>
                <a:blipFill>
                  <a:blip r:embed="rId11"/>
                  <a:stretch>
                    <a:fillRect b="-1961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6" name="Rectangle 275"/>
                <p:cNvSpPr/>
                <p:nvPr/>
              </p:nvSpPr>
              <p:spPr>
                <a:xfrm>
                  <a:off x="7209881" y="2630571"/>
                  <a:ext cx="435247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sv-SE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sv-SE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76" name="Rectangle 27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09881" y="2630571"/>
                  <a:ext cx="435247" cy="307777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77" name="Straight Connector 276"/>
            <p:cNvCxnSpPr>
              <a:cxnSpLocks/>
            </p:cNvCxnSpPr>
            <p:nvPr/>
          </p:nvCxnSpPr>
          <p:spPr bwMode="auto">
            <a:xfrm>
              <a:off x="4936899" y="5477594"/>
              <a:ext cx="0" cy="26046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8" name="Oval 277"/>
            <p:cNvSpPr/>
            <p:nvPr/>
          </p:nvSpPr>
          <p:spPr bwMode="auto">
            <a:xfrm rot="21297175">
              <a:off x="8050448" y="4613830"/>
              <a:ext cx="983781" cy="8458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9" name="Rectangle 278"/>
            <p:cNvSpPr/>
            <p:nvPr/>
          </p:nvSpPr>
          <p:spPr bwMode="auto">
            <a:xfrm>
              <a:off x="4815661" y="3968332"/>
              <a:ext cx="3133051" cy="12636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0" name="TextBox 279"/>
                <p:cNvSpPr txBox="1"/>
                <p:nvPr/>
              </p:nvSpPr>
              <p:spPr>
                <a:xfrm>
                  <a:off x="6491835" y="5435694"/>
                  <a:ext cx="2069477" cy="90710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["/>
                            <m:endChr m:val="]"/>
                            <m:ctrlP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sv-SE" sz="16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sv-SE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sv-SE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m:rPr>
                                          <m:brk m:alnAt="7"/>
                                        </m:rPr>
                                        <a:rPr lang="sv-SE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sv-SE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sv-SE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sv-SE" sz="160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sv-SE" sz="16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6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b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6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sv-SE" sz="16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sv-SE" sz="16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b>
                                            <m:r>
                                              <a:rPr lang="sv-SE" sz="16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mr>
                            </m:m>
                          </m:e>
                        </m:d>
                        <m:r>
                          <a:rPr lang="sv-S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sv-SE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sv-SE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sv-SE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sv-SE" sz="16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sv-SE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sv-SE" sz="16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6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𝑣</m:t>
                                            </m:r>
                                          </m:e>
                                          <m:sub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6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sv-SE" sz="16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sv-SE" sz="16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𝑣</m:t>
                                            </m:r>
                                          </m:e>
                                          <m:sub>
                                            <m:r>
                                              <a:rPr lang="sv-SE" sz="16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mr>
                            </m:m>
                          </m:e>
                        </m:d>
                        <m:r>
                          <a:rPr lang="sv-S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 </m:t>
                            </m:r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sv-S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sv-SE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80" name="TextBox 27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91835" y="5435694"/>
                  <a:ext cx="2069477" cy="907108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876215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Receive Beams in Hybrid Mode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23899" y="1683168"/>
                <a:ext cx="7770813" cy="737721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Receiving </a:t>
                </a:r>
                <a:r>
                  <a:rPr lang="en-US" sz="2000" dirty="0" err="1"/>
                  <a:t>simultaneously</a:t>
                </a:r>
                <a:r>
                  <a:rPr lang="en-US" sz="2000" dirty="0"/>
                  <a:t> </a:t>
                </a:r>
                <a:r>
                  <a:rPr lang="en-US" sz="2000" dirty="0" err="1"/>
                  <a:t>with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beams</a:t>
                </a:r>
                <a:r>
                  <a:rPr lang="en-US" sz="2000" dirty="0"/>
                  <a:t>/</a:t>
                </a:r>
                <a:r>
                  <a:rPr lang="en-US" sz="2000" dirty="0" err="1"/>
                  <a:t>sectors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𝒖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3899" y="1683168"/>
                <a:ext cx="7770813" cy="737721"/>
              </a:xfrm>
              <a:blipFill>
                <a:blip r:embed="rId2"/>
                <a:stretch>
                  <a:fillRect l="-706" t="-413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2017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223570" y="4302160"/>
                <a:ext cx="41075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570" y="4302160"/>
                <a:ext cx="410753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1520819" y="4308966"/>
                <a:ext cx="41812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0819" y="4308966"/>
                <a:ext cx="418128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782489" y="4319254"/>
                <a:ext cx="41812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2489" y="4319254"/>
                <a:ext cx="418128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ctangle 99"/>
              <p:cNvSpPr/>
              <p:nvPr/>
            </p:nvSpPr>
            <p:spPr>
              <a:xfrm>
                <a:off x="2132139" y="4315608"/>
                <a:ext cx="41812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0" name="Rectangle 9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2139" y="4315608"/>
                <a:ext cx="418128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1" name="Group 120"/>
          <p:cNvGrpSpPr/>
          <p:nvPr/>
        </p:nvGrpSpPr>
        <p:grpSpPr>
          <a:xfrm>
            <a:off x="1437164" y="3039065"/>
            <a:ext cx="4835724" cy="288032"/>
            <a:chOff x="1846639" y="3284984"/>
            <a:chExt cx="4835724" cy="288032"/>
          </a:xfrm>
        </p:grpSpPr>
        <p:cxnSp>
          <p:nvCxnSpPr>
            <p:cNvPr id="112" name="Straight Connector 111"/>
            <p:cNvCxnSpPr>
              <a:cxnSpLocks/>
            </p:cNvCxnSpPr>
            <p:nvPr/>
          </p:nvCxnSpPr>
          <p:spPr bwMode="auto">
            <a:xfrm>
              <a:off x="1846639" y="3429000"/>
              <a:ext cx="46085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 bwMode="auto">
            <a:xfrm flipV="1">
              <a:off x="6444208" y="3284984"/>
              <a:ext cx="216024" cy="1440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8" name="Straight Connector 117"/>
            <p:cNvCxnSpPr/>
            <p:nvPr/>
          </p:nvCxnSpPr>
          <p:spPr bwMode="auto">
            <a:xfrm>
              <a:off x="6455151" y="3429000"/>
              <a:ext cx="2272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0" name="Straight Connector 119"/>
            <p:cNvCxnSpPr/>
            <p:nvPr/>
          </p:nvCxnSpPr>
          <p:spPr bwMode="auto">
            <a:xfrm>
              <a:off x="6444208" y="3429000"/>
              <a:ext cx="216024" cy="1440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7" name="Group 126"/>
          <p:cNvGrpSpPr/>
          <p:nvPr/>
        </p:nvGrpSpPr>
        <p:grpSpPr>
          <a:xfrm>
            <a:off x="1446629" y="3752493"/>
            <a:ext cx="4835724" cy="288032"/>
            <a:chOff x="1846639" y="3284984"/>
            <a:chExt cx="4835724" cy="288032"/>
          </a:xfrm>
        </p:grpSpPr>
        <p:cxnSp>
          <p:nvCxnSpPr>
            <p:cNvPr id="128" name="Straight Connector 127"/>
            <p:cNvCxnSpPr>
              <a:cxnSpLocks/>
            </p:cNvCxnSpPr>
            <p:nvPr/>
          </p:nvCxnSpPr>
          <p:spPr bwMode="auto">
            <a:xfrm>
              <a:off x="1846639" y="3429000"/>
              <a:ext cx="46085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 flipV="1">
              <a:off x="6444208" y="3284984"/>
              <a:ext cx="216024" cy="1440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0" name="Straight Connector 129"/>
            <p:cNvCxnSpPr/>
            <p:nvPr/>
          </p:nvCxnSpPr>
          <p:spPr bwMode="auto">
            <a:xfrm>
              <a:off x="6455151" y="3429000"/>
              <a:ext cx="2272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1" name="Straight Connector 130"/>
            <p:cNvCxnSpPr/>
            <p:nvPr/>
          </p:nvCxnSpPr>
          <p:spPr bwMode="auto">
            <a:xfrm>
              <a:off x="6444208" y="3429000"/>
              <a:ext cx="216024" cy="1440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2" name="Group 131"/>
          <p:cNvGrpSpPr/>
          <p:nvPr/>
        </p:nvGrpSpPr>
        <p:grpSpPr>
          <a:xfrm>
            <a:off x="1446629" y="2655474"/>
            <a:ext cx="4835724" cy="288032"/>
            <a:chOff x="1846639" y="3284984"/>
            <a:chExt cx="4835724" cy="288032"/>
          </a:xfrm>
        </p:grpSpPr>
        <p:cxnSp>
          <p:nvCxnSpPr>
            <p:cNvPr id="133" name="Straight Connector 132"/>
            <p:cNvCxnSpPr>
              <a:cxnSpLocks/>
            </p:cNvCxnSpPr>
            <p:nvPr/>
          </p:nvCxnSpPr>
          <p:spPr bwMode="auto">
            <a:xfrm>
              <a:off x="1846639" y="3429000"/>
              <a:ext cx="46085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4" name="Straight Connector 133"/>
            <p:cNvCxnSpPr/>
            <p:nvPr/>
          </p:nvCxnSpPr>
          <p:spPr bwMode="auto">
            <a:xfrm flipV="1">
              <a:off x="6444208" y="3284984"/>
              <a:ext cx="216024" cy="1440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5" name="Straight Connector 134"/>
            <p:cNvCxnSpPr/>
            <p:nvPr/>
          </p:nvCxnSpPr>
          <p:spPr bwMode="auto">
            <a:xfrm>
              <a:off x="6455151" y="3429000"/>
              <a:ext cx="2272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6" name="Straight Connector 135"/>
            <p:cNvCxnSpPr/>
            <p:nvPr/>
          </p:nvCxnSpPr>
          <p:spPr bwMode="auto">
            <a:xfrm>
              <a:off x="6444208" y="3429000"/>
              <a:ext cx="216024" cy="1440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7" name="Group 136"/>
          <p:cNvGrpSpPr/>
          <p:nvPr/>
        </p:nvGrpSpPr>
        <p:grpSpPr>
          <a:xfrm>
            <a:off x="1453350" y="3390573"/>
            <a:ext cx="4835724" cy="288032"/>
            <a:chOff x="1846639" y="3284984"/>
            <a:chExt cx="4835724" cy="288032"/>
          </a:xfrm>
        </p:grpSpPr>
        <p:cxnSp>
          <p:nvCxnSpPr>
            <p:cNvPr id="138" name="Straight Connector 137"/>
            <p:cNvCxnSpPr>
              <a:cxnSpLocks/>
            </p:cNvCxnSpPr>
            <p:nvPr/>
          </p:nvCxnSpPr>
          <p:spPr bwMode="auto">
            <a:xfrm>
              <a:off x="1846639" y="3429000"/>
              <a:ext cx="46085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9" name="Straight Connector 138"/>
            <p:cNvCxnSpPr/>
            <p:nvPr/>
          </p:nvCxnSpPr>
          <p:spPr bwMode="auto">
            <a:xfrm flipV="1">
              <a:off x="6444208" y="3284984"/>
              <a:ext cx="216024" cy="1440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Straight Connector 139"/>
            <p:cNvCxnSpPr/>
            <p:nvPr/>
          </p:nvCxnSpPr>
          <p:spPr bwMode="auto">
            <a:xfrm>
              <a:off x="6455151" y="3429000"/>
              <a:ext cx="2272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Straight Connector 140"/>
            <p:cNvCxnSpPr/>
            <p:nvPr/>
          </p:nvCxnSpPr>
          <p:spPr bwMode="auto">
            <a:xfrm>
              <a:off x="6444208" y="3429000"/>
              <a:ext cx="216024" cy="1440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42" name="Rectangle 141"/>
          <p:cNvSpPr/>
          <p:nvPr/>
        </p:nvSpPr>
        <p:spPr bwMode="auto">
          <a:xfrm>
            <a:off x="1324882" y="2564904"/>
            <a:ext cx="5479366" cy="158417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02035" y="5509218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46" name="Oval 145"/>
          <p:cNvSpPr/>
          <p:nvPr/>
        </p:nvSpPr>
        <p:spPr bwMode="auto">
          <a:xfrm>
            <a:off x="1547664" y="2774030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7" name="Oval 146"/>
          <p:cNvSpPr/>
          <p:nvPr/>
        </p:nvSpPr>
        <p:spPr bwMode="auto">
          <a:xfrm>
            <a:off x="1840542" y="3156628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8" name="Oval 147"/>
          <p:cNvSpPr/>
          <p:nvPr/>
        </p:nvSpPr>
        <p:spPr bwMode="auto">
          <a:xfrm>
            <a:off x="2154898" y="3511226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9" name="Oval 148"/>
          <p:cNvSpPr/>
          <p:nvPr/>
        </p:nvSpPr>
        <p:spPr bwMode="auto">
          <a:xfrm>
            <a:off x="2451665" y="3862955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1" name="Straight Connector 150"/>
          <p:cNvCxnSpPr>
            <a:stCxn id="146" idx="4"/>
          </p:cNvCxnSpPr>
          <p:nvPr/>
        </p:nvCxnSpPr>
        <p:spPr bwMode="auto">
          <a:xfrm flipH="1">
            <a:off x="1570523" y="2831574"/>
            <a:ext cx="1" cy="21642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Straight Connector 152"/>
          <p:cNvCxnSpPr>
            <a:cxnSpLocks/>
            <a:stCxn id="147" idx="4"/>
          </p:cNvCxnSpPr>
          <p:nvPr/>
        </p:nvCxnSpPr>
        <p:spPr bwMode="auto">
          <a:xfrm flipH="1">
            <a:off x="1858672" y="3214172"/>
            <a:ext cx="4730" cy="17875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7" name="Straight Connector 156"/>
          <p:cNvCxnSpPr>
            <a:cxnSpLocks/>
          </p:cNvCxnSpPr>
          <p:nvPr/>
        </p:nvCxnSpPr>
        <p:spPr bwMode="auto">
          <a:xfrm flipH="1">
            <a:off x="2167444" y="3568770"/>
            <a:ext cx="5746" cy="144697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9" name="Straight Connector 158"/>
          <p:cNvCxnSpPr>
            <a:cxnSpLocks/>
            <a:stCxn id="149" idx="4"/>
          </p:cNvCxnSpPr>
          <p:nvPr/>
        </p:nvCxnSpPr>
        <p:spPr bwMode="auto">
          <a:xfrm flipH="1">
            <a:off x="2470637" y="3920499"/>
            <a:ext cx="3888" cy="108983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1" name="TextBox 170"/>
          <p:cNvSpPr txBox="1"/>
          <p:nvPr/>
        </p:nvSpPr>
        <p:spPr>
          <a:xfrm>
            <a:off x="4467934" y="5540365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74" name="Oval 173"/>
          <p:cNvSpPr/>
          <p:nvPr/>
        </p:nvSpPr>
        <p:spPr bwMode="auto">
          <a:xfrm>
            <a:off x="4435014" y="2799252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5" name="Oval 174"/>
          <p:cNvSpPr/>
          <p:nvPr/>
        </p:nvSpPr>
        <p:spPr bwMode="auto">
          <a:xfrm>
            <a:off x="4727892" y="3181850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6" name="Oval 175"/>
          <p:cNvSpPr/>
          <p:nvPr/>
        </p:nvSpPr>
        <p:spPr bwMode="auto">
          <a:xfrm>
            <a:off x="5042248" y="3536448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7" name="Oval 176"/>
          <p:cNvSpPr/>
          <p:nvPr/>
        </p:nvSpPr>
        <p:spPr bwMode="auto">
          <a:xfrm>
            <a:off x="5342885" y="3871083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8" name="Straight Connector 177"/>
          <p:cNvCxnSpPr>
            <a:cxnSpLocks/>
            <a:stCxn id="174" idx="4"/>
          </p:cNvCxnSpPr>
          <p:nvPr/>
        </p:nvCxnSpPr>
        <p:spPr bwMode="auto">
          <a:xfrm flipH="1">
            <a:off x="4457873" y="2856796"/>
            <a:ext cx="1" cy="21642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9" name="Straight Connector 178"/>
          <p:cNvCxnSpPr>
            <a:cxnSpLocks/>
            <a:stCxn id="175" idx="4"/>
          </p:cNvCxnSpPr>
          <p:nvPr/>
        </p:nvCxnSpPr>
        <p:spPr bwMode="auto">
          <a:xfrm flipH="1">
            <a:off x="4746022" y="3239394"/>
            <a:ext cx="4730" cy="17875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0" name="Straight Connector 179"/>
          <p:cNvCxnSpPr>
            <a:cxnSpLocks/>
          </p:cNvCxnSpPr>
          <p:nvPr/>
        </p:nvCxnSpPr>
        <p:spPr bwMode="auto">
          <a:xfrm flipH="1">
            <a:off x="5054794" y="3593992"/>
            <a:ext cx="5746" cy="144697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1" name="Straight Connector 180"/>
          <p:cNvCxnSpPr>
            <a:cxnSpLocks/>
            <a:stCxn id="177" idx="4"/>
          </p:cNvCxnSpPr>
          <p:nvPr/>
        </p:nvCxnSpPr>
        <p:spPr bwMode="auto">
          <a:xfrm flipH="1">
            <a:off x="5357985" y="3928627"/>
            <a:ext cx="7760" cy="11069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2" name="Rectangle 181"/>
              <p:cNvSpPr/>
              <p:nvPr/>
            </p:nvSpPr>
            <p:spPr>
              <a:xfrm>
                <a:off x="4133679" y="4333250"/>
                <a:ext cx="40421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2" name="Rectangle 1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3679" y="4333250"/>
                <a:ext cx="40421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3" name="Rectangle 182"/>
              <p:cNvSpPr/>
              <p:nvPr/>
            </p:nvSpPr>
            <p:spPr>
              <a:xfrm>
                <a:off x="4430928" y="4340056"/>
                <a:ext cx="41158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3" name="Rectangle 1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0928" y="4340056"/>
                <a:ext cx="41158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4" name="Rectangle 183"/>
              <p:cNvSpPr/>
              <p:nvPr/>
            </p:nvSpPr>
            <p:spPr>
              <a:xfrm>
                <a:off x="4692598" y="4350344"/>
                <a:ext cx="41158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4" name="Rectangle 1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2598" y="4350344"/>
                <a:ext cx="411588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5" name="Rectangle 184"/>
              <p:cNvSpPr/>
              <p:nvPr/>
            </p:nvSpPr>
            <p:spPr>
              <a:xfrm>
                <a:off x="5042248" y="4346698"/>
                <a:ext cx="41158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5" name="Rectangle 1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2248" y="4346698"/>
                <a:ext cx="411588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0" name="Rectangle 189"/>
              <p:cNvSpPr/>
              <p:nvPr/>
            </p:nvSpPr>
            <p:spPr>
              <a:xfrm>
                <a:off x="6284250" y="2500566"/>
                <a:ext cx="55932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v-SE" dirty="0"/>
              </a:p>
            </p:txBody>
          </p:sp>
        </mc:Choice>
        <mc:Fallback xmlns="">
          <p:sp>
            <p:nvSpPr>
              <p:cNvPr id="190" name="Rectangle 18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4250" y="2500566"/>
                <a:ext cx="559320" cy="461665"/>
              </a:xfrm>
              <a:prstGeom prst="rect">
                <a:avLst/>
              </a:prstGeom>
              <a:blipFill>
                <a:blip r:embed="rId11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3" name="Rectangle 192"/>
              <p:cNvSpPr/>
              <p:nvPr/>
            </p:nvSpPr>
            <p:spPr>
              <a:xfrm>
                <a:off x="1755761" y="5840979"/>
                <a:ext cx="50917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v-SE" dirty="0"/>
              </a:p>
            </p:txBody>
          </p:sp>
        </mc:Choice>
        <mc:Fallback xmlns="">
          <p:sp>
            <p:nvSpPr>
              <p:cNvPr id="193" name="Rectangle 19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5761" y="5840979"/>
                <a:ext cx="509177" cy="461665"/>
              </a:xfrm>
              <a:prstGeom prst="rect">
                <a:avLst/>
              </a:prstGeom>
              <a:blipFill>
                <a:blip r:embed="rId12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4" name="Oval 193"/>
          <p:cNvSpPr/>
          <p:nvPr/>
        </p:nvSpPr>
        <p:spPr bwMode="auto">
          <a:xfrm>
            <a:off x="1842864" y="5296729"/>
            <a:ext cx="288032" cy="28021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4742663" y="5221297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+</a:t>
            </a:r>
          </a:p>
        </p:txBody>
      </p:sp>
      <p:cxnSp>
        <p:nvCxnSpPr>
          <p:cNvPr id="208" name="Straight Connector 207"/>
          <p:cNvCxnSpPr/>
          <p:nvPr/>
        </p:nvCxnSpPr>
        <p:spPr bwMode="auto">
          <a:xfrm>
            <a:off x="1570523" y="5010335"/>
            <a:ext cx="416357" cy="2863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0" name="Straight Connector 209"/>
          <p:cNvCxnSpPr/>
          <p:nvPr/>
        </p:nvCxnSpPr>
        <p:spPr bwMode="auto">
          <a:xfrm>
            <a:off x="1858672" y="4995846"/>
            <a:ext cx="128208" cy="3008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2" name="Straight Connector 211"/>
          <p:cNvCxnSpPr/>
          <p:nvPr/>
        </p:nvCxnSpPr>
        <p:spPr bwMode="auto">
          <a:xfrm flipH="1">
            <a:off x="2028624" y="5021068"/>
            <a:ext cx="144566" cy="2756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4" name="Straight Connector 213"/>
          <p:cNvCxnSpPr/>
          <p:nvPr/>
        </p:nvCxnSpPr>
        <p:spPr bwMode="auto">
          <a:xfrm flipH="1">
            <a:off x="2028624" y="5010335"/>
            <a:ext cx="442013" cy="2863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6" name="TextBox 215"/>
          <p:cNvSpPr txBox="1"/>
          <p:nvPr/>
        </p:nvSpPr>
        <p:spPr>
          <a:xfrm>
            <a:off x="1814459" y="5189407"/>
            <a:ext cx="391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18" name="Oval 217"/>
          <p:cNvSpPr/>
          <p:nvPr/>
        </p:nvSpPr>
        <p:spPr bwMode="auto">
          <a:xfrm>
            <a:off x="4777542" y="5323211"/>
            <a:ext cx="288032" cy="28021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0" name="Straight Connector 219"/>
          <p:cNvCxnSpPr>
            <a:endCxn id="218" idx="0"/>
          </p:cNvCxnSpPr>
          <p:nvPr/>
        </p:nvCxnSpPr>
        <p:spPr bwMode="auto">
          <a:xfrm>
            <a:off x="4457873" y="5017468"/>
            <a:ext cx="463685" cy="3057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2" name="Straight Connector 221"/>
          <p:cNvCxnSpPr>
            <a:endCxn id="218" idx="0"/>
          </p:cNvCxnSpPr>
          <p:nvPr/>
        </p:nvCxnSpPr>
        <p:spPr bwMode="auto">
          <a:xfrm>
            <a:off x="4744802" y="5031356"/>
            <a:ext cx="176756" cy="2918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4" name="Straight Connector 223"/>
          <p:cNvCxnSpPr>
            <a:endCxn id="218" idx="0"/>
          </p:cNvCxnSpPr>
          <p:nvPr/>
        </p:nvCxnSpPr>
        <p:spPr bwMode="auto">
          <a:xfrm flipH="1">
            <a:off x="4921558" y="5040966"/>
            <a:ext cx="129835" cy="28224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6" name="Straight Connector 225"/>
          <p:cNvCxnSpPr>
            <a:endCxn id="218" idx="0"/>
          </p:cNvCxnSpPr>
          <p:nvPr/>
        </p:nvCxnSpPr>
        <p:spPr bwMode="auto">
          <a:xfrm flipH="1">
            <a:off x="4921558" y="5039951"/>
            <a:ext cx="438832" cy="2832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8" name="Straight Connector 227"/>
          <p:cNvCxnSpPr>
            <a:cxnSpLocks/>
          </p:cNvCxnSpPr>
          <p:nvPr/>
        </p:nvCxnSpPr>
        <p:spPr bwMode="auto">
          <a:xfrm>
            <a:off x="1986880" y="5582411"/>
            <a:ext cx="0" cy="2604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0" name="Straight Connector 229"/>
          <p:cNvCxnSpPr>
            <a:cxnSpLocks/>
          </p:cNvCxnSpPr>
          <p:nvPr/>
        </p:nvCxnSpPr>
        <p:spPr bwMode="auto">
          <a:xfrm>
            <a:off x="4929108" y="5615681"/>
            <a:ext cx="0" cy="2604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1" name="Rectangle 230"/>
              <p:cNvSpPr/>
              <p:nvPr/>
            </p:nvSpPr>
            <p:spPr>
              <a:xfrm>
                <a:off x="6296916" y="2899859"/>
                <a:ext cx="5664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sv-SE" dirty="0"/>
              </a:p>
            </p:txBody>
          </p:sp>
        </mc:Choice>
        <mc:Fallback xmlns="">
          <p:sp>
            <p:nvSpPr>
              <p:cNvPr id="231" name="Rectangle 2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6916" y="2899859"/>
                <a:ext cx="566437" cy="461665"/>
              </a:xfrm>
              <a:prstGeom prst="rect">
                <a:avLst/>
              </a:prstGeom>
              <a:blipFill>
                <a:blip r:embed="rId13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2" name="Rectangle 231"/>
              <p:cNvSpPr/>
              <p:nvPr/>
            </p:nvSpPr>
            <p:spPr>
              <a:xfrm>
                <a:off x="6307503" y="3251320"/>
                <a:ext cx="5664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sv-SE" dirty="0"/>
              </a:p>
            </p:txBody>
          </p:sp>
        </mc:Choice>
        <mc:Fallback xmlns="">
          <p:sp>
            <p:nvSpPr>
              <p:cNvPr id="232" name="Rectangle 2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7503" y="3251320"/>
                <a:ext cx="566437" cy="461665"/>
              </a:xfrm>
              <a:prstGeom prst="rect">
                <a:avLst/>
              </a:prstGeom>
              <a:blipFill>
                <a:blip r:embed="rId14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3" name="Rectangle 232"/>
              <p:cNvSpPr/>
              <p:nvPr/>
            </p:nvSpPr>
            <p:spPr>
              <a:xfrm>
                <a:off x="6295011" y="3632313"/>
                <a:ext cx="5532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sv-SE" dirty="0"/>
              </a:p>
            </p:txBody>
          </p:sp>
        </mc:Choice>
        <mc:Fallback xmlns="">
          <p:sp>
            <p:nvSpPr>
              <p:cNvPr id="233" name="Rectangle 2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011" y="3632313"/>
                <a:ext cx="553292" cy="461665"/>
              </a:xfrm>
              <a:prstGeom prst="rect">
                <a:avLst/>
              </a:prstGeom>
              <a:blipFill>
                <a:blip r:embed="rId15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4" name="Rectangle 233"/>
              <p:cNvSpPr/>
              <p:nvPr/>
            </p:nvSpPr>
            <p:spPr>
              <a:xfrm>
                <a:off x="4708380" y="5854633"/>
                <a:ext cx="51629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sv-SE" dirty="0"/>
              </a:p>
            </p:txBody>
          </p:sp>
        </mc:Choice>
        <mc:Fallback xmlns="">
          <p:sp>
            <p:nvSpPr>
              <p:cNvPr id="234" name="Rectangle 2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380" y="5854633"/>
                <a:ext cx="516295" cy="461665"/>
              </a:xfrm>
              <a:prstGeom prst="rect">
                <a:avLst/>
              </a:prstGeom>
              <a:blipFill>
                <a:blip r:embed="rId16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3" name="TextBox 242"/>
              <p:cNvSpPr txBox="1"/>
              <p:nvPr/>
            </p:nvSpPr>
            <p:spPr>
              <a:xfrm>
                <a:off x="7350829" y="5868294"/>
                <a:ext cx="976549" cy="4198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sv-SE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sv-S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sv-SE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𝒖</m:t>
                                </m:r>
                              </m:e>
                            </m:mr>
                            <m:mr>
                              <m:e>
                                <m:r>
                                  <a:rPr lang="sv-SE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𝒗</m:t>
                                </m:r>
                              </m:e>
                            </m:mr>
                          </m:m>
                        </m:e>
                      </m:d>
                      <m:r>
                        <a:rPr lang="sv-SE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sv-SE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3" name="TextBox 2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0829" y="5868294"/>
                <a:ext cx="976549" cy="419859"/>
              </a:xfrm>
              <a:prstGeom prst="rect">
                <a:avLst/>
              </a:prstGeom>
              <a:blipFill>
                <a:blip r:embed="rId17"/>
                <a:stretch>
                  <a:fillRect l="-3125" t="-1449" r="-5625" b="-13043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4" name="TextBox 243"/>
              <p:cNvSpPr txBox="1"/>
              <p:nvPr/>
            </p:nvSpPr>
            <p:spPr>
              <a:xfrm>
                <a:off x="7425241" y="4379496"/>
                <a:ext cx="1091133" cy="9260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sv-SE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sv-S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sv-S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sup>
                      </m:sSup>
                    </m:oMath>
                    <m:oMath xmlns:m="http://schemas.openxmlformats.org/officeDocument/2006/math">
                      <m:sSub>
                        <m:sSub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sv-SE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sv-S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sv-S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sv-SE" sz="1800" b="0" dirty="0">
                  <a:solidFill>
                    <a:schemeClr val="tx1"/>
                  </a:solidFill>
                </a:endParaRPr>
              </a:p>
              <a:p>
                <a:endParaRPr lang="sv-SE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4" name="TextBox 2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5241" y="4379496"/>
                <a:ext cx="1091133" cy="926087"/>
              </a:xfrm>
              <a:prstGeom prst="rect">
                <a:avLst/>
              </a:prstGeom>
              <a:blipFill>
                <a:blip r:embed="rId18"/>
                <a:stretch>
                  <a:fillRect t="-658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590721" y="5140152"/>
                <a:ext cx="266510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sv-SE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v-SE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sv-SE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sv-SE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</m:oMath>
                    <m:oMath xmlns:m="http://schemas.openxmlformats.org/officeDocument/2006/math">
                      <m:r>
                        <a:rPr lang="sv-SE" sz="1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sv-SE" sz="1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v-SE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sv-SE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sv-SE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sv-SE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0721" y="5140152"/>
                <a:ext cx="2665106" cy="64633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3978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Hybrid Structure Reception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2017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158320" y="3942603"/>
                <a:ext cx="41075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8320" y="3942603"/>
                <a:ext cx="410753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455569" y="3949409"/>
                <a:ext cx="41812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5569" y="3949409"/>
                <a:ext cx="418128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1381379" y="2460339"/>
            <a:ext cx="4835724" cy="288032"/>
            <a:chOff x="1846639" y="3284984"/>
            <a:chExt cx="4835724" cy="288032"/>
          </a:xfrm>
        </p:grpSpPr>
        <p:cxnSp>
          <p:nvCxnSpPr>
            <p:cNvPr id="12" name="Straight Connector 11"/>
            <p:cNvCxnSpPr>
              <a:cxnSpLocks/>
            </p:cNvCxnSpPr>
            <p:nvPr/>
          </p:nvCxnSpPr>
          <p:spPr bwMode="auto">
            <a:xfrm>
              <a:off x="1846639" y="3429000"/>
              <a:ext cx="46085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flipV="1">
              <a:off x="6444208" y="3284984"/>
              <a:ext cx="216024" cy="1440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6455151" y="3429000"/>
              <a:ext cx="2272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6444208" y="3429000"/>
              <a:ext cx="216024" cy="1440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" name="Group 15"/>
          <p:cNvGrpSpPr/>
          <p:nvPr/>
        </p:nvGrpSpPr>
        <p:grpSpPr>
          <a:xfrm>
            <a:off x="1381379" y="3392936"/>
            <a:ext cx="4835724" cy="288032"/>
            <a:chOff x="1846639" y="3284984"/>
            <a:chExt cx="4835724" cy="288032"/>
          </a:xfrm>
        </p:grpSpPr>
        <p:cxnSp>
          <p:nvCxnSpPr>
            <p:cNvPr id="17" name="Straight Connector 16"/>
            <p:cNvCxnSpPr>
              <a:cxnSpLocks/>
            </p:cNvCxnSpPr>
            <p:nvPr/>
          </p:nvCxnSpPr>
          <p:spPr bwMode="auto">
            <a:xfrm>
              <a:off x="1846639" y="3429000"/>
              <a:ext cx="46085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V="1">
              <a:off x="6444208" y="3284984"/>
              <a:ext cx="216024" cy="1440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>
              <a:off x="6455151" y="3429000"/>
              <a:ext cx="2272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6444208" y="3429000"/>
              <a:ext cx="216024" cy="1440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1" name="Group 20"/>
          <p:cNvGrpSpPr/>
          <p:nvPr/>
        </p:nvGrpSpPr>
        <p:grpSpPr>
          <a:xfrm>
            <a:off x="1388100" y="2101030"/>
            <a:ext cx="4835724" cy="288032"/>
            <a:chOff x="1846639" y="3284984"/>
            <a:chExt cx="4835724" cy="288032"/>
          </a:xfrm>
        </p:grpSpPr>
        <p:cxnSp>
          <p:nvCxnSpPr>
            <p:cNvPr id="22" name="Straight Connector 21"/>
            <p:cNvCxnSpPr>
              <a:cxnSpLocks/>
            </p:cNvCxnSpPr>
            <p:nvPr/>
          </p:nvCxnSpPr>
          <p:spPr bwMode="auto">
            <a:xfrm>
              <a:off x="1846639" y="3429000"/>
              <a:ext cx="46085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flipV="1">
              <a:off x="6444208" y="3284984"/>
              <a:ext cx="216024" cy="1440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6455151" y="3429000"/>
              <a:ext cx="2272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6444208" y="3429000"/>
              <a:ext cx="216024" cy="1440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6" name="Group 25"/>
          <p:cNvGrpSpPr/>
          <p:nvPr/>
        </p:nvGrpSpPr>
        <p:grpSpPr>
          <a:xfrm>
            <a:off x="1388100" y="3031016"/>
            <a:ext cx="4835724" cy="288032"/>
            <a:chOff x="1846639" y="3284984"/>
            <a:chExt cx="4835724" cy="288032"/>
          </a:xfrm>
        </p:grpSpPr>
        <p:cxnSp>
          <p:nvCxnSpPr>
            <p:cNvPr id="27" name="Straight Connector 26"/>
            <p:cNvCxnSpPr>
              <a:cxnSpLocks/>
            </p:cNvCxnSpPr>
            <p:nvPr/>
          </p:nvCxnSpPr>
          <p:spPr bwMode="auto">
            <a:xfrm>
              <a:off x="1846639" y="3429000"/>
              <a:ext cx="46085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V="1">
              <a:off x="6444208" y="3284984"/>
              <a:ext cx="216024" cy="1440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>
              <a:off x="6455151" y="3429000"/>
              <a:ext cx="2272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>
              <a:off x="6444208" y="3429000"/>
              <a:ext cx="216024" cy="1440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1" name="Rectangle 30"/>
          <p:cNvSpPr/>
          <p:nvPr/>
        </p:nvSpPr>
        <p:spPr bwMode="auto">
          <a:xfrm>
            <a:off x="1259632" y="1992550"/>
            <a:ext cx="5549058" cy="78750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436785" y="5149661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33" name="Oval 32"/>
          <p:cNvSpPr/>
          <p:nvPr/>
        </p:nvSpPr>
        <p:spPr bwMode="auto">
          <a:xfrm>
            <a:off x="1482413" y="2216274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1775291" y="2572287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7" name="Straight Connector 36"/>
          <p:cNvCxnSpPr>
            <a:cxnSpLocks/>
            <a:stCxn id="33" idx="4"/>
          </p:cNvCxnSpPr>
          <p:nvPr/>
        </p:nvCxnSpPr>
        <p:spPr bwMode="auto">
          <a:xfrm>
            <a:off x="1505273" y="2273818"/>
            <a:ext cx="0" cy="23769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cxnSpLocks/>
            <a:stCxn id="34" idx="4"/>
          </p:cNvCxnSpPr>
          <p:nvPr/>
        </p:nvCxnSpPr>
        <p:spPr bwMode="auto">
          <a:xfrm flipH="1">
            <a:off x="1791838" y="2629831"/>
            <a:ext cx="6313" cy="20009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4402684" y="5180808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44" name="Oval 43"/>
          <p:cNvSpPr/>
          <p:nvPr/>
        </p:nvSpPr>
        <p:spPr bwMode="auto">
          <a:xfrm>
            <a:off x="4976998" y="3148430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5277635" y="3511526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8" name="Straight Connector 47"/>
          <p:cNvCxnSpPr>
            <a:cxnSpLocks/>
            <a:stCxn id="44" idx="4"/>
          </p:cNvCxnSpPr>
          <p:nvPr/>
        </p:nvCxnSpPr>
        <p:spPr bwMode="auto">
          <a:xfrm flipH="1">
            <a:off x="4989544" y="3205974"/>
            <a:ext cx="10314" cy="14754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cxnSpLocks/>
            <a:stCxn id="45" idx="4"/>
          </p:cNvCxnSpPr>
          <p:nvPr/>
        </p:nvCxnSpPr>
        <p:spPr bwMode="auto">
          <a:xfrm flipH="1">
            <a:off x="5292735" y="3569070"/>
            <a:ext cx="7760" cy="11069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4627348" y="3990787"/>
                <a:ext cx="41158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7348" y="3990787"/>
                <a:ext cx="411588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4976998" y="3987141"/>
                <a:ext cx="41158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6998" y="3987141"/>
                <a:ext cx="411588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6219394" y="1960720"/>
                <a:ext cx="55932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v-SE" dirty="0"/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9394" y="1960720"/>
                <a:ext cx="559320" cy="461665"/>
              </a:xfrm>
              <a:prstGeom prst="rect">
                <a:avLst/>
              </a:prstGeom>
              <a:blipFill>
                <a:blip r:embed="rId6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1690511" y="5481422"/>
                <a:ext cx="50917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v-SE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0511" y="5481422"/>
                <a:ext cx="509177" cy="461665"/>
              </a:xfrm>
              <a:prstGeom prst="rect">
                <a:avLst/>
              </a:prstGeom>
              <a:blipFill>
                <a:blip r:embed="rId7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Oval 55"/>
          <p:cNvSpPr/>
          <p:nvPr/>
        </p:nvSpPr>
        <p:spPr bwMode="auto">
          <a:xfrm>
            <a:off x="1777614" y="4937172"/>
            <a:ext cx="288032" cy="28021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677413" y="4861740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+</a:t>
            </a:r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1505273" y="4650778"/>
            <a:ext cx="416357" cy="2863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1793422" y="4636289"/>
            <a:ext cx="128208" cy="3008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1749209" y="4829850"/>
            <a:ext cx="391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63" name="Oval 62"/>
          <p:cNvSpPr/>
          <p:nvPr/>
        </p:nvSpPr>
        <p:spPr bwMode="auto">
          <a:xfrm>
            <a:off x="4712292" y="4963654"/>
            <a:ext cx="288032" cy="28021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6" name="Straight Connector 65"/>
          <p:cNvCxnSpPr>
            <a:endCxn id="63" idx="0"/>
          </p:cNvCxnSpPr>
          <p:nvPr/>
        </p:nvCxnSpPr>
        <p:spPr bwMode="auto">
          <a:xfrm flipH="1">
            <a:off x="4856308" y="4681409"/>
            <a:ext cx="129835" cy="28224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endCxn id="63" idx="0"/>
          </p:cNvCxnSpPr>
          <p:nvPr/>
        </p:nvCxnSpPr>
        <p:spPr bwMode="auto">
          <a:xfrm flipH="1">
            <a:off x="4856308" y="4680394"/>
            <a:ext cx="438832" cy="2832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>
            <a:cxnSpLocks/>
          </p:cNvCxnSpPr>
          <p:nvPr/>
        </p:nvCxnSpPr>
        <p:spPr bwMode="auto">
          <a:xfrm>
            <a:off x="1921630" y="5222854"/>
            <a:ext cx="0" cy="2604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cxnSpLocks/>
          </p:cNvCxnSpPr>
          <p:nvPr/>
        </p:nvCxnSpPr>
        <p:spPr bwMode="auto">
          <a:xfrm>
            <a:off x="4863858" y="5256124"/>
            <a:ext cx="0" cy="2604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6231470" y="2343850"/>
                <a:ext cx="5664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sv-SE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1470" y="2343850"/>
                <a:ext cx="566437" cy="461665"/>
              </a:xfrm>
              <a:prstGeom prst="rect">
                <a:avLst/>
              </a:prstGeom>
              <a:blipFill>
                <a:blip r:embed="rId8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/>
              <p:cNvSpPr/>
              <p:nvPr/>
            </p:nvSpPr>
            <p:spPr>
              <a:xfrm>
                <a:off x="6242253" y="2891763"/>
                <a:ext cx="5664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sv-SE" dirty="0"/>
              </a:p>
            </p:txBody>
          </p:sp>
        </mc:Choice>
        <mc:Fallback xmlns=""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2253" y="2891763"/>
                <a:ext cx="566437" cy="461665"/>
              </a:xfrm>
              <a:prstGeom prst="rect">
                <a:avLst/>
              </a:prstGeom>
              <a:blipFill>
                <a:blip r:embed="rId9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71"/>
              <p:cNvSpPr/>
              <p:nvPr/>
            </p:nvSpPr>
            <p:spPr>
              <a:xfrm>
                <a:off x="6229761" y="3272756"/>
                <a:ext cx="5532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sv-SE" dirty="0"/>
              </a:p>
            </p:txBody>
          </p:sp>
        </mc:Choice>
        <mc:Fallback xmlns="">
          <p:sp>
            <p:nvSpPr>
              <p:cNvPr id="72" name="Rectangle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9761" y="3272756"/>
                <a:ext cx="553292" cy="461665"/>
              </a:xfrm>
              <a:prstGeom prst="rect">
                <a:avLst/>
              </a:prstGeom>
              <a:blipFill>
                <a:blip r:embed="rId10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/>
              <p:cNvSpPr/>
              <p:nvPr/>
            </p:nvSpPr>
            <p:spPr>
              <a:xfrm>
                <a:off x="4643130" y="5495076"/>
                <a:ext cx="51629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sv-SE" dirty="0"/>
              </a:p>
            </p:txBody>
          </p:sp>
        </mc:Choice>
        <mc:Fallback xmlns=""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130" y="5495076"/>
                <a:ext cx="516295" cy="461665"/>
              </a:xfrm>
              <a:prstGeom prst="rect">
                <a:avLst/>
              </a:prstGeom>
              <a:blipFill>
                <a:blip r:embed="rId11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6182870" y="4201073"/>
                <a:ext cx="15542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sv-SE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v-SE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v-SE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v-SE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0 0]</m:t>
                      </m:r>
                    </m:oMath>
                  </m:oMathPara>
                </a14:m>
                <a:endParaRPr lang="sv-SE" sz="1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2870" y="4201073"/>
                <a:ext cx="1554272" cy="276999"/>
              </a:xfrm>
              <a:prstGeom prst="rect">
                <a:avLst/>
              </a:prstGeom>
              <a:blipFill>
                <a:blip r:embed="rId12"/>
                <a:stretch>
                  <a:fillRect l="-1569" r="-5490" b="-39130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6182870" y="4601696"/>
                <a:ext cx="15179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sv-SE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v-SE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[0 0 </m:t>
                      </m:r>
                      <m:sSub>
                        <m:sSub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sv-SE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sv-SE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sv-SE" sz="1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2870" y="4601696"/>
                <a:ext cx="1517980" cy="276999"/>
              </a:xfrm>
              <a:prstGeom prst="rect">
                <a:avLst/>
              </a:prstGeom>
              <a:blipFill>
                <a:blip r:embed="rId13"/>
                <a:stretch>
                  <a:fillRect l="-1606" t="-2222" r="-5622" b="-40000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808690" y="5619107"/>
                <a:ext cx="1301446" cy="5599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sv-S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𝒖</m:t>
                                </m:r>
                              </m:e>
                            </m:mr>
                            <m:mr>
                              <m:e>
                                <m:r>
                                  <a:rPr lang="sv-S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𝒗</m:t>
                                </m:r>
                              </m:e>
                            </m:mr>
                          </m:m>
                        </m:e>
                      </m:d>
                      <m:r>
                        <a:rPr lang="sv-S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sv-S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8690" y="5619107"/>
                <a:ext cx="1301446" cy="55996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Rectangle 76"/>
          <p:cNvSpPr/>
          <p:nvPr/>
        </p:nvSpPr>
        <p:spPr bwMode="auto">
          <a:xfrm>
            <a:off x="1259632" y="3027111"/>
            <a:ext cx="5549058" cy="78750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8085208" y="4223574"/>
                <a:ext cx="1091133" cy="9260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sv-SE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sv-S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sv-S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sup>
                      </m:sSup>
                    </m:oMath>
                    <m:oMath xmlns:m="http://schemas.openxmlformats.org/officeDocument/2006/math">
                      <m:sSub>
                        <m:sSub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sv-SE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sv-S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sv-S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sv-SE" sz="1800" b="0" dirty="0">
                  <a:solidFill>
                    <a:schemeClr val="tx1"/>
                  </a:solidFill>
                </a:endParaRPr>
              </a:p>
              <a:p>
                <a:endParaRPr lang="sv-SE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5208" y="4223574"/>
                <a:ext cx="1091133" cy="926087"/>
              </a:xfrm>
              <a:prstGeom prst="rect">
                <a:avLst/>
              </a:prstGeom>
              <a:blipFill>
                <a:blip r:embed="rId15"/>
                <a:stretch>
                  <a:fillRect t="-1316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8541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Observations: Enhanced SLS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10877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Consider an AP (2 RF chains) that transmits 4 sectors to a single STA (1 RF chain) with </a:t>
            </a:r>
            <a:r>
              <a:rPr lang="en-US" sz="2000"/>
              <a:t>2 receive </a:t>
            </a:r>
            <a:r>
              <a:rPr lang="en-US" sz="2000" dirty="0"/>
              <a:t>sectors during enhanced SLS [1]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2017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170597" y="3545901"/>
            <a:ext cx="734731" cy="576064"/>
            <a:chOff x="899592" y="3501008"/>
            <a:chExt cx="734731" cy="576064"/>
          </a:xfrm>
        </p:grpSpPr>
        <p:sp>
          <p:nvSpPr>
            <p:cNvPr id="7" name="Rectangle 6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85507" y="5105005"/>
            <a:ext cx="741934" cy="518864"/>
            <a:chOff x="4986851" y="3068960"/>
            <a:chExt cx="741934" cy="518864"/>
          </a:xfrm>
        </p:grpSpPr>
        <p:sp>
          <p:nvSpPr>
            <p:cNvPr id="13" name="Oval 1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8" name="Straight Connector 17"/>
          <p:cNvCxnSpPr>
            <a:cxnSpLocks/>
            <a:stCxn id="7" idx="3"/>
          </p:cNvCxnSpPr>
          <p:nvPr/>
        </p:nvCxnSpPr>
        <p:spPr bwMode="auto">
          <a:xfrm>
            <a:off x="905328" y="3833933"/>
            <a:ext cx="7999006" cy="189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cxnSpLocks/>
            <a:stCxn id="14" idx="3"/>
          </p:cNvCxnSpPr>
          <p:nvPr/>
        </p:nvCxnSpPr>
        <p:spPr bwMode="auto">
          <a:xfrm flipV="1">
            <a:off x="927441" y="5349355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V="1">
            <a:off x="286418" y="3212976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cxnSpLocks/>
          </p:cNvCxnSpPr>
          <p:nvPr/>
        </p:nvCxnSpPr>
        <p:spPr bwMode="auto">
          <a:xfrm flipV="1">
            <a:off x="771569" y="3212977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2372000" y="3968400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40" name="Group 39"/>
          <p:cNvGrpSpPr/>
          <p:nvPr/>
        </p:nvGrpSpPr>
        <p:grpSpPr>
          <a:xfrm>
            <a:off x="1645959" y="3227264"/>
            <a:ext cx="1524658" cy="634470"/>
            <a:chOff x="1873417" y="3212975"/>
            <a:chExt cx="1524658" cy="634470"/>
          </a:xfrm>
        </p:grpSpPr>
        <p:sp>
          <p:nvSpPr>
            <p:cNvPr id="16" name="Oval 15"/>
            <p:cNvSpPr/>
            <p:nvPr/>
          </p:nvSpPr>
          <p:spPr bwMode="auto">
            <a:xfrm rot="20086774" flipV="1">
              <a:off x="1957539" y="3535018"/>
              <a:ext cx="617589" cy="7231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5" name="Straight Connector 34"/>
            <p:cNvCxnSpPr>
              <a:stCxn id="33" idx="0"/>
              <a:endCxn id="33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3529218" y="3237605"/>
            <a:ext cx="1524658" cy="634470"/>
            <a:chOff x="1873417" y="3212975"/>
            <a:chExt cx="1524658" cy="634470"/>
          </a:xfrm>
        </p:grpSpPr>
        <p:sp>
          <p:nvSpPr>
            <p:cNvPr id="64" name="Oval 63"/>
            <p:cNvSpPr/>
            <p:nvPr/>
          </p:nvSpPr>
          <p:spPr bwMode="auto">
            <a:xfrm rot="17127277" flipV="1">
              <a:off x="2069291" y="3449968"/>
              <a:ext cx="450600" cy="8478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71" name="Straight Connector 70"/>
            <p:cNvCxnSpPr>
              <a:stCxn id="70" idx="0"/>
              <a:endCxn id="70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2" name="TextBox 71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7379654" y="3228666"/>
            <a:ext cx="1524658" cy="634470"/>
            <a:chOff x="1873417" y="3212975"/>
            <a:chExt cx="1524658" cy="634470"/>
          </a:xfrm>
        </p:grpSpPr>
        <p:sp>
          <p:nvSpPr>
            <p:cNvPr id="80" name="Oval 79"/>
            <p:cNvSpPr/>
            <p:nvPr/>
          </p:nvSpPr>
          <p:spPr bwMode="auto">
            <a:xfrm rot="12496290" flipV="1">
              <a:off x="1953117" y="3484548"/>
              <a:ext cx="577822" cy="7761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83" name="Straight Connector 82"/>
            <p:cNvCxnSpPr>
              <a:stCxn id="82" idx="0"/>
              <a:endCxn id="82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4" name="TextBox 83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cxnSp>
        <p:nvCxnSpPr>
          <p:cNvPr id="98" name="Straight Arrow Connector 97"/>
          <p:cNvCxnSpPr/>
          <p:nvPr/>
        </p:nvCxnSpPr>
        <p:spPr bwMode="auto">
          <a:xfrm>
            <a:off x="4273241" y="3968400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9" name="Straight Arrow Connector 98"/>
          <p:cNvCxnSpPr/>
          <p:nvPr/>
        </p:nvCxnSpPr>
        <p:spPr bwMode="auto">
          <a:xfrm>
            <a:off x="8105695" y="3968400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Oval 9"/>
          <p:cNvSpPr/>
          <p:nvPr/>
        </p:nvSpPr>
        <p:spPr bwMode="auto">
          <a:xfrm>
            <a:off x="1678751" y="4934297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8" name="Straight Connector 37"/>
          <p:cNvCxnSpPr>
            <a:cxnSpLocks/>
          </p:cNvCxnSpPr>
          <p:nvPr/>
        </p:nvCxnSpPr>
        <p:spPr bwMode="auto">
          <a:xfrm>
            <a:off x="2383231" y="4797759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Oval 51"/>
          <p:cNvSpPr/>
          <p:nvPr/>
        </p:nvSpPr>
        <p:spPr bwMode="auto">
          <a:xfrm rot="13588508">
            <a:off x="2377736" y="5096626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Oval 53"/>
          <p:cNvSpPr/>
          <p:nvPr/>
        </p:nvSpPr>
        <p:spPr bwMode="auto">
          <a:xfrm rot="18114002">
            <a:off x="2730281" y="5075245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8" name="Oval 117"/>
          <p:cNvSpPr/>
          <p:nvPr/>
        </p:nvSpPr>
        <p:spPr bwMode="auto">
          <a:xfrm>
            <a:off x="3572081" y="4964355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9" name="Straight Connector 118"/>
          <p:cNvCxnSpPr>
            <a:cxnSpLocks/>
          </p:cNvCxnSpPr>
          <p:nvPr/>
        </p:nvCxnSpPr>
        <p:spPr bwMode="auto">
          <a:xfrm>
            <a:off x="4276561" y="4827817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20" name="Oval 119"/>
          <p:cNvSpPr/>
          <p:nvPr/>
        </p:nvSpPr>
        <p:spPr bwMode="auto">
          <a:xfrm rot="13588508">
            <a:off x="4271066" y="512668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Oval 120"/>
          <p:cNvSpPr/>
          <p:nvPr/>
        </p:nvSpPr>
        <p:spPr bwMode="auto">
          <a:xfrm rot="18114002">
            <a:off x="4623611" y="5105303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22" name="Group 121"/>
          <p:cNvGrpSpPr/>
          <p:nvPr/>
        </p:nvGrpSpPr>
        <p:grpSpPr>
          <a:xfrm>
            <a:off x="5447050" y="3240971"/>
            <a:ext cx="1524658" cy="634470"/>
            <a:chOff x="1873417" y="3212975"/>
            <a:chExt cx="1524658" cy="634470"/>
          </a:xfrm>
        </p:grpSpPr>
        <p:sp>
          <p:nvSpPr>
            <p:cNvPr id="123" name="Oval 122"/>
            <p:cNvSpPr/>
            <p:nvPr/>
          </p:nvSpPr>
          <p:spPr bwMode="auto">
            <a:xfrm rot="14709829" flipV="1">
              <a:off x="1953117" y="3484548"/>
              <a:ext cx="577822" cy="7761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25" name="Rectangle 124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26" name="Straight Connector 125"/>
            <p:cNvCxnSpPr>
              <a:stCxn id="125" idx="0"/>
              <a:endCxn id="125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7" name="TextBox 126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sp>
        <p:nvSpPr>
          <p:cNvPr id="129" name="Oval 128"/>
          <p:cNvSpPr/>
          <p:nvPr/>
        </p:nvSpPr>
        <p:spPr bwMode="auto">
          <a:xfrm>
            <a:off x="5477581" y="4934296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30" name="Straight Connector 129"/>
          <p:cNvCxnSpPr>
            <a:cxnSpLocks/>
          </p:cNvCxnSpPr>
          <p:nvPr/>
        </p:nvCxnSpPr>
        <p:spPr bwMode="auto">
          <a:xfrm>
            <a:off x="6182061" y="4797758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31" name="Oval 130"/>
          <p:cNvSpPr/>
          <p:nvPr/>
        </p:nvSpPr>
        <p:spPr bwMode="auto">
          <a:xfrm rot="13588508">
            <a:off x="6176566" y="5096625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2" name="Oval 131"/>
          <p:cNvSpPr/>
          <p:nvPr/>
        </p:nvSpPr>
        <p:spPr bwMode="auto">
          <a:xfrm rot="18114002">
            <a:off x="6529111" y="5075244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4" name="Oval 133"/>
          <p:cNvSpPr/>
          <p:nvPr/>
        </p:nvSpPr>
        <p:spPr bwMode="auto">
          <a:xfrm>
            <a:off x="7424619" y="4934295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35" name="Straight Connector 134"/>
          <p:cNvCxnSpPr>
            <a:cxnSpLocks/>
          </p:cNvCxnSpPr>
          <p:nvPr/>
        </p:nvCxnSpPr>
        <p:spPr bwMode="auto">
          <a:xfrm>
            <a:off x="8129099" y="4797757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36" name="Oval 135"/>
          <p:cNvSpPr/>
          <p:nvPr/>
        </p:nvSpPr>
        <p:spPr bwMode="auto">
          <a:xfrm rot="13588508">
            <a:off x="8123604" y="509662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7" name="Oval 136"/>
          <p:cNvSpPr/>
          <p:nvPr/>
        </p:nvSpPr>
        <p:spPr bwMode="auto">
          <a:xfrm rot="18114002">
            <a:off x="8476149" y="5075243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Content Placeholder 2"/>
          <p:cNvSpPr txBox="1">
            <a:spLocks/>
          </p:cNvSpPr>
          <p:nvPr/>
        </p:nvSpPr>
        <p:spPr bwMode="auto">
          <a:xfrm>
            <a:off x="714067" y="5686336"/>
            <a:ext cx="7770813" cy="1087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sv-SE" sz="2000" kern="0" dirty="0"/>
              <a:t>It </a:t>
            </a:r>
            <a:r>
              <a:rPr lang="sv-SE" sz="2000" kern="0" dirty="0" err="1"/>
              <a:t>takes</a:t>
            </a:r>
            <a:r>
              <a:rPr lang="sv-SE" sz="2000" kern="0" dirty="0"/>
              <a:t> in total 4×2 = 8 TRN-R </a:t>
            </a:r>
            <a:r>
              <a:rPr lang="sv-SE" sz="2000" kern="0" dirty="0" err="1"/>
              <a:t>subfield</a:t>
            </a:r>
            <a:r>
              <a:rPr lang="sv-SE" sz="2000" kern="0" dirty="0"/>
              <a:t> </a:t>
            </a:r>
            <a:r>
              <a:rPr lang="sv-SE" sz="2000" kern="0" dirty="0" err="1"/>
              <a:t>slots</a:t>
            </a:r>
            <a:endParaRPr lang="sv-SE" sz="2000" kern="0" dirty="0"/>
          </a:p>
        </p:txBody>
      </p:sp>
      <p:cxnSp>
        <p:nvCxnSpPr>
          <p:cNvPr id="46" name="Straight Connector 45"/>
          <p:cNvCxnSpPr>
            <a:cxnSpLocks/>
          </p:cNvCxnSpPr>
          <p:nvPr/>
        </p:nvCxnSpPr>
        <p:spPr bwMode="auto">
          <a:xfrm flipV="1">
            <a:off x="526740" y="4797757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103227" y="2819209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610097" y="2817223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339107" y="4449250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141" name="Straight Arrow Connector 140"/>
          <p:cNvCxnSpPr/>
          <p:nvPr/>
        </p:nvCxnSpPr>
        <p:spPr bwMode="auto">
          <a:xfrm>
            <a:off x="6182061" y="3968400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8285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2" grpId="0" animBg="1"/>
      <p:bldP spid="54" grpId="0" animBg="1"/>
      <p:bldP spid="118" grpId="0" animBg="1"/>
      <p:bldP spid="120" grpId="0" animBg="1"/>
      <p:bldP spid="121" grpId="0" animBg="1"/>
      <p:bldP spid="129" grpId="0" animBg="1"/>
      <p:bldP spid="131" grpId="0" animBg="1"/>
      <p:bldP spid="132" grpId="0" animBg="1"/>
      <p:bldP spid="134" grpId="0" animBg="1"/>
      <p:bldP spid="136" grpId="0" animBg="1"/>
      <p:bldP spid="137" grpId="0" animBg="1"/>
      <p:bldP spid="138" grpId="0"/>
    </p:bld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pared. xmlns="fb4050a4-637c-4513-a9e2-f3546918e5c9" xsi:nil="true"/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CatchAll xmlns="08b2df90-05d3-4030-90d4-c9feeb4a1cd9">
      <Value>4</Value>
      <Value>3</Value>
      <Value>2</Value>
      <Value>1</Value>
    </TaxCatchAll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  <_dlc_DocId xmlns="08b2df90-05d3-4030-90d4-c9feeb4a1cd9">Y4EHK2M7W7CH-1-459</_dlc_DocId>
    <_dlc_DocIdUrl xmlns="08b2df90-05d3-4030-90d4-c9feeb4a1cd9">
      <Url>https://ericoll.internal.ericsson.com/sites/TWIST/_layouts/DocIdRedir.aspx?ID=Y4EHK2M7W7CH-1-459</Url>
      <Description>Y4EHK2M7W7CH-1-459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065501-CF3D-4934-8919-4CD38DCA117A}">
  <ds:schemaRefs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fb4050a4-637c-4513-a9e2-f3546918e5c9"/>
    <ds:schemaRef ds:uri="http://purl.org/dc/dcmitype/"/>
    <ds:schemaRef ds:uri="http://www.w3.org/XML/1998/namespace"/>
    <ds:schemaRef ds:uri="08b2df90-05d3-4030-90d4-c9feeb4a1cd9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F81F866-6AEF-4016-8C05-E87D7BCF8C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fb4050a4-637c-4513-a9e2-f3546918e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4282886-D2DA-4991-ADAE-99E974A6CDC5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21045BC3-A45D-4B12-AEF0-7FE1AB087978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65A659DD-7FB9-41B7-917B-D93534A15A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966</Words>
  <Application>Microsoft Office PowerPoint</Application>
  <PresentationFormat>On-screen Show (4:3)</PresentationFormat>
  <Paragraphs>321</Paragraphs>
  <Slides>20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 Unicode MS</vt:lpstr>
      <vt:lpstr>MS Gothic</vt:lpstr>
      <vt:lpstr>Arial</vt:lpstr>
      <vt:lpstr>Cambria Math</vt:lpstr>
      <vt:lpstr>Times New Roman</vt:lpstr>
      <vt:lpstr>802-11-Submission</vt:lpstr>
      <vt:lpstr>Microsoft Word 97 - 2003 Document</vt:lpstr>
      <vt:lpstr>UL Training Protocol for DL MU-MIMO in 802.11ay</vt:lpstr>
      <vt:lpstr>Introduction </vt:lpstr>
      <vt:lpstr>Hardware Model</vt:lpstr>
      <vt:lpstr>Generating Transmit Beams in Hybrid Mode</vt:lpstr>
      <vt:lpstr>Example: Classic Hybrid Structure Transmission</vt:lpstr>
      <vt:lpstr>Example: Classic Hybrid Structure Transmission Implementation</vt:lpstr>
      <vt:lpstr>Generating Receive Beams in Hybrid Mode</vt:lpstr>
      <vt:lpstr>Example: Hybrid Structure Reception</vt:lpstr>
      <vt:lpstr>Main Observations: Enhanced SLS Example</vt:lpstr>
      <vt:lpstr>Main Observations: Enhanced SLS Example in UL</vt:lpstr>
      <vt:lpstr>BRP DL</vt:lpstr>
      <vt:lpstr>BRP UL</vt:lpstr>
      <vt:lpstr>DL/UL Overhead Comparison</vt:lpstr>
      <vt:lpstr>DL/UL Overhead Comparison (Detailed)</vt:lpstr>
      <vt:lpstr>DL/UL Training Duality</vt:lpstr>
      <vt:lpstr>Impact of Channel Characteristics</vt:lpstr>
      <vt:lpstr>UL Training Protocol</vt:lpstr>
      <vt:lpstr>Benefits of UL Training</vt:lpstr>
      <vt:lpstr>References</vt:lpstr>
      <vt:lpstr>Straw Poll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Guido R. Hiertz</dc:creator>
  <cp:lastModifiedBy>Guido R. Hiertz</cp:lastModifiedBy>
  <cp:revision>773</cp:revision>
  <cp:lastPrinted>1601-01-01T00:00:00Z</cp:lastPrinted>
  <dcterms:created xsi:type="dcterms:W3CDTF">2016-05-11T14:59:10Z</dcterms:created>
  <dcterms:modified xsi:type="dcterms:W3CDTF">2017-01-19T20:43:05Z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0x010100BB337192E63E44A7A744CE7393F41F4E005E1FC8A6FAA4D54893A4DA807756C4D1</vt:lpwstr>
  </property>
  <property fmtid="{D5CDD505-2E9C-101B-9397-08002B2CF9AE}" pid="3" name="EriCOLLProjects">
    <vt:lpwstr/>
  </property>
  <property fmtid="{D5CDD505-2E9C-101B-9397-08002B2CF9AE}" pid="4" name="EriCOLLCategory">
    <vt:lpwstr>1;#Research|7f1f7aab-c784-40ec-8666-825d2ac7abef</vt:lpwstr>
  </property>
  <property fmtid="{D5CDD505-2E9C-101B-9397-08002B2CF9AE}" pid="5" name="TaxKeyword">
    <vt:lpwstr/>
  </property>
  <property fmtid="{D5CDD505-2E9C-101B-9397-08002B2CF9AE}" pid="6" name="EriCOLLCountry">
    <vt:lpwstr/>
  </property>
  <property fmtid="{D5CDD505-2E9C-101B-9397-08002B2CF9AE}" pid="7" name="EriCOLLCompetence">
    <vt:lpwstr/>
  </property>
  <property fmtid="{D5CDD505-2E9C-101B-9397-08002B2CF9AE}" pid="8" name="EriCOLLProcess">
    <vt:lpwstr/>
  </property>
  <property fmtid="{D5CDD505-2E9C-101B-9397-08002B2CF9AE}" pid="9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  <property fmtid="{D5CDD505-2E9C-101B-9397-08002B2CF9AE}" pid="10" name="EriCOLLCustomer">
    <vt:lpwstr/>
  </property>
  <property fmtid="{D5CDD505-2E9C-101B-9397-08002B2CF9AE}" pid="11" name="EriCOLLProducts">
    <vt:lpwstr/>
  </property>
  <property fmtid="{D5CDD505-2E9C-101B-9397-08002B2CF9AE}" pid="12" name="_dlc_DocIdItemGuid">
    <vt:lpwstr>e7809826-ca88-40f0-a96b-f442dd408c30</vt:lpwstr>
  </property>
</Properties>
</file>