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256" r:id="rId7"/>
    <p:sldId id="265" r:id="rId8"/>
    <p:sldId id="297" r:id="rId9"/>
    <p:sldId id="298" r:id="rId10"/>
    <p:sldId id="305" r:id="rId11"/>
    <p:sldId id="300" r:id="rId12"/>
    <p:sldId id="299" r:id="rId13"/>
    <p:sldId id="301" r:id="rId14"/>
    <p:sldId id="284" r:id="rId15"/>
    <p:sldId id="285" r:id="rId16"/>
    <p:sldId id="308" r:id="rId17"/>
    <p:sldId id="289" r:id="rId18"/>
    <p:sldId id="306" r:id="rId19"/>
    <p:sldId id="303" r:id="rId20"/>
    <p:sldId id="307" r:id="rId21"/>
    <p:sldId id="302" r:id="rId22"/>
    <p:sldId id="277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4280" autoAdjust="0"/>
  </p:normalViewPr>
  <p:slideViewPr>
    <p:cSldViewPr>
      <p:cViewPr varScale="1">
        <p:scale>
          <a:sx n="68" d="100"/>
          <a:sy n="68" d="100"/>
        </p:scale>
        <p:origin x="58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60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2" d="100"/>
          <a:sy n="122" d="100"/>
        </p:scale>
        <p:origin x="4968" y="7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74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92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0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0.png"/><Relationship Id="rId3" Type="http://schemas.openxmlformats.org/officeDocument/2006/relationships/image" Target="../media/image300.png"/><Relationship Id="rId7" Type="http://schemas.openxmlformats.org/officeDocument/2006/relationships/image" Target="../media/image75.png"/><Relationship Id="rId12" Type="http://schemas.openxmlformats.org/officeDocument/2006/relationships/image" Target="../media/image79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780.png"/><Relationship Id="rId5" Type="http://schemas.openxmlformats.org/officeDocument/2006/relationships/image" Target="../media/image74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30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1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0.png"/><Relationship Id="rId17" Type="http://schemas.openxmlformats.org/officeDocument/2006/relationships/image" Target="../media/image14.png"/><Relationship Id="rId2" Type="http://schemas.openxmlformats.org/officeDocument/2006/relationships/image" Target="../media/image13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19.png"/><Relationship Id="rId5" Type="http://schemas.openxmlformats.org/officeDocument/2006/relationships/image" Target="../media/image24.png"/><Relationship Id="rId15" Type="http://schemas.openxmlformats.org/officeDocument/2006/relationships/image" Target="../media/image33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1.png"/><Relationship Id="rId4" Type="http://schemas.openxmlformats.org/officeDocument/2006/relationships/image" Target="../media/image140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450.png"/><Relationship Id="rId18" Type="http://schemas.openxmlformats.org/officeDocument/2006/relationships/image" Target="../media/image56.png"/><Relationship Id="rId3" Type="http://schemas.openxmlformats.org/officeDocument/2006/relationships/image" Target="../media/image22.png"/><Relationship Id="rId7" Type="http://schemas.openxmlformats.org/officeDocument/2006/relationships/image" Target="../media/image400.png"/><Relationship Id="rId12" Type="http://schemas.openxmlformats.org/officeDocument/2006/relationships/image" Target="../media/image440.png"/><Relationship Id="rId17" Type="http://schemas.openxmlformats.org/officeDocument/2006/relationships/image" Target="../media/image55.png"/><Relationship Id="rId2" Type="http://schemas.openxmlformats.org/officeDocument/2006/relationships/image" Target="../media/image54.png"/><Relationship Id="rId16" Type="http://schemas.openxmlformats.org/officeDocument/2006/relationships/image" Target="../media/image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0.png"/><Relationship Id="rId11" Type="http://schemas.openxmlformats.org/officeDocument/2006/relationships/image" Target="../media/image430.png"/><Relationship Id="rId5" Type="http://schemas.openxmlformats.org/officeDocument/2006/relationships/image" Target="../media/image380.png"/><Relationship Id="rId15" Type="http://schemas.openxmlformats.org/officeDocument/2006/relationships/image" Target="../media/image470.png"/><Relationship Id="rId10" Type="http://schemas.openxmlformats.org/officeDocument/2006/relationships/image" Target="../media/image420.png"/><Relationship Id="rId19" Type="http://schemas.openxmlformats.org/officeDocument/2006/relationships/image" Target="../media/image57.png"/><Relationship Id="rId4" Type="http://schemas.openxmlformats.org/officeDocument/2006/relationships/image" Target="../media/image370.png"/><Relationship Id="rId9" Type="http://schemas.openxmlformats.org/officeDocument/2006/relationships/image" Target="../media/image410.png"/><Relationship Id="rId14" Type="http://schemas.openxmlformats.org/officeDocument/2006/relationships/image" Target="../media/image46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2.png"/><Relationship Id="rId3" Type="http://schemas.openxmlformats.org/officeDocument/2006/relationships/image" Target="../media/image23.png"/><Relationship Id="rId7" Type="http://schemas.openxmlformats.org/officeDocument/2006/relationships/image" Target="../media/image520.png"/><Relationship Id="rId12" Type="http://schemas.openxmlformats.org/officeDocument/2006/relationships/image" Target="../media/image57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560.png"/><Relationship Id="rId5" Type="http://schemas.openxmlformats.org/officeDocument/2006/relationships/image" Target="../media/image59.png"/><Relationship Id="rId10" Type="http://schemas.openxmlformats.org/officeDocument/2006/relationships/image" Target="../media/image550.png"/><Relationship Id="rId4" Type="http://schemas.openxmlformats.org/officeDocument/2006/relationships/image" Target="../media/image58.png"/><Relationship Id="rId9" Type="http://schemas.openxmlformats.org/officeDocument/2006/relationships/image" Target="../media/image540.png"/><Relationship Id="rId14" Type="http://schemas.openxmlformats.org/officeDocument/2006/relationships/image" Target="../media/image6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680.png"/><Relationship Id="rId18" Type="http://schemas.openxmlformats.org/officeDocument/2006/relationships/image" Target="../media/image73.png"/><Relationship Id="rId3" Type="http://schemas.openxmlformats.org/officeDocument/2006/relationships/image" Target="../media/image600.png"/><Relationship Id="rId7" Type="http://schemas.openxmlformats.org/officeDocument/2006/relationships/image" Target="../media/image65.png"/><Relationship Id="rId12" Type="http://schemas.openxmlformats.org/officeDocument/2006/relationships/image" Target="../media/image670.png"/><Relationship Id="rId17" Type="http://schemas.openxmlformats.org/officeDocument/2006/relationships/image" Target="../media/image72.png"/><Relationship Id="rId2" Type="http://schemas.openxmlformats.org/officeDocument/2006/relationships/image" Target="../media/image300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0.png"/><Relationship Id="rId11" Type="http://schemas.openxmlformats.org/officeDocument/2006/relationships/image" Target="../media/image68.png"/><Relationship Id="rId5" Type="http://schemas.openxmlformats.org/officeDocument/2006/relationships/image" Target="../media/image620.png"/><Relationship Id="rId15" Type="http://schemas.openxmlformats.org/officeDocument/2006/relationships/image" Target="../media/image70.png"/><Relationship Id="rId10" Type="http://schemas.openxmlformats.org/officeDocument/2006/relationships/image" Target="../media/image67.png"/><Relationship Id="rId4" Type="http://schemas.openxmlformats.org/officeDocument/2006/relationships/image" Target="../media/image64.png"/><Relationship Id="rId9" Type="http://schemas.openxmlformats.org/officeDocument/2006/relationships/image" Target="../media/image66.png"/><Relationship Id="rId14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UL Training Protocol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779857"/>
              </p:ext>
            </p:extLst>
          </p:nvPr>
        </p:nvGraphicFramePr>
        <p:xfrm>
          <a:off x="517525" y="2416175"/>
          <a:ext cx="7918450" cy="334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" name="Document" r:id="rId4" imgW="8237952" imgH="3492477" progId="Word.Document.8">
                  <p:embed/>
                </p:oleObj>
              </mc:Choice>
              <mc:Fallback>
                <p:oleObj name="Document" r:id="rId4" imgW="8237952" imgH="34924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16175"/>
                        <a:ext cx="7918450" cy="334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1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/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1" y="3580384"/>
            <a:ext cx="6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2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60810" y="1978808"/>
            <a:ext cx="2358274" cy="461529"/>
            <a:chOff x="94083" y="2044131"/>
            <a:chExt cx="2358274" cy="461529"/>
          </a:xfrm>
        </p:grpSpPr>
        <p:sp>
          <p:nvSpPr>
            <p:cNvPr id="76" name="TextBox 75"/>
            <p:cNvSpPr txBox="1"/>
            <p:nvPr/>
          </p:nvSpPr>
          <p:spPr>
            <a:xfrm>
              <a:off x="97767" y="2044131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94083" y="2228020"/>
                  <a:ext cx="2358274" cy="2776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</m:t>
                            </m:r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p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358274" cy="277640"/>
                </a:xfrm>
                <a:prstGeom prst="rect">
                  <a:avLst/>
                </a:prstGeom>
                <a:blipFill>
                  <a:blip r:embed="rId4"/>
                  <a:stretch>
                    <a:fillRect l="-1034" b="-8889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1451544" y="2645246"/>
            <a:ext cx="777894" cy="590054"/>
            <a:chOff x="6781047" y="2654135"/>
            <a:chExt cx="633122" cy="458141"/>
          </a:xfrm>
        </p:grpSpPr>
        <p:sp>
          <p:nvSpPr>
            <p:cNvPr id="82" name="Oval 81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781047" y="2742944"/>
              <a:ext cx="633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STA1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926698" y="4358560"/>
            <a:ext cx="652743" cy="573548"/>
            <a:chOff x="6781047" y="2654135"/>
            <a:chExt cx="531262" cy="445325"/>
          </a:xfrm>
        </p:grpSpPr>
        <p:sp>
          <p:nvSpPr>
            <p:cNvPr id="85" name="Oval 84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STA2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071361" y="5665068"/>
            <a:ext cx="708848" cy="573548"/>
            <a:chOff x="6739586" y="2654135"/>
            <a:chExt cx="576925" cy="445325"/>
          </a:xfrm>
        </p:grpSpPr>
        <p:sp>
          <p:nvSpPr>
            <p:cNvPr id="88" name="Oval 87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39586" y="2742289"/>
              <a:ext cx="576925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 </a:t>
              </a:r>
              <a:r>
                <a:rPr kumimoji="0" lang="sv-SE" sz="1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K</a:t>
              </a: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504462" y="3508433"/>
            <a:ext cx="739946" cy="534390"/>
            <a:chOff x="8075221" y="4714504"/>
            <a:chExt cx="777834" cy="534390"/>
          </a:xfrm>
        </p:grpSpPr>
        <p:sp>
          <p:nvSpPr>
            <p:cNvPr id="97" name="Rectangle 96"/>
            <p:cNvSpPr/>
            <p:nvPr/>
          </p:nvSpPr>
          <p:spPr>
            <a:xfrm>
              <a:off x="8075221" y="4714504"/>
              <a:ext cx="777834" cy="534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229600" y="4785756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516216" y="4338559"/>
            <a:ext cx="2482410" cy="794894"/>
            <a:chOff x="264223" y="4473503"/>
            <a:chExt cx="2482410" cy="7948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264223" y="4473503"/>
                  <a:ext cx="2482410" cy="3204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</m:t>
                            </m:r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𝐴𝑃</m:t>
                                    </m:r>
                                  </m:sup>
                                </m:s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 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23" y="4473503"/>
                  <a:ext cx="2482410" cy="320472"/>
                </a:xfrm>
                <a:prstGeom prst="rect">
                  <a:avLst/>
                </a:prstGeom>
                <a:blipFill>
                  <a:blip r:embed="rId5"/>
                  <a:stretch>
                    <a:fillRect l="-1229" b="-7547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TextBox 100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blipFill>
                <a:blip r:embed="rId6"/>
                <a:stretch>
                  <a:fillRect l="-16667" r="-16667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/>
          <p:cNvSpPr txBox="1"/>
          <p:nvPr/>
        </p:nvSpPr>
        <p:spPr>
          <a:xfrm>
            <a:off x="4199735" y="226898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8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7164288" y="2653893"/>
                <a:ext cx="1911847" cy="775853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𝑅𝐹</m:t>
                                            </m:r>
                                          </m:sub>
                                          <m:sup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𝐴𝑃</m:t>
                                            </m:r>
                                          </m:sup>
                                        </m:sSubSup>
                                      </m:sub>
                                    </m:sSub>
                                  </m:sub>
                                  <m:sup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2653893"/>
                <a:ext cx="1911847" cy="7758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-7435" y="3522807"/>
                <a:ext cx="2358274" cy="277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SupPr>
                        <m:e>
                          <m:r>
                            <a:rPr lang="sv-SE" sz="1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𝑼</m:t>
                          </m:r>
                        </m:e>
                        <m:sub>
                          <m:r>
                            <a:rPr lang="sv-SE" sz="1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</m:sub>
                        <m: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sv-SE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b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sv-SE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v-SE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sv-SE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p>
                              </m:sSup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bSup>
                        </m:e>
                      </m:d>
                    </m:oMath>
                  </m:oMathPara>
                </a14:m>
                <a:endParaRPr lang="sv-SE" sz="12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35" y="3522807"/>
                <a:ext cx="2358274" cy="277640"/>
              </a:xfrm>
              <a:prstGeom prst="rect">
                <a:avLst/>
              </a:prstGeom>
              <a:blipFill>
                <a:blip r:embed="rId8"/>
                <a:stretch>
                  <a:fillRect l="-1034" b="-888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-7435" y="5303605"/>
                <a:ext cx="2415981" cy="281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SupPr>
                        <m:e>
                          <m:r>
                            <a:rPr lang="sv-SE" sz="1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𝑼</m:t>
                          </m:r>
                        </m:e>
                        <m:sub>
                          <m:r>
                            <a:rPr lang="sv-SE" sz="1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</m:sub>
                        <m: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𝐾</m:t>
                              </m:r>
                            </m:sub>
                          </m:sSub>
                        </m:sup>
                      </m:sSubSup>
                      <m:r>
                        <a:rPr lang="sv-SE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𝐾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𝐾</m:t>
                                  </m:r>
                                </m:sub>
                              </m:sSub>
                            </m:sup>
                          </m:sSubSup>
                          <m:r>
                            <a:rPr lang="sv-SE" sz="1200" b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sv-SE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v-SE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sv-SE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p>
                              </m:sSup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sv-SE" sz="1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𝐾</m:t>
                                  </m:r>
                                </m:sub>
                              </m:sSub>
                            </m:sup>
                          </m:sSubSup>
                        </m:e>
                      </m:d>
                    </m:oMath>
                  </m:oMathPara>
                </a14:m>
                <a:endParaRPr lang="sv-SE" sz="12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35" y="5303605"/>
                <a:ext cx="2415981" cy="281295"/>
              </a:xfrm>
              <a:prstGeom prst="rect">
                <a:avLst/>
              </a:prstGeom>
              <a:blipFill>
                <a:blip r:embed="rId9"/>
                <a:stretch>
                  <a:fillRect l="-1010" b="-869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07749" y="3196016"/>
                <a:ext cx="1158522" cy="1168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pPr>
                        <m:e>
                          <m: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𝑯</m:t>
                          </m:r>
                        </m:e>
                        <m:sup>
                          <m: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𝑻</m:t>
                          </m:r>
                        </m:sup>
                      </m:sSup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eqArrPr>
                                  <m:e>
                                    <m: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⋮</m:t>
                                    </m:r>
                                  </m:e>
                                  <m:e>
                                    <m:sSubSup>
                                      <m:sSubSupPr>
                                        <m:ctrlPr>
                                          <a:rPr lang="sv-SE" sz="18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8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sv-SE" sz="18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sub>
                                      <m:sup>
                                        <m:r>
                                          <a:rPr lang="sv-SE" sz="18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v-SE" sz="18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749" y="3196016"/>
                <a:ext cx="1158522" cy="11687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cxnSpLocks/>
            <a:stCxn id="83" idx="3"/>
          </p:cNvCxnSpPr>
          <p:nvPr/>
        </p:nvCxnSpPr>
        <p:spPr bwMode="auto">
          <a:xfrm>
            <a:off x="2229438" y="2997463"/>
            <a:ext cx="1998154" cy="28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>
            <a:cxnSpLocks/>
            <a:stCxn id="86" idx="3"/>
          </p:cNvCxnSpPr>
          <p:nvPr/>
        </p:nvCxnSpPr>
        <p:spPr bwMode="auto">
          <a:xfrm flipV="1">
            <a:off x="1579441" y="3733351"/>
            <a:ext cx="2620294" cy="924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V="1">
            <a:off x="2754510" y="4340764"/>
            <a:ext cx="1470105" cy="14963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cxnSpLocks/>
            <a:endCxn id="97" idx="1"/>
          </p:cNvCxnSpPr>
          <p:nvPr/>
        </p:nvCxnSpPr>
        <p:spPr bwMode="auto">
          <a:xfrm>
            <a:off x="4626720" y="3764351"/>
            <a:ext cx="2877742" cy="11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rot="448948">
                <a:off x="2301907" y="2761397"/>
                <a:ext cx="1911101" cy="30322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p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48948">
                <a:off x="2301907" y="2761397"/>
                <a:ext cx="1911101" cy="3032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 rot="20321091">
                <a:off x="1562686" y="3912560"/>
                <a:ext cx="1911101" cy="30322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p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21091">
                <a:off x="1562686" y="3912560"/>
                <a:ext cx="1911101" cy="30322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 rot="18572849">
                <a:off x="2278954" y="4770751"/>
                <a:ext cx="1916230" cy="30322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p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572849">
                <a:off x="2278954" y="4770751"/>
                <a:ext cx="1916230" cy="3032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370391" y="2102794"/>
                <a:ext cx="1822935" cy="527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400" dirty="0">
                    <a:solidFill>
                      <a:schemeClr val="tx1"/>
                    </a:solidFill>
                  </a:rPr>
                  <a:t>Listening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sv-SE" sz="1400" dirty="0">
                    <a:solidFill>
                      <a:schemeClr val="tx1"/>
                    </a:solidFill>
                  </a:rPr>
                  <a:t> </a:t>
                </a:r>
                <a:br>
                  <a:rPr lang="sv-SE" sz="1400" dirty="0">
                    <a:solidFill>
                      <a:schemeClr val="tx1"/>
                    </a:solidFill>
                  </a:rPr>
                </a:br>
                <a:r>
                  <a:rPr lang="sv-SE" sz="1400" dirty="0" err="1">
                    <a:solidFill>
                      <a:schemeClr val="tx1"/>
                    </a:solidFill>
                  </a:rPr>
                  <a:t>beams</a:t>
                </a:r>
                <a:r>
                  <a:rPr lang="sv-SE" sz="1400" dirty="0">
                    <a:solidFill>
                      <a:schemeClr val="tx1"/>
                    </a:solidFill>
                  </a:rPr>
                  <a:t> </a:t>
                </a:r>
                <a:r>
                  <a:rPr lang="sv-SE" sz="1400" dirty="0" err="1">
                    <a:solidFill>
                      <a:schemeClr val="tx1"/>
                    </a:solidFill>
                  </a:rPr>
                  <a:t>simultaneously</a:t>
                </a:r>
                <a:r>
                  <a:rPr lang="sv-SE" sz="1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391" y="2102794"/>
                <a:ext cx="1822935" cy="527388"/>
              </a:xfrm>
              <a:prstGeom prst="rect">
                <a:avLst/>
              </a:prstGeom>
              <a:blipFill>
                <a:blip r:embed="rId14"/>
                <a:stretch>
                  <a:fillRect l="-1003" t="-1163" b="-1162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372258" y="1724144"/>
                <a:ext cx="2601931" cy="585610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sv-SE" sz="1600" dirty="0"/>
                  <a:t>Transmitted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r>
                  <a:rPr lang="sv-SE" sz="1600" dirty="0"/>
                  <a:t> different</a:t>
                </a:r>
              </a:p>
              <a:p>
                <a:pPr algn="ctr"/>
                <a:r>
                  <a:rPr lang="sv-SE" sz="1600" dirty="0"/>
                  <a:t> </a:t>
                </a:r>
                <a:r>
                  <a:rPr lang="sv-SE" sz="1600" dirty="0" err="1"/>
                  <a:t>slots</a:t>
                </a:r>
                <a:endParaRPr lang="sv-SE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258" y="1724144"/>
                <a:ext cx="2601931" cy="585610"/>
              </a:xfrm>
              <a:prstGeom prst="rect">
                <a:avLst/>
              </a:prstGeom>
              <a:blipFill>
                <a:blip r:embed="rId15"/>
                <a:stretch>
                  <a:fillRect l="-696" t="-1000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>
            <a:cxnSpLocks/>
            <a:stCxn id="40" idx="2"/>
          </p:cNvCxnSpPr>
          <p:nvPr/>
        </p:nvCxnSpPr>
        <p:spPr bwMode="auto">
          <a:xfrm flipH="1">
            <a:off x="2699795" y="2309754"/>
            <a:ext cx="973429" cy="3125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cxnSpLocks/>
            <a:stCxn id="40" idx="2"/>
          </p:cNvCxnSpPr>
          <p:nvPr/>
        </p:nvCxnSpPr>
        <p:spPr bwMode="auto">
          <a:xfrm flipH="1">
            <a:off x="3175521" y="2309754"/>
            <a:ext cx="497703" cy="373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>
            <a:cxnSpLocks/>
            <a:stCxn id="40" idx="2"/>
          </p:cNvCxnSpPr>
          <p:nvPr/>
        </p:nvCxnSpPr>
        <p:spPr bwMode="auto">
          <a:xfrm>
            <a:off x="3673224" y="2309754"/>
            <a:ext cx="0" cy="4498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725053" y="3434513"/>
                <a:ext cx="3658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sv-SE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053" y="3434513"/>
                <a:ext cx="365805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 bwMode="auto">
          <a:xfrm>
            <a:off x="5375674" y="6316965"/>
            <a:ext cx="936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5105383" y="5117588"/>
            <a:ext cx="1476686" cy="1057192"/>
            <a:chOff x="5105383" y="5117588"/>
            <a:chExt cx="1476686" cy="1057192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5357818" y="5737135"/>
              <a:ext cx="93610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5357818" y="5117588"/>
              <a:ext cx="93610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5105383" y="5239242"/>
              <a:ext cx="14766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is </a:t>
              </a:r>
              <a:r>
                <a:rPr lang="sv-SE" sz="1600" dirty="0" err="1">
                  <a:solidFill>
                    <a:schemeClr val="tx1"/>
                  </a:solidFill>
                </a:rPr>
                <a:t>orthogonal</a:t>
              </a:r>
              <a:r>
                <a:rPr lang="sv-SE" sz="1600" dirty="0">
                  <a:solidFill>
                    <a:schemeClr val="tx1"/>
                  </a:solidFill>
                </a:rPr>
                <a:t> to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105383" y="5836226"/>
              <a:ext cx="14766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is </a:t>
              </a:r>
              <a:r>
                <a:rPr lang="sv-SE" sz="1600" dirty="0" err="1">
                  <a:solidFill>
                    <a:schemeClr val="tx1"/>
                  </a:solidFill>
                </a:rPr>
                <a:t>orthogonal</a:t>
              </a:r>
              <a:r>
                <a:rPr lang="sv-SE" sz="1600" dirty="0">
                  <a:solidFill>
                    <a:schemeClr val="tx1"/>
                  </a:solidFill>
                </a:rPr>
                <a:t> 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6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44" grpId="0"/>
      <p:bldP spid="56" grpId="0" animBg="1"/>
      <p:bldP spid="59" grpId="0" animBg="1"/>
      <p:bldP spid="61" grpId="0" animBg="1"/>
      <p:bldP spid="39" grpId="0"/>
      <p:bldP spid="40" grpId="0" animBg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DL/UL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Duality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Both </a:t>
                </a:r>
                <a:r>
                  <a:rPr lang="sv-SE" dirty="0" err="1"/>
                  <a:t>training</a:t>
                </a:r>
                <a:r>
                  <a:rPr lang="sv-SE" dirty="0"/>
                  <a:t> </a:t>
                </a:r>
                <a:r>
                  <a:rPr lang="sv-SE" dirty="0" err="1"/>
                  <a:t>methods</a:t>
                </a:r>
                <a:r>
                  <a:rPr lang="sv-SE" dirty="0"/>
                  <a:t> </a:t>
                </a:r>
                <a:r>
                  <a:rPr lang="sv-SE" dirty="0" err="1"/>
                  <a:t>can</a:t>
                </a:r>
                <a:r>
                  <a:rPr lang="sv-SE" dirty="0"/>
                  <a:t> </a:t>
                </a:r>
                <a:r>
                  <a:rPr lang="sv-SE" dirty="0" err="1"/>
                  <a:t>provide</a:t>
                </a:r>
                <a:r>
                  <a:rPr lang="sv-SE" dirty="0"/>
                  <a:t> the same information </a:t>
                </a:r>
                <a:r>
                  <a:rPr lang="sv-SE" dirty="0" err="1"/>
                  <a:t>about</a:t>
                </a:r>
                <a:r>
                  <a:rPr lang="sv-SE" dirty="0"/>
                  <a:t>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endParaRPr lang="sv-SE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DL </a:t>
                </a:r>
                <a:r>
                  <a:rPr lang="sv-SE" dirty="0" err="1"/>
                  <a:t>training</a:t>
                </a:r>
                <a:r>
                  <a:rPr lang="sv-SE" dirty="0"/>
                  <a:t> </a:t>
                </a:r>
                <a:r>
                  <a:rPr lang="sv-SE" dirty="0" err="1"/>
                  <a:t>provides</a:t>
                </a:r>
                <a:r>
                  <a:rPr lang="sv-SE" dirty="0"/>
                  <a:t> </a:t>
                </a:r>
                <a:r>
                  <a:rPr lang="sv-SE" dirty="0" err="1"/>
                  <a:t>estimates</a:t>
                </a:r>
                <a:r>
                  <a:rPr lang="sv-SE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p>
                    </m:sSubSup>
                    <m:r>
                      <a:rPr lang="sv-SE" b="1" i="1" smtClean="0">
                        <a:latin typeface="Cambria Math" panose="02040503050406030204" pitchFamily="18" charset="0"/>
                      </a:rPr>
                      <m:t>𝑯</m:t>
                    </m:r>
                    <m:sSup>
                      <m:sSupPr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b="1" i="1" smtClean="0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sv-SE" b="0" i="1" smtClean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  <m:sup>
                                <m:r>
                                  <a:rPr lang="sv-SE" b="0" i="1" smtClean="0">
                                    <a:latin typeface="Cambria Math" panose="02040503050406030204" pitchFamily="18" charset="0"/>
                                  </a:rPr>
                                  <m:t>𝐷𝐿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</m:oMath>
                </a14:m>
                <a:endParaRPr lang="sv-SE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The UL </a:t>
                </a:r>
                <a:r>
                  <a:rPr lang="sv-SE" dirty="0" err="1"/>
                  <a:t>training</a:t>
                </a:r>
                <a:r>
                  <a:rPr lang="sv-SE" dirty="0"/>
                  <a:t> </a:t>
                </a:r>
                <a:r>
                  <a:rPr lang="sv-SE" dirty="0" err="1"/>
                  <a:t>provides</a:t>
                </a:r>
                <a:r>
                  <a:rPr lang="sv-SE" dirty="0"/>
                  <a:t> </a:t>
                </a:r>
                <a:r>
                  <a:rPr lang="sv-SE" dirty="0" err="1"/>
                  <a:t>estimates</a:t>
                </a:r>
                <a:r>
                  <a:rPr lang="sv-SE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b="1" i="1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sv-SE" b="0" i="1" smtClean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  <m:sup>
                                <m:r>
                                  <a:rPr lang="sv-SE" b="0" i="1" smtClean="0">
                                    <a:latin typeface="Cambria Math" panose="02040503050406030204" pitchFamily="18" charset="0"/>
                                  </a:rPr>
                                  <m:t>𝑈𝐿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  <m:sSup>
                      <m:sSupPr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𝑈𝐿</m:t>
                        </m:r>
                      </m:sup>
                    </m:sSubSup>
                  </m:oMath>
                </a14:m>
                <a:endParaRPr lang="sv-SE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𝐷𝐿</m:t>
                        </m:r>
                      </m:sup>
                    </m:sSubSup>
                    <m:r>
                      <a:rPr lang="sv-S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b="1" i="1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sv-SE" i="1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b>
                              <m:sup>
                                <m:r>
                                  <a:rPr lang="sv-SE" i="1">
                                    <a:latin typeface="Cambria Math" panose="02040503050406030204" pitchFamily="18" charset="0"/>
                                  </a:rPr>
                                  <m:t>𝑈𝐿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𝐷𝐿</m:t>
                        </m:r>
                      </m:sup>
                    </m:sSubSup>
                    <m:r>
                      <a:rPr lang="sv-S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b="1" i="1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b>
                                <m:r>
                                  <a:rPr lang="sv-SE" i="1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b>
                              <m:sup>
                                <m:r>
                                  <a:rPr lang="sv-SE" i="1">
                                    <a:latin typeface="Cambria Math" panose="02040503050406030204" pitchFamily="18" charset="0"/>
                                  </a:rPr>
                                  <m:t>𝑈𝐿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sv-SE" dirty="0"/>
                  <a:t> (</a:t>
                </a:r>
                <a:r>
                  <a:rPr lang="sv-SE" dirty="0" err="1"/>
                  <a:t>this</a:t>
                </a:r>
                <a:r>
                  <a:rPr lang="sv-SE" dirty="0"/>
                  <a:t> is </a:t>
                </a:r>
                <a:r>
                  <a:rPr lang="sv-SE" dirty="0" err="1"/>
                  <a:t>where</a:t>
                </a:r>
                <a:r>
                  <a:rPr lang="sv-SE" dirty="0"/>
                  <a:t> </a:t>
                </a:r>
                <a:r>
                  <a:rPr lang="sv-SE" dirty="0" err="1"/>
                  <a:t>calibration</a:t>
                </a:r>
                <a:r>
                  <a:rPr lang="sv-SE" dirty="0"/>
                  <a:t> </a:t>
                </a:r>
                <a:r>
                  <a:rPr lang="sv-SE" dirty="0" err="1"/>
                  <a:t>comes</a:t>
                </a:r>
                <a:r>
                  <a:rPr lang="sv-SE" dirty="0"/>
                  <a:t> in), DL and UL </a:t>
                </a:r>
                <a:r>
                  <a:rPr lang="sv-SE" dirty="0" err="1"/>
                  <a:t>training</a:t>
                </a:r>
                <a:r>
                  <a:rPr lang="sv-SE" dirty="0"/>
                  <a:t> </a:t>
                </a:r>
                <a:r>
                  <a:rPr lang="sv-SE" dirty="0" err="1"/>
                  <a:t>produce</a:t>
                </a:r>
                <a:r>
                  <a:rPr lang="sv-SE" dirty="0"/>
                  <a:t> </a:t>
                </a:r>
                <a:r>
                  <a:rPr lang="sv-SE" dirty="0" err="1"/>
                  <a:t>equivalent</a:t>
                </a:r>
                <a:r>
                  <a:rPr lang="sv-SE" dirty="0"/>
                  <a:t> </a:t>
                </a:r>
                <a:r>
                  <a:rPr lang="sv-SE" dirty="0" err="1"/>
                  <a:t>channel</a:t>
                </a:r>
                <a:r>
                  <a:rPr lang="sv-SE" dirty="0"/>
                  <a:t> information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sv-SE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12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DL/UL Overhead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Previous presentation showed: </a:t>
                </a:r>
                <a:br>
                  <a:rPr lang="en-US" noProof="0" dirty="0"/>
                </a:br>
                <a:br>
                  <a:rPr lang="en-US" noProof="0" dirty="0"/>
                </a:br>
                <a:r>
                  <a:rPr lang="en-US" noProof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𝐃𝐋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𝐓𝐫𝐚𝐢𝐧𝐢𝐧𝐠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𝐒𝐥𝐨𝐭𝐬</m:t>
                        </m:r>
                      </m:num>
                      <m:den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𝐔𝐋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𝐓𝐫𝐚𝐢𝐧𝐢𝐧𝐠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1" i="0" smtClean="0">
                            <a:latin typeface="Cambria Math" panose="02040503050406030204" pitchFamily="18" charset="0"/>
                          </a:rPr>
                          <m:t>𝐒𝐥𝐨𝐭𝐬</m:t>
                        </m:r>
                      </m:den>
                    </m:f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endParaRPr lang="en-US" noProof="0" dirty="0"/>
              </a:p>
              <a:p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Clearly, if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&lt;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, DL training overhead is always larger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u="sng" dirty="0"/>
                  <a:t>Independent of the feedback packet duration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u="sng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general, the larger the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, the larger the DL training overhead</a:t>
                </a:r>
              </a:p>
              <a:p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 bwMode="auto">
          <a:xfrm>
            <a:off x="3491880" y="2564904"/>
            <a:ext cx="1152128" cy="115212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>
            <a:off x="4609306" y="2215152"/>
            <a:ext cx="1872208" cy="423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508898" y="1922764"/>
            <a:ext cx="1994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rgbClr val="FF0000"/>
                </a:solidFill>
              </a:rPr>
              <a:t>Hardware &amp; scenario </a:t>
            </a:r>
          </a:p>
          <a:p>
            <a:pPr algn="ctr"/>
            <a:r>
              <a:rPr lang="sv-SE" sz="1600" dirty="0" err="1">
                <a:solidFill>
                  <a:srgbClr val="FF0000"/>
                </a:solidFill>
              </a:rPr>
              <a:t>dependent</a:t>
            </a:r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873625" y="2601754"/>
            <a:ext cx="1066527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 bwMode="auto">
          <a:xfrm flipH="1" flipV="1">
            <a:off x="5961656" y="3177818"/>
            <a:ext cx="988422" cy="1071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30876" y="3140968"/>
            <a:ext cx="1540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accent2"/>
                </a:solidFill>
              </a:rPr>
              <a:t>Implementation </a:t>
            </a:r>
          </a:p>
          <a:p>
            <a:pPr algn="ctr"/>
            <a:r>
              <a:rPr lang="sv-SE" sz="1600" dirty="0" err="1">
                <a:solidFill>
                  <a:schemeClr val="accent2"/>
                </a:solidFill>
              </a:rPr>
              <a:t>dependent</a:t>
            </a:r>
            <a:endParaRPr lang="sv-SE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3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4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Overhead </a:t>
            </a:r>
            <a:r>
              <a:rPr lang="sv-SE" dirty="0" err="1"/>
              <a:t>Comparison</a:t>
            </a:r>
            <a:endParaRPr lang="sv-S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04178586"/>
                  </p:ext>
                </p:extLst>
              </p:nvPr>
            </p:nvGraphicFramePr>
            <p:xfrm>
              <a:off x="251520" y="1981200"/>
              <a:ext cx="8712970" cy="3887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44710">
                      <a:extLst>
                        <a:ext uri="{9D8B030D-6E8A-4147-A177-3AD203B41FA5}">
                          <a16:colId xmlns:a16="http://schemas.microsoft.com/office/drawing/2014/main" val="786760622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184135272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1545215017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71352683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398558214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3137032669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23267242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STAs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STA RF </a:t>
                          </a:r>
                          <a:r>
                            <a:rPr lang="sv-SE" dirty="0" err="1"/>
                            <a:t>chains</a:t>
                          </a:r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AP RF </a:t>
                          </a:r>
                          <a:r>
                            <a:rPr lang="sv-SE" dirty="0" err="1"/>
                            <a:t>chains</a:t>
                          </a:r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AP </a:t>
                          </a:r>
                          <a:r>
                            <a:rPr lang="sv-SE" dirty="0" err="1"/>
                            <a:t>Codebook</a:t>
                          </a:r>
                          <a:r>
                            <a:rPr lang="sv-SE" dirty="0"/>
                            <a:t> </a:t>
                          </a:r>
                          <a:r>
                            <a:rPr lang="sv-SE" dirty="0" err="1"/>
                            <a:t>Size</a:t>
                          </a:r>
                          <a:r>
                            <a:rPr lang="sv-SE" dirty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noProof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n-US" i="1" noProof="0">
                                      <a:latin typeface="Cambria Math" panose="02040503050406030204" pitchFamily="18" charset="0"/>
                                    </a:rPr>
                                    <m:t>𝐴𝑃</m:t>
                                  </m:r>
                                </m:sup>
                              </m:sSup>
                            </m:oMath>
                          </a14:m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STA </a:t>
                          </a:r>
                          <a:r>
                            <a:rPr lang="sv-SE" dirty="0" err="1"/>
                            <a:t>Codebook</a:t>
                          </a:r>
                          <a:r>
                            <a:rPr lang="sv-SE" dirty="0"/>
                            <a:t> </a:t>
                          </a:r>
                          <a:r>
                            <a:rPr lang="sv-SE" dirty="0" err="1"/>
                            <a:t>size</a:t>
                          </a:r>
                          <a:r>
                            <a:rPr lang="sv-SE" dirty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noProof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sv-SE" b="1" i="1" noProof="0" smtClean="0">
                                      <a:latin typeface="Cambria Math" panose="02040503050406030204" pitchFamily="18" charset="0"/>
                                    </a:rPr>
                                    <m:t>𝑺𝑻𝑨</m:t>
                                  </m:r>
                                </m:sup>
                              </m:sSup>
                            </m:oMath>
                          </a14:m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noProof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i="1" noProof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Overhead </a:t>
                          </a:r>
                          <a:r>
                            <a:rPr lang="sv-SE" dirty="0" err="1"/>
                            <a:t>ratio</a:t>
                          </a:r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68315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&gt;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845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r>
                            <a:rPr lang="sv-SE" dirty="0"/>
                            <a:t>&gt;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944828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r>
                            <a:rPr lang="sv-SE" dirty="0"/>
                            <a:t>&gt;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93985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4270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29582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31149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97558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0366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04178586"/>
                  </p:ext>
                </p:extLst>
              </p:nvPr>
            </p:nvGraphicFramePr>
            <p:xfrm>
              <a:off x="251520" y="1981200"/>
              <a:ext cx="8712970" cy="3887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44710">
                      <a:extLst>
                        <a:ext uri="{9D8B030D-6E8A-4147-A177-3AD203B41FA5}">
                          <a16:colId xmlns:a16="http://schemas.microsoft.com/office/drawing/2014/main" val="786760622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184135272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1545215017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71352683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398558214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3137032669"/>
                        </a:ext>
                      </a:extLst>
                    </a:gridCol>
                    <a:gridCol w="1244710">
                      <a:extLst>
                        <a:ext uri="{9D8B030D-6E8A-4147-A177-3AD203B41FA5}">
                          <a16:colId xmlns:a16="http://schemas.microsoft.com/office/drawing/2014/main" val="2326724232"/>
                        </a:ext>
                      </a:extLst>
                    </a:gridCol>
                  </a:tblGrid>
                  <a:tr h="92056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STAs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STA RF </a:t>
                          </a:r>
                          <a:r>
                            <a:rPr lang="sv-SE" dirty="0" err="1"/>
                            <a:t>chains</a:t>
                          </a:r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AP RF </a:t>
                          </a:r>
                          <a:r>
                            <a:rPr lang="sv-SE" dirty="0" err="1"/>
                            <a:t>chains</a:t>
                          </a:r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>
                        <a:blipFill>
                          <a:blip r:embed="rId2"/>
                          <a:stretch>
                            <a:fillRect l="-300980" t="-3311" r="-302451" b="-323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>
                        <a:blipFill>
                          <a:blip r:embed="rId2"/>
                          <a:stretch>
                            <a:fillRect l="-400980" t="-3311" r="-202451" b="-323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>
                        <a:blipFill>
                          <a:blip r:embed="rId2"/>
                          <a:stretch>
                            <a:fillRect l="-498537" t="-3311" r="-101463" b="-3238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Overhead </a:t>
                          </a:r>
                          <a:r>
                            <a:rPr lang="sv-SE" dirty="0" err="1"/>
                            <a:t>ratio</a:t>
                          </a:r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68315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&gt;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845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r>
                            <a:rPr lang="sv-SE" dirty="0"/>
                            <a:t>&gt;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944828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sv-SE" dirty="0"/>
                            <a:t>-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r>
                            <a:rPr lang="sv-SE" dirty="0"/>
                            <a:t>&gt; 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93985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4270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29582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31149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997558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v-S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0366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590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Protocol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25" y="1903038"/>
            <a:ext cx="7770813" cy="7277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AP </a:t>
            </a:r>
            <a:r>
              <a:rPr lang="sv-SE" sz="2000" dirty="0" err="1"/>
              <a:t>sends</a:t>
            </a:r>
            <a:r>
              <a:rPr lang="sv-SE" sz="2000" dirty="0"/>
              <a:t> </a:t>
            </a:r>
            <a:r>
              <a:rPr lang="sv-SE" sz="2000" dirty="0" err="1"/>
              <a:t>out</a:t>
            </a:r>
            <a:r>
              <a:rPr lang="sv-SE" sz="2000" dirty="0"/>
              <a:t> a trigger </a:t>
            </a:r>
            <a:r>
              <a:rPr lang="sv-SE" sz="2000" dirty="0" err="1"/>
              <a:t>frame</a:t>
            </a:r>
            <a:endParaRPr lang="sv-S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872477" y="2731842"/>
            <a:ext cx="840889" cy="847092"/>
            <a:chOff x="1331640" y="3356992"/>
            <a:chExt cx="632433" cy="528188"/>
          </a:xfrm>
        </p:grpSpPr>
        <p:sp>
          <p:nvSpPr>
            <p:cNvPr id="7" name="Rectangle 6"/>
            <p:cNvSpPr/>
            <p:nvPr/>
          </p:nvSpPr>
          <p:spPr bwMode="auto">
            <a:xfrm>
              <a:off x="1331640" y="3356992"/>
              <a:ext cx="576064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85068" y="3423515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84024" y="2893629"/>
            <a:ext cx="1465338" cy="369332"/>
            <a:chOff x="2327163" y="3382474"/>
            <a:chExt cx="1465338" cy="369332"/>
          </a:xfrm>
        </p:grpSpPr>
        <p:sp>
          <p:nvSpPr>
            <p:cNvPr id="10" name="Rectangle: Rounded Corners 9"/>
            <p:cNvSpPr/>
            <p:nvPr/>
          </p:nvSpPr>
          <p:spPr bwMode="auto">
            <a:xfrm>
              <a:off x="2411760" y="3429000"/>
              <a:ext cx="1296144" cy="288032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27163" y="3382474"/>
              <a:ext cx="1465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Trigger </a:t>
              </a:r>
              <a:r>
                <a:rPr lang="sv-SE" sz="1800" dirty="0" err="1">
                  <a:solidFill>
                    <a:schemeClr val="tx1"/>
                  </a:solidFill>
                </a:rPr>
                <a:t>frame</a:t>
              </a:r>
              <a:endParaRPr lang="sv-SE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249195" y="2483402"/>
            <a:ext cx="762581" cy="441341"/>
            <a:chOff x="5738881" y="4067779"/>
            <a:chExt cx="762581" cy="441341"/>
          </a:xfrm>
        </p:grpSpPr>
        <p:sp>
          <p:nvSpPr>
            <p:cNvPr id="13" name="Oval 12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1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49194" y="3309647"/>
            <a:ext cx="762581" cy="441341"/>
            <a:chOff x="5738881" y="4067779"/>
            <a:chExt cx="762581" cy="441341"/>
          </a:xfrm>
        </p:grpSpPr>
        <p:sp>
          <p:nvSpPr>
            <p:cNvPr id="17" name="Oval 16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2</a:t>
              </a:r>
            </a:p>
          </p:txBody>
        </p:sp>
      </p:grpSp>
      <p:cxnSp>
        <p:nvCxnSpPr>
          <p:cNvPr id="23" name="Straight Connector 22"/>
          <p:cNvCxnSpPr>
            <a:endCxn id="11" idx="1"/>
          </p:cNvCxnSpPr>
          <p:nvPr/>
        </p:nvCxnSpPr>
        <p:spPr bwMode="auto">
          <a:xfrm>
            <a:off x="2638417" y="3078295"/>
            <a:ext cx="44560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>
            <a:stCxn id="11" idx="3"/>
            <a:endCxn id="14" idx="1"/>
          </p:cNvCxnSpPr>
          <p:nvPr/>
        </p:nvCxnSpPr>
        <p:spPr bwMode="auto">
          <a:xfrm flipV="1">
            <a:off x="4549362" y="2704072"/>
            <a:ext cx="699833" cy="3742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>
            <a:stCxn id="11" idx="3"/>
            <a:endCxn id="18" idx="1"/>
          </p:cNvCxnSpPr>
          <p:nvPr/>
        </p:nvCxnSpPr>
        <p:spPr bwMode="auto">
          <a:xfrm>
            <a:off x="4549362" y="3078295"/>
            <a:ext cx="699832" cy="4520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1932882" y="5082044"/>
            <a:ext cx="840889" cy="847092"/>
            <a:chOff x="1331640" y="3356992"/>
            <a:chExt cx="632433" cy="528188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331640" y="3356992"/>
              <a:ext cx="576064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385068" y="3423515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309599" y="4827904"/>
            <a:ext cx="762581" cy="441341"/>
            <a:chOff x="5738881" y="4067779"/>
            <a:chExt cx="762581" cy="441341"/>
          </a:xfrm>
        </p:grpSpPr>
        <p:sp>
          <p:nvSpPr>
            <p:cNvPr id="35" name="Oval 34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1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388963" y="5918393"/>
            <a:ext cx="762581" cy="441341"/>
            <a:chOff x="5738881" y="4067779"/>
            <a:chExt cx="762581" cy="441341"/>
          </a:xfrm>
        </p:grpSpPr>
        <p:sp>
          <p:nvSpPr>
            <p:cNvPr id="38" name="Oval 37"/>
            <p:cNvSpPr/>
            <p:nvPr/>
          </p:nvSpPr>
          <p:spPr bwMode="auto">
            <a:xfrm>
              <a:off x="5796136" y="4067779"/>
              <a:ext cx="648072" cy="44134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38881" y="4103783"/>
              <a:ext cx="7625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STA 2</a:t>
              </a:r>
            </a:p>
          </p:txBody>
        </p:sp>
      </p:grpSp>
      <p:cxnSp>
        <p:nvCxnSpPr>
          <p:cNvPr id="41" name="Straight Arrow Connector 40"/>
          <p:cNvCxnSpPr>
            <a:cxnSpLocks/>
            <a:stCxn id="51" idx="1"/>
          </p:cNvCxnSpPr>
          <p:nvPr/>
        </p:nvCxnSpPr>
        <p:spPr bwMode="auto">
          <a:xfrm flipH="1">
            <a:off x="2706732" y="5201562"/>
            <a:ext cx="749835" cy="526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>
            <a:cxnSpLocks/>
            <a:stCxn id="70" idx="1"/>
          </p:cNvCxnSpPr>
          <p:nvPr/>
        </p:nvCxnSpPr>
        <p:spPr bwMode="auto">
          <a:xfrm flipH="1" flipV="1">
            <a:off x="2713366" y="5645954"/>
            <a:ext cx="866089" cy="182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 rot="21318131">
            <a:off x="3454415" y="4964433"/>
            <a:ext cx="1281120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Pilot packet</a:t>
            </a:r>
          </a:p>
        </p:txBody>
      </p:sp>
      <p:cxnSp>
        <p:nvCxnSpPr>
          <p:cNvPr id="55" name="Straight Connector 54"/>
          <p:cNvCxnSpPr>
            <a:cxnSpLocks/>
            <a:stCxn id="36" idx="1"/>
            <a:endCxn id="51" idx="3"/>
          </p:cNvCxnSpPr>
          <p:nvPr/>
        </p:nvCxnSpPr>
        <p:spPr bwMode="auto">
          <a:xfrm flipH="1">
            <a:off x="4733383" y="5048574"/>
            <a:ext cx="576216" cy="480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cxnSpLocks/>
            <a:stCxn id="70" idx="3"/>
            <a:endCxn id="39" idx="1"/>
          </p:cNvCxnSpPr>
          <p:nvPr/>
        </p:nvCxnSpPr>
        <p:spPr bwMode="auto">
          <a:xfrm>
            <a:off x="4844145" y="6032766"/>
            <a:ext cx="544818" cy="1062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 rot="551148">
            <a:off x="3571240" y="5745843"/>
            <a:ext cx="1281120" cy="3693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Pilot packet</a:t>
            </a:r>
          </a:p>
        </p:txBody>
      </p:sp>
      <p:sp>
        <p:nvSpPr>
          <p:cNvPr id="82" name="Content Placeholder 2"/>
          <p:cNvSpPr txBox="1">
            <a:spLocks/>
          </p:cNvSpPr>
          <p:nvPr/>
        </p:nvSpPr>
        <p:spPr bwMode="auto">
          <a:xfrm>
            <a:off x="326393" y="4032193"/>
            <a:ext cx="7770813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STAs </a:t>
            </a:r>
            <a:r>
              <a:rPr lang="sv-SE" sz="2000" kern="0" dirty="0" err="1"/>
              <a:t>transmit</a:t>
            </a:r>
            <a:r>
              <a:rPr lang="sv-SE" sz="2000" kern="0" dirty="0"/>
              <a:t> </a:t>
            </a:r>
            <a:r>
              <a:rPr lang="sv-SE" sz="2000" kern="0" dirty="0" err="1"/>
              <a:t>training</a:t>
            </a:r>
            <a:r>
              <a:rPr lang="sv-SE" sz="2000" kern="0" dirty="0"/>
              <a:t> (pilot) packets in UL (via </a:t>
            </a:r>
            <a:r>
              <a:rPr lang="sv-SE" sz="2000" kern="0" dirty="0" err="1"/>
              <a:t>orthogonal</a:t>
            </a:r>
            <a:r>
              <a:rPr lang="sv-SE" sz="2000" kern="0" dirty="0"/>
              <a:t> </a:t>
            </a:r>
            <a:r>
              <a:rPr lang="sv-SE" sz="2000" kern="0" dirty="0" err="1"/>
              <a:t>matrices</a:t>
            </a:r>
            <a:r>
              <a:rPr lang="sv-SE" sz="2000" kern="0" dirty="0"/>
              <a:t>)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7486259" y="5048574"/>
            <a:ext cx="936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7486259" y="5733438"/>
            <a:ext cx="936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15968" y="5191502"/>
            <a:ext cx="1476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is </a:t>
            </a:r>
            <a:r>
              <a:rPr lang="sv-SE" sz="1600" dirty="0" err="1">
                <a:solidFill>
                  <a:schemeClr val="tx1"/>
                </a:solidFill>
              </a:rPr>
              <a:t>orthogonal</a:t>
            </a:r>
            <a:r>
              <a:rPr lang="sv-SE" sz="1600" dirty="0">
                <a:solidFill>
                  <a:schemeClr val="tx1"/>
                </a:solidFill>
              </a:rPr>
              <a:t> to</a:t>
            </a:r>
          </a:p>
        </p:txBody>
      </p:sp>
    </p:spTree>
    <p:extLst>
      <p:ext uri="{BB962C8B-B14F-4D97-AF65-F5344CB8AC3E}">
        <p14:creationId xmlns:p14="http://schemas.microsoft.com/office/powerpoint/2010/main" val="2962349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Relation to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proposed</a:t>
            </a:r>
            <a:r>
              <a:rPr lang="sv-SE" dirty="0"/>
              <a:t> </a:t>
            </a:r>
            <a:r>
              <a:rPr lang="sv-SE" dirty="0" err="1"/>
              <a:t>scheme</a:t>
            </a:r>
            <a:r>
              <a:rPr lang="sv-SE" dirty="0"/>
              <a:t> is the dual </a:t>
            </a:r>
            <a:r>
              <a:rPr lang="sv-SE" dirty="0" err="1"/>
              <a:t>of</a:t>
            </a:r>
            <a:r>
              <a:rPr lang="sv-SE" dirty="0"/>
              <a:t> BRP in 11ad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11ad BRP: AP </a:t>
            </a:r>
            <a:r>
              <a:rPr lang="sv-SE" dirty="0" err="1"/>
              <a:t>transmits</a:t>
            </a:r>
            <a:r>
              <a:rPr lang="sv-SE" dirty="0"/>
              <a:t> different </a:t>
            </a:r>
            <a:r>
              <a:rPr lang="sv-SE" dirty="0" err="1"/>
              <a:t>beams</a:t>
            </a:r>
            <a:r>
              <a:rPr lang="sv-SE" dirty="0"/>
              <a:t> in DL and </a:t>
            </a:r>
            <a:r>
              <a:rPr lang="sv-SE" dirty="0" err="1"/>
              <a:t>receives</a:t>
            </a:r>
            <a:r>
              <a:rPr lang="sv-SE" dirty="0"/>
              <a:t> feedback on best </a:t>
            </a:r>
            <a:r>
              <a:rPr lang="sv-SE" dirty="0" err="1"/>
              <a:t>beams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UL </a:t>
            </a:r>
            <a:r>
              <a:rPr lang="sv-SE" dirty="0" err="1"/>
              <a:t>training</a:t>
            </a:r>
            <a:r>
              <a:rPr lang="sv-SE" dirty="0"/>
              <a:t> BRP: STAs </a:t>
            </a:r>
            <a:r>
              <a:rPr lang="sv-SE" dirty="0" err="1"/>
              <a:t>transmit</a:t>
            </a:r>
            <a:r>
              <a:rPr lang="sv-SE" dirty="0"/>
              <a:t> in UL and AP </a:t>
            </a:r>
            <a:r>
              <a:rPr lang="sv-SE" dirty="0" err="1"/>
              <a:t>projects</a:t>
            </a:r>
            <a:r>
              <a:rPr lang="sv-SE" dirty="0"/>
              <a:t> the </a:t>
            </a:r>
            <a:r>
              <a:rPr lang="sv-SE" dirty="0" err="1"/>
              <a:t>incoming</a:t>
            </a:r>
            <a:r>
              <a:rPr lang="sv-SE" dirty="0"/>
              <a:t> signal on the BRP </a:t>
            </a:r>
            <a:r>
              <a:rPr lang="sv-SE" dirty="0" err="1"/>
              <a:t>vectors</a:t>
            </a:r>
            <a:r>
              <a:rPr lang="sv-SE" dirty="0"/>
              <a:t>. No </a:t>
            </a:r>
            <a:r>
              <a:rPr lang="sv-SE"/>
              <a:t>AP feedback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”initial 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sweep</a:t>
            </a:r>
            <a:r>
              <a:rPr lang="sv-SE" dirty="0"/>
              <a:t>” and BRP </a:t>
            </a:r>
            <a:r>
              <a:rPr lang="sv-SE" dirty="0" err="1"/>
              <a:t>codebooks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used</a:t>
            </a:r>
            <a:r>
              <a:rPr lang="sv-SE" dirty="0"/>
              <a:t> to </a:t>
            </a:r>
            <a:r>
              <a:rPr lang="sv-SE" dirty="0" err="1"/>
              <a:t>project</a:t>
            </a:r>
            <a:r>
              <a:rPr lang="sv-SE" dirty="0"/>
              <a:t> the UL signal at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the end, the same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information is </a:t>
            </a:r>
            <a:r>
              <a:rPr lang="sv-SE" dirty="0" err="1"/>
              <a:t>obtained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the </a:t>
            </a:r>
            <a:r>
              <a:rPr lang="sv-SE" dirty="0" err="1"/>
              <a:t>channel</a:t>
            </a:r>
            <a:r>
              <a:rPr lang="sv-SE" dirty="0"/>
              <a:t> as </a:t>
            </a:r>
            <a:r>
              <a:rPr lang="sv-SE" dirty="0" err="1"/>
              <a:t>with</a:t>
            </a:r>
            <a:r>
              <a:rPr lang="sv-SE" dirty="0"/>
              <a:t> 11ad BRP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could</a:t>
            </a:r>
            <a:r>
              <a:rPr lang="sv-SE" dirty="0"/>
              <a:t>, </a:t>
            </a:r>
            <a:r>
              <a:rPr lang="sv-SE" dirty="0" err="1"/>
              <a:t>e.g</a:t>
            </a:r>
            <a:r>
              <a:rPr lang="sv-SE" dirty="0"/>
              <a:t>., </a:t>
            </a:r>
            <a:r>
              <a:rPr lang="sv-SE" dirty="0" err="1"/>
              <a:t>use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for initial </a:t>
            </a:r>
            <a:r>
              <a:rPr lang="sv-SE" dirty="0" err="1"/>
              <a:t>sweep</a:t>
            </a:r>
            <a:r>
              <a:rPr lang="sv-SE" dirty="0"/>
              <a:t> and </a:t>
            </a:r>
            <a:r>
              <a:rPr lang="sv-SE" dirty="0" err="1"/>
              <a:t>perform</a:t>
            </a:r>
            <a:r>
              <a:rPr lang="sv-SE" dirty="0"/>
              <a:t> BRP in DL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067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Benefits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UL </a:t>
            </a:r>
            <a:r>
              <a:rPr lang="sv-SE" dirty="0" err="1"/>
              <a:t>Training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Significantly</a:t>
            </a:r>
            <a:r>
              <a:rPr lang="sv-SE" dirty="0"/>
              <a:t> less </a:t>
            </a:r>
            <a:r>
              <a:rPr lang="sv-SE" dirty="0" err="1"/>
              <a:t>training</a:t>
            </a:r>
            <a:r>
              <a:rPr lang="sv-SE" dirty="0"/>
              <a:t> overhead (for same </a:t>
            </a:r>
            <a:r>
              <a:rPr lang="sv-SE" dirty="0" err="1"/>
              <a:t>channel</a:t>
            </a:r>
            <a:r>
              <a:rPr lang="sv-SE" dirty="0"/>
              <a:t> information) in </a:t>
            </a:r>
            <a:r>
              <a:rPr lang="sv-SE" dirty="0" err="1"/>
              <a:t>many</a:t>
            </a:r>
            <a:r>
              <a:rPr lang="sv-SE" dirty="0"/>
              <a:t> scenarios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Much</a:t>
            </a:r>
            <a:r>
              <a:rPr lang="sv-SE" dirty="0"/>
              <a:t> faster ”full </a:t>
            </a:r>
            <a:r>
              <a:rPr lang="sv-SE" dirty="0" err="1"/>
              <a:t>channel</a:t>
            </a:r>
            <a:r>
              <a:rPr lang="sv-SE" dirty="0"/>
              <a:t>” </a:t>
            </a:r>
            <a:r>
              <a:rPr lang="sv-SE" dirty="0" err="1"/>
              <a:t>estimation</a:t>
            </a:r>
            <a:r>
              <a:rPr lang="sv-SE" dirty="0"/>
              <a:t> for </a:t>
            </a:r>
            <a:r>
              <a:rPr lang="sv-SE" dirty="0" err="1"/>
              <a:t>advanced</a:t>
            </a:r>
            <a:r>
              <a:rPr lang="sv-SE" dirty="0"/>
              <a:t> DL MU-MIMO transmission </a:t>
            </a:r>
            <a:r>
              <a:rPr lang="sv-SE" dirty="0" err="1"/>
              <a:t>schemes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Suitable for scenarios </a:t>
            </a:r>
            <a:r>
              <a:rPr lang="sv-SE" dirty="0" err="1"/>
              <a:t>with</a:t>
            </a:r>
            <a:r>
              <a:rPr lang="sv-SE" dirty="0"/>
              <a:t> STA </a:t>
            </a:r>
            <a:r>
              <a:rPr lang="sv-SE" dirty="0" err="1"/>
              <a:t>movement</a:t>
            </a:r>
            <a:r>
              <a:rPr lang="sv-SE" dirty="0"/>
              <a:t> and NLOS </a:t>
            </a:r>
            <a:r>
              <a:rPr lang="sv-SE" dirty="0" err="1"/>
              <a:t>channels</a:t>
            </a:r>
            <a:r>
              <a:rPr lang="sv-SE" dirty="0"/>
              <a:t> (</a:t>
            </a:r>
            <a:r>
              <a:rPr lang="sv-SE" dirty="0" err="1"/>
              <a:t>such</a:t>
            </a:r>
            <a:r>
              <a:rPr lang="sv-SE" dirty="0"/>
              <a:t> as the </a:t>
            </a:r>
            <a:r>
              <a:rPr lang="sv-SE" dirty="0" err="1"/>
              <a:t>virtual</a:t>
            </a:r>
            <a:r>
              <a:rPr lang="sv-SE" dirty="0"/>
              <a:t> </a:t>
            </a:r>
            <a:r>
              <a:rPr lang="sv-SE" dirty="0" err="1"/>
              <a:t>reality</a:t>
            </a:r>
            <a:r>
              <a:rPr lang="sv-SE" dirty="0"/>
              <a:t> </a:t>
            </a:r>
            <a:r>
              <a:rPr lang="sv-SE" dirty="0" err="1"/>
              <a:t>use-case</a:t>
            </a:r>
            <a:r>
              <a:rPr lang="sv-S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Requires</a:t>
            </a:r>
            <a:r>
              <a:rPr lang="sv-SE" dirty="0"/>
              <a:t> no AP </a:t>
            </a:r>
            <a:r>
              <a:rPr lang="sv-SE" dirty="0" err="1"/>
              <a:t>polling</a:t>
            </a:r>
            <a:r>
              <a:rPr lang="sv-SE" dirty="0"/>
              <a:t> nor feedback from STAs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995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Do you support that the 802.11ay SFD includes the UL training mechanism for DL MU-MIMO transmissions?</a:t>
            </a:r>
          </a:p>
          <a:p>
            <a:endParaRPr lang="en-US" noProof="0" dirty="0"/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1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for proper precoding and user pairing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massive antenna arrays in 11ay, it is unclear if explicit training (DL training) is always to prefer</a:t>
            </a:r>
            <a:r>
              <a:rPr lang="en-US" dirty="0">
                <a:solidFill>
                  <a:schemeClr val="tx1"/>
                </a:solidFill>
              </a:rPr>
              <a:t>, or if sometimes UL training could be more effective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Cellular community will adopt UL training in 5G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r>
              <a:rPr lang="en-US" dirty="0">
                <a:solidFill>
                  <a:schemeClr val="tx1"/>
                </a:solidFill>
              </a:rPr>
              <a:t> scenarios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General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99920" y="2374087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Group 49"/>
          <p:cNvGrpSpPr/>
          <p:nvPr/>
        </p:nvGrpSpPr>
        <p:grpSpPr>
          <a:xfrm>
            <a:off x="6228184" y="2341756"/>
            <a:ext cx="2538002" cy="535916"/>
            <a:chOff x="-298533" y="4205209"/>
            <a:chExt cx="2538002" cy="13238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-298533" y="4205209"/>
                  <a:ext cx="2538002" cy="132389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p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98533" y="4205209"/>
                  <a:ext cx="2538002" cy="132389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TextBox 51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6475362" y="1924126"/>
            <a:ext cx="2563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AP </a:t>
            </a:r>
            <a:r>
              <a:rPr lang="sv-SE" sz="1600" dirty="0" err="1">
                <a:solidFill>
                  <a:schemeClr val="tx1"/>
                </a:solidFill>
              </a:rPr>
              <a:t>transmit</a:t>
            </a:r>
            <a:r>
              <a:rPr lang="sv-SE" sz="1600" dirty="0">
                <a:solidFill>
                  <a:schemeClr val="tx1"/>
                </a:solidFill>
              </a:rPr>
              <a:t> </a:t>
            </a:r>
            <a:r>
              <a:rPr lang="sv-SE" sz="1600" dirty="0" err="1">
                <a:solidFill>
                  <a:schemeClr val="tx1"/>
                </a:solidFill>
              </a:rPr>
              <a:t>beam</a:t>
            </a:r>
            <a:r>
              <a:rPr lang="sv-SE" sz="1600" dirty="0">
                <a:solidFill>
                  <a:schemeClr val="tx1"/>
                </a:solidFill>
              </a:rPr>
              <a:t> </a:t>
            </a:r>
            <a:r>
              <a:rPr lang="sv-SE" sz="1600" dirty="0" err="1">
                <a:solidFill>
                  <a:schemeClr val="tx1"/>
                </a:solidFill>
              </a:rPr>
              <a:t>codebook</a:t>
            </a:r>
            <a:r>
              <a:rPr lang="sv-SE" sz="16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6296235" y="3267896"/>
            <a:ext cx="2453557" cy="432047"/>
            <a:chOff x="264223" y="4473503"/>
            <a:chExt cx="2453557" cy="7948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264223" y="4473503"/>
                  <a:ext cx="2453557" cy="58961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</m:t>
                            </m:r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p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23" y="4473503"/>
                  <a:ext cx="2453557" cy="589615"/>
                </a:xfrm>
                <a:prstGeom prst="rect">
                  <a:avLst/>
                </a:prstGeom>
                <a:blipFill>
                  <a:blip r:embed="rId5"/>
                  <a:stretch>
                    <a:fillRect l="-1244" b="-7547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TextBox 56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6516238" y="2836949"/>
            <a:ext cx="2482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AP </a:t>
            </a:r>
            <a:r>
              <a:rPr lang="sv-SE" sz="1600" dirty="0" err="1">
                <a:solidFill>
                  <a:schemeClr val="tx1"/>
                </a:solidFill>
              </a:rPr>
              <a:t>receive</a:t>
            </a:r>
            <a:r>
              <a:rPr lang="sv-SE" sz="1600" dirty="0">
                <a:solidFill>
                  <a:schemeClr val="tx1"/>
                </a:solidFill>
              </a:rPr>
              <a:t> </a:t>
            </a:r>
            <a:r>
              <a:rPr lang="sv-SE" sz="1600" dirty="0" err="1">
                <a:solidFill>
                  <a:schemeClr val="tx1"/>
                </a:solidFill>
              </a:rPr>
              <a:t>beam</a:t>
            </a:r>
            <a:r>
              <a:rPr lang="sv-SE" sz="1600" dirty="0">
                <a:solidFill>
                  <a:schemeClr val="tx1"/>
                </a:solidFill>
              </a:rPr>
              <a:t> </a:t>
            </a:r>
            <a:r>
              <a:rPr lang="sv-SE" sz="1600" dirty="0" err="1">
                <a:solidFill>
                  <a:schemeClr val="tx1"/>
                </a:solidFill>
              </a:rPr>
              <a:t>codebook</a:t>
            </a:r>
            <a:r>
              <a:rPr lang="sv-SE" sz="1600" dirty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126582" y="5173358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442408" y="4433767"/>
                <a:ext cx="27973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STA </a:t>
                </a:r>
                <a14:m>
                  <m:oMath xmlns:m="http://schemas.openxmlformats.org/officeDocument/2006/math">
                    <m:r>
                      <a:rPr lang="sv-S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transmit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beam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codebook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408" y="4433767"/>
                <a:ext cx="2797369" cy="338554"/>
              </a:xfrm>
              <a:prstGeom prst="rect">
                <a:avLst/>
              </a:prstGeom>
              <a:blipFill>
                <a:blip r:embed="rId9"/>
                <a:stretch>
                  <a:fillRect l="-1307" t="-5357" b="-2142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Group 87"/>
          <p:cNvGrpSpPr/>
          <p:nvPr/>
        </p:nvGrpSpPr>
        <p:grpSpPr>
          <a:xfrm>
            <a:off x="6092634" y="4813118"/>
            <a:ext cx="2741969" cy="520391"/>
            <a:chOff x="94083" y="2044131"/>
            <a:chExt cx="2741969" cy="520391"/>
          </a:xfrm>
        </p:grpSpPr>
        <p:sp>
          <p:nvSpPr>
            <p:cNvPr id="89" name="TextBox 88"/>
            <p:cNvSpPr txBox="1"/>
            <p:nvPr/>
          </p:nvSpPr>
          <p:spPr>
            <a:xfrm>
              <a:off x="97767" y="2044131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94083" y="2228020"/>
                  <a:ext cx="2741969" cy="33650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</m:t>
                            </m:r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</m:sub>
                            </m:sSub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𝑗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𝑗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𝑆𝑇𝐴</m:t>
                                    </m:r>
                                  </m:sup>
                                </m:s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 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𝑗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741969" cy="336502"/>
                </a:xfrm>
                <a:prstGeom prst="rect">
                  <a:avLst/>
                </a:prstGeom>
                <a:blipFill>
                  <a:blip r:embed="rId10"/>
                  <a:stretch>
                    <a:fillRect l="-1111" b="-909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442408" y="5493026"/>
                <a:ext cx="27156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STA </a:t>
                </a:r>
                <a14:m>
                  <m:oMath xmlns:m="http://schemas.openxmlformats.org/officeDocument/2006/math">
                    <m:r>
                      <a:rPr lang="sv-S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receive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beam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codebook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408" y="5493026"/>
                <a:ext cx="2715615" cy="338554"/>
              </a:xfrm>
              <a:prstGeom prst="rect">
                <a:avLst/>
              </a:prstGeom>
              <a:blipFill>
                <a:blip r:embed="rId11"/>
                <a:stretch>
                  <a:fillRect l="-1348" t="-5357" b="-2142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" name="Group 91"/>
          <p:cNvGrpSpPr/>
          <p:nvPr/>
        </p:nvGrpSpPr>
        <p:grpSpPr>
          <a:xfrm>
            <a:off x="6072091" y="5831580"/>
            <a:ext cx="2713115" cy="520391"/>
            <a:chOff x="94083" y="2044131"/>
            <a:chExt cx="2713115" cy="520391"/>
          </a:xfrm>
        </p:grpSpPr>
        <p:sp>
          <p:nvSpPr>
            <p:cNvPr id="93" name="TextBox 92"/>
            <p:cNvSpPr txBox="1"/>
            <p:nvPr/>
          </p:nvSpPr>
          <p:spPr>
            <a:xfrm>
              <a:off x="97767" y="2044131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94083" y="2228020"/>
                  <a:ext cx="2713115" cy="33650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</m:sub>
                            </m:sSub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𝑗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𝑗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p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𝑗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713115" cy="336502"/>
                </a:xfrm>
                <a:prstGeom prst="rect">
                  <a:avLst/>
                </a:prstGeom>
                <a:blipFill>
                  <a:blip r:embed="rId12"/>
                  <a:stretch>
                    <a:fillRect l="-1124" b="-909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" name="Straight Connector 9"/>
          <p:cNvCxnSpPr/>
          <p:nvPr/>
        </p:nvCxnSpPr>
        <p:spPr bwMode="auto">
          <a:xfrm>
            <a:off x="0" y="3933056"/>
            <a:ext cx="9144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Generating </a:t>
            </a:r>
            <a:r>
              <a:rPr lang="sv-SE" dirty="0" err="1"/>
              <a:t>Transmit</a:t>
            </a:r>
            <a:r>
              <a:rPr lang="sv-SE" dirty="0"/>
              <a:t> </a:t>
            </a:r>
            <a:r>
              <a:rPr lang="sv-SE" dirty="0" err="1"/>
              <a:t>Beams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50684" y="1649755"/>
                <a:ext cx="10657184" cy="933382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/>
                  <a:t>Transmitting a </a:t>
                </a:r>
                <a:r>
                  <a:rPr lang="sv-SE" sz="2000" dirty="0" err="1"/>
                  <a:t>beam</a:t>
                </a:r>
                <a:r>
                  <a:rPr lang="sv-SE" sz="2000" dirty="0"/>
                  <a:t> </a:t>
                </a:r>
                <a14:m>
                  <m:oMath xmlns:m="http://schemas.openxmlformats.org/officeDocument/2006/math">
                    <m:r>
                      <a:rPr lang="sv-SE" sz="2000">
                        <a:latin typeface="Cambria Math" panose="02040503050406030204" pitchFamily="18" charset="0"/>
                      </a:rPr>
                      <m:t>𝐰</m:t>
                    </m:r>
                    <m:r>
                      <a:rPr lang="sv-SE" sz="2000" b="0" i="1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sv-SE" sz="2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sv-SE" sz="2000" dirty="0"/>
                  <a:t>: </a:t>
                </a:r>
                <a:br>
                  <a:rPr lang="sv-SE" sz="200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sv-SE" sz="2000" b="1" i="0" smtClean="0">
                        <a:latin typeface="Cambria Math" panose="02040503050406030204" pitchFamily="18" charset="0"/>
                      </a:rPr>
                      <m:t>𝐰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v-SE" sz="20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2000" i="1">
                        <a:latin typeface="Cambria Math" panose="02040503050406030204" pitchFamily="18" charset="0"/>
                      </a:rPr>
                      <m:t>𝒖</m:t>
                    </m:r>
                    <m:r>
                      <a:rPr lang="sv-SE" sz="2000" b="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v-SE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2000" i="1">
                        <a:latin typeface="Cambria Math" panose="02040503050406030204" pitchFamily="18" charset="0"/>
                      </a:rPr>
                      <m:t>𝒗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sv-SE" sz="2000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sv-SE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sv-SE" sz="2000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sv-SE" sz="2000" b="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sv-SE" sz="2000" b="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sv-SE" sz="20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v-SE" sz="2000" b="0" i="0" smtClean="0">
                        <a:latin typeface="Cambria Math" panose="02040503050406030204" pitchFamily="18" charset="0"/>
                      </a:rPr>
                      <m:t>where</m:t>
                    </m:r>
                    <m:r>
                      <a:rPr lang="sv-SE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v-SE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endParaRPr lang="sv-SE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sv-SE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0684" y="1649755"/>
                <a:ext cx="10657184" cy="933382"/>
              </a:xfrm>
              <a:blipFill>
                <a:blip r:embed="rId2"/>
                <a:stretch>
                  <a:fillRect l="-515" b="-1960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2529925" y="2770699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925" y="2770699"/>
                <a:ext cx="41075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2528502" y="3315304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502" y="3315304"/>
                <a:ext cx="41812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2533053" y="3865999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053" y="3865999"/>
                <a:ext cx="41812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2526237" y="4494446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237" y="4494446"/>
                <a:ext cx="41812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2050805" y="5826548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987803" y="5820282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21" name="Straight Connector 120"/>
          <p:cNvCxnSpPr>
            <a:cxnSpLocks/>
          </p:cNvCxnSpPr>
          <p:nvPr/>
        </p:nvCxnSpPr>
        <p:spPr bwMode="auto">
          <a:xfrm flipH="1">
            <a:off x="2279716" y="2843860"/>
            <a:ext cx="1192" cy="24573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/>
              <p:cNvSpPr/>
              <p:nvPr/>
            </p:nvSpPr>
            <p:spPr>
              <a:xfrm>
                <a:off x="3167822" y="3026194"/>
                <a:ext cx="40421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5" name="Rectangle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22" y="3026194"/>
                <a:ext cx="40421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/>
              <p:cNvSpPr/>
              <p:nvPr/>
            </p:nvSpPr>
            <p:spPr>
              <a:xfrm>
                <a:off x="3148617" y="3534200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6" name="Rectangle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617" y="3534200"/>
                <a:ext cx="41158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3167822" y="4158422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22" y="4158422"/>
                <a:ext cx="41158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/>
            </p:nvSpPr>
            <p:spPr>
              <a:xfrm>
                <a:off x="3163236" y="4747815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236" y="4747815"/>
                <a:ext cx="41158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3230548" y="5569286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5" name="Group 164"/>
          <p:cNvGrpSpPr/>
          <p:nvPr/>
        </p:nvGrpSpPr>
        <p:grpSpPr>
          <a:xfrm>
            <a:off x="5224675" y="2850594"/>
            <a:ext cx="1240513" cy="461665"/>
            <a:chOff x="5131687" y="2970879"/>
            <a:chExt cx="1240513" cy="461665"/>
          </a:xfrm>
        </p:grpSpPr>
        <p:grpSp>
          <p:nvGrpSpPr>
            <p:cNvPr id="149" name="Group 148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31" name="Oval 130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53" name="Straight Connector 152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5" name="Straight Connector 154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7" name="Straight Connector 156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3" name="Straight Connector 162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66" name="Group 165"/>
          <p:cNvGrpSpPr/>
          <p:nvPr/>
        </p:nvGrpSpPr>
        <p:grpSpPr>
          <a:xfrm>
            <a:off x="5224675" y="3361657"/>
            <a:ext cx="1240513" cy="461665"/>
            <a:chOff x="5131687" y="2970879"/>
            <a:chExt cx="1240513" cy="461665"/>
          </a:xfrm>
        </p:grpSpPr>
        <p:grpSp>
          <p:nvGrpSpPr>
            <p:cNvPr id="167" name="Group 166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73" name="Oval 172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69" name="Straight Connector 168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0" name="Straight Connector 169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1" name="Straight Connector 170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2" name="Straight Connector 171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76" name="Group 175"/>
          <p:cNvGrpSpPr/>
          <p:nvPr/>
        </p:nvGrpSpPr>
        <p:grpSpPr>
          <a:xfrm>
            <a:off x="5214619" y="3924382"/>
            <a:ext cx="1240513" cy="461665"/>
            <a:chOff x="5131687" y="2970879"/>
            <a:chExt cx="1240513" cy="461665"/>
          </a:xfrm>
        </p:grpSpPr>
        <p:grpSp>
          <p:nvGrpSpPr>
            <p:cNvPr id="177" name="Group 176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83" name="Oval 182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79" name="Straight Connector 178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0" name="Straight Connector 179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85" name="Group 184"/>
          <p:cNvGrpSpPr/>
          <p:nvPr/>
        </p:nvGrpSpPr>
        <p:grpSpPr>
          <a:xfrm>
            <a:off x="5212257" y="4546467"/>
            <a:ext cx="1240513" cy="461665"/>
            <a:chOff x="5131687" y="2970879"/>
            <a:chExt cx="1240513" cy="461665"/>
          </a:xfrm>
        </p:grpSpPr>
        <p:grpSp>
          <p:nvGrpSpPr>
            <p:cNvPr id="186" name="Group 185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92" name="Oval 191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88" name="Straight Connector 187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88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0" name="Straight Connector 189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1" name="Straight Connector 190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94" name="Straight Connector 193"/>
          <p:cNvCxnSpPr>
            <a:cxnSpLocks/>
          </p:cNvCxnSpPr>
          <p:nvPr/>
        </p:nvCxnSpPr>
        <p:spPr bwMode="auto">
          <a:xfrm>
            <a:off x="3230555" y="2854100"/>
            <a:ext cx="4573" cy="24471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5" name="Oval 194"/>
          <p:cNvSpPr/>
          <p:nvPr/>
        </p:nvSpPr>
        <p:spPr bwMode="auto">
          <a:xfrm>
            <a:off x="2257062" y="3034217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6" name="Oval 195"/>
          <p:cNvSpPr/>
          <p:nvPr/>
        </p:nvSpPr>
        <p:spPr bwMode="auto">
          <a:xfrm>
            <a:off x="2257062" y="356775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7" name="Oval 196"/>
          <p:cNvSpPr/>
          <p:nvPr/>
        </p:nvSpPr>
        <p:spPr bwMode="auto">
          <a:xfrm>
            <a:off x="2257060" y="475371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8" name="Oval 197"/>
          <p:cNvSpPr/>
          <p:nvPr/>
        </p:nvSpPr>
        <p:spPr bwMode="auto">
          <a:xfrm>
            <a:off x="3207689" y="3301836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9" name="Oval 198"/>
          <p:cNvSpPr/>
          <p:nvPr/>
        </p:nvSpPr>
        <p:spPr bwMode="auto">
          <a:xfrm>
            <a:off x="2257061" y="4138189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3207692" y="4434737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3207689" y="5057524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3207689" y="382871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0" name="Straight Arrow Connector 209"/>
          <p:cNvCxnSpPr>
            <a:cxnSpLocks/>
            <a:endCxn id="132" idx="1"/>
          </p:cNvCxnSpPr>
          <p:nvPr/>
        </p:nvCxnSpPr>
        <p:spPr bwMode="auto">
          <a:xfrm flipV="1">
            <a:off x="3263154" y="3081427"/>
            <a:ext cx="1961521" cy="2491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2" name="Straight Arrow Connector 211"/>
          <p:cNvCxnSpPr>
            <a:cxnSpLocks/>
          </p:cNvCxnSpPr>
          <p:nvPr/>
        </p:nvCxnSpPr>
        <p:spPr bwMode="auto">
          <a:xfrm>
            <a:off x="2302779" y="3056687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0" name="Straight Arrow Connector 219"/>
          <p:cNvCxnSpPr>
            <a:cxnSpLocks/>
          </p:cNvCxnSpPr>
          <p:nvPr/>
        </p:nvCxnSpPr>
        <p:spPr bwMode="auto">
          <a:xfrm>
            <a:off x="2300233" y="3595963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1" name="Straight Arrow Connector 220"/>
          <p:cNvCxnSpPr>
            <a:cxnSpLocks/>
          </p:cNvCxnSpPr>
          <p:nvPr/>
        </p:nvCxnSpPr>
        <p:spPr bwMode="auto">
          <a:xfrm flipV="1">
            <a:off x="3249141" y="3598936"/>
            <a:ext cx="1961521" cy="2491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2" name="Straight Arrow Connector 221"/>
          <p:cNvCxnSpPr>
            <a:cxnSpLocks/>
          </p:cNvCxnSpPr>
          <p:nvPr/>
        </p:nvCxnSpPr>
        <p:spPr bwMode="auto">
          <a:xfrm>
            <a:off x="2302779" y="4162882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3" name="Straight Arrow Connector 222"/>
          <p:cNvCxnSpPr>
            <a:cxnSpLocks/>
          </p:cNvCxnSpPr>
          <p:nvPr/>
        </p:nvCxnSpPr>
        <p:spPr bwMode="auto">
          <a:xfrm flipV="1">
            <a:off x="3254875" y="4207986"/>
            <a:ext cx="1961521" cy="2491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4" name="Straight Arrow Connector 223"/>
          <p:cNvCxnSpPr>
            <a:cxnSpLocks/>
            <a:endCxn id="193" idx="1"/>
          </p:cNvCxnSpPr>
          <p:nvPr/>
        </p:nvCxnSpPr>
        <p:spPr bwMode="auto">
          <a:xfrm flipV="1">
            <a:off x="3261501" y="4777300"/>
            <a:ext cx="1950756" cy="3089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5" name="Straight Arrow Connector 224"/>
          <p:cNvCxnSpPr>
            <a:cxnSpLocks/>
          </p:cNvCxnSpPr>
          <p:nvPr/>
        </p:nvCxnSpPr>
        <p:spPr bwMode="auto">
          <a:xfrm>
            <a:off x="2306918" y="4777669"/>
            <a:ext cx="2909478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Rectangle 226"/>
              <p:cNvSpPr/>
              <p:nvPr/>
            </p:nvSpPr>
            <p:spPr>
              <a:xfrm>
                <a:off x="5661653" y="3326320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7" name="Rectangle 2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653" y="3326320"/>
                <a:ext cx="44262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Rectangle 227"/>
              <p:cNvSpPr/>
              <p:nvPr/>
            </p:nvSpPr>
            <p:spPr>
              <a:xfrm>
                <a:off x="5669027" y="3886254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8" name="Rectangle 2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027" y="3886254"/>
                <a:ext cx="442621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Rectangle 228"/>
              <p:cNvSpPr/>
              <p:nvPr/>
            </p:nvSpPr>
            <p:spPr>
              <a:xfrm>
                <a:off x="5664821" y="4499682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9" name="Rectangle 2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4821" y="4499682"/>
                <a:ext cx="44262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0" name="Rectangle 229"/>
              <p:cNvSpPr/>
              <p:nvPr/>
            </p:nvSpPr>
            <p:spPr>
              <a:xfrm>
                <a:off x="2105998" y="5242915"/>
                <a:ext cx="4018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0" name="Rectangle 2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998" y="5242915"/>
                <a:ext cx="401840" cy="307777"/>
              </a:xfrm>
              <a:prstGeom prst="rect">
                <a:avLst/>
              </a:prstGeom>
              <a:blipFill>
                <a:blip r:embed="rId1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Rectangle 230"/>
              <p:cNvSpPr/>
              <p:nvPr/>
            </p:nvSpPr>
            <p:spPr>
              <a:xfrm>
                <a:off x="3044533" y="5243497"/>
                <a:ext cx="4092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1" name="Rectangle 2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533" y="5243497"/>
                <a:ext cx="409215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Rectangle 231"/>
              <p:cNvSpPr/>
              <p:nvPr/>
            </p:nvSpPr>
            <p:spPr>
              <a:xfrm>
                <a:off x="5661653" y="2805261"/>
                <a:ext cx="4352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2" name="Rectangle 2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653" y="2805261"/>
                <a:ext cx="43524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3" name="Straight Connector 232"/>
          <p:cNvCxnSpPr>
            <a:cxnSpLocks/>
          </p:cNvCxnSpPr>
          <p:nvPr/>
        </p:nvCxnSpPr>
        <p:spPr bwMode="auto">
          <a:xfrm>
            <a:off x="2279716" y="5569286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/>
              <p:cNvSpPr txBox="1"/>
              <p:nvPr/>
            </p:nvSpPr>
            <p:spPr>
              <a:xfrm>
                <a:off x="7316680" y="5371489"/>
                <a:ext cx="1448410" cy="1234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sv-SE" b="0" dirty="0">
                  <a:solidFill>
                    <a:schemeClr val="tx1"/>
                  </a:solidFill>
                </a:endParaRPr>
              </a:p>
              <a:p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4" name="TextBox 2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680" y="5371489"/>
                <a:ext cx="1448410" cy="12345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Oval 136"/>
          <p:cNvSpPr/>
          <p:nvPr/>
        </p:nvSpPr>
        <p:spPr bwMode="auto">
          <a:xfrm rot="21297175">
            <a:off x="6901689" y="3666110"/>
            <a:ext cx="2145647" cy="2599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1251" y="5558672"/>
            <a:ext cx="187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>
                <a:solidFill>
                  <a:schemeClr val="tx1"/>
                </a:solidFill>
              </a:rPr>
              <a:t>Typically</a:t>
            </a:r>
            <a:r>
              <a:rPr lang="sv-SE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598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795" y="464981"/>
            <a:ext cx="7770813" cy="1065213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: Hybrid </a:t>
            </a:r>
            <a:r>
              <a:rPr lang="sv-SE" dirty="0" err="1"/>
              <a:t>Structure</a:t>
            </a:r>
            <a:r>
              <a:rPr lang="sv-SE" dirty="0"/>
              <a:t>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grpSp>
        <p:nvGrpSpPr>
          <p:cNvPr id="81" name="Group 80"/>
          <p:cNvGrpSpPr/>
          <p:nvPr/>
        </p:nvGrpSpPr>
        <p:grpSpPr>
          <a:xfrm>
            <a:off x="649443" y="2812456"/>
            <a:ext cx="3385241" cy="2396354"/>
            <a:chOff x="750663" y="1653637"/>
            <a:chExt cx="3385241" cy="2396354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750663" y="2323298"/>
              <a:ext cx="79208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542751" y="1751013"/>
              <a:ext cx="720080" cy="108217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557025" y="1914692"/>
              <a:ext cx="644201" cy="144016"/>
              <a:chOff x="3419873" y="2852936"/>
              <a:chExt cx="803075" cy="144016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>
                <a:off x="3419873" y="2924944"/>
                <a:ext cx="72008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flipV="1">
                <a:off x="4139952" y="2852936"/>
                <a:ext cx="72008" cy="6992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4139952" y="2925547"/>
                <a:ext cx="829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4139952" y="2922864"/>
                <a:ext cx="72008" cy="7408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" name="Group 38"/>
            <p:cNvGrpSpPr/>
            <p:nvPr/>
          </p:nvGrpSpPr>
          <p:grpSpPr>
            <a:xfrm>
              <a:off x="1552301" y="2161488"/>
              <a:ext cx="644202" cy="144016"/>
              <a:chOff x="3419872" y="2852936"/>
              <a:chExt cx="803076" cy="144016"/>
            </a:xfrm>
          </p:grpSpPr>
          <p:cxnSp>
            <p:nvCxnSpPr>
              <p:cNvPr id="40" name="Straight Connector 39"/>
              <p:cNvCxnSpPr/>
              <p:nvPr/>
            </p:nvCxnSpPr>
            <p:spPr bwMode="auto">
              <a:xfrm>
                <a:off x="3419872" y="2924944"/>
                <a:ext cx="72008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 flipV="1">
                <a:off x="4139952" y="2852936"/>
                <a:ext cx="72008" cy="6992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4139952" y="2925547"/>
                <a:ext cx="829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4139952" y="2922864"/>
                <a:ext cx="72008" cy="7408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4" name="TextBox 43"/>
            <p:cNvSpPr txBox="1"/>
            <p:nvPr/>
          </p:nvSpPr>
          <p:spPr>
            <a:xfrm rot="5400000">
              <a:off x="1759049" y="2163962"/>
              <a:ext cx="2610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551676" y="2650555"/>
              <a:ext cx="644202" cy="144016"/>
              <a:chOff x="3419872" y="2852936"/>
              <a:chExt cx="803076" cy="144016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>
                <a:off x="3419872" y="2924944"/>
                <a:ext cx="72008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flipV="1">
                <a:off x="4139952" y="2852936"/>
                <a:ext cx="72008" cy="6992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4139952" y="2925547"/>
                <a:ext cx="829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4139952" y="2922864"/>
                <a:ext cx="72008" cy="7408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0" name="TextBox 49"/>
            <p:cNvSpPr txBox="1"/>
            <p:nvPr/>
          </p:nvSpPr>
          <p:spPr>
            <a:xfrm>
              <a:off x="832916" y="1991353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750663" y="3041879"/>
              <a:ext cx="1512168" cy="1008112"/>
              <a:chOff x="1475656" y="3140968"/>
              <a:chExt cx="1512168" cy="1008112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>
                <a:off x="1475656" y="3645024"/>
                <a:ext cx="79208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" name="Rectangle 53"/>
              <p:cNvSpPr/>
              <p:nvPr/>
            </p:nvSpPr>
            <p:spPr bwMode="auto">
              <a:xfrm>
                <a:off x="2267744" y="3140968"/>
                <a:ext cx="720080" cy="100811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2267744" y="3212976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68" name="Straight Connector 67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9" name="Straight Connector 68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0" name="Straight Connector 69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1" name="Straight Connector 70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2277294" y="3429000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64" name="Straight Connector 63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5" name="Straight Connector 64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6" name="Straight Connector 65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7" name="TextBox 56"/>
              <p:cNvSpPr txBox="1"/>
              <p:nvPr/>
            </p:nvSpPr>
            <p:spPr>
              <a:xfrm rot="5400000">
                <a:off x="2494896" y="3514536"/>
                <a:ext cx="261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2267744" y="3928895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60" name="Straight Connector 59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Straight Connector 60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Straight Connector 62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9" name="TextBox 58"/>
              <p:cNvSpPr txBox="1"/>
              <p:nvPr/>
            </p:nvSpPr>
            <p:spPr>
              <a:xfrm>
                <a:off x="1557909" y="3233131"/>
                <a:ext cx="4988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0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sp>
          <p:nvSpPr>
            <p:cNvPr id="72" name="Oval 71"/>
            <p:cNvSpPr/>
            <p:nvPr/>
          </p:nvSpPr>
          <p:spPr bwMode="auto">
            <a:xfrm rot="21297175">
              <a:off x="2324470" y="2184815"/>
              <a:ext cx="1811434" cy="17483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Rectangle 74"/>
                <p:cNvSpPr/>
                <p:nvPr/>
              </p:nvSpPr>
              <p:spPr>
                <a:xfrm>
                  <a:off x="1632105" y="1653637"/>
                  <a:ext cx="435247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Rectangle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2105" y="1653637"/>
                  <a:ext cx="435247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Rectangle 75"/>
                <p:cNvSpPr/>
                <p:nvPr/>
              </p:nvSpPr>
              <p:spPr>
                <a:xfrm>
                  <a:off x="1632105" y="1889899"/>
                  <a:ext cx="44262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Rectangle 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2105" y="1889899"/>
                  <a:ext cx="442622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Rectangle 77"/>
                <p:cNvSpPr/>
                <p:nvPr/>
              </p:nvSpPr>
              <p:spPr>
                <a:xfrm>
                  <a:off x="1627651" y="2428322"/>
                  <a:ext cx="46653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Rectangle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27651" y="2428322"/>
                  <a:ext cx="46653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0" name="Content Placeholder 79"/>
          <p:cNvSpPr>
            <a:spLocks noGrp="1"/>
          </p:cNvSpPr>
          <p:nvPr>
            <p:ph idx="1"/>
          </p:nvPr>
        </p:nvSpPr>
        <p:spPr>
          <a:xfrm>
            <a:off x="518388" y="1565276"/>
            <a:ext cx="7770813" cy="4220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err="1"/>
              <a:t>Transmit</a:t>
            </a:r>
            <a:r>
              <a:rPr lang="sv-SE" sz="2000" dirty="0"/>
              <a:t> </a:t>
            </a:r>
            <a:r>
              <a:rPr lang="sv-SE" sz="2000" dirty="0" err="1"/>
              <a:t>codebook</a:t>
            </a:r>
            <a:r>
              <a:rPr lang="sv-SE" sz="2000" dirty="0"/>
              <a:t> </a:t>
            </a:r>
            <a:r>
              <a:rPr lang="sv-SE" sz="2000" dirty="0" err="1"/>
              <a:t>beams</a:t>
            </a:r>
            <a:r>
              <a:rPr lang="sv-SE" sz="2000" dirty="0"/>
              <a:t> </a:t>
            </a:r>
            <a:r>
              <a:rPr lang="sv-SE" sz="2000" dirty="0" err="1"/>
              <a:t>corresponding</a:t>
            </a:r>
            <a:r>
              <a:rPr lang="sv-SE" sz="2000" dirty="0"/>
              <a:t> to </a:t>
            </a:r>
            <a:r>
              <a:rPr lang="sv-SE" sz="2000" dirty="0" err="1"/>
              <a:t>classic</a:t>
            </a:r>
            <a:r>
              <a:rPr lang="sv-SE" sz="2000" dirty="0"/>
              <a:t> hybrid </a:t>
            </a:r>
            <a:r>
              <a:rPr lang="sv-SE" sz="2000" dirty="0" err="1"/>
              <a:t>structure</a:t>
            </a:r>
            <a:endParaRPr lang="sv-SE" sz="2000" dirty="0"/>
          </a:p>
        </p:txBody>
      </p:sp>
      <p:cxnSp>
        <p:nvCxnSpPr>
          <p:cNvPr id="128" name="Straight Connector 127"/>
          <p:cNvCxnSpPr>
            <a:cxnSpLocks/>
          </p:cNvCxnSpPr>
          <p:nvPr/>
        </p:nvCxnSpPr>
        <p:spPr bwMode="auto">
          <a:xfrm>
            <a:off x="4344988" y="2452034"/>
            <a:ext cx="0" cy="30651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5242012" y="2909832"/>
            <a:ext cx="3416131" cy="2270684"/>
            <a:chOff x="5148064" y="3153449"/>
            <a:chExt cx="3416131" cy="2270684"/>
          </a:xfrm>
        </p:grpSpPr>
        <p:grpSp>
          <p:nvGrpSpPr>
            <p:cNvPr id="142" name="Group 141"/>
            <p:cNvGrpSpPr/>
            <p:nvPr/>
          </p:nvGrpSpPr>
          <p:grpSpPr>
            <a:xfrm>
              <a:off x="5148064" y="3153449"/>
              <a:ext cx="1512168" cy="1008112"/>
              <a:chOff x="1475656" y="3140968"/>
              <a:chExt cx="1512168" cy="1008112"/>
            </a:xfrm>
          </p:grpSpPr>
          <p:cxnSp>
            <p:nvCxnSpPr>
              <p:cNvPr id="147" name="Straight Connector 146"/>
              <p:cNvCxnSpPr/>
              <p:nvPr/>
            </p:nvCxnSpPr>
            <p:spPr bwMode="auto">
              <a:xfrm>
                <a:off x="1475656" y="3645024"/>
                <a:ext cx="79208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Rectangle 147"/>
              <p:cNvSpPr/>
              <p:nvPr/>
            </p:nvSpPr>
            <p:spPr bwMode="auto">
              <a:xfrm>
                <a:off x="2267744" y="3140968"/>
                <a:ext cx="720080" cy="100811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2267744" y="3212976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62" name="Straight Connector 161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3" name="Straight Connector 162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4" name="Straight Connector 163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5" name="Straight Connector 164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50" name="Group 149"/>
              <p:cNvGrpSpPr/>
              <p:nvPr/>
            </p:nvGrpSpPr>
            <p:grpSpPr>
              <a:xfrm>
                <a:off x="2277294" y="3429000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58" name="Straight Connector 157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0" name="Straight Connector 159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1" name="Straight Connector 160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51" name="TextBox 150"/>
              <p:cNvSpPr txBox="1"/>
              <p:nvPr/>
            </p:nvSpPr>
            <p:spPr>
              <a:xfrm rot="5400000">
                <a:off x="2494896" y="3514536"/>
                <a:ext cx="261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152" name="Group 151"/>
              <p:cNvGrpSpPr/>
              <p:nvPr/>
            </p:nvGrpSpPr>
            <p:grpSpPr>
              <a:xfrm>
                <a:off x="2267744" y="3928895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54" name="Straight Connector 153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5" name="Straight Connector 154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6" name="Straight Connector 155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53" name="TextBox 152"/>
              <p:cNvSpPr txBox="1"/>
              <p:nvPr/>
            </p:nvSpPr>
            <p:spPr>
              <a:xfrm>
                <a:off x="1557909" y="3233131"/>
                <a:ext cx="4988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0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sp>
          <p:nvSpPr>
            <p:cNvPr id="143" name="Oval 142"/>
            <p:cNvSpPr/>
            <p:nvPr/>
          </p:nvSpPr>
          <p:spPr bwMode="auto">
            <a:xfrm rot="405162">
              <a:off x="6752761" y="4809037"/>
              <a:ext cx="1811434" cy="17483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78" name="Group 177"/>
            <p:cNvGrpSpPr/>
            <p:nvPr/>
          </p:nvGrpSpPr>
          <p:grpSpPr>
            <a:xfrm>
              <a:off x="5148415" y="4244586"/>
              <a:ext cx="1518027" cy="1179547"/>
              <a:chOff x="5141368" y="2614157"/>
              <a:chExt cx="1518027" cy="1179547"/>
            </a:xfrm>
          </p:grpSpPr>
          <p:cxnSp>
            <p:nvCxnSpPr>
              <p:cNvPr id="135" name="Straight Connector 134"/>
              <p:cNvCxnSpPr/>
              <p:nvPr/>
            </p:nvCxnSpPr>
            <p:spPr bwMode="auto">
              <a:xfrm>
                <a:off x="5141368" y="3283818"/>
                <a:ext cx="79208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6" name="Rectangle 135"/>
              <p:cNvSpPr/>
              <p:nvPr/>
            </p:nvSpPr>
            <p:spPr bwMode="auto">
              <a:xfrm>
                <a:off x="5933456" y="2711533"/>
                <a:ext cx="720080" cy="108217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37" name="Group 136"/>
              <p:cNvGrpSpPr/>
              <p:nvPr/>
            </p:nvGrpSpPr>
            <p:grpSpPr>
              <a:xfrm>
                <a:off x="5947730" y="2875212"/>
                <a:ext cx="644201" cy="144016"/>
                <a:chOff x="3419873" y="2852936"/>
                <a:chExt cx="803075" cy="144016"/>
              </a:xfrm>
            </p:grpSpPr>
            <p:cxnSp>
              <p:nvCxnSpPr>
                <p:cNvPr id="174" name="Straight Connector 173"/>
                <p:cNvCxnSpPr/>
                <p:nvPr/>
              </p:nvCxnSpPr>
              <p:spPr bwMode="auto">
                <a:xfrm>
                  <a:off x="3419873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5" name="Straight Connector 174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8" name="Group 137"/>
              <p:cNvGrpSpPr/>
              <p:nvPr/>
            </p:nvGrpSpPr>
            <p:grpSpPr>
              <a:xfrm>
                <a:off x="5943006" y="3122008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70" name="Straight Connector 169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1" name="Straight Connector 170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2" name="Straight Connector 171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3" name="Straight Connector 172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39" name="TextBox 138"/>
              <p:cNvSpPr txBox="1"/>
              <p:nvPr/>
            </p:nvSpPr>
            <p:spPr>
              <a:xfrm rot="5400000">
                <a:off x="6149754" y="3124482"/>
                <a:ext cx="261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140" name="Group 139"/>
              <p:cNvGrpSpPr/>
              <p:nvPr/>
            </p:nvGrpSpPr>
            <p:grpSpPr>
              <a:xfrm>
                <a:off x="5942381" y="3611075"/>
                <a:ext cx="644202" cy="144016"/>
                <a:chOff x="3419872" y="2852936"/>
                <a:chExt cx="803076" cy="144016"/>
              </a:xfrm>
            </p:grpSpPr>
            <p:cxnSp>
              <p:nvCxnSpPr>
                <p:cNvPr id="166" name="Straight Connector 165"/>
                <p:cNvCxnSpPr/>
                <p:nvPr/>
              </p:nvCxnSpPr>
              <p:spPr bwMode="auto">
                <a:xfrm>
                  <a:off x="3419872" y="2924944"/>
                  <a:ext cx="72008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7" name="Straight Connector 166"/>
                <p:cNvCxnSpPr/>
                <p:nvPr/>
              </p:nvCxnSpPr>
              <p:spPr bwMode="auto">
                <a:xfrm flipV="1">
                  <a:off x="4139952" y="2852936"/>
                  <a:ext cx="72008" cy="6992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8" name="Straight Connector 167"/>
                <p:cNvCxnSpPr/>
                <p:nvPr/>
              </p:nvCxnSpPr>
              <p:spPr bwMode="auto">
                <a:xfrm>
                  <a:off x="4139952" y="2925547"/>
                  <a:ext cx="829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9" name="Straight Connector 168"/>
                <p:cNvCxnSpPr/>
                <p:nvPr/>
              </p:nvCxnSpPr>
              <p:spPr bwMode="auto">
                <a:xfrm>
                  <a:off x="4139952" y="2922864"/>
                  <a:ext cx="72008" cy="740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41" name="TextBox 140"/>
              <p:cNvSpPr txBox="1"/>
              <p:nvPr/>
            </p:nvSpPr>
            <p:spPr>
              <a:xfrm>
                <a:off x="5223621" y="2951873"/>
                <a:ext cx="4988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20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Rectangle 143"/>
                  <p:cNvSpPr/>
                  <p:nvPr/>
                </p:nvSpPr>
                <p:spPr>
                  <a:xfrm>
                    <a:off x="6022810" y="2614157"/>
                    <a:ext cx="63645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oMath>
                      </m:oMathPara>
                    </a14:m>
                    <a:endParaRPr lang="sv-SE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4" name="Rectangle 1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22810" y="2614157"/>
                    <a:ext cx="636456" cy="30777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5" name="Rectangle 144"/>
                  <p:cNvSpPr/>
                  <p:nvPr/>
                </p:nvSpPr>
                <p:spPr>
                  <a:xfrm>
                    <a:off x="6022810" y="2850419"/>
                    <a:ext cx="636585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sv-SE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5" name="Rectangle 1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22810" y="2850419"/>
                    <a:ext cx="636585" cy="30777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6" name="Rectangle 145"/>
                  <p:cNvSpPr/>
                  <p:nvPr/>
                </p:nvSpPr>
                <p:spPr>
                  <a:xfrm>
                    <a:off x="6018356" y="3388842"/>
                    <a:ext cx="54188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v-SE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v-SE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oMath>
                      </m:oMathPara>
                    </a14:m>
                    <a:endParaRPr lang="sv-SE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6" name="Rectangle 1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18356" y="3388842"/>
                    <a:ext cx="541880" cy="30777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2544829" y="5711612"/>
                <a:ext cx="3280450" cy="343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0…0</m:t>
                              </m:r>
                            </m:e>
                          </m:d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sv-SE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sv-SE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sv-SE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m:oMathPara>
                </a14:m>
                <a:br>
                  <a:rPr lang="sv-SE" sz="18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sv-SE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829" y="5711612"/>
                <a:ext cx="3280450" cy="343940"/>
              </a:xfrm>
              <a:prstGeom prst="rect">
                <a:avLst/>
              </a:prstGeom>
              <a:blipFill>
                <a:blip r:embed="rId9"/>
                <a:stretch>
                  <a:fillRect l="-371" t="-5357" b="-1607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2544829" y="6082717"/>
                <a:ext cx="3620607" cy="3439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0…0 </m:t>
                              </m:r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  <m:sSub>
                                <m:sSubPr>
                                  <m:ctrlP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v-SE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sv-SE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sv-SE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sv-SE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m:oMathPara>
                </a14:m>
                <a:br>
                  <a:rPr lang="sv-SE" sz="18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sv-SE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829" y="6082717"/>
                <a:ext cx="3620607" cy="343940"/>
              </a:xfrm>
              <a:prstGeom prst="rect">
                <a:avLst/>
              </a:prstGeom>
              <a:blipFill>
                <a:blip r:embed="rId10"/>
                <a:stretch>
                  <a:fillRect l="-505" t="-5357" r="-337" b="-1607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13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795" y="464981"/>
            <a:ext cx="7770813" cy="1065213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: Hybrid </a:t>
            </a:r>
            <a:r>
              <a:rPr lang="sv-SE" dirty="0" err="1"/>
              <a:t>Structure</a:t>
            </a:r>
            <a:r>
              <a:rPr lang="sv-SE" dirty="0"/>
              <a:t>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80" name="Content Placeholder 79"/>
          <p:cNvSpPr>
            <a:spLocks noGrp="1"/>
          </p:cNvSpPr>
          <p:nvPr>
            <p:ph idx="1"/>
          </p:nvPr>
        </p:nvSpPr>
        <p:spPr>
          <a:xfrm>
            <a:off x="518388" y="1565276"/>
            <a:ext cx="7770813" cy="4220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err="1"/>
              <a:t>Transmit</a:t>
            </a:r>
            <a:r>
              <a:rPr lang="sv-SE" sz="2000" dirty="0"/>
              <a:t> </a:t>
            </a:r>
            <a:r>
              <a:rPr lang="sv-SE" sz="2000" dirty="0" err="1"/>
              <a:t>codebook</a:t>
            </a:r>
            <a:r>
              <a:rPr lang="sv-SE" sz="2000" dirty="0"/>
              <a:t> </a:t>
            </a:r>
            <a:r>
              <a:rPr lang="sv-SE" sz="2000" dirty="0" err="1"/>
              <a:t>beams</a:t>
            </a:r>
            <a:r>
              <a:rPr lang="sv-SE" sz="2000" dirty="0"/>
              <a:t> </a:t>
            </a:r>
            <a:r>
              <a:rPr lang="sv-SE" sz="2000" dirty="0" err="1"/>
              <a:t>corresponding</a:t>
            </a:r>
            <a:r>
              <a:rPr lang="sv-SE" sz="2000" dirty="0"/>
              <a:t> to </a:t>
            </a:r>
            <a:r>
              <a:rPr lang="sv-SE" sz="2000" dirty="0" err="1"/>
              <a:t>classic</a:t>
            </a:r>
            <a:r>
              <a:rPr lang="sv-SE" sz="2000" dirty="0"/>
              <a:t> hybrid </a:t>
            </a:r>
            <a:r>
              <a:rPr lang="sv-SE" sz="2000" dirty="0" err="1"/>
              <a:t>structure</a:t>
            </a:r>
            <a:endParaRPr lang="sv-SE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435937" y="2679007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37" y="2679007"/>
                <a:ext cx="41075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434514" y="3223612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14" y="3223612"/>
                <a:ext cx="41812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TextBox 101"/>
          <p:cNvSpPr txBox="1"/>
          <p:nvPr/>
        </p:nvSpPr>
        <p:spPr>
          <a:xfrm>
            <a:off x="-43183" y="5734856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93815" y="57285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4" name="Straight Connector 103"/>
          <p:cNvCxnSpPr>
            <a:cxnSpLocks/>
          </p:cNvCxnSpPr>
          <p:nvPr/>
        </p:nvCxnSpPr>
        <p:spPr bwMode="auto">
          <a:xfrm flipH="1">
            <a:off x="185728" y="2752168"/>
            <a:ext cx="1192" cy="24573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1073834" y="4066730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834" y="4066730"/>
                <a:ext cx="4115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/>
              <p:cNvSpPr/>
              <p:nvPr/>
            </p:nvSpPr>
            <p:spPr>
              <a:xfrm>
                <a:off x="1069248" y="4656123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Rectangle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248" y="4656123"/>
                <a:ext cx="41158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9" name="Straight Connector 108"/>
          <p:cNvCxnSpPr>
            <a:cxnSpLocks/>
          </p:cNvCxnSpPr>
          <p:nvPr/>
        </p:nvCxnSpPr>
        <p:spPr bwMode="auto">
          <a:xfrm>
            <a:off x="1136560" y="547759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0" name="Group 109"/>
          <p:cNvGrpSpPr/>
          <p:nvPr/>
        </p:nvGrpSpPr>
        <p:grpSpPr>
          <a:xfrm>
            <a:off x="1890174" y="2752168"/>
            <a:ext cx="1240513" cy="461665"/>
            <a:chOff x="5131687" y="2970879"/>
            <a:chExt cx="1240513" cy="461665"/>
          </a:xfrm>
        </p:grpSpPr>
        <p:grpSp>
          <p:nvGrpSpPr>
            <p:cNvPr id="111" name="Group 110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17" name="Oval 116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13" name="Straight Connector 112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19" name="Group 118"/>
          <p:cNvGrpSpPr/>
          <p:nvPr/>
        </p:nvGrpSpPr>
        <p:grpSpPr>
          <a:xfrm>
            <a:off x="1881895" y="3270388"/>
            <a:ext cx="1240513" cy="461665"/>
            <a:chOff x="5131687" y="2970879"/>
            <a:chExt cx="1240513" cy="461665"/>
          </a:xfrm>
        </p:grpSpPr>
        <p:grpSp>
          <p:nvGrpSpPr>
            <p:cNvPr id="120" name="Group 119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26" name="Oval 125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22" name="Straight Connector 121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29" name="Group 128"/>
          <p:cNvGrpSpPr/>
          <p:nvPr/>
        </p:nvGrpSpPr>
        <p:grpSpPr>
          <a:xfrm>
            <a:off x="1846610" y="4134208"/>
            <a:ext cx="1240513" cy="461665"/>
            <a:chOff x="5131687" y="2970879"/>
            <a:chExt cx="1240513" cy="461665"/>
          </a:xfrm>
        </p:grpSpPr>
        <p:grpSp>
          <p:nvGrpSpPr>
            <p:cNvPr id="130" name="Group 129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82" name="Oval 181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34" name="Straight Connector 133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9" name="Straight Connector 178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0" name="Straight Connector 179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84" name="Group 183"/>
          <p:cNvGrpSpPr/>
          <p:nvPr/>
        </p:nvGrpSpPr>
        <p:grpSpPr>
          <a:xfrm>
            <a:off x="1874636" y="4763771"/>
            <a:ext cx="1240513" cy="461665"/>
            <a:chOff x="5131687" y="2970879"/>
            <a:chExt cx="1240513" cy="461665"/>
          </a:xfrm>
        </p:grpSpPr>
        <p:grpSp>
          <p:nvGrpSpPr>
            <p:cNvPr id="185" name="Group 184"/>
            <p:cNvGrpSpPr/>
            <p:nvPr/>
          </p:nvGrpSpPr>
          <p:grpSpPr>
            <a:xfrm>
              <a:off x="5131687" y="2970879"/>
              <a:ext cx="334220" cy="461665"/>
              <a:chOff x="5908097" y="5404145"/>
              <a:chExt cx="334220" cy="461665"/>
            </a:xfrm>
          </p:grpSpPr>
          <p:sp>
            <p:nvSpPr>
              <p:cNvPr id="191" name="Oval 190"/>
              <p:cNvSpPr/>
              <p:nvPr/>
            </p:nvSpPr>
            <p:spPr bwMode="auto">
              <a:xfrm>
                <a:off x="5936123" y="5505205"/>
                <a:ext cx="288032" cy="280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5908097" y="5404145"/>
                <a:ext cx="33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+</a:t>
                </a:r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5463237" y="3140968"/>
              <a:ext cx="908963" cy="144016"/>
              <a:chOff x="5463237" y="3140968"/>
              <a:chExt cx="908963" cy="144016"/>
            </a:xfrm>
          </p:grpSpPr>
          <p:cxnSp>
            <p:nvCxnSpPr>
              <p:cNvPr id="187" name="Straight Connector 186"/>
              <p:cNvCxnSpPr/>
              <p:nvPr/>
            </p:nvCxnSpPr>
            <p:spPr bwMode="auto">
              <a:xfrm>
                <a:off x="5463237" y="3212976"/>
                <a:ext cx="83695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8" name="Straight Connector 187"/>
              <p:cNvCxnSpPr/>
              <p:nvPr/>
            </p:nvCxnSpPr>
            <p:spPr bwMode="auto">
              <a:xfrm flipV="1">
                <a:off x="6300192" y="3140968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88"/>
              <p:cNvCxnSpPr/>
              <p:nvPr/>
            </p:nvCxnSpPr>
            <p:spPr bwMode="auto">
              <a:xfrm>
                <a:off x="6300192" y="3212976"/>
                <a:ext cx="7200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0" name="Straight Connector 189"/>
              <p:cNvCxnSpPr/>
              <p:nvPr/>
            </p:nvCxnSpPr>
            <p:spPr bwMode="auto">
              <a:xfrm>
                <a:off x="6300192" y="3212976"/>
                <a:ext cx="72008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93" name="Straight Connector 192"/>
          <p:cNvCxnSpPr>
            <a:cxnSpLocks/>
          </p:cNvCxnSpPr>
          <p:nvPr/>
        </p:nvCxnSpPr>
        <p:spPr bwMode="auto">
          <a:xfrm>
            <a:off x="1136567" y="2762408"/>
            <a:ext cx="4573" cy="24471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4" name="Oval 193"/>
          <p:cNvSpPr/>
          <p:nvPr/>
        </p:nvSpPr>
        <p:spPr bwMode="auto">
          <a:xfrm>
            <a:off x="163074" y="2942525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5" name="Oval 194"/>
          <p:cNvSpPr/>
          <p:nvPr/>
        </p:nvSpPr>
        <p:spPr bwMode="auto">
          <a:xfrm>
            <a:off x="163074" y="3476058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9" name="Oval 198"/>
          <p:cNvSpPr/>
          <p:nvPr/>
        </p:nvSpPr>
        <p:spPr bwMode="auto">
          <a:xfrm>
            <a:off x="1113704" y="4343045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1113701" y="4965832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3" name="Straight Arrow Connector 202"/>
          <p:cNvCxnSpPr>
            <a:cxnSpLocks/>
          </p:cNvCxnSpPr>
          <p:nvPr/>
        </p:nvCxnSpPr>
        <p:spPr bwMode="auto">
          <a:xfrm>
            <a:off x="208791" y="2964995"/>
            <a:ext cx="1697760" cy="217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4" name="Straight Arrow Connector 203"/>
          <p:cNvCxnSpPr>
            <a:cxnSpLocks/>
          </p:cNvCxnSpPr>
          <p:nvPr/>
        </p:nvCxnSpPr>
        <p:spPr bwMode="auto">
          <a:xfrm>
            <a:off x="206245" y="3504271"/>
            <a:ext cx="1700306" cy="77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7" name="Straight Arrow Connector 206"/>
          <p:cNvCxnSpPr>
            <a:cxnSpLocks/>
          </p:cNvCxnSpPr>
          <p:nvPr/>
        </p:nvCxnSpPr>
        <p:spPr bwMode="auto">
          <a:xfrm>
            <a:off x="1160887" y="4365476"/>
            <a:ext cx="721008" cy="9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" name="Straight Arrow Connector 207"/>
          <p:cNvCxnSpPr>
            <a:cxnSpLocks/>
          </p:cNvCxnSpPr>
          <p:nvPr/>
        </p:nvCxnSpPr>
        <p:spPr bwMode="auto">
          <a:xfrm flipV="1">
            <a:off x="1167513" y="4994604"/>
            <a:ext cx="722661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Rectangle 209"/>
              <p:cNvSpPr/>
              <p:nvPr/>
            </p:nvSpPr>
            <p:spPr>
              <a:xfrm>
                <a:off x="2448021" y="3196494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0" name="Rectangle 2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21" y="3196494"/>
                <a:ext cx="44262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Rectangle 210"/>
              <p:cNvSpPr/>
              <p:nvPr/>
            </p:nvSpPr>
            <p:spPr>
              <a:xfrm>
                <a:off x="2448019" y="4047372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1" name="Rectangle 2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19" y="4047372"/>
                <a:ext cx="44262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2" name="Rectangle 211"/>
              <p:cNvSpPr/>
              <p:nvPr/>
            </p:nvSpPr>
            <p:spPr>
              <a:xfrm>
                <a:off x="2448019" y="4669930"/>
                <a:ext cx="4426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2" name="Rectangle 2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19" y="4669930"/>
                <a:ext cx="44262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Rectangle 212"/>
              <p:cNvSpPr/>
              <p:nvPr/>
            </p:nvSpPr>
            <p:spPr>
              <a:xfrm>
                <a:off x="12010" y="5151223"/>
                <a:ext cx="4018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3" name="Rectangle 2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0" y="5151223"/>
                <a:ext cx="401840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4" name="Rectangle 213"/>
              <p:cNvSpPr/>
              <p:nvPr/>
            </p:nvSpPr>
            <p:spPr>
              <a:xfrm>
                <a:off x="950545" y="5151805"/>
                <a:ext cx="4092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4" name="Rectangle 2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45" y="5151805"/>
                <a:ext cx="409215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5" name="Rectangle 214"/>
              <p:cNvSpPr/>
              <p:nvPr/>
            </p:nvSpPr>
            <p:spPr>
              <a:xfrm>
                <a:off x="2458710" y="2630571"/>
                <a:ext cx="4352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5" name="Rectangle 2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710" y="2630571"/>
                <a:ext cx="43524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6" name="Straight Connector 215"/>
          <p:cNvCxnSpPr>
            <a:cxnSpLocks/>
          </p:cNvCxnSpPr>
          <p:nvPr/>
        </p:nvCxnSpPr>
        <p:spPr bwMode="auto">
          <a:xfrm>
            <a:off x="185728" y="547759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7" name="Oval 216"/>
          <p:cNvSpPr/>
          <p:nvPr/>
        </p:nvSpPr>
        <p:spPr bwMode="auto">
          <a:xfrm rot="21297175">
            <a:off x="3240080" y="3117242"/>
            <a:ext cx="962782" cy="10040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 bwMode="auto">
          <a:xfrm>
            <a:off x="4427984" y="2335365"/>
            <a:ext cx="0" cy="41304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101108" y="2502102"/>
            <a:ext cx="3133051" cy="12636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17449" y="5411922"/>
                <a:ext cx="2076273" cy="90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sv-SE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sv-SE" sz="16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sv-S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sv-SE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sv-SE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sv-SE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449" y="5411922"/>
                <a:ext cx="2076273" cy="90710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4707988" y="2630571"/>
            <a:ext cx="4326241" cy="3712231"/>
            <a:chOff x="4707988" y="2630571"/>
            <a:chExt cx="4326241" cy="37122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8" name="Rectangle 217"/>
                <p:cNvSpPr/>
                <p:nvPr/>
              </p:nvSpPr>
              <p:spPr>
                <a:xfrm>
                  <a:off x="5187108" y="2679007"/>
                  <a:ext cx="410753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8" name="Rectangle 2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7108" y="2679007"/>
                  <a:ext cx="410753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9" name="Rectangle 218"/>
                <p:cNvSpPr/>
                <p:nvPr/>
              </p:nvSpPr>
              <p:spPr>
                <a:xfrm>
                  <a:off x="5185685" y="3223612"/>
                  <a:ext cx="41812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9" name="Rectangle 2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5685" y="3223612"/>
                  <a:ext cx="418128" cy="30777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0" name="TextBox 219"/>
            <p:cNvSpPr txBox="1"/>
            <p:nvPr/>
          </p:nvSpPr>
          <p:spPr>
            <a:xfrm>
              <a:off x="4707988" y="5734856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>
                  <a:solidFill>
                    <a:schemeClr val="tx1"/>
                  </a:solidFill>
                </a:rPr>
                <a:t>RF</a:t>
              </a: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644986" y="5728590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000" dirty="0">
                  <a:solidFill>
                    <a:schemeClr val="tx1"/>
                  </a:solidFill>
                </a:rPr>
                <a:t>RF</a:t>
              </a:r>
            </a:p>
          </p:txBody>
        </p:sp>
        <p:cxnSp>
          <p:nvCxnSpPr>
            <p:cNvPr id="222" name="Straight Connector 221"/>
            <p:cNvCxnSpPr>
              <a:cxnSpLocks/>
            </p:cNvCxnSpPr>
            <p:nvPr/>
          </p:nvCxnSpPr>
          <p:spPr bwMode="auto">
            <a:xfrm flipH="1">
              <a:off x="4936899" y="2752168"/>
              <a:ext cx="1192" cy="24573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3" name="Rectangle 222"/>
                <p:cNvSpPr/>
                <p:nvPr/>
              </p:nvSpPr>
              <p:spPr>
                <a:xfrm>
                  <a:off x="5825005" y="4066730"/>
                  <a:ext cx="41158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3" name="Rectangle 2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5005" y="4066730"/>
                  <a:ext cx="411588" cy="30777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Rectangle 223"/>
                <p:cNvSpPr/>
                <p:nvPr/>
              </p:nvSpPr>
              <p:spPr>
                <a:xfrm>
                  <a:off x="5820419" y="4656123"/>
                  <a:ext cx="41158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4" name="Rectangle 2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0419" y="4656123"/>
                  <a:ext cx="411588" cy="30777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5" name="Straight Connector 224"/>
            <p:cNvCxnSpPr>
              <a:cxnSpLocks/>
            </p:cNvCxnSpPr>
            <p:nvPr/>
          </p:nvCxnSpPr>
          <p:spPr bwMode="auto">
            <a:xfrm>
              <a:off x="5887731" y="5477594"/>
              <a:ext cx="0" cy="2604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26" name="Group 225"/>
            <p:cNvGrpSpPr/>
            <p:nvPr/>
          </p:nvGrpSpPr>
          <p:grpSpPr>
            <a:xfrm>
              <a:off x="6641345" y="2752168"/>
              <a:ext cx="1240513" cy="461665"/>
              <a:chOff x="5131687" y="2970879"/>
              <a:chExt cx="1240513" cy="461665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33" name="Oval 232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4" name="TextBox 233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28" name="Group 227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29" name="Straight Connector 228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0" name="Straight Connector 229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2" name="Straight Connector 231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35" name="Group 234"/>
            <p:cNvGrpSpPr/>
            <p:nvPr/>
          </p:nvGrpSpPr>
          <p:grpSpPr>
            <a:xfrm>
              <a:off x="6633066" y="3270388"/>
              <a:ext cx="1240513" cy="461665"/>
              <a:chOff x="5131687" y="2970879"/>
              <a:chExt cx="1240513" cy="461665"/>
            </a:xfrm>
          </p:grpSpPr>
          <p:grpSp>
            <p:nvGrpSpPr>
              <p:cNvPr id="236" name="Group 235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42" name="Oval 241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3" name="TextBox 242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37" name="Group 236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38" name="Straight Connector 237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9" name="Straight Connector 238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0" name="Straight Connector 239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1" name="Straight Connector 240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44" name="Group 243"/>
            <p:cNvGrpSpPr/>
            <p:nvPr/>
          </p:nvGrpSpPr>
          <p:grpSpPr>
            <a:xfrm>
              <a:off x="6597781" y="4134208"/>
              <a:ext cx="1240513" cy="461665"/>
              <a:chOff x="5131687" y="2970879"/>
              <a:chExt cx="1240513" cy="461665"/>
            </a:xfrm>
          </p:grpSpPr>
          <p:grpSp>
            <p:nvGrpSpPr>
              <p:cNvPr id="245" name="Group 244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51" name="Oval 250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52" name="TextBox 251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46" name="Group 245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47" name="Straight Connector 246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8" name="Straight Connector 247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9" name="Straight Connector 248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0" name="Straight Connector 249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53" name="Group 252"/>
            <p:cNvGrpSpPr/>
            <p:nvPr/>
          </p:nvGrpSpPr>
          <p:grpSpPr>
            <a:xfrm>
              <a:off x="6625807" y="4763771"/>
              <a:ext cx="1240513" cy="461665"/>
              <a:chOff x="5131687" y="2970879"/>
              <a:chExt cx="1240513" cy="461665"/>
            </a:xfrm>
          </p:grpSpPr>
          <p:grpSp>
            <p:nvGrpSpPr>
              <p:cNvPr id="254" name="Group 253"/>
              <p:cNvGrpSpPr/>
              <p:nvPr/>
            </p:nvGrpSpPr>
            <p:grpSpPr>
              <a:xfrm>
                <a:off x="5131687" y="2970879"/>
                <a:ext cx="334220" cy="461665"/>
                <a:chOff x="5908097" y="5404145"/>
                <a:chExt cx="334220" cy="461665"/>
              </a:xfrm>
            </p:grpSpPr>
            <p:sp>
              <p:nvSpPr>
                <p:cNvPr id="260" name="Oval 259"/>
                <p:cNvSpPr/>
                <p:nvPr/>
              </p:nvSpPr>
              <p:spPr bwMode="auto">
                <a:xfrm>
                  <a:off x="5936123" y="5505205"/>
                  <a:ext cx="288032" cy="280214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sv-SE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61" name="TextBox 260"/>
                <p:cNvSpPr txBox="1"/>
                <p:nvPr/>
              </p:nvSpPr>
              <p:spPr>
                <a:xfrm>
                  <a:off x="5908097" y="5404145"/>
                  <a:ext cx="33422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solidFill>
                        <a:schemeClr val="tx1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55" name="Group 254"/>
              <p:cNvGrpSpPr/>
              <p:nvPr/>
            </p:nvGrpSpPr>
            <p:grpSpPr>
              <a:xfrm>
                <a:off x="5463237" y="3140968"/>
                <a:ext cx="908963" cy="144016"/>
                <a:chOff x="5463237" y="3140968"/>
                <a:chExt cx="908963" cy="144016"/>
              </a:xfrm>
            </p:grpSpPr>
            <p:cxnSp>
              <p:nvCxnSpPr>
                <p:cNvPr id="256" name="Straight Connector 255"/>
                <p:cNvCxnSpPr/>
                <p:nvPr/>
              </p:nvCxnSpPr>
              <p:spPr bwMode="auto">
                <a:xfrm>
                  <a:off x="5463237" y="3212976"/>
                  <a:ext cx="83695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7" name="Straight Connector 256"/>
                <p:cNvCxnSpPr/>
                <p:nvPr/>
              </p:nvCxnSpPr>
              <p:spPr bwMode="auto">
                <a:xfrm flipV="1">
                  <a:off x="6300192" y="3140968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8" name="Straight Connector 257"/>
                <p:cNvCxnSpPr/>
                <p:nvPr/>
              </p:nvCxnSpPr>
              <p:spPr bwMode="auto">
                <a:xfrm>
                  <a:off x="6300192" y="3212976"/>
                  <a:ext cx="7200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9" name="Straight Connector 258"/>
                <p:cNvCxnSpPr/>
                <p:nvPr/>
              </p:nvCxnSpPr>
              <p:spPr bwMode="auto">
                <a:xfrm>
                  <a:off x="6300192" y="3212976"/>
                  <a:ext cx="72008" cy="7200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262" name="Straight Connector 261"/>
            <p:cNvCxnSpPr>
              <a:cxnSpLocks/>
            </p:cNvCxnSpPr>
            <p:nvPr/>
          </p:nvCxnSpPr>
          <p:spPr bwMode="auto">
            <a:xfrm>
              <a:off x="5887738" y="2762408"/>
              <a:ext cx="4573" cy="244710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3" name="Oval 262"/>
            <p:cNvSpPr/>
            <p:nvPr/>
          </p:nvSpPr>
          <p:spPr bwMode="auto">
            <a:xfrm>
              <a:off x="4914245" y="2942525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4914245" y="3476058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5864875" y="4343045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>
              <a:off x="5864872" y="4965832"/>
              <a:ext cx="45719" cy="5754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7" name="Straight Arrow Connector 266"/>
            <p:cNvCxnSpPr>
              <a:cxnSpLocks/>
            </p:cNvCxnSpPr>
            <p:nvPr/>
          </p:nvCxnSpPr>
          <p:spPr bwMode="auto">
            <a:xfrm>
              <a:off x="4959962" y="2964995"/>
              <a:ext cx="1697760" cy="2178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8" name="Straight Arrow Connector 267"/>
            <p:cNvCxnSpPr>
              <a:cxnSpLocks/>
            </p:cNvCxnSpPr>
            <p:nvPr/>
          </p:nvCxnSpPr>
          <p:spPr bwMode="auto">
            <a:xfrm>
              <a:off x="4957416" y="3504271"/>
              <a:ext cx="1700306" cy="779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9" name="Straight Arrow Connector 268"/>
            <p:cNvCxnSpPr>
              <a:cxnSpLocks/>
            </p:cNvCxnSpPr>
            <p:nvPr/>
          </p:nvCxnSpPr>
          <p:spPr bwMode="auto">
            <a:xfrm>
              <a:off x="5912058" y="4365476"/>
              <a:ext cx="721008" cy="90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0" name="Straight Arrow Connector 269"/>
            <p:cNvCxnSpPr>
              <a:cxnSpLocks/>
            </p:cNvCxnSpPr>
            <p:nvPr/>
          </p:nvCxnSpPr>
          <p:spPr bwMode="auto">
            <a:xfrm flipV="1">
              <a:off x="5918684" y="4994604"/>
              <a:ext cx="722661" cy="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1" name="Rectangle 270"/>
                <p:cNvSpPr/>
                <p:nvPr/>
              </p:nvSpPr>
              <p:spPr>
                <a:xfrm>
                  <a:off x="7199192" y="3196494"/>
                  <a:ext cx="44262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1" name="Rectangle 2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9192" y="3196494"/>
                  <a:ext cx="442621" cy="307777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2" name="Rectangle 271"/>
                <p:cNvSpPr/>
                <p:nvPr/>
              </p:nvSpPr>
              <p:spPr>
                <a:xfrm>
                  <a:off x="7199190" y="4047372"/>
                  <a:ext cx="44262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2" name="Rectangle 2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9190" y="4047372"/>
                  <a:ext cx="442621" cy="307777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3" name="Rectangle 272"/>
                <p:cNvSpPr/>
                <p:nvPr/>
              </p:nvSpPr>
              <p:spPr>
                <a:xfrm>
                  <a:off x="7199190" y="4669930"/>
                  <a:ext cx="442621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3" name="Rectangle 2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9190" y="4669930"/>
                  <a:ext cx="442621" cy="30777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4" name="Rectangle 273"/>
                <p:cNvSpPr/>
                <p:nvPr/>
              </p:nvSpPr>
              <p:spPr>
                <a:xfrm>
                  <a:off x="4763181" y="5151223"/>
                  <a:ext cx="40184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4" name="Rectangle 2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3181" y="5151223"/>
                  <a:ext cx="401840" cy="307777"/>
                </a:xfrm>
                <a:prstGeom prst="rect">
                  <a:avLst/>
                </a:prstGeom>
                <a:blipFill>
                  <a:blip r:embed="rId10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5" name="Rectangle 274"/>
                <p:cNvSpPr/>
                <p:nvPr/>
              </p:nvSpPr>
              <p:spPr>
                <a:xfrm>
                  <a:off x="5701716" y="5151805"/>
                  <a:ext cx="409215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5" name="Rectangle 2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1716" y="5151805"/>
                  <a:ext cx="409215" cy="307777"/>
                </a:xfrm>
                <a:prstGeom prst="rect">
                  <a:avLst/>
                </a:prstGeom>
                <a:blipFill>
                  <a:blip r:embed="rId11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6" name="Rectangle 275"/>
                <p:cNvSpPr/>
                <p:nvPr/>
              </p:nvSpPr>
              <p:spPr>
                <a:xfrm>
                  <a:off x="7209881" y="2630571"/>
                  <a:ext cx="435247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sv-SE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sv-SE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6" name="Rectangle 27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9881" y="2630571"/>
                  <a:ext cx="435247" cy="307777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7" name="Straight Connector 276"/>
            <p:cNvCxnSpPr>
              <a:cxnSpLocks/>
            </p:cNvCxnSpPr>
            <p:nvPr/>
          </p:nvCxnSpPr>
          <p:spPr bwMode="auto">
            <a:xfrm>
              <a:off x="4936899" y="5477594"/>
              <a:ext cx="0" cy="2604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8" name="Oval 277"/>
            <p:cNvSpPr/>
            <p:nvPr/>
          </p:nvSpPr>
          <p:spPr bwMode="auto">
            <a:xfrm rot="21297175">
              <a:off x="8050448" y="4613830"/>
              <a:ext cx="983781" cy="84584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4815661" y="3968332"/>
              <a:ext cx="3133051" cy="12636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0" name="TextBox 279"/>
                <p:cNvSpPr txBox="1"/>
                <p:nvPr/>
              </p:nvSpPr>
              <p:spPr>
                <a:xfrm>
                  <a:off x="6491835" y="5435694"/>
                  <a:ext cx="2069477" cy="90710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sv-SE" sz="16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sv-SE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sv-SE" sz="16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sv-S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sv-SE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sv-SE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sv-SE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sv-SE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sv-SE" sz="16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sv-SE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0" name="TextBox 2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1835" y="5435694"/>
                  <a:ext cx="2069477" cy="907108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7621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Generating </a:t>
            </a:r>
            <a:r>
              <a:rPr lang="sv-SE" dirty="0" err="1"/>
              <a:t>Receive</a:t>
            </a:r>
            <a:r>
              <a:rPr lang="sv-SE" dirty="0"/>
              <a:t> </a:t>
            </a:r>
            <a:r>
              <a:rPr lang="sv-SE" dirty="0" err="1"/>
              <a:t>Beams</a:t>
            </a:r>
            <a:endParaRPr lang="sv-S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3899" y="1683168"/>
                <a:ext cx="7770813" cy="737721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/>
                  <a:t>Receiving </a:t>
                </a:r>
                <a:r>
                  <a:rPr lang="sv-SE" sz="2000" dirty="0" err="1"/>
                  <a:t>simultaneously</a:t>
                </a:r>
                <a:r>
                  <a:rPr lang="sv-SE" sz="2000" dirty="0"/>
                  <a:t> </a:t>
                </a:r>
                <a:r>
                  <a:rPr lang="sv-SE" sz="2000" dirty="0" err="1"/>
                  <a:t>with</a:t>
                </a:r>
                <a:r>
                  <a:rPr lang="sv-SE" sz="2000" dirty="0"/>
                  <a:t> </a:t>
                </a:r>
                <a:r>
                  <a:rPr lang="sv-SE" sz="2000" dirty="0" err="1"/>
                  <a:t>beams</a:t>
                </a:r>
                <a:r>
                  <a:rPr lang="sv-SE" sz="2000" dirty="0"/>
                  <a:t>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sv-SE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sv-SE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sv-SE" sz="2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sv-SE" sz="2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endParaRPr lang="sv-SE" sz="20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899" y="1683168"/>
                <a:ext cx="7770813" cy="737721"/>
              </a:xfrm>
              <a:blipFill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223570" y="4302160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70" y="4302160"/>
                <a:ext cx="41075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20819" y="4308966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19" y="4308966"/>
                <a:ext cx="41812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782489" y="4319254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489" y="4319254"/>
                <a:ext cx="41812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2132139" y="4315608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139" y="4315608"/>
                <a:ext cx="41812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1" name="Group 120"/>
          <p:cNvGrpSpPr/>
          <p:nvPr/>
        </p:nvGrpSpPr>
        <p:grpSpPr>
          <a:xfrm>
            <a:off x="1437164" y="3039065"/>
            <a:ext cx="4835724" cy="288032"/>
            <a:chOff x="1846639" y="3284984"/>
            <a:chExt cx="4835724" cy="288032"/>
          </a:xfrm>
        </p:grpSpPr>
        <p:cxnSp>
          <p:nvCxnSpPr>
            <p:cNvPr id="112" name="Straight Connector 111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7" name="Group 126"/>
          <p:cNvGrpSpPr/>
          <p:nvPr/>
        </p:nvGrpSpPr>
        <p:grpSpPr>
          <a:xfrm>
            <a:off x="1446629" y="3752493"/>
            <a:ext cx="4835724" cy="288032"/>
            <a:chOff x="1846639" y="3284984"/>
            <a:chExt cx="4835724" cy="288032"/>
          </a:xfrm>
        </p:grpSpPr>
        <p:cxnSp>
          <p:nvCxnSpPr>
            <p:cNvPr id="128" name="Straight Connector 127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2" name="Group 131"/>
          <p:cNvGrpSpPr/>
          <p:nvPr/>
        </p:nvGrpSpPr>
        <p:grpSpPr>
          <a:xfrm>
            <a:off x="1446629" y="2655474"/>
            <a:ext cx="4835724" cy="288032"/>
            <a:chOff x="1846639" y="3284984"/>
            <a:chExt cx="4835724" cy="288032"/>
          </a:xfrm>
        </p:grpSpPr>
        <p:cxnSp>
          <p:nvCxnSpPr>
            <p:cNvPr id="133" name="Straight Connector 132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7" name="Group 136"/>
          <p:cNvGrpSpPr/>
          <p:nvPr/>
        </p:nvGrpSpPr>
        <p:grpSpPr>
          <a:xfrm>
            <a:off x="1453350" y="3390573"/>
            <a:ext cx="4835724" cy="288032"/>
            <a:chOff x="1846639" y="3284984"/>
            <a:chExt cx="4835724" cy="288032"/>
          </a:xfrm>
        </p:grpSpPr>
        <p:cxnSp>
          <p:nvCxnSpPr>
            <p:cNvPr id="138" name="Straight Connector 137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2" name="Rectangle 141"/>
          <p:cNvSpPr/>
          <p:nvPr/>
        </p:nvSpPr>
        <p:spPr bwMode="auto">
          <a:xfrm>
            <a:off x="1324882" y="2564904"/>
            <a:ext cx="5479366" cy="1584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2035" y="5509218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46" name="Oval 145"/>
          <p:cNvSpPr/>
          <p:nvPr/>
        </p:nvSpPr>
        <p:spPr bwMode="auto">
          <a:xfrm>
            <a:off x="1547664" y="277403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40542" y="3156628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2154898" y="3511226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9" name="Oval 148"/>
          <p:cNvSpPr/>
          <p:nvPr/>
        </p:nvSpPr>
        <p:spPr bwMode="auto">
          <a:xfrm>
            <a:off x="2451665" y="3862955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1" name="Straight Connector 150"/>
          <p:cNvCxnSpPr>
            <a:stCxn id="146" idx="4"/>
          </p:cNvCxnSpPr>
          <p:nvPr/>
        </p:nvCxnSpPr>
        <p:spPr bwMode="auto">
          <a:xfrm flipH="1">
            <a:off x="1570523" y="2831574"/>
            <a:ext cx="1" cy="2164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cxnSpLocks/>
            <a:stCxn id="147" idx="4"/>
          </p:cNvCxnSpPr>
          <p:nvPr/>
        </p:nvCxnSpPr>
        <p:spPr bwMode="auto">
          <a:xfrm flipH="1">
            <a:off x="1858672" y="3214172"/>
            <a:ext cx="4730" cy="1787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cxnSpLocks/>
          </p:cNvCxnSpPr>
          <p:nvPr/>
        </p:nvCxnSpPr>
        <p:spPr bwMode="auto">
          <a:xfrm flipH="1">
            <a:off x="2167444" y="3568770"/>
            <a:ext cx="5746" cy="14469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cxnSpLocks/>
            <a:stCxn id="149" idx="4"/>
          </p:cNvCxnSpPr>
          <p:nvPr/>
        </p:nvCxnSpPr>
        <p:spPr bwMode="auto">
          <a:xfrm flipH="1">
            <a:off x="2470637" y="3920499"/>
            <a:ext cx="3888" cy="10898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TextBox 170"/>
          <p:cNvSpPr txBox="1"/>
          <p:nvPr/>
        </p:nvSpPr>
        <p:spPr>
          <a:xfrm>
            <a:off x="4467934" y="5540365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74" name="Oval 173"/>
          <p:cNvSpPr/>
          <p:nvPr/>
        </p:nvSpPr>
        <p:spPr bwMode="auto">
          <a:xfrm>
            <a:off x="4435014" y="2799252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4727892" y="318185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5042248" y="3536448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5342885" y="3871083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8" name="Straight Connector 177"/>
          <p:cNvCxnSpPr>
            <a:cxnSpLocks/>
            <a:stCxn id="174" idx="4"/>
          </p:cNvCxnSpPr>
          <p:nvPr/>
        </p:nvCxnSpPr>
        <p:spPr bwMode="auto">
          <a:xfrm flipH="1">
            <a:off x="4457873" y="2856796"/>
            <a:ext cx="1" cy="2164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cxnSpLocks/>
            <a:stCxn id="175" idx="4"/>
          </p:cNvCxnSpPr>
          <p:nvPr/>
        </p:nvCxnSpPr>
        <p:spPr bwMode="auto">
          <a:xfrm flipH="1">
            <a:off x="4746022" y="3239394"/>
            <a:ext cx="4730" cy="1787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cxnSpLocks/>
          </p:cNvCxnSpPr>
          <p:nvPr/>
        </p:nvCxnSpPr>
        <p:spPr bwMode="auto">
          <a:xfrm flipH="1">
            <a:off x="5054794" y="3593992"/>
            <a:ext cx="5746" cy="14469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cxnSpLocks/>
            <a:stCxn id="177" idx="4"/>
          </p:cNvCxnSpPr>
          <p:nvPr/>
        </p:nvCxnSpPr>
        <p:spPr bwMode="auto">
          <a:xfrm flipH="1">
            <a:off x="5357985" y="3928627"/>
            <a:ext cx="7760" cy="11069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Rectangle 181"/>
              <p:cNvSpPr/>
              <p:nvPr/>
            </p:nvSpPr>
            <p:spPr>
              <a:xfrm>
                <a:off x="4133679" y="4333250"/>
                <a:ext cx="40421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2" name="Rectangle 1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679" y="4333250"/>
                <a:ext cx="40421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Rectangle 182"/>
              <p:cNvSpPr/>
              <p:nvPr/>
            </p:nvSpPr>
            <p:spPr>
              <a:xfrm>
                <a:off x="4430928" y="4340056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3" name="Rectangle 1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928" y="4340056"/>
                <a:ext cx="41158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Rectangle 183"/>
              <p:cNvSpPr/>
              <p:nvPr/>
            </p:nvSpPr>
            <p:spPr>
              <a:xfrm>
                <a:off x="4692598" y="4350344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4" name="Rectangle 1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598" y="4350344"/>
                <a:ext cx="41158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Rectangle 184"/>
              <p:cNvSpPr/>
              <p:nvPr/>
            </p:nvSpPr>
            <p:spPr>
              <a:xfrm>
                <a:off x="5042248" y="4346698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5" name="Rectangle 1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248" y="4346698"/>
                <a:ext cx="41158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Rectangle 189"/>
              <p:cNvSpPr/>
              <p:nvPr/>
            </p:nvSpPr>
            <p:spPr>
              <a:xfrm>
                <a:off x="6284250" y="2500566"/>
                <a:ext cx="5593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90" name="Rectangle 1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250" y="2500566"/>
                <a:ext cx="559320" cy="461665"/>
              </a:xfrm>
              <a:prstGeom prst="rect">
                <a:avLst/>
              </a:prstGeom>
              <a:blipFill>
                <a:blip r:embed="rId11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3" name="Rectangle 192"/>
              <p:cNvSpPr/>
              <p:nvPr/>
            </p:nvSpPr>
            <p:spPr>
              <a:xfrm>
                <a:off x="1755761" y="5840979"/>
                <a:ext cx="5091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93" name="Rectangle 1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761" y="5840979"/>
                <a:ext cx="509177" cy="461665"/>
              </a:xfrm>
              <a:prstGeom prst="rect">
                <a:avLst/>
              </a:prstGeom>
              <a:blipFill>
                <a:blip r:embed="rId12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" name="Oval 193"/>
          <p:cNvSpPr/>
          <p:nvPr/>
        </p:nvSpPr>
        <p:spPr bwMode="auto">
          <a:xfrm>
            <a:off x="1842864" y="5296729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742663" y="5221297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08" name="Straight Connector 207"/>
          <p:cNvCxnSpPr/>
          <p:nvPr/>
        </p:nvCxnSpPr>
        <p:spPr bwMode="auto">
          <a:xfrm>
            <a:off x="1570523" y="5010335"/>
            <a:ext cx="416357" cy="2863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>
            <a:off x="1858672" y="4995846"/>
            <a:ext cx="128208" cy="300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 flipH="1">
            <a:off x="2028624" y="5021068"/>
            <a:ext cx="144566" cy="2756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/>
          <p:cNvCxnSpPr/>
          <p:nvPr/>
        </p:nvCxnSpPr>
        <p:spPr bwMode="auto">
          <a:xfrm flipH="1">
            <a:off x="2028624" y="5010335"/>
            <a:ext cx="442013" cy="2863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814459" y="5189407"/>
            <a:ext cx="39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18" name="Oval 217"/>
          <p:cNvSpPr/>
          <p:nvPr/>
        </p:nvSpPr>
        <p:spPr bwMode="auto">
          <a:xfrm>
            <a:off x="4777542" y="5323211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0" name="Straight Connector 219"/>
          <p:cNvCxnSpPr>
            <a:endCxn id="218" idx="0"/>
          </p:cNvCxnSpPr>
          <p:nvPr/>
        </p:nvCxnSpPr>
        <p:spPr bwMode="auto">
          <a:xfrm>
            <a:off x="4457873" y="5017468"/>
            <a:ext cx="463685" cy="305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/>
          <p:cNvCxnSpPr>
            <a:endCxn id="218" idx="0"/>
          </p:cNvCxnSpPr>
          <p:nvPr/>
        </p:nvCxnSpPr>
        <p:spPr bwMode="auto">
          <a:xfrm>
            <a:off x="4744802" y="5031356"/>
            <a:ext cx="176756" cy="291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>
            <a:endCxn id="218" idx="0"/>
          </p:cNvCxnSpPr>
          <p:nvPr/>
        </p:nvCxnSpPr>
        <p:spPr bwMode="auto">
          <a:xfrm flipH="1">
            <a:off x="4921558" y="5040966"/>
            <a:ext cx="129835" cy="2822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6" name="Straight Connector 225"/>
          <p:cNvCxnSpPr>
            <a:endCxn id="218" idx="0"/>
          </p:cNvCxnSpPr>
          <p:nvPr/>
        </p:nvCxnSpPr>
        <p:spPr bwMode="auto">
          <a:xfrm flipH="1">
            <a:off x="4921558" y="5039951"/>
            <a:ext cx="438832" cy="2832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>
            <a:cxnSpLocks/>
          </p:cNvCxnSpPr>
          <p:nvPr/>
        </p:nvCxnSpPr>
        <p:spPr bwMode="auto">
          <a:xfrm>
            <a:off x="1986880" y="5582411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Straight Connector 229"/>
          <p:cNvCxnSpPr>
            <a:cxnSpLocks/>
          </p:cNvCxnSpPr>
          <p:nvPr/>
        </p:nvCxnSpPr>
        <p:spPr bwMode="auto">
          <a:xfrm>
            <a:off x="4929108" y="5615681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Rectangle 230"/>
              <p:cNvSpPr/>
              <p:nvPr/>
            </p:nvSpPr>
            <p:spPr>
              <a:xfrm>
                <a:off x="6296916" y="2899859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1" name="Rectangle 2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916" y="2899859"/>
                <a:ext cx="566437" cy="461665"/>
              </a:xfrm>
              <a:prstGeom prst="rect">
                <a:avLst/>
              </a:prstGeom>
              <a:blipFill>
                <a:blip r:embed="rId13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Rectangle 231"/>
              <p:cNvSpPr/>
              <p:nvPr/>
            </p:nvSpPr>
            <p:spPr>
              <a:xfrm>
                <a:off x="6307503" y="3251320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2" name="Rectangle 2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503" y="3251320"/>
                <a:ext cx="566437" cy="461665"/>
              </a:xfrm>
              <a:prstGeom prst="rect">
                <a:avLst/>
              </a:prstGeom>
              <a:blipFill>
                <a:blip r:embed="rId1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Rectangle 232"/>
              <p:cNvSpPr/>
              <p:nvPr/>
            </p:nvSpPr>
            <p:spPr>
              <a:xfrm>
                <a:off x="6295011" y="3632313"/>
                <a:ext cx="553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3" name="Rectangle 2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011" y="3632313"/>
                <a:ext cx="553292" cy="461665"/>
              </a:xfrm>
              <a:prstGeom prst="rect">
                <a:avLst/>
              </a:prstGeom>
              <a:blipFill>
                <a:blip r:embed="rId1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Rectangle 233"/>
              <p:cNvSpPr/>
              <p:nvPr/>
            </p:nvSpPr>
            <p:spPr>
              <a:xfrm>
                <a:off x="4708380" y="5854633"/>
                <a:ext cx="5162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234" name="Rectangle 2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380" y="5854633"/>
                <a:ext cx="516295" cy="461665"/>
              </a:xfrm>
              <a:prstGeom prst="rect">
                <a:avLst/>
              </a:prstGeom>
              <a:blipFill>
                <a:blip r:embed="rId16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/>
              <p:cNvSpPr txBox="1"/>
              <p:nvPr/>
            </p:nvSpPr>
            <p:spPr>
              <a:xfrm>
                <a:off x="7350829" y="5868294"/>
                <a:ext cx="976549" cy="4198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sv-SE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mr>
                            <m:mr>
                              <m:e>
                                <m:r>
                                  <a:rPr lang="sv-SE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</m:mr>
                          </m:m>
                        </m:e>
                      </m:d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sv-SE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3" name="TextBox 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829" y="5868294"/>
                <a:ext cx="976549" cy="419859"/>
              </a:xfrm>
              <a:prstGeom prst="rect">
                <a:avLst/>
              </a:prstGeom>
              <a:blipFill>
                <a:blip r:embed="rId17"/>
                <a:stretch>
                  <a:fillRect l="-3125" t="-1449" r="-5625" b="-1304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TextBox 243"/>
              <p:cNvSpPr txBox="1"/>
              <p:nvPr/>
            </p:nvSpPr>
            <p:spPr>
              <a:xfrm>
                <a:off x="7425241" y="4379496"/>
                <a:ext cx="1091133" cy="9260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sv-SE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sv-SE" sz="1800" b="0" dirty="0">
                  <a:solidFill>
                    <a:schemeClr val="tx1"/>
                  </a:solidFill>
                </a:endParaRPr>
              </a:p>
              <a:p>
                <a:endParaRPr lang="sv-SE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4" name="TextBox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241" y="4379496"/>
                <a:ext cx="1091133" cy="926087"/>
              </a:xfrm>
              <a:prstGeom prst="rect">
                <a:avLst/>
              </a:prstGeom>
              <a:blipFill>
                <a:blip r:embed="rId18"/>
                <a:stretch>
                  <a:fillRect t="-65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590721" y="5140152"/>
                <a:ext cx="266510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sv-SE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sv-SE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sv-SE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sv-SE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v-S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v-SE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721" y="5140152"/>
                <a:ext cx="2665106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397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: Hybrid </a:t>
            </a:r>
            <a:r>
              <a:rPr lang="sv-SE" dirty="0" err="1"/>
              <a:t>Structure</a:t>
            </a:r>
            <a:r>
              <a:rPr lang="sv-SE" dirty="0"/>
              <a:t> Reception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58320" y="3942603"/>
                <a:ext cx="4107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320" y="3942603"/>
                <a:ext cx="410753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55569" y="3949409"/>
                <a:ext cx="418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569" y="3949409"/>
                <a:ext cx="41812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1381379" y="2460339"/>
            <a:ext cx="4835724" cy="288032"/>
            <a:chOff x="1846639" y="3284984"/>
            <a:chExt cx="4835724" cy="288032"/>
          </a:xfrm>
        </p:grpSpPr>
        <p:cxnSp>
          <p:nvCxnSpPr>
            <p:cNvPr id="12" name="Straight Connector 11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381379" y="3392936"/>
            <a:ext cx="4835724" cy="288032"/>
            <a:chOff x="1846639" y="3284984"/>
            <a:chExt cx="4835724" cy="288032"/>
          </a:xfrm>
        </p:grpSpPr>
        <p:cxnSp>
          <p:nvCxnSpPr>
            <p:cNvPr id="17" name="Straight Connector 16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1388100" y="2101030"/>
            <a:ext cx="4835724" cy="288032"/>
            <a:chOff x="1846639" y="3284984"/>
            <a:chExt cx="4835724" cy="288032"/>
          </a:xfrm>
        </p:grpSpPr>
        <p:cxnSp>
          <p:nvCxnSpPr>
            <p:cNvPr id="22" name="Straight Connector 21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1388100" y="3031016"/>
            <a:ext cx="4835724" cy="288032"/>
            <a:chOff x="1846639" y="3284984"/>
            <a:chExt cx="4835724" cy="288032"/>
          </a:xfrm>
        </p:grpSpPr>
        <p:cxnSp>
          <p:nvCxnSpPr>
            <p:cNvPr id="27" name="Straight Connector 26"/>
            <p:cNvCxnSpPr>
              <a:cxnSpLocks/>
            </p:cNvCxnSpPr>
            <p:nvPr/>
          </p:nvCxnSpPr>
          <p:spPr bwMode="auto">
            <a:xfrm>
              <a:off x="1846639" y="3429000"/>
              <a:ext cx="4608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6444208" y="3284984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6455151" y="3429000"/>
              <a:ext cx="2272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6444208" y="3429000"/>
              <a:ext cx="216024" cy="1440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Rectangle 30"/>
          <p:cNvSpPr/>
          <p:nvPr/>
        </p:nvSpPr>
        <p:spPr bwMode="auto">
          <a:xfrm>
            <a:off x="1259632" y="1992550"/>
            <a:ext cx="5549058" cy="7875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36785" y="5149661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1482413" y="2216274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775291" y="2572287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Straight Connector 36"/>
          <p:cNvCxnSpPr>
            <a:cxnSpLocks/>
            <a:stCxn id="33" idx="4"/>
          </p:cNvCxnSpPr>
          <p:nvPr/>
        </p:nvCxnSpPr>
        <p:spPr bwMode="auto">
          <a:xfrm>
            <a:off x="1505273" y="2273818"/>
            <a:ext cx="0" cy="23769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cxnSpLocks/>
            <a:stCxn id="34" idx="4"/>
          </p:cNvCxnSpPr>
          <p:nvPr/>
        </p:nvCxnSpPr>
        <p:spPr bwMode="auto">
          <a:xfrm flipH="1">
            <a:off x="1791838" y="2629831"/>
            <a:ext cx="6313" cy="20009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402684" y="5180808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4976998" y="3148430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277635" y="3511526"/>
            <a:ext cx="45719" cy="57544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Connector 47"/>
          <p:cNvCxnSpPr>
            <a:cxnSpLocks/>
            <a:stCxn id="44" idx="4"/>
          </p:cNvCxnSpPr>
          <p:nvPr/>
        </p:nvCxnSpPr>
        <p:spPr bwMode="auto">
          <a:xfrm flipH="1">
            <a:off x="4989544" y="3205974"/>
            <a:ext cx="10314" cy="14754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cxnSpLocks/>
            <a:stCxn id="45" idx="4"/>
          </p:cNvCxnSpPr>
          <p:nvPr/>
        </p:nvCxnSpPr>
        <p:spPr bwMode="auto">
          <a:xfrm flipH="1">
            <a:off x="5292735" y="3569070"/>
            <a:ext cx="7760" cy="11069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627348" y="3990787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348" y="3990787"/>
                <a:ext cx="41158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976998" y="3987141"/>
                <a:ext cx="4115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sv-SE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998" y="3987141"/>
                <a:ext cx="4115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219394" y="1960720"/>
                <a:ext cx="5593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394" y="1960720"/>
                <a:ext cx="559320" cy="461665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690511" y="5481422"/>
                <a:ext cx="5091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511" y="5481422"/>
                <a:ext cx="509177" cy="461665"/>
              </a:xfrm>
              <a:prstGeom prst="rect">
                <a:avLst/>
              </a:prstGeom>
              <a:blipFill>
                <a:blip r:embed="rId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Oval 55"/>
          <p:cNvSpPr/>
          <p:nvPr/>
        </p:nvSpPr>
        <p:spPr bwMode="auto">
          <a:xfrm>
            <a:off x="1777614" y="4937172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77413" y="486174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1505273" y="4650778"/>
            <a:ext cx="416357" cy="2863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1793422" y="4636289"/>
            <a:ext cx="128208" cy="300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749209" y="4829850"/>
            <a:ext cx="39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63" name="Oval 62"/>
          <p:cNvSpPr/>
          <p:nvPr/>
        </p:nvSpPr>
        <p:spPr bwMode="auto">
          <a:xfrm>
            <a:off x="4712292" y="4963654"/>
            <a:ext cx="288032" cy="28021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6" name="Straight Connector 65"/>
          <p:cNvCxnSpPr>
            <a:endCxn id="63" idx="0"/>
          </p:cNvCxnSpPr>
          <p:nvPr/>
        </p:nvCxnSpPr>
        <p:spPr bwMode="auto">
          <a:xfrm flipH="1">
            <a:off x="4856308" y="4681409"/>
            <a:ext cx="129835" cy="2822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endCxn id="63" idx="0"/>
          </p:cNvCxnSpPr>
          <p:nvPr/>
        </p:nvCxnSpPr>
        <p:spPr bwMode="auto">
          <a:xfrm flipH="1">
            <a:off x="4856308" y="4680394"/>
            <a:ext cx="438832" cy="2832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cxnSpLocks/>
          </p:cNvCxnSpPr>
          <p:nvPr/>
        </p:nvCxnSpPr>
        <p:spPr bwMode="auto">
          <a:xfrm>
            <a:off x="1921630" y="522285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cxnSpLocks/>
          </p:cNvCxnSpPr>
          <p:nvPr/>
        </p:nvCxnSpPr>
        <p:spPr bwMode="auto">
          <a:xfrm>
            <a:off x="4863858" y="5256124"/>
            <a:ext cx="0" cy="26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6231470" y="2343850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470" y="2343850"/>
                <a:ext cx="566437" cy="461665"/>
              </a:xfrm>
              <a:prstGeom prst="rect">
                <a:avLst/>
              </a:prstGeom>
              <a:blipFill>
                <a:blip r:embed="rId8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242253" y="2891763"/>
                <a:ext cx="566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253" y="2891763"/>
                <a:ext cx="566437" cy="461665"/>
              </a:xfrm>
              <a:prstGeom prst="rect">
                <a:avLst/>
              </a:prstGeom>
              <a:blipFill>
                <a:blip r:embed="rId9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6229761" y="3272756"/>
                <a:ext cx="553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761" y="3272756"/>
                <a:ext cx="553292" cy="461665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4643130" y="5495076"/>
                <a:ext cx="5162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130" y="5495076"/>
                <a:ext cx="516295" cy="461665"/>
              </a:xfrm>
              <a:prstGeom prst="rect">
                <a:avLst/>
              </a:prstGeom>
              <a:blipFill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789740" y="4230874"/>
                <a:ext cx="1554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0 0]</m:t>
                      </m:r>
                    </m:oMath>
                  </m:oMathPara>
                </a14:m>
                <a:endParaRPr lang="sv-SE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740" y="4230874"/>
                <a:ext cx="1554272" cy="276999"/>
              </a:xfrm>
              <a:prstGeom prst="rect">
                <a:avLst/>
              </a:prstGeom>
              <a:blipFill>
                <a:blip r:embed="rId12"/>
                <a:stretch>
                  <a:fillRect l="-1569" r="-5098" b="-4222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754676" y="4616103"/>
                <a:ext cx="15179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sv-SE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[0 0 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v-S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sv-SE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676" y="4616103"/>
                <a:ext cx="1517980" cy="276999"/>
              </a:xfrm>
              <a:prstGeom prst="rect">
                <a:avLst/>
              </a:prstGeom>
              <a:blipFill>
                <a:blip r:embed="rId13"/>
                <a:stretch>
                  <a:fillRect l="-1606" r="-5622" b="-3913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806800" y="5344323"/>
                <a:ext cx="1301446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mr>
                            <m:mr>
                              <m:e>
                                <m:r>
                                  <a:rPr lang="sv-S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</m:mr>
                          </m:m>
                        </m:e>
                      </m:d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sv-S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800" y="5344323"/>
                <a:ext cx="1301446" cy="5599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 bwMode="auto">
          <a:xfrm>
            <a:off x="1259632" y="3027111"/>
            <a:ext cx="5549058" cy="7875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854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1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/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0" y="3580384"/>
            <a:ext cx="2357633" cy="285300"/>
            <a:chOff x="7299075" y="3800105"/>
            <a:chExt cx="2357633" cy="285300"/>
          </a:xfrm>
        </p:grpSpPr>
        <p:sp>
          <p:nvSpPr>
            <p:cNvPr id="70" name="TextBox 69"/>
            <p:cNvSpPr txBox="1"/>
            <p:nvPr/>
          </p:nvSpPr>
          <p:spPr>
            <a:xfrm>
              <a:off x="7299076" y="3800105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7299075" y="3807765"/>
                  <a:ext cx="2357633" cy="2776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2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p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075" y="3807765"/>
                  <a:ext cx="2357633" cy="277640"/>
                </a:xfrm>
                <a:prstGeom prst="rect">
                  <a:avLst/>
                </a:prstGeom>
                <a:blipFill>
                  <a:blip r:embed="rId3"/>
                  <a:stretch>
                    <a:fillRect l="-1034" b="-8889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Group 71"/>
          <p:cNvGrpSpPr/>
          <p:nvPr/>
        </p:nvGrpSpPr>
        <p:grpSpPr>
          <a:xfrm>
            <a:off x="23510" y="5138305"/>
            <a:ext cx="2415341" cy="350542"/>
            <a:chOff x="6127630" y="5261437"/>
            <a:chExt cx="2415341" cy="3505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6127630" y="5261437"/>
                  <a:ext cx="2415341" cy="2812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𝐾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𝐾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𝐾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p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𝐾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7630" y="5261437"/>
                  <a:ext cx="2415341" cy="281295"/>
                </a:xfrm>
                <a:prstGeom prst="rect">
                  <a:avLst/>
                </a:prstGeom>
                <a:blipFill>
                  <a:blip r:embed="rId4"/>
                  <a:stretch>
                    <a:fillRect l="-1010" b="-6522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TextBox 73"/>
            <p:cNvSpPr txBox="1"/>
            <p:nvPr/>
          </p:nvSpPr>
          <p:spPr>
            <a:xfrm>
              <a:off x="6201886" y="5427313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810" y="1978808"/>
            <a:ext cx="2381678" cy="461529"/>
            <a:chOff x="94083" y="2044131"/>
            <a:chExt cx="2381678" cy="461529"/>
          </a:xfrm>
        </p:grpSpPr>
        <p:sp>
          <p:nvSpPr>
            <p:cNvPr id="76" name="TextBox 75"/>
            <p:cNvSpPr txBox="1"/>
            <p:nvPr/>
          </p:nvSpPr>
          <p:spPr>
            <a:xfrm>
              <a:off x="97767" y="2044131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94083" y="2228020"/>
                  <a:ext cx="2381678" cy="2776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</m:t>
                            </m:r>
                            <m:sSub>
                              <m:sSubPr>
                                <m:ctrlP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</m:sub>
                            </m:sSub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𝑆𝑇𝐴</m:t>
                                    </m:r>
                                  </m:sup>
                                </m:s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 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</m:t>
                                </m:r>
                                <m:sSub>
                                  <m:sSubPr>
                                    <m:ctrlP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sv-SE" sz="1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381678" cy="277640"/>
                </a:xfrm>
                <a:prstGeom prst="rect">
                  <a:avLst/>
                </a:prstGeom>
                <a:blipFill>
                  <a:blip r:embed="rId5"/>
                  <a:stretch>
                    <a:fillRect l="-1023" b="-8889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1970615" y="2582489"/>
            <a:ext cx="705642" cy="573548"/>
            <a:chOff x="6759457" y="2654135"/>
            <a:chExt cx="574317" cy="445325"/>
          </a:xfrm>
        </p:grpSpPr>
        <p:sp>
          <p:nvSpPr>
            <p:cNvPr id="82" name="Oval 81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759457" y="2742943"/>
              <a:ext cx="574317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 1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953466" y="4095289"/>
            <a:ext cx="705642" cy="573548"/>
            <a:chOff x="6753075" y="2654135"/>
            <a:chExt cx="574316" cy="445325"/>
          </a:xfrm>
        </p:grpSpPr>
        <p:sp>
          <p:nvSpPr>
            <p:cNvPr id="85" name="Oval 84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53075" y="2738225"/>
              <a:ext cx="574316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 2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084540" y="5665068"/>
            <a:ext cx="708848" cy="573548"/>
            <a:chOff x="6750323" y="2654135"/>
            <a:chExt cx="576926" cy="445325"/>
          </a:xfrm>
        </p:grpSpPr>
        <p:sp>
          <p:nvSpPr>
            <p:cNvPr id="88" name="Oval 87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50323" y="2743767"/>
              <a:ext cx="576926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 </a:t>
              </a:r>
              <a:r>
                <a:rPr kumimoji="0" lang="sv-SE" sz="18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K</a:t>
              </a: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8067696" y="3628737"/>
            <a:ext cx="777834" cy="534390"/>
            <a:chOff x="8075221" y="4714504"/>
            <a:chExt cx="777834" cy="534390"/>
          </a:xfrm>
        </p:grpSpPr>
        <p:sp>
          <p:nvSpPr>
            <p:cNvPr id="97" name="Rectangle 96"/>
            <p:cNvSpPr/>
            <p:nvPr/>
          </p:nvSpPr>
          <p:spPr>
            <a:xfrm>
              <a:off x="8075221" y="4714504"/>
              <a:ext cx="777834" cy="534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229600" y="4785756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589628" y="4466183"/>
            <a:ext cx="2482410" cy="794894"/>
            <a:chOff x="264223" y="4473503"/>
            <a:chExt cx="2482410" cy="7948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264223" y="4473503"/>
                  <a:ext cx="2482410" cy="3204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pPr>
                                  <m:e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sv-SE" sz="1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𝐴𝑃</m:t>
                                    </m:r>
                                  </m:sup>
                                </m:s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 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23" y="4473503"/>
                  <a:ext cx="2482410" cy="320472"/>
                </a:xfrm>
                <a:prstGeom prst="rect">
                  <a:avLst/>
                </a:prstGeom>
                <a:blipFill>
                  <a:blip r:embed="rId6"/>
                  <a:stretch>
                    <a:fillRect l="-1229" b="-7692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TextBox 100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237067" y="3386906"/>
                <a:ext cx="1047530" cy="1080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𝑯</m:t>
                      </m:r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sv-SE" sz="1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eqArrPr>
                                  <m:e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⋮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sv-SE" sz="18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8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𝑯</m:t>
                                        </m:r>
                                      </m:e>
                                      <m:sub>
                                        <m:r>
                                          <a:rPr lang="sv-SE" sz="18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sub>
                                    </m:sSub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v-SE" sz="18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67" y="3386906"/>
                <a:ext cx="1047530" cy="10802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5" name="Straight Arrow Connector 104"/>
          <p:cNvCxnSpPr>
            <a:stCxn id="97" idx="1"/>
            <a:endCxn id="103" idx="3"/>
          </p:cNvCxnSpPr>
          <p:nvPr/>
        </p:nvCxnSpPr>
        <p:spPr bwMode="auto">
          <a:xfrm flipH="1">
            <a:off x="5284597" y="3895932"/>
            <a:ext cx="2783099" cy="310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/>
          <p:cNvCxnSpPr>
            <a:cxnSpLocks/>
          </p:cNvCxnSpPr>
          <p:nvPr/>
        </p:nvCxnSpPr>
        <p:spPr bwMode="auto">
          <a:xfrm flipH="1" flipV="1">
            <a:off x="2640577" y="2934706"/>
            <a:ext cx="2233048" cy="5189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>
            <a:cxnSpLocks/>
            <a:endCxn id="86" idx="3"/>
          </p:cNvCxnSpPr>
          <p:nvPr/>
        </p:nvCxnSpPr>
        <p:spPr bwMode="auto">
          <a:xfrm flipH="1">
            <a:off x="2659108" y="3808530"/>
            <a:ext cx="2180150" cy="5797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/>
          <p:cNvCxnSpPr>
            <a:cxnSpLocks/>
            <a:stCxn id="103" idx="2"/>
          </p:cNvCxnSpPr>
          <p:nvPr/>
        </p:nvCxnSpPr>
        <p:spPr bwMode="auto">
          <a:xfrm flipH="1">
            <a:off x="2679644" y="4467138"/>
            <a:ext cx="2081188" cy="13123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blipFill>
                <a:blip r:embed="rId8"/>
                <a:stretch>
                  <a:fillRect l="-16667" r="-16667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/>
          <p:cNvSpPr txBox="1"/>
          <p:nvPr/>
        </p:nvSpPr>
        <p:spPr>
          <a:xfrm>
            <a:off x="4199735" y="226898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8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40798" y="3910943"/>
                <a:ext cx="1911847" cy="833177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𝑅𝐹</m:t>
                                            </m:r>
                                          </m:sub>
                                          <m:sup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𝑆𝑇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sup>
                                        </m:sSubSup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sv-S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sv-S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8" y="3910943"/>
                <a:ext cx="1911847" cy="833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85300" y="2489405"/>
                <a:ext cx="1911847" cy="835870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b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𝑅𝐹</m:t>
                                            </m:r>
                                          </m:sub>
                                          <m:sup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𝑆𝑇𝐴</m:t>
                                            </m:r>
                                          </m:sup>
                                        </m:sSubSup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sv-S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sv-S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0" y="2489405"/>
                <a:ext cx="1911847" cy="8358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105118" y="5496848"/>
                <a:ext cx="1911847" cy="845488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2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𝑅𝐹</m:t>
                                            </m:r>
                                          </m:sub>
                                          <m:sup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𝑆𝑇𝐴</m:t>
                                            </m:r>
                                          </m:sup>
                                        </m:sSubSup>
                                      </m:sub>
                                    </m:sSub>
                                  </m:sub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sv-S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sv-S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</m:sSup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8" y="5496848"/>
                <a:ext cx="1911847" cy="8454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5717018" y="3353533"/>
                <a:ext cx="1783565" cy="275204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sv-S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p>
                          </m:sSup>
                          <m:r>
                            <a:rPr lang="sv-SE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018" y="3353533"/>
                <a:ext cx="1783565" cy="275204"/>
              </a:xfrm>
              <a:prstGeom prst="rect">
                <a:avLst/>
              </a:prstGeom>
              <a:blipFill>
                <a:blip r:embed="rId12"/>
                <a:stretch>
                  <a:fillRect l="-338" b="-81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6012160" y="2696868"/>
            <a:ext cx="1152128" cy="645758"/>
            <a:chOff x="6012160" y="2696868"/>
            <a:chExt cx="1152128" cy="645758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>
              <a:off x="6012160" y="2696868"/>
              <a:ext cx="504056" cy="5881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6444208" y="2696868"/>
              <a:ext cx="72008" cy="64575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>
              <a:cxnSpLocks/>
            </p:cNvCxnSpPr>
            <p:nvPr/>
          </p:nvCxnSpPr>
          <p:spPr bwMode="auto">
            <a:xfrm>
              <a:off x="6516216" y="2696868"/>
              <a:ext cx="648072" cy="5881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09117" y="2083364"/>
                <a:ext cx="2526525" cy="585481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sv-SE" sz="1600" dirty="0"/>
                  <a:t>Transmitted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sv-SE" sz="1600" dirty="0"/>
                  <a:t> different</a:t>
                </a:r>
              </a:p>
              <a:p>
                <a:pPr algn="ctr"/>
                <a:r>
                  <a:rPr lang="sv-SE" sz="1600" dirty="0"/>
                  <a:t> </a:t>
                </a:r>
                <a:r>
                  <a:rPr lang="sv-SE" sz="1600" dirty="0" err="1"/>
                  <a:t>slots</a:t>
                </a:r>
                <a:endParaRPr lang="sv-SE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117" y="2083364"/>
                <a:ext cx="2526525" cy="585481"/>
              </a:xfrm>
              <a:prstGeom prst="rect">
                <a:avLst/>
              </a:prstGeom>
              <a:blipFill>
                <a:blip r:embed="rId13"/>
                <a:stretch>
                  <a:fillRect l="-716" t="-1000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636158"/>
                <a:ext cx="3168111" cy="313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400" dirty="0">
                    <a:solidFill>
                      <a:schemeClr val="tx1"/>
                    </a:solidFill>
                  </a:rPr>
                  <a:t>Listening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sv-SE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sv-SE" sz="1400" dirty="0">
                    <a:solidFill>
                      <a:schemeClr val="tx1"/>
                    </a:solidFill>
                  </a:rPr>
                  <a:t> </a:t>
                </a:r>
                <a:r>
                  <a:rPr lang="sv-SE" sz="1400" dirty="0" err="1">
                    <a:solidFill>
                      <a:schemeClr val="tx1"/>
                    </a:solidFill>
                  </a:rPr>
                  <a:t>beams</a:t>
                </a:r>
                <a:r>
                  <a:rPr lang="sv-SE" sz="1400" dirty="0">
                    <a:solidFill>
                      <a:schemeClr val="tx1"/>
                    </a:solidFill>
                  </a:rPr>
                  <a:t> </a:t>
                </a:r>
                <a:r>
                  <a:rPr lang="sv-SE" sz="1400" dirty="0" err="1">
                    <a:solidFill>
                      <a:schemeClr val="tx1"/>
                    </a:solidFill>
                  </a:rPr>
                  <a:t>simultaneously</a:t>
                </a:r>
                <a:r>
                  <a:rPr lang="sv-SE" sz="1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36158"/>
                <a:ext cx="3168111" cy="313484"/>
              </a:xfrm>
              <a:prstGeom prst="rect">
                <a:avLst/>
              </a:prstGeom>
              <a:blipFill>
                <a:blip r:embed="rId14"/>
                <a:stretch>
                  <a:fillRect l="-577" b="-1923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596126" y="2577412"/>
                <a:ext cx="1715085" cy="386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=[</m:t>
                      </m:r>
                      <m:sSubSup>
                        <m:sSubSup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sSup>
                            <m:sSupPr>
                              <m:ctrlPr>
                                <a:rPr lang="sv-SE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v-SE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sv-SE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p>
                          </m:sSup>
                        </m:sub>
                        <m:sup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sv-S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sv-SE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126" y="2577412"/>
                <a:ext cx="1715085" cy="386388"/>
              </a:xfrm>
              <a:prstGeom prst="rect">
                <a:avLst/>
              </a:prstGeom>
              <a:blipFill>
                <a:blip r:embed="rId15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 rot="20603102">
                <a:off x="2557854" y="3810101"/>
                <a:ext cx="1723805" cy="3869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v-S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=[</m:t>
                      </m:r>
                      <m:sSubSup>
                        <m:sSubSup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v-S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sSup>
                            <m:sSupPr>
                              <m:ctrlPr>
                                <a:rPr lang="sv-S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v-S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sv-S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p>
                          </m:sSup>
                        </m:sub>
                        <m:sup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v-S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sv-SE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03102">
                <a:off x="2557854" y="3810101"/>
                <a:ext cx="1723805" cy="38690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 rot="19633846">
                <a:off x="2488145" y="4865511"/>
                <a:ext cx="1743491" cy="396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sv-SE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p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sv-S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=[</m:t>
                    </m:r>
                    <m:sSubSup>
                      <m:sSubSupPr>
                        <m:ctrlPr>
                          <a:rPr lang="sv-SE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sv-SE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bSup>
                    <m:r>
                      <a:rPr lang="sv-S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sv-SE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sSup>
                          <m:sSupPr>
                            <m:ctrlPr>
                              <a:rPr lang="sv-S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v-S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sv-S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</m:sub>
                      <m:sup>
                        <m:r>
                          <a:rPr lang="sv-S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bSup>
                    <m:r>
                      <a:rPr lang="sv-S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sv-SE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33846">
                <a:off x="2488145" y="4865511"/>
                <a:ext cx="1743491" cy="39677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4099" y="5355080"/>
                <a:ext cx="4356064" cy="83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The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beams</a:t>
                </a:r>
                <a:r>
                  <a:rPr lang="sv-SE" sz="1600" dirty="0">
                    <a:solidFill>
                      <a:schemeClr val="tx1"/>
                    </a:solidFill>
                  </a:rPr>
                  <a:t>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sv-SE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sv-SE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are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constructed</a:t>
                </a:r>
                <a:r>
                  <a:rPr lang="sv-SE" sz="1600" dirty="0">
                    <a:solidFill>
                      <a:schemeClr val="tx1"/>
                    </a:solidFill>
                  </a:rPr>
                  <a:t> as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previously</a:t>
                </a:r>
                <a:endParaRPr lang="sv-SE" sz="1600" dirty="0">
                  <a:solidFill>
                    <a:schemeClr val="tx1"/>
                  </a:solidFill>
                </a:endParaRPr>
              </a:p>
              <a:p>
                <a:r>
                  <a:rPr lang="sv-SE" sz="1600" dirty="0" err="1">
                    <a:solidFill>
                      <a:schemeClr val="tx1"/>
                    </a:solidFill>
                  </a:rPr>
                  <a:t>shown</a:t>
                </a:r>
                <a:r>
                  <a:rPr lang="sv-SE" sz="1600" dirty="0">
                    <a:solidFill>
                      <a:schemeClr val="tx1"/>
                    </a:solidFill>
                  </a:rPr>
                  <a:t>.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Hence</a:t>
                </a:r>
                <a:r>
                  <a:rPr lang="sv-SE" sz="1600" dirty="0">
                    <a:solidFill>
                      <a:schemeClr val="tx1"/>
                    </a:solidFill>
                  </a:rPr>
                  <a:t>,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this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could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correspond</a:t>
                </a:r>
                <a:r>
                  <a:rPr lang="sv-SE" sz="1600" dirty="0">
                    <a:solidFill>
                      <a:schemeClr val="tx1"/>
                    </a:solidFill>
                  </a:rPr>
                  <a:t> to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inital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sv-SE" sz="1600" dirty="0" err="1">
                    <a:solidFill>
                      <a:schemeClr val="tx1"/>
                    </a:solidFill>
                  </a:rPr>
                  <a:t>sector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sweep</a:t>
                </a:r>
                <a:r>
                  <a:rPr lang="sv-SE" sz="1600" dirty="0">
                    <a:solidFill>
                      <a:schemeClr val="tx1"/>
                    </a:solidFill>
                  </a:rPr>
                  <a:t> or the BRP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phase</a:t>
                </a:r>
                <a:r>
                  <a:rPr lang="sv-SE" sz="1600" dirty="0">
                    <a:solidFill>
                      <a:schemeClr val="tx1"/>
                    </a:solidFill>
                  </a:rPr>
                  <a:t> (or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both</a:t>
                </a:r>
                <a:r>
                  <a:rPr lang="sv-SE" sz="1600" dirty="0">
                    <a:solidFill>
                      <a:schemeClr val="tx1"/>
                    </a:solidFill>
                  </a:rPr>
                  <a:t> </a:t>
                </a:r>
                <a:r>
                  <a:rPr lang="sv-SE" sz="1600" dirty="0" err="1">
                    <a:solidFill>
                      <a:schemeClr val="tx1"/>
                    </a:solidFill>
                  </a:rPr>
                  <a:t>combined</a:t>
                </a:r>
                <a:r>
                  <a:rPr lang="sv-SE" sz="16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099" y="5355080"/>
                <a:ext cx="4356064" cy="837152"/>
              </a:xfrm>
              <a:prstGeom prst="rect">
                <a:avLst/>
              </a:prstGeom>
              <a:blipFill>
                <a:blip r:embed="rId18"/>
                <a:stretch>
                  <a:fillRect l="-699" t="-1449" b="-797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65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18" grpId="0" animBg="1"/>
      <p:bldP spid="119" grpId="0" animBg="1"/>
      <p:bldP spid="120" grpId="0" animBg="1"/>
      <p:bldP spid="121" grpId="0" animBg="1"/>
      <p:bldP spid="13" grpId="0" animBg="1"/>
      <p:bldP spid="3" grpId="0"/>
      <p:bldP spid="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065501-CF3D-4934-8919-4CD38DCA117A}">
  <ds:schemaRefs>
    <ds:schemaRef ds:uri="http://www.w3.org/XML/1998/namespace"/>
    <ds:schemaRef ds:uri="08b2df90-05d3-4030-90d4-c9feeb4a1cd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fb4050a4-637c-4513-a9e2-f3546918e5c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46772</TotalTime>
  <Words>791</Words>
  <Application>Microsoft Office PowerPoint</Application>
  <PresentationFormat>On-screen Show (4:3)</PresentationFormat>
  <Paragraphs>347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MS Gothic</vt:lpstr>
      <vt:lpstr>Arial</vt:lpstr>
      <vt:lpstr>Calibri</vt:lpstr>
      <vt:lpstr>Cambria Math</vt:lpstr>
      <vt:lpstr>Times New Roman</vt:lpstr>
      <vt:lpstr>Wingdings</vt:lpstr>
      <vt:lpstr>802-11-Submission</vt:lpstr>
      <vt:lpstr>Document</vt:lpstr>
      <vt:lpstr>UL Training Protocol for DL MU-MIMO in 802.11ay</vt:lpstr>
      <vt:lpstr>Introduction </vt:lpstr>
      <vt:lpstr>General Scenario</vt:lpstr>
      <vt:lpstr>Generating Transmit Beams</vt:lpstr>
      <vt:lpstr>Example: Hybrid Structure Transmission</vt:lpstr>
      <vt:lpstr>Example: Hybrid Structure Transmission</vt:lpstr>
      <vt:lpstr>Generating Receive Beams</vt:lpstr>
      <vt:lpstr>Example: Hybrid Structure Reception</vt:lpstr>
      <vt:lpstr>DL Training</vt:lpstr>
      <vt:lpstr>UL Training</vt:lpstr>
      <vt:lpstr>DL/UL Training Duality</vt:lpstr>
      <vt:lpstr>DL/UL Overhead Comparison</vt:lpstr>
      <vt:lpstr>Overhead Comparison</vt:lpstr>
      <vt:lpstr>UL Training Protocol</vt:lpstr>
      <vt:lpstr>Relation to BRP</vt:lpstr>
      <vt:lpstr>Benefits of UL Training</vt:lpstr>
      <vt:lpstr>Straw Poll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572</cp:revision>
  <cp:lastPrinted>1601-01-01T00:00:00Z</cp:lastPrinted>
  <dcterms:created xsi:type="dcterms:W3CDTF">2016-05-11T14:59:10Z</dcterms:created>
  <dcterms:modified xsi:type="dcterms:W3CDTF">2017-01-16T02:18:11Z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