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26"/>
  </p:notesMasterIdLst>
  <p:handoutMasterIdLst>
    <p:handoutMasterId r:id="rId27"/>
  </p:handoutMasterIdLst>
  <p:sldIdLst>
    <p:sldId id="529" r:id="rId2"/>
    <p:sldId id="514" r:id="rId3"/>
    <p:sldId id="563" r:id="rId4"/>
    <p:sldId id="575" r:id="rId5"/>
    <p:sldId id="547" r:id="rId6"/>
    <p:sldId id="558" r:id="rId7"/>
    <p:sldId id="566" r:id="rId8"/>
    <p:sldId id="565" r:id="rId9"/>
    <p:sldId id="570" r:id="rId10"/>
    <p:sldId id="571" r:id="rId11"/>
    <p:sldId id="572" r:id="rId12"/>
    <p:sldId id="573" r:id="rId13"/>
    <p:sldId id="576" r:id="rId14"/>
    <p:sldId id="559" r:id="rId15"/>
    <p:sldId id="574" r:id="rId16"/>
    <p:sldId id="561" r:id="rId17"/>
    <p:sldId id="577" r:id="rId18"/>
    <p:sldId id="545" r:id="rId19"/>
    <p:sldId id="537" r:id="rId20"/>
    <p:sldId id="578" r:id="rId21"/>
    <p:sldId id="564" r:id="rId22"/>
    <p:sldId id="568" r:id="rId23"/>
    <p:sldId id="579" r:id="rId24"/>
    <p:sldId id="567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14" autoAdjust="0"/>
    <p:restoredTop sz="85659" autoAdjust="0"/>
  </p:normalViewPr>
  <p:slideViewPr>
    <p:cSldViewPr>
      <p:cViewPr varScale="1">
        <p:scale>
          <a:sx n="65" d="100"/>
          <a:sy n="65" d="100"/>
        </p:scale>
        <p:origin x="-1256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04" y="-6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776" y="175081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802.11-16/1198r0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0639" y="95706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606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64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08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b="0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280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81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428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576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0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267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0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04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altLang="ja-JP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701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9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81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b="0" kern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81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200" b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23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196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 dirty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781313" y="240268"/>
            <a:ext cx="30396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latin typeface="Calibri" panose="020F0502020204030204" pitchFamily="34" charset="0"/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굴림" pitchFamily="34" charset="-127"/>
              </a:rPr>
              <a:t>IEEE 802.</a:t>
            </a:r>
            <a:r>
              <a:rPr lang="fr-FR" sz="1600" b="1" dirty="0" smtClean="0">
                <a:latin typeface="Calibri" panose="020F0502020204030204" pitchFamily="34" charset="0"/>
              </a:rPr>
              <a:t>11-17/0062r0</a:t>
            </a:r>
            <a:endParaRPr lang="en-US" altLang="ko-KR" sz="1600" b="1" dirty="0" smtClean="0">
              <a:solidFill>
                <a:srgbClr val="FF0000"/>
              </a:solidFill>
              <a:latin typeface="Calibri" panose="020F0502020204030204" pitchFamily="34" charset="0"/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9813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latin typeface="Calibri" panose="020F0502020204030204" pitchFamily="34" charset="0"/>
                <a:ea typeface="굴림" pitchFamily="34" charset="-127"/>
              </a:rPr>
              <a:t>Jan. 2017</a:t>
            </a:r>
            <a:endParaRPr lang="en-US" altLang="ko-KR" sz="1600" b="1" i="0" dirty="0">
              <a:solidFill>
                <a:schemeClr val="tx1"/>
              </a:solidFill>
              <a:latin typeface="Calibri" panose="020F0502020204030204" pitchFamily="34" charset="0"/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7239001" y="6477000"/>
            <a:ext cx="1447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Kosuke Aio,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3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cs typeface="+mj-cs"/>
              </a:rPr>
              <a:t>Simulation Analysis of ED Threshold Levels</a:t>
            </a:r>
            <a:r>
              <a:rPr lang="ja-JP" altLang="en-US" sz="2800" dirty="0">
                <a:cs typeface="+mj-cs"/>
              </a:rPr>
              <a:t> </a:t>
            </a:r>
            <a:r>
              <a:rPr lang="en-US" altLang="ja-JP" sz="2800" dirty="0" smtClean="0">
                <a:cs typeface="+mj-cs"/>
              </a:rPr>
              <a:t/>
            </a:r>
            <a:br>
              <a:rPr lang="en-US" altLang="ja-JP" sz="2800" dirty="0" smtClean="0">
                <a:cs typeface="+mj-cs"/>
              </a:rPr>
            </a:br>
            <a:r>
              <a:rPr lang="en-US" altLang="ja-JP" sz="2800" dirty="0" smtClean="0">
                <a:cs typeface="+mj-cs"/>
              </a:rPr>
              <a:t>in WLAN and LAA coexistence scenario</a:t>
            </a:r>
            <a:endParaRPr lang="en-US" sz="2800" dirty="0"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2017-1-17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anose="020F0502020204030204" pitchFamily="34" charset="0"/>
              </a:rPr>
              <a:t>Authors:</a:t>
            </a:r>
            <a:endParaRPr 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389886"/>
              </p:ext>
            </p:extLst>
          </p:nvPr>
        </p:nvGraphicFramePr>
        <p:xfrm>
          <a:off x="685800" y="3115786"/>
          <a:ext cx="79248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Kosuke</a:t>
                      </a:r>
                      <a:r>
                        <a:rPr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Aio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Sony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Kosuke.Aio@sony.com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Yuichi Morioka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Yusuke</a:t>
                      </a:r>
                      <a:r>
                        <a:rPr lang="en-US" altLang="ja-JP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Tanaka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" y="1657351"/>
            <a:ext cx="6009640" cy="40576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: (B) CBR UDP (75kbps)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4800" y="5638800"/>
            <a:ext cx="8610600" cy="6858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ja-JP" sz="2000" b="0" dirty="0" smtClean="0"/>
              <a:t>- LAA and WLAN average DL  throughput is the same between two simulation setups (1) and (2) due to low traffic</a:t>
            </a:r>
            <a:endParaRPr lang="en-US" altLang="ja-JP" sz="2000" b="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latin typeface="Calibri" panose="020F0502020204030204" pitchFamily="34" charset="0"/>
              </a:rPr>
              <a:t>・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Ave. DL </a:t>
            </a:r>
            <a:r>
              <a:rPr lang="en-US" altLang="ja-JP" sz="1800" b="1" dirty="0">
                <a:latin typeface="Calibri" panose="020F0502020204030204" pitchFamily="34" charset="0"/>
              </a:rPr>
              <a:t>Throughput per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flow </a:t>
            </a:r>
            <a:r>
              <a:rPr lang="en-US" altLang="ja-JP" sz="1800" b="1" dirty="0">
                <a:latin typeface="Calibri" panose="020F0502020204030204" pitchFamily="34" charset="0"/>
              </a:rPr>
              <a:t>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272592"/>
              </p:ext>
            </p:extLst>
          </p:nvPr>
        </p:nvGraphicFramePr>
        <p:xfrm>
          <a:off x="5715000" y="2971800"/>
          <a:ext cx="3200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954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WLAN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(1)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75.0kbps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75.0kbps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(2)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75.0kbps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75.0kbps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35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984" y="2076450"/>
            <a:ext cx="4445000" cy="333375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57400"/>
            <a:ext cx="4445000" cy="3333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: (B) </a:t>
            </a:r>
            <a:r>
              <a:rPr lang="en-US" altLang="ja-JP" dirty="0">
                <a:solidFill>
                  <a:schemeClr val="tx1"/>
                </a:solidFill>
              </a:rPr>
              <a:t>CBR UDP (75kbps)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4800" y="5562600"/>
            <a:ext cx="8610600" cy="6858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ja-JP" sz="2000" b="0" dirty="0" smtClean="0"/>
              <a:t>- Average throughput  of all BS is same at 75kbps.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latin typeface="Calibri" panose="020F0502020204030204" pitchFamily="34" charset="0"/>
              </a:rPr>
              <a:t>・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Each BS Ave. DL </a:t>
            </a:r>
            <a:r>
              <a:rPr lang="en-US" altLang="ja-JP" sz="1800" b="1" dirty="0">
                <a:latin typeface="Calibri" panose="020F0502020204030204" pitchFamily="34" charset="0"/>
              </a:rPr>
              <a:t>Throughput per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flow </a:t>
            </a:r>
            <a:r>
              <a:rPr lang="en-US" altLang="ja-JP" sz="1800" b="1" dirty="0">
                <a:latin typeface="Calibri" panose="020F0502020204030204" pitchFamily="34" charset="0"/>
              </a:rPr>
              <a:t>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36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0" dirty="0" smtClean="0"/>
              <a:t>From these simulation results, it can be observed that meeting 3GPP request </a:t>
            </a:r>
            <a:r>
              <a:rPr lang="en-US" altLang="ja-JP" sz="2000" b="0" dirty="0" smtClean="0"/>
              <a:t>is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not a way to provide fair coexistence between LAA and WLAN especially in heavy networks, </a:t>
            </a:r>
            <a:r>
              <a:rPr lang="en-US" altLang="ja-JP" sz="2000" b="0" dirty="0" smtClean="0"/>
              <a:t>from the following two reasons;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ja-JP" sz="1800" b="0" dirty="0" smtClean="0"/>
              <a:t>When </a:t>
            </a:r>
            <a:r>
              <a:rPr lang="en-US" altLang="ja-JP" sz="1800" b="0" dirty="0"/>
              <a:t>WLAN </a:t>
            </a:r>
            <a:r>
              <a:rPr lang="en-US" altLang="ja-JP" sz="1800" dirty="0" smtClean="0"/>
              <a:t>uses the same</a:t>
            </a:r>
            <a:r>
              <a:rPr lang="en-US" altLang="ja-JP" sz="1800" b="0" dirty="0" smtClean="0"/>
              <a:t> </a:t>
            </a:r>
            <a:r>
              <a:rPr lang="en-US" altLang="ja-JP" sz="1800" b="0" dirty="0"/>
              <a:t>ED </a:t>
            </a:r>
            <a:r>
              <a:rPr lang="en-US" altLang="ja-JP" sz="1800" b="0" dirty="0" smtClean="0"/>
              <a:t>threshold </a:t>
            </a:r>
            <a:r>
              <a:rPr lang="en-US" altLang="ja-JP" sz="1800" dirty="0" smtClean="0"/>
              <a:t>of</a:t>
            </a:r>
            <a:r>
              <a:rPr lang="en-US" altLang="ja-JP" sz="1800" b="0" dirty="0" smtClean="0"/>
              <a:t> </a:t>
            </a:r>
            <a:r>
              <a:rPr lang="en-US" altLang="ja-JP" sz="1800" b="0" dirty="0"/>
              <a:t>-</a:t>
            </a:r>
            <a:r>
              <a:rPr lang="en-US" altLang="ja-JP" sz="1800" b="0" dirty="0" smtClean="0"/>
              <a:t>72dBm, throughput </a:t>
            </a:r>
            <a:r>
              <a:rPr lang="en-US" altLang="ja-JP" sz="1800" b="0" dirty="0"/>
              <a:t>of </a:t>
            </a:r>
            <a:r>
              <a:rPr lang="en-US" altLang="ja-JP" sz="1800" b="0" dirty="0" smtClean="0"/>
              <a:t>LAA become </a:t>
            </a:r>
            <a:r>
              <a:rPr lang="en-US" altLang="ja-JP" sz="1800" b="0" dirty="0"/>
              <a:t>higher than that of </a:t>
            </a:r>
            <a:r>
              <a:rPr lang="en-US" altLang="ja-JP" sz="1800" b="0" dirty="0" smtClean="0"/>
              <a:t>WLAN </a:t>
            </a:r>
            <a:r>
              <a:rPr lang="en-US" altLang="ja-JP" sz="1800" b="0" dirty="0"/>
              <a:t>due to </a:t>
            </a:r>
            <a:r>
              <a:rPr lang="en-US" altLang="ja-JP" sz="1800" b="0" dirty="0" smtClean="0"/>
              <a:t>difference of channel access scheme. </a:t>
            </a:r>
          </a:p>
          <a:p>
            <a:pPr lvl="1">
              <a:lnSpc>
                <a:spcPct val="150000"/>
              </a:lnSpc>
            </a:pPr>
            <a:r>
              <a:rPr lang="en-US" altLang="ja-JP" sz="1800" b="0" dirty="0" smtClean="0"/>
              <a:t>Furthermore</a:t>
            </a:r>
            <a:r>
              <a:rPr lang="en-US" altLang="ja-JP" sz="1800" b="0" dirty="0"/>
              <a:t>, </a:t>
            </a:r>
            <a:r>
              <a:rPr lang="en-US" altLang="ja-JP" sz="1800" b="0" dirty="0" smtClean="0"/>
              <a:t>th</a:t>
            </a:r>
            <a:r>
              <a:rPr lang="en-US" altLang="ja-JP" sz="1800" dirty="0" smtClean="0"/>
              <a:t>e lowest </a:t>
            </a:r>
            <a:r>
              <a:rPr lang="en-US" altLang="ja-JP" sz="1800" b="0" dirty="0" smtClean="0"/>
              <a:t>performance </a:t>
            </a:r>
            <a:r>
              <a:rPr lang="en-US" altLang="ja-JP" sz="1800" b="0" dirty="0"/>
              <a:t>of </a:t>
            </a:r>
            <a:r>
              <a:rPr lang="en-US" altLang="ja-JP" sz="1800" b="0" dirty="0" smtClean="0"/>
              <a:t>LAA </a:t>
            </a:r>
            <a:r>
              <a:rPr lang="en-US" altLang="ja-JP" sz="1800" b="0" dirty="0"/>
              <a:t>BS is not improved even if WALN </a:t>
            </a:r>
            <a:r>
              <a:rPr lang="en-US" altLang="ja-JP" sz="1800" dirty="0"/>
              <a:t>changes </a:t>
            </a:r>
            <a:r>
              <a:rPr lang="en-US" altLang="ja-JP" sz="1800" dirty="0" smtClean="0"/>
              <a:t>ED threshold to </a:t>
            </a:r>
            <a:r>
              <a:rPr lang="en-US" altLang="ja-JP" sz="1800" b="0" dirty="0"/>
              <a:t>-72dBm</a:t>
            </a:r>
            <a:r>
              <a:rPr lang="en-US" altLang="ja-JP" sz="1800" b="0" dirty="0" smtClean="0"/>
              <a:t>.</a:t>
            </a:r>
            <a:endParaRPr lang="en-US" sz="1800" b="0" dirty="0" smtClean="0"/>
          </a:p>
          <a:p>
            <a:pPr>
              <a:lnSpc>
                <a:spcPct val="150000"/>
              </a:lnSpc>
            </a:pPr>
            <a:r>
              <a:rPr lang="en-US" altLang="ja-JP" sz="2000" b="0" dirty="0" smtClean="0"/>
              <a:t>Therefore, we need to consider other method to provide fair coexistence</a:t>
            </a:r>
          </a:p>
          <a:p>
            <a:pPr>
              <a:lnSpc>
                <a:spcPct val="150000"/>
              </a:lnSpc>
            </a:pPr>
            <a:r>
              <a:rPr lang="en-US" altLang="ja-JP" sz="2000" dirty="0" smtClean="0"/>
              <a:t>From next slide, we analyze dynamic TX power control and ED Threshold control to solve this problem</a:t>
            </a:r>
            <a:endParaRPr lang="en-US" altLang="ja-JP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61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sz="2800" dirty="0">
                <a:cs typeface="+mj-cs"/>
              </a:rPr>
              <a:t>(2) </a:t>
            </a:r>
            <a:r>
              <a:rPr lang="en-US" altLang="ja-JP" sz="2800" dirty="0"/>
              <a:t>Simulation results on </a:t>
            </a:r>
            <a:r>
              <a:rPr lang="en-US" altLang="ja-JP" sz="2800" dirty="0" smtClean="0"/>
              <a:t>“</a:t>
            </a:r>
            <a:r>
              <a:rPr lang="en-US" sz="2800" dirty="0" smtClean="0">
                <a:cs typeface="+mj-cs"/>
              </a:rPr>
              <a:t>What </a:t>
            </a:r>
            <a:r>
              <a:rPr lang="en-US" sz="2800" dirty="0">
                <a:cs typeface="+mj-cs"/>
              </a:rPr>
              <a:t>happens if Wi-Fi operates </a:t>
            </a:r>
            <a:r>
              <a:rPr lang="en-US" sz="2800" dirty="0" smtClean="0">
                <a:cs typeface="+mj-cs"/>
              </a:rPr>
              <a:t>using</a:t>
            </a:r>
            <a:br>
              <a:rPr lang="en-US" sz="2800" dirty="0" smtClean="0">
                <a:cs typeface="+mj-cs"/>
              </a:rPr>
            </a:br>
            <a:r>
              <a:rPr lang="en-US" sz="2800" dirty="0" smtClean="0">
                <a:cs typeface="+mj-cs"/>
              </a:rPr>
              <a:t>Dynamic </a:t>
            </a:r>
            <a:r>
              <a:rPr lang="en-US" sz="2800" dirty="0">
                <a:cs typeface="+mj-cs"/>
              </a:rPr>
              <a:t>TX power and ED threshold control </a:t>
            </a:r>
            <a:r>
              <a:rPr lang="en-US" sz="2800" dirty="0" smtClean="0">
                <a:cs typeface="+mj-cs"/>
              </a:rPr>
              <a:t>method”</a:t>
            </a:r>
            <a:endParaRPr lang="en-US" sz="2800" dirty="0">
              <a:cs typeface="+mj-cs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Slide </a:t>
            </a:r>
            <a:fld id="{3D0C9393-8DD5-47F8-80DF-CB27F46398E0}" type="slidenum">
              <a:rPr lang="en-US" smtClean="0"/>
              <a:pPr/>
              <a:t>13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01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Dynamic TX Power and ED Threshold Control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28601" y="1754311"/>
            <a:ext cx="8534399" cy="22842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 smtClean="0"/>
              <a:t>Current LAA’s ED Threshold is fixed by maximum </a:t>
            </a:r>
            <a:r>
              <a:rPr lang="en-US" altLang="ja-JP" sz="2000" b="0" dirty="0"/>
              <a:t>output </a:t>
            </a:r>
            <a:r>
              <a:rPr lang="en-US" altLang="ja-JP" sz="2000" b="0" dirty="0" smtClean="0"/>
              <a:t>power</a:t>
            </a:r>
            <a:endParaRPr lang="en-US" altLang="ja-JP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Maximum output power can be lowered </a:t>
            </a:r>
            <a:r>
              <a:rPr lang="en-US" altLang="ja-JP" b="0" dirty="0" smtClean="0"/>
              <a:t>but that will </a:t>
            </a:r>
            <a:r>
              <a:rPr lang="en-US" altLang="ja-JP" dirty="0" smtClean="0"/>
              <a:t>result in smaller coverage</a:t>
            </a:r>
            <a:endParaRPr lang="en-US" altLang="ja-JP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u="sng" dirty="0" smtClean="0"/>
              <a:t>We analyze 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“Dynamic TX power and ED threshold control”</a:t>
            </a:r>
            <a:r>
              <a:rPr lang="en-US" altLang="ja-JP" sz="2000" u="sng" dirty="0" smtClean="0"/>
              <a:t> </a:t>
            </a:r>
            <a:r>
              <a:rPr lang="en-US" altLang="ja-JP" sz="2000" b="0" u="sng" dirty="0" smtClean="0"/>
              <a:t>for WLAN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0" dirty="0" smtClean="0"/>
              <a:t>WLAN </a:t>
            </a:r>
            <a:r>
              <a:rPr lang="en-US" altLang="ja-JP" dirty="0" smtClean="0"/>
              <a:t>adjusts</a:t>
            </a:r>
            <a:r>
              <a:rPr lang="en-US" altLang="ja-JP" b="0" dirty="0" smtClean="0"/>
              <a:t> TX power </a:t>
            </a:r>
            <a:r>
              <a:rPr lang="en-US" altLang="ja-JP" dirty="0" smtClean="0"/>
              <a:t>according to anticipated recipient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0" dirty="0" smtClean="0"/>
              <a:t>WLAN </a:t>
            </a:r>
            <a:r>
              <a:rPr lang="en-US" altLang="ja-JP" dirty="0" smtClean="0"/>
              <a:t>adjusts</a:t>
            </a:r>
            <a:r>
              <a:rPr lang="en-US" altLang="ja-JP" b="0" dirty="0" smtClean="0"/>
              <a:t> </a:t>
            </a:r>
            <a:r>
              <a:rPr lang="en-US" altLang="ja-JP" b="0" dirty="0"/>
              <a:t>ED </a:t>
            </a:r>
            <a:r>
              <a:rPr lang="en-US" altLang="ja-JP" b="0" dirty="0" smtClean="0"/>
              <a:t>threshold </a:t>
            </a:r>
            <a:r>
              <a:rPr lang="en-US" altLang="ja-JP" dirty="0" smtClean="0"/>
              <a:t>by</a:t>
            </a:r>
            <a:r>
              <a:rPr lang="en-US" altLang="ja-JP" b="0" dirty="0" smtClean="0"/>
              <a:t> </a:t>
            </a:r>
            <a:r>
              <a:rPr lang="en-US" altLang="ja-JP" dirty="0">
                <a:solidFill>
                  <a:srgbClr val="FF0000"/>
                </a:solidFill>
              </a:rPr>
              <a:t>c</a:t>
            </a:r>
            <a:r>
              <a:rPr lang="en-US" altLang="ja-JP" b="0" dirty="0" smtClean="0">
                <a:solidFill>
                  <a:srgbClr val="FF0000"/>
                </a:solidFill>
              </a:rPr>
              <a:t>urrent</a:t>
            </a:r>
            <a:r>
              <a:rPr lang="en-US" altLang="ja-JP" b="0" dirty="0" smtClean="0"/>
              <a:t> TX power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4447666" y="4298848"/>
            <a:ext cx="4606405" cy="2082664"/>
            <a:chOff x="1078849" y="3191747"/>
            <a:chExt cx="4599863" cy="2079706"/>
          </a:xfrm>
        </p:grpSpPr>
        <p:cxnSp>
          <p:nvCxnSpPr>
            <p:cNvPr id="8" name="直線矢印コネクタ 7"/>
            <p:cNvCxnSpPr/>
            <p:nvPr/>
          </p:nvCxnSpPr>
          <p:spPr>
            <a:xfrm flipV="1">
              <a:off x="1548458" y="3435311"/>
              <a:ext cx="0" cy="16561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矢印コネクタ 9"/>
            <p:cNvCxnSpPr/>
            <p:nvPr/>
          </p:nvCxnSpPr>
          <p:spPr>
            <a:xfrm>
              <a:off x="1548457" y="5081336"/>
              <a:ext cx="308263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テキスト ボックス 10"/>
            <p:cNvSpPr txBox="1"/>
            <p:nvPr/>
          </p:nvSpPr>
          <p:spPr>
            <a:xfrm>
              <a:off x="4631092" y="4798047"/>
              <a:ext cx="1047620" cy="4610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solidFill>
                    <a:srgbClr val="FF0000"/>
                  </a:solidFill>
                  <a:latin typeface="+mn-ea"/>
                </a:rPr>
                <a:t>Current</a:t>
              </a:r>
              <a:r>
                <a:rPr lang="en-US" altLang="ja-JP" dirty="0" smtClean="0">
                  <a:latin typeface="+mn-ea"/>
                </a:rPr>
                <a:t> TX Pow</a:t>
              </a:r>
              <a:r>
                <a:rPr kumimoji="1" lang="en-US" altLang="ja-JP" dirty="0" smtClean="0">
                  <a:latin typeface="+mn-ea"/>
                </a:rPr>
                <a:t>(dBm)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078849" y="3191747"/>
              <a:ext cx="1224136" cy="190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</a:rPr>
                <a:t>ED-th(dBm)</a:t>
              </a:r>
              <a:endParaRPr kumimoji="1" lang="ja-JP" altLang="en-US" dirty="0">
                <a:latin typeface="+mn-ea"/>
              </a:endParaRPr>
            </a:p>
          </p:txBody>
        </p:sp>
        <p:cxnSp>
          <p:nvCxnSpPr>
            <p:cNvPr id="13" name="直線コネクタ 12"/>
            <p:cNvCxnSpPr/>
            <p:nvPr/>
          </p:nvCxnSpPr>
          <p:spPr>
            <a:xfrm flipH="1">
              <a:off x="3924722" y="4659447"/>
              <a:ext cx="637507" cy="0"/>
            </a:xfrm>
            <a:prstGeom prst="line">
              <a:avLst/>
            </a:prstGeom>
            <a:ln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flipH="1" flipV="1">
              <a:off x="2412554" y="3723343"/>
              <a:ext cx="1512169" cy="936104"/>
            </a:xfrm>
            <a:prstGeom prst="line">
              <a:avLst/>
            </a:prstGeom>
            <a:ln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H="1">
              <a:off x="1775047" y="3723343"/>
              <a:ext cx="637507" cy="0"/>
            </a:xfrm>
            <a:prstGeom prst="line">
              <a:avLst/>
            </a:prstGeom>
            <a:ln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1584462" y="3723343"/>
              <a:ext cx="2988332" cy="0"/>
            </a:xfrm>
            <a:prstGeom prst="line">
              <a:avLst/>
            </a:prstGeom>
            <a:ln w="63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1548457" y="4681979"/>
              <a:ext cx="2988332" cy="0"/>
            </a:xfrm>
            <a:prstGeom prst="line">
              <a:avLst/>
            </a:prstGeom>
            <a:ln w="63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2412554" y="3573810"/>
              <a:ext cx="0" cy="1517685"/>
            </a:xfrm>
            <a:prstGeom prst="line">
              <a:avLst/>
            </a:prstGeom>
            <a:ln w="63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3924722" y="3563651"/>
              <a:ext cx="0" cy="1517685"/>
            </a:xfrm>
            <a:prstGeom prst="line">
              <a:avLst/>
            </a:prstGeom>
            <a:ln w="63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テキスト ボックス 19"/>
            <p:cNvSpPr txBox="1"/>
            <p:nvPr/>
          </p:nvSpPr>
          <p:spPr>
            <a:xfrm>
              <a:off x="3694889" y="5080461"/>
              <a:ext cx="459668" cy="190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</a:rPr>
                <a:t>23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182720" y="5081336"/>
              <a:ext cx="459668" cy="190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</a:rPr>
                <a:t>13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078849" y="4520947"/>
              <a:ext cx="459668" cy="190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</a:rPr>
                <a:t>-72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078849" y="3584843"/>
              <a:ext cx="459668" cy="190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>
                  <a:latin typeface="+mn-ea"/>
                </a:rPr>
                <a:t>-62</a:t>
              </a:r>
              <a:endParaRPr kumimoji="1" lang="ja-JP" altLang="en-US" dirty="0">
                <a:latin typeface="+mn-ea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1981200" y="5777598"/>
            <a:ext cx="1219200" cy="623199"/>
            <a:chOff x="4613978" y="2355170"/>
            <a:chExt cx="1289879" cy="659328"/>
          </a:xfrm>
        </p:grpSpPr>
        <p:sp>
          <p:nvSpPr>
            <p:cNvPr id="26" name="テキスト ボックス 48"/>
            <p:cNvSpPr txBox="1">
              <a:spLocks noChangeArrowheads="1"/>
            </p:cNvSpPr>
            <p:nvPr/>
          </p:nvSpPr>
          <p:spPr bwMode="auto">
            <a:xfrm>
              <a:off x="4613978" y="2481719"/>
              <a:ext cx="1289879" cy="532779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xtLst/>
          </p:spPr>
          <p:txBody>
            <a:bodyPr wrap="square" lIns="35997" tIns="35997" rIns="35997" bIns="35997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defTabSz="914331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 kern="0" dirty="0" smtClean="0">
                  <a:solidFill>
                    <a:srgbClr val="00B050"/>
                  </a:solidFill>
                  <a:latin typeface="Calibri" panose="020F0502020204030204" pitchFamily="34" charset="0"/>
                  <a:ea typeface="+mn-ea"/>
                  <a:cs typeface="Meiryo UI" panose="020B0604030504040204" pitchFamily="50" charset="-128"/>
                </a:rPr>
                <a:t>WLAN MS_1</a:t>
              </a:r>
            </a:p>
            <a:p>
              <a:pPr algn="ctr" defTabSz="914331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 kern="0" dirty="0" smtClean="0">
                  <a:solidFill>
                    <a:srgbClr val="00B050"/>
                  </a:solidFill>
                  <a:latin typeface="Calibri" panose="020F0502020204030204" pitchFamily="34" charset="0"/>
                  <a:ea typeface="+mn-ea"/>
                  <a:cs typeface="Meiryo UI" panose="020B0604030504040204" pitchFamily="50" charset="-128"/>
                </a:rPr>
                <a:t>(near from BS)</a:t>
              </a:r>
              <a:endParaRPr lang="en-US" altLang="ja-JP" sz="1400" kern="0" dirty="0">
                <a:solidFill>
                  <a:srgbClr val="00B050"/>
                </a:solidFill>
                <a:latin typeface="Calibri" panose="020F0502020204030204" pitchFamily="34" charset="0"/>
                <a:ea typeface="+mn-ea"/>
                <a:cs typeface="Meiryo UI" panose="020B0604030504040204" pitchFamily="50" charset="-128"/>
              </a:endParaRPr>
            </a:p>
          </p:txBody>
        </p:sp>
        <p:sp>
          <p:nvSpPr>
            <p:cNvPr id="25" name="円/楕円 24"/>
            <p:cNvSpPr>
              <a:spLocks noChangeAspect="1"/>
            </p:cNvSpPr>
            <p:nvPr/>
          </p:nvSpPr>
          <p:spPr>
            <a:xfrm>
              <a:off x="5203180" y="2355170"/>
              <a:ext cx="167094" cy="168324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lIns="91433" tIns="45716" rIns="91433" bIns="45716" anchor="ctr"/>
            <a:lstStyle/>
            <a:p>
              <a:pPr algn="ctr" defTabSz="91433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ja-JP" altLang="en-US" sz="1000" kern="0" dirty="0">
                <a:solidFill>
                  <a:prstClr val="white"/>
                </a:solidFill>
                <a:cs typeface="Meiryo UI" panose="020B0604030504040204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828800" y="4235460"/>
            <a:ext cx="660977" cy="1671973"/>
            <a:chOff x="773623" y="1397694"/>
            <a:chExt cx="660977" cy="1671973"/>
          </a:xfrm>
        </p:grpSpPr>
        <p:sp>
          <p:nvSpPr>
            <p:cNvPr id="31" name="テキスト ボックス 48"/>
            <p:cNvSpPr txBox="1">
              <a:spLocks noChangeArrowheads="1"/>
            </p:cNvSpPr>
            <p:nvPr/>
          </p:nvSpPr>
          <p:spPr bwMode="auto">
            <a:xfrm>
              <a:off x="773623" y="1397694"/>
              <a:ext cx="660977" cy="565140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xtLst/>
          </p:spPr>
          <p:txBody>
            <a:bodyPr wrap="square" lIns="35997" tIns="35997" rIns="35997" bIns="35997">
              <a:spAutoFit/>
            </a:bodyPr>
            <a:lstStyle>
              <a:defPPr>
                <a:defRPr lang="ja-JP"/>
              </a:defPPr>
              <a:lvl1pPr algn="ctr" defTabSz="914331" fontAlgn="base">
                <a:spcBef>
                  <a:spcPct val="0"/>
                </a:spcBef>
                <a:spcAft>
                  <a:spcPct val="0"/>
                </a:spcAft>
                <a:defRPr sz="1100" kern="0">
                  <a:solidFill>
                    <a:schemeClr val="tx1">
                      <a:lumMod val="95000"/>
                      <a:lumOff val="5000"/>
                    </a:schemeClr>
                  </a:solidFill>
                  <a:cs typeface="Meiryo UI" panose="020B0604030504040204" pitchFamily="50" charset="-128"/>
                </a:defRPr>
              </a:lvl1pPr>
              <a:lvl2pPr marL="742950" indent="-285750" eaLnBrk="0" hangingPunct="0">
                <a:defRPr sz="2400"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charset="0"/>
                  <a:ea typeface="ＭＳ Ｐゴシック" charset="-128"/>
                </a:defRPr>
              </a:lvl9pPr>
            </a:lstStyle>
            <a:p>
              <a:r>
                <a:rPr lang="en-US" altLang="ja-JP" sz="1600" dirty="0" smtClean="0">
                  <a:latin typeface="Calibri" panose="020F0502020204030204" pitchFamily="34" charset="0"/>
                </a:rPr>
                <a:t>WLAN BS</a:t>
              </a:r>
              <a:endParaRPr lang="en-US" altLang="ja-JP" sz="1600" dirty="0">
                <a:latin typeface="Calibri" panose="020F0502020204030204" pitchFamily="34" charset="0"/>
              </a:endParaRPr>
            </a:p>
          </p:txBody>
        </p:sp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3203" y="1963009"/>
              <a:ext cx="476436" cy="11066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円/楕円 4"/>
          <p:cNvSpPr/>
          <p:nvPr/>
        </p:nvSpPr>
        <p:spPr bwMode="auto">
          <a:xfrm>
            <a:off x="440341" y="5354105"/>
            <a:ext cx="3440774" cy="820743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152400" y="5715000"/>
            <a:ext cx="1125379" cy="674177"/>
            <a:chOff x="4694810" y="2211106"/>
            <a:chExt cx="1190619" cy="713261"/>
          </a:xfrm>
        </p:grpSpPr>
        <p:sp>
          <p:nvSpPr>
            <p:cNvPr id="35" name="テキスト ボックス 48"/>
            <p:cNvSpPr txBox="1">
              <a:spLocks noChangeArrowheads="1"/>
            </p:cNvSpPr>
            <p:nvPr/>
          </p:nvSpPr>
          <p:spPr bwMode="auto">
            <a:xfrm>
              <a:off x="4694810" y="2391589"/>
              <a:ext cx="1190619" cy="532778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xtLst/>
          </p:spPr>
          <p:txBody>
            <a:bodyPr wrap="square" lIns="35997" tIns="35997" rIns="35997" bIns="35997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defTabSz="914331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 kern="0" dirty="0" smtClean="0">
                  <a:solidFill>
                    <a:srgbClr val="0070C0"/>
                  </a:solidFill>
                  <a:latin typeface="Calibri" panose="020F0502020204030204" pitchFamily="34" charset="0"/>
                  <a:ea typeface="+mn-ea"/>
                  <a:cs typeface="Meiryo UI" panose="020B0604030504040204" pitchFamily="50" charset="-128"/>
                </a:rPr>
                <a:t>WLAN MS_2</a:t>
              </a:r>
            </a:p>
            <a:p>
              <a:pPr algn="ctr" defTabSz="914331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1400" kern="0" dirty="0" smtClean="0">
                  <a:solidFill>
                    <a:srgbClr val="0070C0"/>
                  </a:solidFill>
                  <a:latin typeface="Calibri" panose="020F0502020204030204" pitchFamily="34" charset="0"/>
                  <a:ea typeface="+mn-ea"/>
                  <a:cs typeface="Meiryo UI" panose="020B0604030504040204" pitchFamily="50" charset="-128"/>
                </a:rPr>
                <a:t>(far from BS)</a:t>
              </a:r>
              <a:endParaRPr lang="en-US" altLang="ja-JP" sz="1400" kern="0" dirty="0">
                <a:solidFill>
                  <a:srgbClr val="0070C0"/>
                </a:solidFill>
                <a:latin typeface="Calibri" panose="020F0502020204030204" pitchFamily="34" charset="0"/>
                <a:ea typeface="+mn-ea"/>
                <a:cs typeface="Meiryo UI" panose="020B0604030504040204" pitchFamily="50" charset="-128"/>
              </a:endParaRPr>
            </a:p>
          </p:txBody>
        </p:sp>
        <p:sp>
          <p:nvSpPr>
            <p:cNvPr id="34" name="円/楕円 33"/>
            <p:cNvSpPr>
              <a:spLocks noChangeAspect="1"/>
            </p:cNvSpPr>
            <p:nvPr/>
          </p:nvSpPr>
          <p:spPr>
            <a:xfrm>
              <a:off x="5220626" y="2211106"/>
              <a:ext cx="167094" cy="168323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lIns="91433" tIns="45716" rIns="91433" bIns="45716" anchor="ctr"/>
            <a:lstStyle/>
            <a:p>
              <a:pPr algn="ctr" defTabSz="91433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ja-JP" altLang="en-US" sz="1000" kern="0" dirty="0">
                <a:solidFill>
                  <a:prstClr val="white"/>
                </a:solidFill>
                <a:cs typeface="Meiryo UI" panose="020B0604030504040204" pitchFamily="50" charset="-128"/>
              </a:endParaRPr>
            </a:p>
          </p:txBody>
        </p:sp>
      </p:grpSp>
      <p:sp>
        <p:nvSpPr>
          <p:cNvPr id="36" name="下矢印 35"/>
          <p:cNvSpPr/>
          <p:nvPr/>
        </p:nvSpPr>
        <p:spPr bwMode="auto">
          <a:xfrm rot="15742366" flipV="1">
            <a:off x="1253989" y="5205380"/>
            <a:ext cx="340662" cy="971502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右矢印 36"/>
          <p:cNvSpPr/>
          <p:nvPr/>
        </p:nvSpPr>
        <p:spPr bwMode="auto">
          <a:xfrm rot="2810360">
            <a:off x="2243764" y="5595392"/>
            <a:ext cx="322103" cy="191481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4800" y="4674743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High TX power</a:t>
            </a:r>
          </a:p>
          <a:p>
            <a:r>
              <a:rPr kumimoji="1" lang="en-US" altLang="ja-JP" dirty="0" smtClean="0">
                <a:latin typeface="Calibri" panose="020F0502020204030204" pitchFamily="34" charset="0"/>
              </a:rPr>
              <a:t>Low ED threshold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39" name="四角形吹き出し 38"/>
          <p:cNvSpPr/>
          <p:nvPr/>
        </p:nvSpPr>
        <p:spPr bwMode="auto">
          <a:xfrm>
            <a:off x="304800" y="4690855"/>
            <a:ext cx="1322798" cy="445553"/>
          </a:xfrm>
          <a:prstGeom prst="wedgeRectCallout">
            <a:avLst>
              <a:gd name="adj1" fmla="val 35792"/>
              <a:gd name="adj2" fmla="val 145465"/>
            </a:avLst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624329" y="4643735"/>
            <a:ext cx="130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Low TX power</a:t>
            </a:r>
          </a:p>
          <a:p>
            <a:r>
              <a:rPr kumimoji="1" lang="en-US" altLang="ja-JP" dirty="0" smtClean="0">
                <a:latin typeface="Calibri" panose="020F0502020204030204" pitchFamily="34" charset="0"/>
              </a:rPr>
              <a:t>High ED threshold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41" name="四角形吹き出し 40"/>
          <p:cNvSpPr/>
          <p:nvPr/>
        </p:nvSpPr>
        <p:spPr bwMode="auto">
          <a:xfrm>
            <a:off x="2607851" y="4660113"/>
            <a:ext cx="1322798" cy="445553"/>
          </a:xfrm>
          <a:prstGeom prst="wedgeRectCallout">
            <a:avLst>
              <a:gd name="adj1" fmla="val -59073"/>
              <a:gd name="adj2" fmla="val 136732"/>
            </a:avLst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円/楕円 2"/>
          <p:cNvSpPr/>
          <p:nvPr/>
        </p:nvSpPr>
        <p:spPr bwMode="auto">
          <a:xfrm>
            <a:off x="5909667" y="4893659"/>
            <a:ext cx="135541" cy="135541"/>
          </a:xfrm>
          <a:prstGeom prst="ellipse">
            <a:avLst/>
          </a:prstGeom>
          <a:solidFill>
            <a:srgbClr val="00B050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円/楕円 41"/>
          <p:cNvSpPr/>
          <p:nvPr/>
        </p:nvSpPr>
        <p:spPr bwMode="auto">
          <a:xfrm>
            <a:off x="7027259" y="5579459"/>
            <a:ext cx="135541" cy="135541"/>
          </a:xfrm>
          <a:prstGeom prst="ellipse">
            <a:avLst/>
          </a:prstGeom>
          <a:solidFill>
            <a:srgbClr val="0070C0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直線コネクタ 26"/>
          <p:cNvCxnSpPr>
            <a:stCxn id="3" idx="6"/>
          </p:cNvCxnSpPr>
          <p:nvPr/>
        </p:nvCxnSpPr>
        <p:spPr bwMode="auto">
          <a:xfrm flipH="1" flipV="1">
            <a:off x="4907988" y="4961429"/>
            <a:ext cx="1044000" cy="1"/>
          </a:xfrm>
          <a:prstGeom prst="line">
            <a:avLst/>
          </a:prstGeom>
          <a:ln>
            <a:solidFill>
              <a:srgbClr val="00B050"/>
            </a:solidFill>
            <a:prstDash val="dash"/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 bwMode="auto">
          <a:xfrm flipH="1" flipV="1">
            <a:off x="4917943" y="5638800"/>
            <a:ext cx="2145857" cy="1"/>
          </a:xfrm>
          <a:prstGeom prst="line">
            <a:avLst/>
          </a:prstGeom>
          <a:ln>
            <a:solidFill>
              <a:srgbClr val="0070C0"/>
            </a:solidFill>
            <a:prstDash val="dash"/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 bwMode="auto">
          <a:xfrm flipV="1">
            <a:off x="5971735" y="4961431"/>
            <a:ext cx="0" cy="1213417"/>
          </a:xfrm>
          <a:prstGeom prst="line">
            <a:avLst/>
          </a:prstGeom>
          <a:ln>
            <a:solidFill>
              <a:srgbClr val="00B050"/>
            </a:solidFill>
            <a:prstDash val="dash"/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endCxn id="42" idx="0"/>
          </p:cNvCxnSpPr>
          <p:nvPr/>
        </p:nvCxnSpPr>
        <p:spPr bwMode="auto">
          <a:xfrm flipV="1">
            <a:off x="7095029" y="5579459"/>
            <a:ext cx="1" cy="606709"/>
          </a:xfrm>
          <a:prstGeom prst="line">
            <a:avLst/>
          </a:prstGeom>
          <a:ln>
            <a:solidFill>
              <a:srgbClr val="0070C0"/>
            </a:solidFill>
            <a:prstDash val="dash"/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6062673" y="4787696"/>
            <a:ext cx="966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  <a:latin typeface="Calibri" panose="020F0502020204030204" pitchFamily="34" charset="0"/>
              </a:rPr>
              <a:t>WLAN MS_1</a:t>
            </a:r>
            <a:endParaRPr kumimoji="1" lang="ja-JP" altLang="en-US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262669" y="5409766"/>
            <a:ext cx="966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  <a:latin typeface="Calibri" panose="020F0502020204030204" pitchFamily="34" charset="0"/>
              </a:rPr>
              <a:t>WLAN MS_2</a:t>
            </a:r>
            <a:endParaRPr kumimoji="1" lang="ja-JP" altLang="en-US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99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4800" y="1524000"/>
            <a:ext cx="8646139" cy="38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Simulation setup is as follows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(A)/(1)/(2) are the same as before </a:t>
            </a:r>
            <a:endParaRPr lang="en-US" altLang="zh-CN" sz="1600" b="0" dirty="0" smtClean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567639"/>
              </p:ext>
            </p:extLst>
          </p:nvPr>
        </p:nvGraphicFramePr>
        <p:xfrm>
          <a:off x="381000" y="2362200"/>
          <a:ext cx="8460000" cy="3420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09730"/>
                <a:gridCol w="3429730"/>
                <a:gridCol w="457297"/>
                <a:gridCol w="3963243"/>
              </a:tblGrid>
              <a:tr h="40519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Calibri" panose="020F0502020204030204" pitchFamily="34" charset="0"/>
                        </a:rPr>
                        <a:t>Traffic Model</a:t>
                      </a:r>
                      <a:r>
                        <a:rPr lang="ja-JP" altLang="en-US" sz="180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ja-JP" sz="18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ja-JP" sz="1800" dirty="0" smtClean="0">
                          <a:latin typeface="Calibri" panose="020F0502020204030204" pitchFamily="34" charset="0"/>
                        </a:rPr>
                        <a:t>&amp; Load</a:t>
                      </a:r>
                      <a:endParaRPr kumimoji="1" lang="ja-JP" altLang="en-US" sz="1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Calibri" panose="020F0502020204030204" pitchFamily="34" charset="0"/>
                        </a:rPr>
                        <a:t>WLAN Detect</a:t>
                      </a:r>
                      <a:r>
                        <a:rPr lang="en-US" altLang="ja-JP" sz="1800" baseline="0" dirty="0" smtClean="0">
                          <a:latin typeface="Calibri" panose="020F0502020204030204" pitchFamily="34" charset="0"/>
                        </a:rPr>
                        <a:t> Th</a:t>
                      </a:r>
                      <a:r>
                        <a:rPr lang="en-US" altLang="ja-JP" sz="1800" dirty="0" smtClean="0">
                          <a:latin typeface="Calibri" panose="020F0502020204030204" pitchFamily="34" charset="0"/>
                        </a:rPr>
                        <a:t> [dBm]</a:t>
                      </a:r>
                      <a:endParaRPr kumimoji="1" lang="ja-JP" altLang="en-US" sz="180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45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(A)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FTP model 1 UDP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(file size : 0.5Mbyte, lambda : 2.5)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smtClean="0">
                          <a:latin typeface="Calibri" panose="020F0502020204030204" pitchFamily="34" charset="0"/>
                        </a:rPr>
                        <a:t>&lt;DL&gt; 20flows   &lt;UL&gt; No traffic</a:t>
                      </a:r>
                      <a:endParaRPr kumimoji="1" lang="en-US" altLang="ja-JP" sz="1800" baseline="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(1)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Default Setup</a:t>
                      </a:r>
                    </a:p>
                    <a:p>
                      <a:pPr algn="ctr"/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WLAN : </a:t>
                      </a:r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 -62)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45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(2)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3GPP Requested  Setup</a:t>
                      </a:r>
                    </a:p>
                    <a:p>
                      <a:pPr algn="ctr"/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WLAN : </a:t>
                      </a:r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 -72)</a:t>
                      </a:r>
                      <a:endParaRPr kumimoji="1" lang="ja-JP" altLang="en-US" dirty="0" smtClean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94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aseline="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(3)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Proposed</a:t>
                      </a:r>
                      <a:r>
                        <a:rPr kumimoji="1" lang="en-US" altLang="ja-JP" u="sng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Setup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- WLAN : PD = -82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WLAN : ED = </a:t>
                      </a:r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variable</a:t>
                      </a:r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(determined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 by current TX  power)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- Target RSSI = -52 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(※)</a:t>
                      </a:r>
                      <a:endParaRPr kumimoji="1" lang="ja-JP" altLang="en-US" dirty="0" smtClean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81000" y="5867400"/>
            <a:ext cx="7039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* TX </a:t>
            </a:r>
            <a:r>
              <a:rPr kumimoji="1" lang="en-US" altLang="ja-JP" sz="1400" dirty="0">
                <a:latin typeface="Calibri" panose="020F0502020204030204" pitchFamily="34" charset="0"/>
              </a:rPr>
              <a:t>power [dBm] = Target RSSI [dBm] – Path Loss [dB]</a:t>
            </a:r>
            <a:endParaRPr kumimoji="1" lang="ja-JP" altLang="en-US" sz="1400" dirty="0">
              <a:latin typeface="Calibri" panose="020F0502020204030204" pitchFamily="34" charset="0"/>
            </a:endParaRPr>
          </a:p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      (On the assumption that  WLAN can get information about Path Loss between BS and MS)</a:t>
            </a:r>
          </a:p>
        </p:txBody>
      </p:sp>
    </p:spTree>
    <p:extLst>
      <p:ext uri="{BB962C8B-B14F-4D97-AF65-F5344CB8AC3E}">
        <p14:creationId xmlns:p14="http://schemas.microsoft.com/office/powerpoint/2010/main" val="11342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" y="1665768"/>
            <a:ext cx="600964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4800" y="5638800"/>
            <a:ext cx="8610600" cy="6858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ja-JP" sz="2000" b="0" dirty="0" smtClean="0"/>
              <a:t>- If WLAN controls TX power and ED threshold, </a:t>
            </a:r>
            <a:r>
              <a:rPr lang="en-US" altLang="ja-JP" sz="2000" b="0" dirty="0">
                <a:solidFill>
                  <a:srgbClr val="FF0000"/>
                </a:solidFill>
              </a:rPr>
              <a:t>Ave. DL throughput of LAA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and WLAN become comparable </a:t>
            </a:r>
            <a:r>
              <a:rPr lang="en-US" altLang="ja-JP" sz="2000" b="0" dirty="0" smtClean="0"/>
              <a:t>because WLAN can increase ED threshold</a:t>
            </a:r>
            <a:endParaRPr lang="en-US" altLang="ja-JP" sz="2000" b="0" dirty="0"/>
          </a:p>
          <a:p>
            <a:pPr marL="0" indent="0">
              <a:buNone/>
            </a:pPr>
            <a:endParaRPr lang="en-US" altLang="ja-JP" sz="2000" b="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latin typeface="Calibri" panose="020F0502020204030204" pitchFamily="34" charset="0"/>
              </a:rPr>
              <a:t>・ </a:t>
            </a:r>
            <a:r>
              <a:rPr lang="en-US" altLang="ja-JP" sz="1800" b="1" dirty="0">
                <a:latin typeface="Calibri" panose="020F0502020204030204" pitchFamily="34" charset="0"/>
              </a:rPr>
              <a:t>Ave.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DL </a:t>
            </a:r>
            <a:r>
              <a:rPr lang="en-US" altLang="ja-JP" sz="1800" b="1" dirty="0">
                <a:latin typeface="Calibri" panose="020F0502020204030204" pitchFamily="34" charset="0"/>
              </a:rPr>
              <a:t>Throughput per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flow </a:t>
            </a:r>
            <a:r>
              <a:rPr lang="en-US" altLang="ja-JP" sz="1800" b="1" dirty="0">
                <a:latin typeface="Calibri" panose="020F0502020204030204" pitchFamily="34" charset="0"/>
              </a:rPr>
              <a:t>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707202"/>
              </p:ext>
            </p:extLst>
          </p:nvPr>
        </p:nvGraphicFramePr>
        <p:xfrm>
          <a:off x="5715000" y="3028666"/>
          <a:ext cx="3200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954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WLAN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(1)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1.46Mbps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2.64 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(2)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2.23Mbps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1.80 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(3)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2.00Mbps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2.08Mbps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円/楕円 12"/>
          <p:cNvSpPr/>
          <p:nvPr/>
        </p:nvSpPr>
        <p:spPr bwMode="auto">
          <a:xfrm>
            <a:off x="4105940" y="2847833"/>
            <a:ext cx="1159213" cy="381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上下矢印 11"/>
          <p:cNvSpPr/>
          <p:nvPr/>
        </p:nvSpPr>
        <p:spPr bwMode="auto">
          <a:xfrm>
            <a:off x="3200400" y="2838166"/>
            <a:ext cx="228600" cy="400334"/>
          </a:xfrm>
          <a:prstGeom prst="up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2590800" y="2797126"/>
            <a:ext cx="1143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07257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684" y="2081766"/>
            <a:ext cx="4445000" cy="333375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81766"/>
            <a:ext cx="4445000" cy="3333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92100" y="5562600"/>
            <a:ext cx="8610600" cy="7620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ja-JP" sz="2000" b="0" dirty="0" smtClean="0"/>
              <a:t>- </a:t>
            </a:r>
            <a:r>
              <a:rPr lang="en-US" altLang="ja-JP" sz="2000" b="0" dirty="0"/>
              <a:t>If WLAN controls TX power </a:t>
            </a:r>
            <a:r>
              <a:rPr lang="en-US" altLang="ja-JP" sz="2000" b="0" dirty="0" smtClean="0"/>
              <a:t>and,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the lowest </a:t>
            </a:r>
            <a:r>
              <a:rPr lang="en-US" altLang="ja-JP" sz="2000" b="0" dirty="0">
                <a:solidFill>
                  <a:srgbClr val="FF0000"/>
                </a:solidFill>
              </a:rPr>
              <a:t>throughput of LAA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BS is improved</a:t>
            </a:r>
            <a:r>
              <a:rPr lang="en-US" altLang="ja-JP" sz="2000" b="0" dirty="0" smtClean="0"/>
              <a:t> because WLAN BS reduces the TX power</a:t>
            </a:r>
            <a:endParaRPr lang="en-US" altLang="ja-JP" sz="2000" b="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latin typeface="Calibri" panose="020F0502020204030204" pitchFamily="34" charset="0"/>
              </a:rPr>
              <a:t>・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Each BS Ave. DL </a:t>
            </a:r>
            <a:r>
              <a:rPr lang="en-US" altLang="ja-JP" sz="1800" b="1" dirty="0">
                <a:latin typeface="Calibri" panose="020F0502020204030204" pitchFamily="34" charset="0"/>
              </a:rPr>
              <a:t>Throughput per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flow </a:t>
            </a:r>
            <a:r>
              <a:rPr lang="en-US" altLang="ja-JP" sz="1800" b="1" dirty="0">
                <a:latin typeface="Calibri" panose="020F0502020204030204" pitchFamily="34" charset="0"/>
              </a:rPr>
              <a:t>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2" name="円/楕円 11"/>
          <p:cNvSpPr/>
          <p:nvPr/>
        </p:nvSpPr>
        <p:spPr bwMode="auto">
          <a:xfrm flipH="1" flipV="1">
            <a:off x="1028698" y="4886442"/>
            <a:ext cx="381001" cy="247571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円/楕円 13"/>
          <p:cNvSpPr/>
          <p:nvPr/>
        </p:nvSpPr>
        <p:spPr bwMode="auto">
          <a:xfrm flipH="1" flipV="1">
            <a:off x="2184399" y="4886443"/>
            <a:ext cx="381001" cy="247571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円/楕円 14"/>
          <p:cNvSpPr/>
          <p:nvPr/>
        </p:nvSpPr>
        <p:spPr bwMode="auto">
          <a:xfrm flipH="1" flipV="1">
            <a:off x="3356341" y="4524414"/>
            <a:ext cx="381001" cy="57134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73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0" dirty="0" smtClean="0"/>
              <a:t>By this simulation result, </a:t>
            </a:r>
            <a:r>
              <a:rPr lang="en-US" altLang="ja-JP" b="0" dirty="0" smtClean="0">
                <a:solidFill>
                  <a:srgbClr val="FF0000"/>
                </a:solidFill>
              </a:rPr>
              <a:t>”Dynamic</a:t>
            </a:r>
            <a:r>
              <a:rPr lang="en-US" b="0" dirty="0" smtClean="0">
                <a:solidFill>
                  <a:srgbClr val="FF0000"/>
                </a:solidFill>
              </a:rPr>
              <a:t> TX power and ED threshold control” is the best solution to provide fairness between </a:t>
            </a:r>
            <a:r>
              <a:rPr lang="en-US" b="0" dirty="0">
                <a:solidFill>
                  <a:srgbClr val="FF0000"/>
                </a:solidFill>
              </a:rPr>
              <a:t>WLAN and </a:t>
            </a:r>
            <a:r>
              <a:rPr lang="en-US" b="0" dirty="0" smtClean="0">
                <a:solidFill>
                  <a:srgbClr val="FF0000"/>
                </a:solidFill>
              </a:rPr>
              <a:t>LAA</a:t>
            </a:r>
            <a:endParaRPr lang="en-US" b="0" dirty="0" smtClean="0"/>
          </a:p>
          <a:p>
            <a:pPr marL="881063">
              <a:lnSpc>
                <a:spcPct val="150000"/>
              </a:lnSpc>
              <a:buFontTx/>
              <a:buChar char="-"/>
            </a:pPr>
            <a:r>
              <a:rPr lang="en-US" sz="2200" b="0" dirty="0" smtClean="0"/>
              <a:t>If WLAN can control TX power and ED value, </a:t>
            </a:r>
            <a:r>
              <a:rPr lang="en-US" altLang="ja-JP" sz="2200" b="0" dirty="0"/>
              <a:t>DL throughput of LAA BS </a:t>
            </a:r>
            <a:r>
              <a:rPr lang="en-US" altLang="ja-JP" sz="2200" b="0" dirty="0" smtClean="0"/>
              <a:t>and WLAN AP become comparable</a:t>
            </a:r>
          </a:p>
          <a:p>
            <a:pPr marL="881063" lvl="1" indent="-342900">
              <a:lnSpc>
                <a:spcPct val="150000"/>
              </a:lnSpc>
              <a:buFontTx/>
              <a:buChar char="-"/>
            </a:pPr>
            <a:r>
              <a:rPr lang="en-US" altLang="ja-JP" sz="2200" dirty="0" smtClean="0"/>
              <a:t>Furthermore</a:t>
            </a:r>
            <a:r>
              <a:rPr lang="en-US" altLang="ja-JP" sz="2200" dirty="0"/>
              <a:t>, the lowest performance of </a:t>
            </a:r>
            <a:r>
              <a:rPr lang="en-US" altLang="ja-JP" sz="2200" dirty="0" smtClean="0"/>
              <a:t>LAA BS is improved by proposed method</a:t>
            </a:r>
            <a:endParaRPr lang="en-US" altLang="ja-JP" sz="2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0" dirty="0"/>
              <a:t>[1] </a:t>
            </a:r>
            <a:r>
              <a:rPr lang="en-US" altLang="ja-JP" b="0" dirty="0" smtClean="0"/>
              <a:t>11-16-1291-00-0000-pded-ad-hoc-agenda-27-sept-2016</a:t>
            </a:r>
          </a:p>
          <a:p>
            <a:r>
              <a:rPr lang="en-US" altLang="ja-JP" b="0" dirty="0" smtClean="0"/>
              <a:t>[2] 11-16-1451-00-0000-Simulation-Analysis-of-ED-Threshold-</a:t>
            </a:r>
          </a:p>
          <a:p>
            <a:pPr marL="719138" indent="0">
              <a:buNone/>
            </a:pPr>
            <a:r>
              <a:rPr lang="en-US" altLang="ja-JP" b="0" dirty="0" smtClean="0"/>
              <a:t>Levels</a:t>
            </a:r>
          </a:p>
          <a:p>
            <a:r>
              <a:rPr lang="en-US" altLang="zh-CN" b="0" dirty="0" smtClean="0"/>
              <a:t>[3] </a:t>
            </a:r>
            <a:r>
              <a:rPr lang="en-US" altLang="zh-CN" b="0" dirty="0"/>
              <a:t>3GPP TR 36.889 </a:t>
            </a:r>
            <a:r>
              <a:rPr lang="en-US" altLang="zh-CN" b="0" dirty="0" smtClean="0"/>
              <a:t>V13.0.0</a:t>
            </a:r>
          </a:p>
          <a:p>
            <a:pPr marL="342900" lvl="1" indent="-342900">
              <a:buFontTx/>
              <a:buChar char="•"/>
            </a:pPr>
            <a:r>
              <a:rPr lang="en-US" altLang="ja-JP" sz="2400" dirty="0" smtClean="0"/>
              <a:t>[4] </a:t>
            </a:r>
            <a:r>
              <a:rPr kumimoji="1" lang="en-US" altLang="ja-JP" sz="2400" dirty="0"/>
              <a:t>3GPP TR 36.814.</a:t>
            </a:r>
            <a:r>
              <a:rPr lang="en-US" altLang="ja-JP" sz="2400" dirty="0"/>
              <a:t> </a:t>
            </a:r>
            <a:endParaRPr lang="en-US" altLang="zh-CN" b="0" dirty="0" smtClean="0"/>
          </a:p>
          <a:p>
            <a:r>
              <a:rPr lang="en-US" altLang="ja-JP" b="0" dirty="0" smtClean="0"/>
              <a:t>[5] R1-156621(Coexistence </a:t>
            </a:r>
            <a:r>
              <a:rPr lang="en-US" altLang="ja-JP" b="0" dirty="0"/>
              <a:t>Simulation Results for DL-only LAA</a:t>
            </a:r>
            <a:r>
              <a:rPr lang="en-US" altLang="ja-JP" b="0" dirty="0" smtClean="0"/>
              <a:t>)</a:t>
            </a:r>
          </a:p>
          <a:p>
            <a:r>
              <a:rPr lang="en-US" altLang="ja-JP" b="0" dirty="0" smtClean="0"/>
              <a:t>[</a:t>
            </a:r>
            <a:r>
              <a:rPr lang="en-US" altLang="ja-JP" b="0" dirty="0"/>
              <a:t>6</a:t>
            </a:r>
            <a:r>
              <a:rPr lang="en-US" altLang="ja-JP" b="0" dirty="0" smtClean="0"/>
              <a:t>] </a:t>
            </a:r>
            <a:r>
              <a:rPr lang="en-US" altLang="ja-JP" b="0" dirty="0"/>
              <a:t>3GPP TS 36.213 </a:t>
            </a:r>
            <a:r>
              <a:rPr lang="en-US" altLang="ja-JP" b="0" dirty="0" smtClean="0"/>
              <a:t>V14.</a:t>
            </a:r>
            <a:r>
              <a:rPr lang="en-US" altLang="ja-JP" b="0" dirty="0"/>
              <a:t>0.0</a:t>
            </a:r>
            <a:r>
              <a:rPr lang="en-US" altLang="ja-JP" b="0" dirty="0" smtClean="0"/>
              <a:t> </a:t>
            </a:r>
            <a:r>
              <a:rPr lang="en-US" altLang="ja-JP" b="0" dirty="0"/>
              <a:t>(2016-09)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cs typeface="+mj-cs"/>
              </a:rPr>
              <a:t>Introduction (1)</a:t>
            </a:r>
            <a:endParaRPr lang="en-US" dirty="0">
              <a:cs typeface="+mj-c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ja-JP" b="0" dirty="0"/>
              <a:t>IEEE 802.11 WG </a:t>
            </a:r>
            <a:r>
              <a:rPr lang="en-US" altLang="ja-JP" b="0" dirty="0" smtClean="0"/>
              <a:t>established </a:t>
            </a:r>
            <a:r>
              <a:rPr lang="en-US" altLang="ja-JP" b="0" dirty="0"/>
              <a:t>the “PDED ad hoc” </a:t>
            </a:r>
            <a:r>
              <a:rPr lang="en-US" altLang="ja-JP" b="0" dirty="0" smtClean="0"/>
              <a:t>to consider potential </a:t>
            </a:r>
            <a:r>
              <a:rPr lang="en-US" altLang="ja-JP" b="0" dirty="0"/>
              <a:t>response to 3GPP RAN1’s request to change WLAN’s ED threshold from -62dBm to -</a:t>
            </a:r>
            <a:r>
              <a:rPr lang="en-US" altLang="ja-JP" b="0" dirty="0" smtClean="0"/>
              <a:t>72dBm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ja-JP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/>
              <a:t>IEEE802.11-16/1291r0 [1] </a:t>
            </a:r>
            <a:r>
              <a:rPr lang="en-US" altLang="ja-JP" b="0" dirty="0" smtClean="0"/>
              <a:t>mentions </a:t>
            </a:r>
            <a:r>
              <a:rPr lang="en-US" altLang="ja-JP" b="0" dirty="0"/>
              <a:t>that </a:t>
            </a:r>
            <a:r>
              <a:rPr lang="en-US" altLang="ja-JP" b="0" dirty="0" smtClean="0"/>
              <a:t>at </a:t>
            </a:r>
            <a:r>
              <a:rPr lang="en-US" altLang="ja-JP" b="0" dirty="0"/>
              <a:t>least three experiments (by simulation and/or testing) are suggested to provide </a:t>
            </a:r>
            <a:r>
              <a:rPr lang="en-US" altLang="ja-JP" b="0" dirty="0" smtClean="0"/>
              <a:t>the basis </a:t>
            </a:r>
            <a:r>
              <a:rPr lang="en-US" altLang="ja-JP" b="0" dirty="0"/>
              <a:t>to respond to the 3GPP RAN1 </a:t>
            </a:r>
            <a:r>
              <a:rPr lang="en-US" altLang="ja-JP" b="0" dirty="0" smtClean="0"/>
              <a:t>request</a:t>
            </a:r>
          </a:p>
          <a:p>
            <a:pPr marL="0" indent="0">
              <a:buNone/>
            </a:pPr>
            <a:endParaRPr lang="en-US" altLang="ja-JP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 smtClean="0"/>
              <a:t>In November 2016 meeting at San Antonio, we analyzed case B) “some 802.11 STA uses ED of -72dBm”, where 802.11ax STAs use the new threshold” in IEEE802.11-16/1451r0 [2]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sz="2800" dirty="0" smtClean="0">
                <a:cs typeface="+mj-cs"/>
              </a:rPr>
              <a:t>Appendix</a:t>
            </a:r>
            <a:endParaRPr lang="en-US" sz="2800" dirty="0">
              <a:cs typeface="+mj-cs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Slide </a:t>
            </a:r>
            <a:fld id="{3D0C9393-8DD5-47F8-80DF-CB27F46398E0}" type="slidenum">
              <a:rPr lang="en-US" smtClean="0"/>
              <a:pPr/>
              <a:t>20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755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1. LAA channel access model [6]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211960" y="4754490"/>
            <a:ext cx="2159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24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kumimoji="1" lang="en-US" altLang="ja-JP" sz="2400" dirty="0" smtClean="0">
                <a:latin typeface="Calibri" panose="020F0502020204030204" pitchFamily="34" charset="0"/>
              </a:rPr>
              <a:t>=16 </a:t>
            </a:r>
            <a:r>
              <a:rPr kumimoji="1" lang="en-US" altLang="ja-JP" sz="2400" dirty="0" err="1" smtClean="0">
                <a:latin typeface="Calibri" panose="020F0502020204030204" pitchFamily="34" charset="0"/>
              </a:rPr>
              <a:t>μs+m</a:t>
            </a:r>
            <a:r>
              <a:rPr kumimoji="1" lang="en-US" altLang="ja-JP" sz="2400" baseline="-25000" dirty="0" err="1" smtClean="0">
                <a:latin typeface="Calibri" panose="020F0502020204030204" pitchFamily="34" charset="0"/>
              </a:rPr>
              <a:t>p</a:t>
            </a:r>
            <a:r>
              <a:rPr kumimoji="1" lang="en-US" altLang="ja-JP" sz="2400" dirty="0" smtClean="0">
                <a:latin typeface="Calibri" panose="020F0502020204030204" pitchFamily="34" charset="0"/>
              </a:rPr>
              <a:t>*</a:t>
            </a:r>
            <a:r>
              <a:rPr kumimoji="1" lang="en-US" altLang="ja-JP" sz="2400" dirty="0" err="1" smtClean="0">
                <a:latin typeface="Calibri" panose="020F0502020204030204" pitchFamily="34" charset="0"/>
              </a:rPr>
              <a:t>T</a:t>
            </a:r>
            <a:r>
              <a:rPr kumimoji="1" lang="en-US" altLang="ja-JP" sz="2400" baseline="-25000" dirty="0" err="1" smtClean="0">
                <a:latin typeface="Calibri" panose="020F0502020204030204" pitchFamily="34" charset="0"/>
              </a:rPr>
              <a:t>sl</a:t>
            </a:r>
            <a:endParaRPr lang="en-US" altLang="ja-JP" sz="2400" dirty="0" smtClean="0">
              <a:latin typeface="Calibri" panose="020F0502020204030204" pitchFamily="34" charset="0"/>
            </a:endParaRPr>
          </a:p>
          <a:p>
            <a:r>
              <a:rPr lang="en-US" altLang="ja-JP" sz="24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T</a:t>
            </a:r>
            <a:r>
              <a:rPr lang="en-US" altLang="ja-JP" sz="2400" baseline="-250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sl</a:t>
            </a:r>
            <a:r>
              <a:rPr lang="en-US" altLang="ja-JP" sz="2400" dirty="0" smtClean="0">
                <a:latin typeface="Calibri" panose="020F0502020204030204" pitchFamily="34" charset="0"/>
              </a:rPr>
              <a:t>=9 </a:t>
            </a:r>
            <a:r>
              <a:rPr lang="en-US" altLang="ja-JP" sz="2400" dirty="0" err="1" smtClean="0">
                <a:latin typeface="Calibri" panose="020F0502020204030204" pitchFamily="34" charset="0"/>
              </a:rPr>
              <a:t>μs</a:t>
            </a:r>
            <a:endParaRPr kumimoji="1" lang="ja-JP" altLang="en-US" sz="2400" dirty="0">
              <a:latin typeface="Calibri" panose="020F0502020204030204" pitchFamily="34" charset="0"/>
            </a:endParaRPr>
          </a:p>
        </p:txBody>
      </p:sp>
      <p:sp>
        <p:nvSpPr>
          <p:cNvPr id="46" name="右中かっこ 45"/>
          <p:cNvSpPr/>
          <p:nvPr/>
        </p:nvSpPr>
        <p:spPr>
          <a:xfrm>
            <a:off x="4993324" y="1371600"/>
            <a:ext cx="210932" cy="1618035"/>
          </a:xfrm>
          <a:prstGeom prst="rightBrac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alibri" panose="020F0502020204030204" pitchFamily="34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231847" y="1947664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Initial CCA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48" name="右中かっこ 47"/>
          <p:cNvSpPr/>
          <p:nvPr/>
        </p:nvSpPr>
        <p:spPr>
          <a:xfrm>
            <a:off x="4993324" y="3089569"/>
            <a:ext cx="230354" cy="3168012"/>
          </a:xfrm>
          <a:prstGeom prst="rightBrace">
            <a:avLst>
              <a:gd name="adj1" fmla="val 8333"/>
              <a:gd name="adj2" fmla="val 12274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Calibri" panose="020F050202020403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151670" y="3306524"/>
            <a:ext cx="1060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Extended CCA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50" name="フローチャート : 判断 49"/>
          <p:cNvSpPr/>
          <p:nvPr/>
        </p:nvSpPr>
        <p:spPr>
          <a:xfrm>
            <a:off x="543664" y="1619354"/>
            <a:ext cx="2520034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Need to 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TX?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フローチャート : 判断 50"/>
          <p:cNvSpPr/>
          <p:nvPr/>
        </p:nvSpPr>
        <p:spPr>
          <a:xfrm>
            <a:off x="543664" y="2374637"/>
            <a:ext cx="2520035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Channel idle for 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14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フローチャート: 処理 51"/>
          <p:cNvSpPr/>
          <p:nvPr/>
        </p:nvSpPr>
        <p:spPr>
          <a:xfrm>
            <a:off x="4038600" y="2374637"/>
            <a:ext cx="914400" cy="61264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Transmit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フローチャート: 処理 52"/>
          <p:cNvSpPr/>
          <p:nvPr/>
        </p:nvSpPr>
        <p:spPr>
          <a:xfrm>
            <a:off x="728987" y="3161326"/>
            <a:ext cx="2149388" cy="61264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Generate random number 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 out of [0,CW]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フローチャート : 判断 53"/>
          <p:cNvSpPr/>
          <p:nvPr/>
        </p:nvSpPr>
        <p:spPr>
          <a:xfrm>
            <a:off x="543662" y="3971946"/>
            <a:ext cx="2520038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Channel idle for 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14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フローチャート : 判断 54"/>
          <p:cNvSpPr/>
          <p:nvPr/>
        </p:nvSpPr>
        <p:spPr>
          <a:xfrm>
            <a:off x="1025802" y="4762874"/>
            <a:ext cx="1555759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N=0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フローチャート : 判断 55"/>
          <p:cNvSpPr/>
          <p:nvPr/>
        </p:nvSpPr>
        <p:spPr>
          <a:xfrm>
            <a:off x="543663" y="5716690"/>
            <a:ext cx="2520036" cy="612648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Channel idle for </a:t>
            </a:r>
            <a:r>
              <a:rPr kumimoji="1" lang="en-US" altLang="ja-JP" sz="14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T</a:t>
            </a:r>
            <a:r>
              <a:rPr kumimoji="1" lang="en-US" altLang="ja-JP" sz="1400" baseline="-250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sl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フローチャート: 処理 56"/>
          <p:cNvSpPr/>
          <p:nvPr/>
        </p:nvSpPr>
        <p:spPr>
          <a:xfrm>
            <a:off x="3342930" y="5282338"/>
            <a:ext cx="914400" cy="606298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N=N-1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58" name="カギ線コネクタ 57"/>
          <p:cNvCxnSpPr>
            <a:stCxn id="56" idx="3"/>
            <a:endCxn id="57" idx="2"/>
          </p:cNvCxnSpPr>
          <p:nvPr/>
        </p:nvCxnSpPr>
        <p:spPr>
          <a:xfrm flipV="1">
            <a:off x="3063699" y="5888636"/>
            <a:ext cx="736431" cy="134378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50" idx="2"/>
            <a:endCxn id="51" idx="0"/>
          </p:cNvCxnSpPr>
          <p:nvPr/>
        </p:nvCxnSpPr>
        <p:spPr>
          <a:xfrm>
            <a:off x="1803681" y="2232002"/>
            <a:ext cx="1" cy="14263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1839806" y="2149430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15091" y="5734748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62" name="直線矢印コネクタ 61"/>
          <p:cNvCxnSpPr>
            <a:stCxn id="51" idx="2"/>
            <a:endCxn id="53" idx="0"/>
          </p:cNvCxnSpPr>
          <p:nvPr/>
        </p:nvCxnSpPr>
        <p:spPr>
          <a:xfrm flipH="1">
            <a:off x="1803681" y="2987285"/>
            <a:ext cx="1" cy="17404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1767798" y="4519845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857958" y="2907505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65" name="直線矢印コネクタ 64"/>
          <p:cNvCxnSpPr>
            <a:stCxn id="53" idx="2"/>
            <a:endCxn id="54" idx="0"/>
          </p:cNvCxnSpPr>
          <p:nvPr/>
        </p:nvCxnSpPr>
        <p:spPr>
          <a:xfrm>
            <a:off x="1803681" y="3773974"/>
            <a:ext cx="0" cy="1979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カギ線コネクタ 65"/>
          <p:cNvCxnSpPr>
            <a:stCxn id="57" idx="1"/>
          </p:cNvCxnSpPr>
          <p:nvPr/>
        </p:nvCxnSpPr>
        <p:spPr>
          <a:xfrm rot="10800000">
            <a:off x="2199846" y="5231507"/>
            <a:ext cx="1143084" cy="353981"/>
          </a:xfrm>
          <a:prstGeom prst="bentConnector3">
            <a:avLst>
              <a:gd name="adj1" fmla="val 99996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54" idx="2"/>
            <a:endCxn id="55" idx="0"/>
          </p:cNvCxnSpPr>
          <p:nvPr/>
        </p:nvCxnSpPr>
        <p:spPr>
          <a:xfrm>
            <a:off x="1803681" y="4584594"/>
            <a:ext cx="1" cy="1782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>
            <a:stCxn id="55" idx="2"/>
            <a:endCxn id="56" idx="0"/>
          </p:cNvCxnSpPr>
          <p:nvPr/>
        </p:nvCxnSpPr>
        <p:spPr>
          <a:xfrm flipH="1">
            <a:off x="1803681" y="5375522"/>
            <a:ext cx="1" cy="3411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カギ線コネクタ 68"/>
          <p:cNvCxnSpPr>
            <a:stCxn id="56" idx="1"/>
            <a:endCxn id="54" idx="1"/>
          </p:cNvCxnSpPr>
          <p:nvPr/>
        </p:nvCxnSpPr>
        <p:spPr>
          <a:xfrm rot="10800000">
            <a:off x="543663" y="4278270"/>
            <a:ext cx="1" cy="1744744"/>
          </a:xfrm>
          <a:prstGeom prst="bentConnector3">
            <a:avLst>
              <a:gd name="adj1" fmla="val 2286010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2842491" y="5716690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971028" y="2393394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490351" y="4782157"/>
            <a:ext cx="47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Yes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cxnSp>
        <p:nvCxnSpPr>
          <p:cNvPr id="73" name="カギ線コネクタ 72"/>
          <p:cNvCxnSpPr>
            <a:stCxn id="55" idx="3"/>
            <a:endCxn id="52" idx="2"/>
          </p:cNvCxnSpPr>
          <p:nvPr/>
        </p:nvCxnSpPr>
        <p:spPr>
          <a:xfrm flipV="1">
            <a:off x="2581561" y="2987285"/>
            <a:ext cx="1914239" cy="2081913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カギ線コネクタ 73"/>
          <p:cNvCxnSpPr>
            <a:stCxn id="54" idx="3"/>
          </p:cNvCxnSpPr>
          <p:nvPr/>
        </p:nvCxnSpPr>
        <p:spPr>
          <a:xfrm flipH="1" flipV="1">
            <a:off x="1803682" y="3872960"/>
            <a:ext cx="1260018" cy="405310"/>
          </a:xfrm>
          <a:prstGeom prst="bentConnector3">
            <a:avLst>
              <a:gd name="adj1" fmla="val -18143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2795916" y="3971946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389785" y="5375522"/>
            <a:ext cx="413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anose="020F0502020204030204" pitchFamily="34" charset="0"/>
              </a:rPr>
              <a:t>No</a:t>
            </a:r>
            <a:endParaRPr kumimoji="1"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77" name="フローチャート: 処理 76"/>
          <p:cNvSpPr/>
          <p:nvPr/>
        </p:nvSpPr>
        <p:spPr>
          <a:xfrm>
            <a:off x="3099895" y="3152300"/>
            <a:ext cx="1243505" cy="621674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Update CW 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based on</a:t>
            </a: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HARQ-ACK</a:t>
            </a:r>
            <a:endParaRPr kumimoji="1" lang="ja-JP" altLang="en-US" sz="1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78" name="直線矢印コネクタ 77"/>
          <p:cNvCxnSpPr>
            <a:stCxn id="77" idx="1"/>
            <a:endCxn id="53" idx="3"/>
          </p:cNvCxnSpPr>
          <p:nvPr/>
        </p:nvCxnSpPr>
        <p:spPr>
          <a:xfrm flipH="1">
            <a:off x="2878375" y="3463137"/>
            <a:ext cx="221520" cy="451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>
            <a:stCxn id="51" idx="3"/>
            <a:endCxn id="52" idx="1"/>
          </p:cNvCxnSpPr>
          <p:nvPr/>
        </p:nvCxnSpPr>
        <p:spPr bwMode="auto">
          <a:xfrm>
            <a:off x="3063699" y="2680961"/>
            <a:ext cx="9749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0" name="カギ線コネクタ 79"/>
          <p:cNvCxnSpPr>
            <a:endCxn id="77" idx="0"/>
          </p:cNvCxnSpPr>
          <p:nvPr/>
        </p:nvCxnSpPr>
        <p:spPr bwMode="auto">
          <a:xfrm rot="10800000" flipV="1">
            <a:off x="3721648" y="2907504"/>
            <a:ext cx="316952" cy="24479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377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2. LAA ED rule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600" y="1496758"/>
            <a:ext cx="8739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latin typeface="Calibri" panose="020F0502020204030204" pitchFamily="34" charset="0"/>
              </a:rPr>
              <a:t>・ </a:t>
            </a:r>
            <a:r>
              <a:rPr lang="en-US" altLang="ja-JP" sz="1800" dirty="0" smtClean="0">
                <a:latin typeface="Calibri" panose="020F0502020204030204" pitchFamily="34" charset="0"/>
              </a:rPr>
              <a:t>Excerpt from </a:t>
            </a:r>
            <a:r>
              <a:rPr lang="en-US" altLang="ja-JP" sz="1800" dirty="0">
                <a:latin typeface="Calibri" panose="020F0502020204030204" pitchFamily="34" charset="0"/>
              </a:rPr>
              <a:t>3GPP TS </a:t>
            </a:r>
            <a:r>
              <a:rPr lang="en-US" altLang="ja-JP" sz="1800" dirty="0" smtClean="0">
                <a:latin typeface="Calibri" panose="020F0502020204030204" pitchFamily="34" charset="0"/>
              </a:rPr>
              <a:t>36.213[6]/15.2.3.1 “</a:t>
            </a:r>
            <a:r>
              <a:rPr lang="en-GB" altLang="ja-JP" sz="1800" dirty="0" smtClean="0">
                <a:latin typeface="Calibri" panose="020F0502020204030204" pitchFamily="34" charset="0"/>
              </a:rPr>
              <a:t>Default </a:t>
            </a:r>
            <a:r>
              <a:rPr lang="en-GB" altLang="ja-JP" sz="1800" dirty="0">
                <a:latin typeface="Calibri" panose="020F0502020204030204" pitchFamily="34" charset="0"/>
              </a:rPr>
              <a:t>maximum energy detection threshold computation </a:t>
            </a:r>
            <a:r>
              <a:rPr lang="en-GB" altLang="ja-JP" sz="1800" dirty="0" smtClean="0">
                <a:latin typeface="Calibri" panose="020F0502020204030204" pitchFamily="34" charset="0"/>
              </a:rPr>
              <a:t>procedure”</a:t>
            </a:r>
            <a:endParaRPr lang="en-US" altLang="ja-JP" sz="1800" dirty="0">
              <a:latin typeface="Calibri" panose="020F0502020204030204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54329" y="2286000"/>
            <a:ext cx="64677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dirty="0">
                <a:latin typeface="Calibri" panose="020F0502020204030204" pitchFamily="34" charset="0"/>
              </a:rPr>
              <a:t>If the higher layer parameter ‘absenceOfAnyOtherTechnology-r14’ indicates TRUE:</a:t>
            </a:r>
            <a:endParaRPr lang="ja-JP" altLang="en-US" sz="1400" u="sng" dirty="0">
              <a:latin typeface="Calibri" panose="020F0502020204030204" pitchFamily="34" charset="0"/>
            </a:endParaRPr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0" t="1965" r="55413" b="80639"/>
          <a:stretch/>
        </p:blipFill>
        <p:spPr bwMode="auto">
          <a:xfrm>
            <a:off x="76200" y="2819676"/>
            <a:ext cx="3312000" cy="779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2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2" t="20850" r="5829" b="56318"/>
          <a:stretch/>
        </p:blipFill>
        <p:spPr bwMode="auto">
          <a:xfrm>
            <a:off x="3124200" y="2701884"/>
            <a:ext cx="6019800" cy="82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正方形/長方形 28"/>
          <p:cNvSpPr/>
          <p:nvPr/>
        </p:nvSpPr>
        <p:spPr>
          <a:xfrm>
            <a:off x="117505" y="3751150"/>
            <a:ext cx="64677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dirty="0">
                <a:latin typeface="Calibri" panose="020F0502020204030204" pitchFamily="34" charset="0"/>
              </a:rPr>
              <a:t>otherwise</a:t>
            </a:r>
            <a:endParaRPr lang="ja-JP" altLang="en-US" sz="1400" u="sng" dirty="0">
              <a:latin typeface="Calibri" panose="020F0502020204030204" pitchFamily="34" charset="0"/>
            </a:endParaRP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graphicFrame>
        <p:nvGraphicFramePr>
          <p:cNvPr id="24" name="オブジェクト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107998"/>
              </p:ext>
            </p:extLst>
          </p:nvPr>
        </p:nvGraphicFramePr>
        <p:xfrm>
          <a:off x="214150" y="4141551"/>
          <a:ext cx="6248400" cy="963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数式" r:id="rId5" imgW="4775200" imgH="736600" progId="Equation.3">
                  <p:embed/>
                </p:oleObj>
              </mc:Choice>
              <mc:Fallback>
                <p:oleObj name="数式" r:id="rId5" imgW="4775200" imgH="736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0" y="4141551"/>
                        <a:ext cx="6248400" cy="9638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4" name="Picture 30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9" t="522" r="77942" b="89280"/>
          <a:stretch/>
        </p:blipFill>
        <p:spPr bwMode="auto">
          <a:xfrm>
            <a:off x="6477000" y="4495800"/>
            <a:ext cx="1765983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33335" r="21132" b="1804"/>
          <a:stretch/>
        </p:blipFill>
        <p:spPr bwMode="auto">
          <a:xfrm>
            <a:off x="3733800" y="5181600"/>
            <a:ext cx="541559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正方形/長方形 25"/>
          <p:cNvSpPr/>
          <p:nvPr/>
        </p:nvSpPr>
        <p:spPr bwMode="auto">
          <a:xfrm>
            <a:off x="102550" y="2684566"/>
            <a:ext cx="3250250" cy="838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117505" y="4058927"/>
            <a:ext cx="7121495" cy="10629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1" name="Picture 30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7" t="14118" r="46069" b="42172"/>
          <a:stretch/>
        </p:blipFill>
        <p:spPr bwMode="auto">
          <a:xfrm>
            <a:off x="-131316" y="5181600"/>
            <a:ext cx="4093715" cy="1215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76200" y="2684566"/>
            <a:ext cx="509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Calibri" panose="020F0502020204030204" pitchFamily="34" charset="0"/>
              </a:rPr>
              <a:t>Eq(1)</a:t>
            </a:r>
            <a:endParaRPr kumimoji="1" lang="ja-JP" altLang="en-US" u="sng" dirty="0">
              <a:latin typeface="Calibri" panose="020F0502020204030204" pitchFamily="34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32746" y="4058927"/>
            <a:ext cx="509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Calibri" panose="020F0502020204030204" pitchFamily="34" charset="0"/>
              </a:rPr>
              <a:t>Eq(2)</a:t>
            </a:r>
            <a:endParaRPr kumimoji="1" lang="ja-JP" altLang="en-US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6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2. LAA ED rule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8600" y="1496758"/>
            <a:ext cx="8739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latin typeface="Calibri" panose="020F0502020204030204" pitchFamily="34" charset="0"/>
              </a:rPr>
              <a:t>・ </a:t>
            </a:r>
            <a:r>
              <a:rPr lang="en-US" altLang="ja-JP" sz="1800" dirty="0" smtClean="0">
                <a:latin typeface="Calibri" panose="020F0502020204030204" pitchFamily="34" charset="0"/>
              </a:rPr>
              <a:t>In that case </a:t>
            </a:r>
            <a:r>
              <a:rPr lang="en-US" altLang="ja-JP" sz="1800" dirty="0">
                <a:latin typeface="Calibri" panose="020F0502020204030204" pitchFamily="34" charset="0"/>
              </a:rPr>
              <a:t>of </a:t>
            </a:r>
            <a:r>
              <a:rPr lang="en-US" altLang="ja-JP" sz="1800" dirty="0" smtClean="0">
                <a:latin typeface="Calibri" panose="020F0502020204030204" pitchFamily="34" charset="0"/>
              </a:rPr>
              <a:t>WLAN </a:t>
            </a:r>
            <a:r>
              <a:rPr lang="en-US" altLang="ja-JP" sz="1800" dirty="0">
                <a:latin typeface="Calibri" panose="020F0502020204030204" pitchFamily="34" charset="0"/>
              </a:rPr>
              <a:t>and LAA </a:t>
            </a:r>
            <a:r>
              <a:rPr lang="en-US" altLang="ja-JP" sz="1800" dirty="0" smtClean="0">
                <a:latin typeface="Calibri" panose="020F0502020204030204" pitchFamily="34" charset="0"/>
              </a:rPr>
              <a:t>coexistence, LAA’s ED threshold is calculated by Eq(2). </a:t>
            </a:r>
          </a:p>
          <a:p>
            <a:r>
              <a:rPr lang="en-US" altLang="ja-JP" sz="1800" dirty="0" smtClean="0">
                <a:latin typeface="Calibri" panose="020F0502020204030204" pitchFamily="34" charset="0"/>
              </a:rPr>
              <a:t> </a:t>
            </a:r>
            <a:r>
              <a:rPr lang="ja-JP" altLang="en-US" sz="1800" dirty="0" smtClean="0">
                <a:latin typeface="Calibri" panose="020F0502020204030204" pitchFamily="34" charset="0"/>
              </a:rPr>
              <a:t>・</a:t>
            </a:r>
            <a:r>
              <a:rPr lang="en-US" altLang="ja-JP" sz="1800" dirty="0" smtClean="0">
                <a:latin typeface="Calibri" panose="020F0502020204030204" pitchFamily="34" charset="0"/>
              </a:rPr>
              <a:t>If BW = 20MHz, </a:t>
            </a:r>
            <a:r>
              <a:rPr lang="en-US" altLang="ja-JP" sz="1800" dirty="0">
                <a:latin typeface="Calibri" panose="020F0502020204030204" pitchFamily="34" charset="0"/>
              </a:rPr>
              <a:t>LAA’s ED threshold is </a:t>
            </a:r>
            <a:r>
              <a:rPr lang="en-US" altLang="ja-JP" sz="1800" dirty="0" smtClean="0">
                <a:latin typeface="Calibri" panose="020F0502020204030204" pitchFamily="34" charset="0"/>
              </a:rPr>
              <a:t>as follows.</a:t>
            </a:r>
            <a:endParaRPr lang="en-US" altLang="ja-JP" sz="1800" dirty="0">
              <a:latin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976" y="2362200"/>
            <a:ext cx="5638800" cy="3389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87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3. Traffic Model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28600" y="1499034"/>
            <a:ext cx="8646139" cy="3682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 dirty="0" smtClean="0"/>
              <a:t>We compare between difference ED threshold under two traffic model.</a:t>
            </a:r>
          </a:p>
          <a:p>
            <a:pPr marL="0" indent="0">
              <a:buNone/>
            </a:pPr>
            <a:endParaRPr lang="en-US" altLang="zh-CN" sz="2000" b="0" kern="0" dirty="0" smtClean="0"/>
          </a:p>
          <a:p>
            <a:pPr algn="l"/>
            <a:r>
              <a:rPr lang="en-US" altLang="zh-CN" sz="2000" b="0" kern="0" dirty="0" smtClean="0"/>
              <a:t>(A) </a:t>
            </a:r>
            <a:r>
              <a:rPr kumimoji="1" lang="en-US" altLang="ja-JP" sz="2000" b="0" u="sng" dirty="0"/>
              <a:t>FTP model 1 </a:t>
            </a:r>
            <a:r>
              <a:rPr kumimoji="1" lang="en-US" altLang="ja-JP" sz="2000" b="0" u="sng" dirty="0" smtClean="0"/>
              <a:t>UDP</a:t>
            </a:r>
          </a:p>
          <a:p>
            <a:pPr lvl="1" algn="l"/>
            <a:r>
              <a:rPr kumimoji="1" lang="en-US" altLang="ja-JP" sz="1800" dirty="0" smtClean="0"/>
              <a:t>This is default traffic model following </a:t>
            </a:r>
            <a:r>
              <a:rPr lang="en-US" altLang="ja-JP" sz="1800" dirty="0" smtClean="0"/>
              <a:t>3GPP </a:t>
            </a:r>
            <a:r>
              <a:rPr lang="en-US" altLang="ja-JP" sz="1800" dirty="0"/>
              <a:t>indoor scenario corresponding to TR36.889 </a:t>
            </a:r>
            <a:r>
              <a:rPr lang="en-US" altLang="ja-JP" sz="1800" dirty="0" smtClean="0"/>
              <a:t>[3].</a:t>
            </a:r>
          </a:p>
          <a:p>
            <a:pPr lvl="1" algn="l"/>
            <a:r>
              <a:rPr kumimoji="1" lang="en-US" altLang="ja-JP" sz="1800" dirty="0"/>
              <a:t>This traffic model is used in </a:t>
            </a:r>
            <a:r>
              <a:rPr lang="en-US" altLang="ja-JP" sz="1800" dirty="0"/>
              <a:t> the simulation on R1-156621  (Coexistence Simulation Results for DL-only LAA</a:t>
            </a:r>
            <a:r>
              <a:rPr lang="en-US" altLang="ja-JP" sz="1800" dirty="0" smtClean="0"/>
              <a:t>) [4].</a:t>
            </a:r>
            <a:endParaRPr lang="en-US" altLang="ja-JP" sz="1800" dirty="0"/>
          </a:p>
          <a:p>
            <a:pPr lvl="1" algn="l"/>
            <a:r>
              <a:rPr kumimoji="1" lang="en-US" altLang="ja-JP" sz="1800" b="0" dirty="0" smtClean="0"/>
              <a:t>This FTP model is described </a:t>
            </a:r>
            <a:r>
              <a:rPr kumimoji="1" lang="en-US" altLang="ja-JP" sz="1800" dirty="0"/>
              <a:t>in </a:t>
            </a:r>
            <a:r>
              <a:rPr kumimoji="1" lang="en-US" altLang="ja-JP" sz="1800" dirty="0" smtClean="0"/>
              <a:t>3GPP TR 36.814 [5].</a:t>
            </a:r>
          </a:p>
          <a:p>
            <a:pPr lvl="1" algn="l"/>
            <a:r>
              <a:rPr lang="en-US" altLang="ja-JP" sz="1800" dirty="0"/>
              <a:t>This is regarded as </a:t>
            </a:r>
            <a:r>
              <a:rPr lang="en-US" altLang="ja-JP" sz="1800" dirty="0" smtClean="0"/>
              <a:t>heavy traffic, but isn’t as full buffer.</a:t>
            </a:r>
            <a:endParaRPr kumimoji="1" lang="en-US" altLang="ja-JP" sz="1800" dirty="0" smtClean="0"/>
          </a:p>
          <a:p>
            <a:pPr lvl="1" algn="l"/>
            <a:endParaRPr kumimoji="1" lang="en-US" altLang="ja-JP" sz="1600" b="0" dirty="0"/>
          </a:p>
          <a:p>
            <a:pPr algn="l"/>
            <a:r>
              <a:rPr lang="en-US" altLang="zh-CN" sz="2000" b="0" kern="0" dirty="0" smtClean="0"/>
              <a:t>(B) </a:t>
            </a:r>
            <a:r>
              <a:rPr kumimoji="1" lang="en-US" altLang="ja-JP" sz="2000" b="0" u="sng" dirty="0"/>
              <a:t>CBR </a:t>
            </a:r>
            <a:r>
              <a:rPr kumimoji="1" lang="en-US" altLang="ja-JP" sz="2000" b="0" u="sng" dirty="0" smtClean="0"/>
              <a:t>UDP (75kbps)</a:t>
            </a:r>
            <a:endParaRPr kumimoji="1" lang="en-US" altLang="ja-JP" sz="2000" b="0" u="sng" dirty="0"/>
          </a:p>
          <a:p>
            <a:pPr lvl="1" algn="l"/>
            <a:r>
              <a:rPr kumimoji="1" lang="en-US" altLang="ja-JP" sz="1800" dirty="0" smtClean="0"/>
              <a:t>This traffic </a:t>
            </a:r>
            <a:r>
              <a:rPr kumimoji="1" lang="en-US" altLang="ja-JP" sz="1800" dirty="0"/>
              <a:t>model </a:t>
            </a:r>
            <a:r>
              <a:rPr kumimoji="1" lang="en-US" altLang="ja-JP" sz="1800" dirty="0" smtClean="0"/>
              <a:t>is used in </a:t>
            </a:r>
            <a:r>
              <a:rPr lang="en-US" altLang="ja-JP" sz="1800" dirty="0" smtClean="0"/>
              <a:t> the simulation on R1-156621  (Coexistence Simulation Results for DL-only LAA) [4].</a:t>
            </a:r>
          </a:p>
          <a:p>
            <a:pPr lvl="1" algn="l"/>
            <a:r>
              <a:rPr lang="en-US" altLang="ja-JP" sz="1800" dirty="0" smtClean="0"/>
              <a:t>This is regarded as very low traffic.</a:t>
            </a:r>
          </a:p>
        </p:txBody>
      </p:sp>
    </p:spTree>
    <p:extLst>
      <p:ext uri="{BB962C8B-B14F-4D97-AF65-F5344CB8AC3E}">
        <p14:creationId xmlns:p14="http://schemas.microsoft.com/office/powerpoint/2010/main" val="194668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cs typeface="+mj-cs"/>
              </a:rPr>
              <a:t>Introduction (2)</a:t>
            </a:r>
            <a:endParaRPr lang="en-US" dirty="0">
              <a:cs typeface="+mj-c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 smtClean="0"/>
              <a:t>In </a:t>
            </a:r>
            <a:r>
              <a:rPr lang="en-US" altLang="ja-JP" b="0" dirty="0"/>
              <a:t>this presentation, we </a:t>
            </a:r>
            <a:r>
              <a:rPr lang="en-US" altLang="ja-JP" b="0" dirty="0" smtClean="0"/>
              <a:t>further analyze using </a:t>
            </a:r>
            <a:r>
              <a:rPr lang="en-US" altLang="ja-JP" b="0" dirty="0"/>
              <a:t>simulation scenario </a:t>
            </a:r>
            <a:r>
              <a:rPr lang="en-US" altLang="ja-JP" b="0" dirty="0" smtClean="0"/>
              <a:t>defined in 3GPP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400" b="0" dirty="0" smtClean="0"/>
              <a:t>indoor </a:t>
            </a:r>
            <a:r>
              <a:rPr lang="en-US" altLang="ja-JP" sz="2400" b="0" dirty="0"/>
              <a:t>scenario corresponding to TR36.889 </a:t>
            </a:r>
            <a:r>
              <a:rPr lang="en-US" altLang="ja-JP" sz="2400" b="0" dirty="0" smtClean="0"/>
              <a:t>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0" dirty="0" smtClean="0"/>
              <a:t>We analyze the performance of 802.11 in these two cases;</a:t>
            </a:r>
            <a:endParaRPr lang="en-US" altLang="ja-JP" b="0" dirty="0"/>
          </a:p>
          <a:p>
            <a:pPr marL="400050" lvl="1" indent="0">
              <a:buNone/>
            </a:pPr>
            <a:endParaRPr lang="en-US" altLang="ja-JP" sz="2400" b="1" dirty="0" smtClean="0"/>
          </a:p>
          <a:p>
            <a:pPr marL="400050" lvl="1" indent="0">
              <a:buNone/>
            </a:pPr>
            <a:r>
              <a:rPr lang="en-US" altLang="ja-JP" sz="2400" b="1" dirty="0" smtClean="0"/>
              <a:t>(1) What </a:t>
            </a:r>
            <a:r>
              <a:rPr lang="en-US" altLang="ja-JP" sz="2400" b="1" dirty="0"/>
              <a:t>happens if both LAA and Wi-Fi operate at ED of -72dBm but with no PD </a:t>
            </a:r>
            <a:r>
              <a:rPr lang="en-US" altLang="ja-JP" sz="2400" b="1" dirty="0" smtClean="0"/>
              <a:t>communication</a:t>
            </a:r>
          </a:p>
          <a:p>
            <a:pPr marL="400050" lvl="1" indent="0">
              <a:buNone/>
            </a:pPr>
            <a:endParaRPr lang="en-US" altLang="ja-JP" sz="2400" b="1" dirty="0" smtClean="0"/>
          </a:p>
          <a:p>
            <a:pPr marL="400050" lvl="1" indent="0">
              <a:buNone/>
            </a:pPr>
            <a:r>
              <a:rPr lang="en-US" altLang="ja-JP" sz="2400" b="1" dirty="0" smtClean="0"/>
              <a:t>(2) What happens if Wi-Fi operates using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“Dynamic TX power and </a:t>
            </a:r>
            <a:r>
              <a:rPr lang="en-US" altLang="ja-JP" sz="2400" b="1" dirty="0">
                <a:solidFill>
                  <a:srgbClr val="FF0000"/>
                </a:solidFill>
              </a:rPr>
              <a:t>ED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threshold control method”</a:t>
            </a:r>
            <a:endParaRPr lang="en-US" altLang="ja-JP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46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71800"/>
            <a:ext cx="8305800" cy="914400"/>
          </a:xfrm>
        </p:spPr>
        <p:txBody>
          <a:bodyPr/>
          <a:lstStyle/>
          <a:p>
            <a:r>
              <a:rPr lang="en-US" sz="2800" dirty="0" smtClean="0">
                <a:cs typeface="+mj-cs"/>
              </a:rPr>
              <a:t>(1) Simulation results on </a:t>
            </a:r>
            <a:r>
              <a:rPr lang="en-US" altLang="ja-JP" sz="2800" dirty="0" smtClean="0"/>
              <a:t>“What </a:t>
            </a:r>
            <a:r>
              <a:rPr lang="en-US" altLang="ja-JP" sz="2800" dirty="0"/>
              <a:t>happens if both LAA and Wi-Fi operate at ED of -72dBm but with no PD communication” </a:t>
            </a:r>
            <a:endParaRPr lang="en-US" sz="2800" dirty="0">
              <a:cs typeface="+mj-cs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Slide </a:t>
            </a:r>
            <a:fld id="{3D0C9393-8DD5-47F8-80DF-CB27F46398E0}" type="slidenum">
              <a:rPr lang="en-US" smtClean="0"/>
              <a:pPr/>
              <a:t>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451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</a:t>
            </a:r>
            <a:r>
              <a:rPr lang="en-US" altLang="zh-CN" dirty="0"/>
              <a:t>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524000"/>
            <a:ext cx="8646139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Simulation scenario is based </a:t>
            </a:r>
            <a:r>
              <a:rPr lang="en-US" altLang="zh-CN" sz="2000" b="0" dirty="0"/>
              <a:t>on </a:t>
            </a:r>
            <a:r>
              <a:rPr lang="en-US" altLang="zh-CN" sz="2000" b="0" dirty="0" smtClean="0"/>
              <a:t>3GPP </a:t>
            </a:r>
            <a:r>
              <a:rPr lang="en-US" altLang="zh-CN" sz="2000" b="0" dirty="0"/>
              <a:t>TR </a:t>
            </a:r>
            <a:r>
              <a:rPr lang="en-US" altLang="zh-CN" sz="2000" b="0" dirty="0" smtClean="0"/>
              <a:t>36.889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Indoor </a:t>
            </a:r>
            <a:r>
              <a:rPr lang="en-US" altLang="zh-CN" sz="1800" b="0" dirty="0"/>
              <a:t>scenario for LAA coexistence </a:t>
            </a:r>
            <a:r>
              <a:rPr lang="en-US" altLang="zh-CN" sz="1800" b="0" dirty="0" smtClean="0"/>
              <a:t>evaluations within unlicensed band.</a:t>
            </a:r>
            <a:endParaRPr lang="en-US" altLang="zh-CN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697538"/>
              </p:ext>
            </p:extLst>
          </p:nvPr>
        </p:nvGraphicFramePr>
        <p:xfrm>
          <a:off x="228600" y="2620609"/>
          <a:ext cx="4572000" cy="300812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24000"/>
                <a:gridCol w="1524000"/>
                <a:gridCol w="1524000"/>
              </a:tblGrid>
              <a:tr h="248216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LAA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WLAN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Active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Nodes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 x 4, MS x 20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44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Traffic Model</a:t>
                      </a:r>
                      <a:r>
                        <a:rPr lang="ja-JP" altLang="en-US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&amp; Load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Next slide</a:t>
                      </a:r>
                      <a:endParaRPr kumimoji="1" lang="en-US" altLang="ja-JP" sz="1200" b="1" baseline="0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3965"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Channel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Access </a:t>
                      </a:r>
                      <a:b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Parameter</a:t>
                      </a:r>
                    </a:p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(Appendix.1)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=63,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m=3,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 cot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=0</a:t>
                      </a:r>
                      <a:endParaRPr kumimoji="1" lang="ja-JP" altLang="en-US" sz="120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min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=15,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CW</a:t>
                      </a:r>
                      <a:r>
                        <a:rPr kumimoji="1" lang="en-US" altLang="ja-JP" sz="1200" baseline="-250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=1023,</a:t>
                      </a:r>
                      <a:r>
                        <a:rPr kumimoji="1" lang="ja-JP" altLang="en-US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endParaRPr kumimoji="1" lang="en-US" altLang="ja-JP" sz="1200" baseline="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AIFSN=3,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TXOP limit=0</a:t>
                      </a:r>
                      <a:endParaRPr kumimoji="1" lang="ja-JP" altLang="en-US" sz="1200" b="1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MCS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5 (Fixed)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Frequency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5,180MHz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Bandwith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20MHz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Max TX Power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72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ja-JP" altLang="en-US" sz="120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BS:+18, MS:+18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Antenna Gain [dBi]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72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ja-JP" altLang="en-US" sz="120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BS:+5, MS:0</a:t>
                      </a:r>
                      <a:endParaRPr kumimoji="1" lang="en-US" altLang="ja-JP" sz="12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1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Detect</a:t>
                      </a:r>
                      <a:r>
                        <a:rPr lang="en-US" altLang="ja-JP" sz="1200" baseline="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Th</a:t>
                      </a:r>
                      <a:r>
                        <a:rPr lang="en-US" altLang="ja-JP" sz="1200" dirty="0" smtClean="0"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[dBm]</a:t>
                      </a:r>
                      <a:endParaRPr kumimoji="1" lang="ja-JP" altLang="en-US" sz="1200" dirty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Calibri" panose="020F0502020204030204" pitchFamily="34" charset="0"/>
                        </a:rPr>
                        <a:t>(PD,ED) = (NA,</a:t>
                      </a:r>
                      <a:r>
                        <a:rPr kumimoji="1" lang="en-US" altLang="ja-JP" sz="1200" baseline="0" dirty="0" smtClean="0">
                          <a:latin typeface="Calibri" panose="020F0502020204030204" pitchFamily="34" charset="0"/>
                        </a:rPr>
                        <a:t> -72)</a:t>
                      </a: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Next</a:t>
                      </a:r>
                      <a:r>
                        <a:rPr kumimoji="1" lang="en-US" altLang="ja-JP" sz="1200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 slide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1441" marR="91441" marT="27000" marB="27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4876800" y="4637782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kumimoji="1" lang="en-US" altLang="ja-JP" sz="1600" b="1" dirty="0" smtClean="0">
                <a:solidFill>
                  <a:schemeClr val="accent2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Blue</a:t>
            </a:r>
            <a:r>
              <a:rPr kumimoji="1" lang="en-US" altLang="ja-JP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is LAA BS (eNB).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ＭＳ Ｐゴシック" panose="020B0600070205080204" pitchFamily="50" charset="-128"/>
              </a:rPr>
              <a:t>Green</a:t>
            </a:r>
            <a:r>
              <a:rPr lang="en-US" altLang="ja-JP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is WLAN BS (AP).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zh-CN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WLAN and LAA Mobile Stations (MS)  </a:t>
            </a:r>
            <a:r>
              <a:rPr lang="en-US" altLang="zh-CN" sz="1600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are dropped </a:t>
            </a:r>
            <a:r>
              <a:rPr lang="en-US" altLang="zh-CN" sz="1600" dirty="0" smtClean="0">
                <a:latin typeface="Calibri" panose="020F0502020204030204" pitchFamily="34" charset="0"/>
                <a:ea typeface="ＭＳ Ｐゴシック" panose="020B0600070205080204" pitchFamily="50" charset="-128"/>
              </a:rPr>
              <a:t>randomly in this area. (20 drops)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4800" y="5830111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</a:rPr>
              <a:t>Note : </a:t>
            </a:r>
            <a:r>
              <a:rPr kumimoji="1" lang="en-US" altLang="ja-JP" sz="1400" dirty="0">
                <a:latin typeface="Calibri" panose="020F0502020204030204" pitchFamily="34" charset="0"/>
              </a:rPr>
              <a:t>11ax </a:t>
            </a:r>
            <a:r>
              <a:rPr kumimoji="1" lang="en-US" altLang="ja-JP" sz="1400" dirty="0" smtClean="0">
                <a:latin typeface="Calibri" panose="020F0502020204030204" pitchFamily="34" charset="0"/>
              </a:rPr>
              <a:t>and LAA features </a:t>
            </a:r>
            <a:r>
              <a:rPr kumimoji="1" lang="en-US" altLang="ja-JP" sz="1400" dirty="0">
                <a:latin typeface="Calibri" panose="020F0502020204030204" pitchFamily="34" charset="0"/>
              </a:rPr>
              <a:t>such as OFDMA /Multi-user </a:t>
            </a:r>
            <a:r>
              <a:rPr kumimoji="1" lang="en-US" altLang="ja-JP" sz="1400" dirty="0" smtClean="0">
                <a:latin typeface="Calibri" panose="020F0502020204030204" pitchFamily="34" charset="0"/>
              </a:rPr>
              <a:t>/HARQ are not </a:t>
            </a:r>
            <a:r>
              <a:rPr kumimoji="1" lang="en-US" altLang="ja-JP" sz="1400" dirty="0">
                <a:latin typeface="Calibri" panose="020F0502020204030204" pitchFamily="34" charset="0"/>
              </a:rPr>
              <a:t>enabled in this simulation to see the pure  performance of channel access</a:t>
            </a:r>
            <a:r>
              <a:rPr kumimoji="1" lang="en-US" altLang="ja-JP" sz="1400" dirty="0" smtClean="0">
                <a:latin typeface="Calibri" panose="020F0502020204030204" pitchFamily="34" charset="0"/>
              </a:rPr>
              <a:t>.</a:t>
            </a:r>
          </a:p>
        </p:txBody>
      </p:sp>
      <p:grpSp>
        <p:nvGrpSpPr>
          <p:cNvPr id="22" name="グループ化 21"/>
          <p:cNvGrpSpPr/>
          <p:nvPr/>
        </p:nvGrpSpPr>
        <p:grpSpPr>
          <a:xfrm>
            <a:off x="4800600" y="2303621"/>
            <a:ext cx="4053425" cy="2362200"/>
            <a:chOff x="4586202" y="2128416"/>
            <a:chExt cx="4329198" cy="252291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6202" y="2319754"/>
              <a:ext cx="4329198" cy="23315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テキスト ボックス 8"/>
            <p:cNvSpPr txBox="1"/>
            <p:nvPr/>
          </p:nvSpPr>
          <p:spPr>
            <a:xfrm>
              <a:off x="6079713" y="2128416"/>
              <a:ext cx="17173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latin typeface="Calibri" panose="020F0502020204030204" pitchFamily="34" charset="0"/>
                  <a:ea typeface="ＭＳ Ｐゴシック" panose="020B0600070205080204" pitchFamily="50" charset="-128"/>
                </a:rPr>
                <a:t>&lt;Layout of nodes&gt;</a:t>
              </a:r>
              <a:endParaRPr kumimoji="1" lang="ja-JP" altLang="en-US" sz="1600" dirty="0">
                <a:latin typeface="Calibri" panose="020F0502020204030204" pitchFamily="34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6" name="円/楕円 5"/>
            <p:cNvSpPr/>
            <p:nvPr/>
          </p:nvSpPr>
          <p:spPr bwMode="auto">
            <a:xfrm>
              <a:off x="5486400" y="3646984"/>
              <a:ext cx="144000" cy="1440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円/楕円 10"/>
            <p:cNvSpPr/>
            <p:nvPr/>
          </p:nvSpPr>
          <p:spPr bwMode="auto">
            <a:xfrm>
              <a:off x="5647200" y="3646984"/>
              <a:ext cx="144000" cy="144000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円/楕円 15"/>
            <p:cNvSpPr/>
            <p:nvPr/>
          </p:nvSpPr>
          <p:spPr bwMode="auto">
            <a:xfrm>
              <a:off x="6392400" y="3631209"/>
              <a:ext cx="144000" cy="1440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円/楕円 16"/>
            <p:cNvSpPr/>
            <p:nvPr/>
          </p:nvSpPr>
          <p:spPr bwMode="auto">
            <a:xfrm>
              <a:off x="6553200" y="3631209"/>
              <a:ext cx="144000" cy="144000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7298400" y="3631209"/>
              <a:ext cx="144000" cy="1440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円/楕円 18"/>
            <p:cNvSpPr/>
            <p:nvPr/>
          </p:nvSpPr>
          <p:spPr bwMode="auto">
            <a:xfrm>
              <a:off x="7446153" y="3624499"/>
              <a:ext cx="144000" cy="144000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円/楕円 19"/>
            <p:cNvSpPr/>
            <p:nvPr/>
          </p:nvSpPr>
          <p:spPr bwMode="auto">
            <a:xfrm>
              <a:off x="8153400" y="3631209"/>
              <a:ext cx="144000" cy="1440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円/楕円 20"/>
            <p:cNvSpPr/>
            <p:nvPr/>
          </p:nvSpPr>
          <p:spPr bwMode="auto">
            <a:xfrm>
              <a:off x="8314200" y="3631209"/>
              <a:ext cx="144000" cy="144000"/>
            </a:xfrm>
            <a:prstGeom prst="ellipse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48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28600" y="1524000"/>
            <a:ext cx="8646139" cy="38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We set simulation setups as follows.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55989"/>
              </p:ext>
            </p:extLst>
          </p:nvPr>
        </p:nvGraphicFramePr>
        <p:xfrm>
          <a:off x="281609" y="2057400"/>
          <a:ext cx="8458200" cy="30470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09600"/>
                <a:gridCol w="4038600"/>
                <a:gridCol w="609600"/>
                <a:gridCol w="32004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Calibri" panose="020F0502020204030204" pitchFamily="34" charset="0"/>
                        </a:rPr>
                        <a:t>Traffic Model</a:t>
                      </a:r>
                      <a:r>
                        <a:rPr lang="ja-JP" altLang="en-US" sz="180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ja-JP" sz="18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ja-JP" sz="1800" dirty="0" smtClean="0">
                          <a:latin typeface="Calibri" panose="020F0502020204030204" pitchFamily="34" charset="0"/>
                        </a:rPr>
                        <a:t>&amp; Load</a:t>
                      </a:r>
                      <a:endParaRPr kumimoji="1" lang="ja-JP" altLang="en-US" sz="1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Calibri" panose="020F0502020204030204" pitchFamily="34" charset="0"/>
                        </a:rPr>
                        <a:t>WLAN Detect</a:t>
                      </a:r>
                      <a:r>
                        <a:rPr lang="en-US" altLang="ja-JP" sz="1800" baseline="0" dirty="0" smtClean="0">
                          <a:latin typeface="Calibri" panose="020F0502020204030204" pitchFamily="34" charset="0"/>
                        </a:rPr>
                        <a:t> Th</a:t>
                      </a:r>
                      <a:r>
                        <a:rPr lang="en-US" altLang="ja-JP" sz="1800" dirty="0" smtClean="0">
                          <a:latin typeface="Calibri" panose="020F0502020204030204" pitchFamily="34" charset="0"/>
                        </a:rPr>
                        <a:t> [dBm]</a:t>
                      </a:r>
                      <a:endParaRPr kumimoji="1" lang="ja-JP" altLang="en-US" sz="180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06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(A)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Heavy Traffic Model</a:t>
                      </a:r>
                      <a:endParaRPr kumimoji="1" lang="en-US" altLang="ja-JP" u="none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kumimoji="1" lang="en-US" altLang="ja-JP" u="none" dirty="0" smtClean="0">
                          <a:latin typeface="Calibri" panose="020F0502020204030204" pitchFamily="34" charset="0"/>
                        </a:rPr>
                        <a:t>FTP model 1 UDP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(file size : 0.5Mbyte, lambda : 2.5)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smtClean="0">
                          <a:latin typeface="Calibri" panose="020F0502020204030204" pitchFamily="34" charset="0"/>
                        </a:rPr>
                        <a:t>&lt;DL&gt; 20flows   &lt;UL&gt; No traffic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(1)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Default Setup</a:t>
                      </a:r>
                    </a:p>
                    <a:p>
                      <a:pPr algn="ctr"/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WLAN : </a:t>
                      </a:r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 -62)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06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(2)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3GPP Requested  Setup</a:t>
                      </a:r>
                    </a:p>
                    <a:p>
                      <a:pPr algn="ctr"/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WLAN : </a:t>
                      </a:r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 -72)</a:t>
                      </a:r>
                      <a:endParaRPr kumimoji="1" lang="ja-JP" altLang="en-US" dirty="0" smtClean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06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(B)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Light Traffic Model</a:t>
                      </a:r>
                      <a:endParaRPr kumimoji="1" lang="en-US" altLang="ja-JP" u="none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kumimoji="1" lang="en-US" altLang="ja-JP" u="none" dirty="0" smtClean="0">
                          <a:latin typeface="Calibri" panose="020F0502020204030204" pitchFamily="34" charset="0"/>
                        </a:rPr>
                        <a:t>CBR UDP (75kbps)</a:t>
                      </a:r>
                    </a:p>
                    <a:p>
                      <a:pPr algn="ctr"/>
                      <a:r>
                        <a:rPr kumimoji="1" lang="en-US" altLang="ja-JP" sz="1800" baseline="0" dirty="0" smtClean="0">
                          <a:latin typeface="Calibri" panose="020F0502020204030204" pitchFamily="34" charset="0"/>
                        </a:rPr>
                        <a:t>&lt;DL&gt; 75kbps × 20flows  &lt;UL&gt; No traffic</a:t>
                      </a:r>
                      <a:endParaRPr kumimoji="1" lang="en-US" altLang="ja-JP" sz="1800" baseline="0" dirty="0" smtClean="0"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(1)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Default Setup</a:t>
                      </a:r>
                    </a:p>
                    <a:p>
                      <a:pPr algn="ctr"/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WLAN : </a:t>
                      </a:r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 -62)</a:t>
                      </a:r>
                      <a:endParaRPr kumimoji="1" lang="ja-JP" altLang="en-US" dirty="0" smtClean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06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(2)</a:t>
                      </a: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u="sng" dirty="0" smtClean="0">
                          <a:latin typeface="Calibri" panose="020F0502020204030204" pitchFamily="34" charset="0"/>
                        </a:rPr>
                        <a:t>3GPP Requested  Setup</a:t>
                      </a:r>
                    </a:p>
                    <a:p>
                      <a:pPr algn="ctr"/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WLAN : </a:t>
                      </a:r>
                      <a:r>
                        <a:rPr kumimoji="1" lang="en-US" altLang="ja-JP" dirty="0" smtClean="0">
                          <a:latin typeface="Calibri" panose="020F0502020204030204" pitchFamily="34" charset="0"/>
                        </a:rPr>
                        <a:t>(PD,ED) = (-82,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</a:rPr>
                        <a:t> -72)</a:t>
                      </a:r>
                      <a:endParaRPr kumimoji="1" lang="ja-JP" altLang="en-US" dirty="0" smtClean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81000" y="52578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kumimoji="1" lang="en-US" altLang="ja-JP" sz="1400" dirty="0" smtClean="0">
                <a:latin typeface="Calibri" panose="020F0502020204030204" pitchFamily="34" charset="0"/>
              </a:rPr>
              <a:t>* (A) FTP model 1 UDP is </a:t>
            </a:r>
            <a:r>
              <a:rPr kumimoji="1" lang="en-US" altLang="ja-JP" sz="1400" dirty="0">
                <a:latin typeface="Calibri" panose="020F0502020204030204" pitchFamily="34" charset="0"/>
              </a:rPr>
              <a:t>default traffic model </a:t>
            </a:r>
            <a:r>
              <a:rPr kumimoji="1" lang="en-US" altLang="ja-JP" sz="1400" dirty="0" smtClean="0">
                <a:latin typeface="Calibri" panose="020F0502020204030204" pitchFamily="34" charset="0"/>
              </a:rPr>
              <a:t>defined for </a:t>
            </a:r>
            <a:r>
              <a:rPr lang="en-US" altLang="ja-JP" sz="1400" dirty="0">
                <a:latin typeface="Calibri" panose="020F0502020204030204" pitchFamily="34" charset="0"/>
              </a:rPr>
              <a:t>3GPP indoor scenario corresponding to TR36.889 [3</a:t>
            </a:r>
            <a:r>
              <a:rPr lang="en-US" altLang="ja-JP" sz="1400" dirty="0" smtClean="0">
                <a:latin typeface="Calibri" panose="020F0502020204030204" pitchFamily="34" charset="0"/>
              </a:rPr>
              <a:t>].</a:t>
            </a:r>
          </a:p>
          <a:p>
            <a:pPr marL="0" lvl="1"/>
            <a:r>
              <a:rPr kumimoji="1" lang="en-US" altLang="ja-JP" sz="1400" dirty="0">
                <a:latin typeface="Calibri" panose="020F0502020204030204" pitchFamily="34" charset="0"/>
              </a:rPr>
              <a:t> </a:t>
            </a:r>
            <a:r>
              <a:rPr kumimoji="1" lang="en-US" altLang="ja-JP" sz="1400" dirty="0" smtClean="0">
                <a:latin typeface="Calibri" panose="020F0502020204030204" pitchFamily="34" charset="0"/>
              </a:rPr>
              <a:t>           This </a:t>
            </a:r>
            <a:r>
              <a:rPr kumimoji="1" lang="en-US" altLang="ja-JP" sz="1400" dirty="0">
                <a:latin typeface="Calibri" panose="020F0502020204030204" pitchFamily="34" charset="0"/>
              </a:rPr>
              <a:t>FTP model is described in 3GPP TR 36.814 </a:t>
            </a:r>
            <a:r>
              <a:rPr kumimoji="1" lang="en-US" altLang="ja-JP" sz="1400" dirty="0" smtClean="0">
                <a:latin typeface="Calibri" panose="020F0502020204030204" pitchFamily="34" charset="0"/>
              </a:rPr>
              <a:t>[4].</a:t>
            </a:r>
          </a:p>
          <a:p>
            <a:pPr marL="0" lvl="1"/>
            <a:endParaRPr kumimoji="1" lang="en-US" altLang="ja-JP" sz="1400" dirty="0">
              <a:latin typeface="Calibri" panose="020F0502020204030204" pitchFamily="34" charset="0"/>
            </a:endParaRPr>
          </a:p>
          <a:p>
            <a:pPr marL="0" lvl="1"/>
            <a:r>
              <a:rPr lang="en-US" altLang="ja-JP" sz="1400" dirty="0">
                <a:latin typeface="Calibri" panose="020F0502020204030204" pitchFamily="34" charset="0"/>
              </a:rPr>
              <a:t>*</a:t>
            </a:r>
            <a:r>
              <a:rPr lang="en-US" altLang="ja-JP" sz="1400" dirty="0" smtClean="0">
                <a:latin typeface="Calibri" panose="020F0502020204030204" pitchFamily="34" charset="0"/>
              </a:rPr>
              <a:t> (B</a:t>
            </a:r>
            <a:r>
              <a:rPr lang="en-US" altLang="ja-JP" sz="1400" dirty="0">
                <a:latin typeface="Calibri" panose="020F0502020204030204" pitchFamily="34" charset="0"/>
              </a:rPr>
              <a:t>) CBR UDP </a:t>
            </a:r>
            <a:r>
              <a:rPr lang="en-US" altLang="ja-JP" sz="1400" dirty="0" smtClean="0">
                <a:latin typeface="Calibri" panose="020F0502020204030204" pitchFamily="34" charset="0"/>
              </a:rPr>
              <a:t>with 75kbps traffic load is </a:t>
            </a:r>
            <a:r>
              <a:rPr lang="en-US" altLang="ja-JP" sz="1400" dirty="0">
                <a:latin typeface="Calibri" panose="020F0502020204030204" pitchFamily="34" charset="0"/>
              </a:rPr>
              <a:t>used in  the simulation </a:t>
            </a:r>
            <a:r>
              <a:rPr lang="en-US" altLang="ja-JP" sz="1400" dirty="0" smtClean="0">
                <a:latin typeface="Calibri" panose="020F0502020204030204" pitchFamily="34" charset="0"/>
              </a:rPr>
              <a:t>for R1-156621[5].</a:t>
            </a:r>
            <a:endParaRPr lang="en-US" altLang="ja-JP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0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What’s LAA’s ED rule?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56162" y="1583341"/>
            <a:ext cx="8583038" cy="3682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just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 dirty="0" smtClean="0"/>
              <a:t>According to LAA’s </a:t>
            </a:r>
            <a:r>
              <a:rPr lang="en-US" altLang="zh-CN" sz="2000" b="0" kern="0" dirty="0"/>
              <a:t>ED </a:t>
            </a:r>
            <a:r>
              <a:rPr lang="en-US" altLang="zh-CN" sz="2000" b="0" kern="0" dirty="0" smtClean="0"/>
              <a:t>rule in </a:t>
            </a:r>
            <a:r>
              <a:rPr lang="en-US" altLang="ja-JP" sz="2000" b="0" dirty="0"/>
              <a:t>3GPP TS </a:t>
            </a:r>
            <a:r>
              <a:rPr lang="en-US" altLang="ja-JP" sz="2000" b="0" dirty="0" smtClean="0"/>
              <a:t>36.213 [6]</a:t>
            </a:r>
            <a:r>
              <a:rPr lang="en-US" altLang="zh-CN" sz="2000" b="0" kern="0" dirty="0" smtClean="0"/>
              <a:t>, LAA can control ED threshold by maximum output power. (Appendix.2)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 dirty="0" smtClean="0"/>
              <a:t>However, </a:t>
            </a:r>
            <a:r>
              <a:rPr lang="en-US" altLang="zh-CN" sz="2000" kern="0" dirty="0" smtClean="0">
                <a:solidFill>
                  <a:srgbClr val="FF0000"/>
                </a:solidFill>
              </a:rPr>
              <a:t> the ED threshold is static </a:t>
            </a:r>
            <a:r>
              <a:rPr lang="en-US" altLang="zh-CN" sz="2000" b="0" kern="0" dirty="0" smtClean="0"/>
              <a:t>once maximum output power is selected</a:t>
            </a:r>
            <a:r>
              <a:rPr lang="en-US" altLang="zh-CN" sz="2000" kern="0" dirty="0" smtClean="0">
                <a:solidFill>
                  <a:srgbClr val="FF0000"/>
                </a:solidFill>
              </a:rPr>
              <a:t> </a:t>
            </a:r>
            <a:endParaRPr lang="en-US" altLang="zh-CN" sz="2000" b="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Maximum output power is determined by rated output </a:t>
            </a:r>
            <a:r>
              <a:rPr lang="en-US" altLang="zh-CN" kern="0" dirty="0"/>
              <a:t>power declared by the </a:t>
            </a:r>
            <a:r>
              <a:rPr lang="en-US" altLang="zh-CN" kern="0" dirty="0" smtClean="0"/>
              <a:t>manufacturer, and it can not change during operation</a:t>
            </a:r>
          </a:p>
          <a:p>
            <a:pPr marL="457200" lvl="1" indent="0">
              <a:buNone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kern="0" dirty="0" smtClean="0"/>
              <a:t>Therefore, LAA’s and WLAN’s ED threshold in this simulation is as follows.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LAA’s ED is set to -72dBm (fixed) because LAA BS’s maximum output power is 23dBm including antenna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kern="0" dirty="0" smtClean="0"/>
              <a:t>In (1) Default Setup, WLAN’s ED threshold is set to -62dBm (fixed).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In (2) 3GPP </a:t>
            </a:r>
            <a:r>
              <a:rPr lang="en-US" altLang="zh-CN" kern="0" dirty="0"/>
              <a:t>R</a:t>
            </a:r>
            <a:r>
              <a:rPr lang="en-US" altLang="zh-CN" kern="0" dirty="0" smtClean="0"/>
              <a:t>equested Setup, </a:t>
            </a:r>
            <a:r>
              <a:rPr lang="en-US" altLang="zh-CN" kern="0" dirty="0"/>
              <a:t>WLAN’s ED threshold is </a:t>
            </a:r>
            <a:r>
              <a:rPr lang="en-US" altLang="zh-CN" kern="0" dirty="0" smtClean="0"/>
              <a:t>set to -72dBm (fixed) for the same reason as LAA’s BS.</a:t>
            </a:r>
            <a:endParaRPr lang="en-US" altLang="zh-CN" b="0" kern="0" dirty="0"/>
          </a:p>
          <a:p>
            <a:pPr marL="457200" lvl="1" indent="0">
              <a:buNone/>
            </a:pPr>
            <a:endParaRPr lang="en-US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770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8327"/>
            <a:ext cx="6019800" cy="40566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: (A) FTP model 1 UDP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4800" y="5638800"/>
            <a:ext cx="8610600" cy="6858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ja-JP" sz="2000" b="0" dirty="0"/>
              <a:t>- If WLAN ED changes to -72dBm (fixed), </a:t>
            </a:r>
            <a:r>
              <a:rPr lang="en-US" altLang="ja-JP" sz="2000" b="0" dirty="0">
                <a:solidFill>
                  <a:srgbClr val="FF0000"/>
                </a:solidFill>
              </a:rPr>
              <a:t>Ave. DL throughput of LAA is higher than that of WLAN</a:t>
            </a:r>
            <a:r>
              <a:rPr lang="en-US" altLang="ja-JP" sz="2000" b="0" dirty="0"/>
              <a:t> due to difference of channel </a:t>
            </a:r>
            <a:r>
              <a:rPr lang="en-US" altLang="ja-JP" sz="2000" b="0" dirty="0" smtClean="0"/>
              <a:t>access, such as </a:t>
            </a:r>
            <a:r>
              <a:rPr lang="en-US" altLang="ja-JP" sz="2000" b="0" i="1" dirty="0" smtClean="0"/>
              <a:t>CW</a:t>
            </a:r>
            <a:r>
              <a:rPr lang="en-US" altLang="ja-JP" sz="1400" b="0" i="1" dirty="0" smtClean="0"/>
              <a:t>max</a:t>
            </a:r>
            <a:r>
              <a:rPr lang="en-US" altLang="ja-JP" sz="2000" b="0" dirty="0" smtClean="0"/>
              <a:t>.</a:t>
            </a:r>
            <a:endParaRPr lang="en-US" altLang="ja-JP" sz="2000" b="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latin typeface="Calibri" panose="020F0502020204030204" pitchFamily="34" charset="0"/>
              </a:rPr>
              <a:t>・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Ave. DL </a:t>
            </a:r>
            <a:r>
              <a:rPr lang="en-US" altLang="ja-JP" sz="1800" b="1" dirty="0">
                <a:latin typeface="Calibri" panose="020F0502020204030204" pitchFamily="34" charset="0"/>
              </a:rPr>
              <a:t>Throughput per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flow </a:t>
            </a:r>
            <a:r>
              <a:rPr lang="en-US" altLang="ja-JP" sz="1800" b="1" dirty="0">
                <a:latin typeface="Calibri" panose="020F0502020204030204" pitchFamily="34" charset="0"/>
              </a:rPr>
              <a:t>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220016"/>
              </p:ext>
            </p:extLst>
          </p:nvPr>
        </p:nvGraphicFramePr>
        <p:xfrm>
          <a:off x="5715000" y="2971800"/>
          <a:ext cx="3200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954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Setup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LAA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WLAN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(1)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1.46Mbps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2.64 Mbps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(2)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2.23Mbps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1.80 Mbps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上下矢印 22"/>
          <p:cNvSpPr/>
          <p:nvPr/>
        </p:nvSpPr>
        <p:spPr bwMode="auto">
          <a:xfrm>
            <a:off x="4648200" y="2819400"/>
            <a:ext cx="228600" cy="457200"/>
          </a:xfrm>
          <a:prstGeom prst="upDown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3581400" y="2810540"/>
            <a:ext cx="1676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2787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: (A) FTP model 1 UDP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04800" y="5410200"/>
            <a:ext cx="8610600" cy="6858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ja-JP" sz="2000" b="0" dirty="0" smtClean="0"/>
              <a:t>- There is LAA BS that is muted </a:t>
            </a:r>
            <a:r>
              <a:rPr lang="en-US" altLang="ja-JP" sz="2000" b="0" dirty="0"/>
              <a:t>in </a:t>
            </a:r>
            <a:r>
              <a:rPr lang="en-US" altLang="ja-JP" sz="2000" b="0" dirty="0" smtClean="0"/>
              <a:t>(1) Default </a:t>
            </a:r>
            <a:r>
              <a:rPr lang="en-US" altLang="ja-JP" sz="2000" b="0" dirty="0"/>
              <a:t>Setup.</a:t>
            </a:r>
            <a:endParaRPr lang="en-US" altLang="ja-JP" sz="2000" b="0" dirty="0" smtClean="0"/>
          </a:p>
          <a:p>
            <a:pPr marL="0" indent="0">
              <a:buNone/>
            </a:pPr>
            <a:r>
              <a:rPr lang="en-US" altLang="ja-JP" sz="2000" b="0" dirty="0" smtClean="0"/>
              <a:t>- Even if WLAN’s ED threshold changes to -72dBm, </a:t>
            </a:r>
            <a:r>
              <a:rPr lang="en-US" altLang="ja-JP" sz="2000" b="0" dirty="0" smtClean="0">
                <a:solidFill>
                  <a:srgbClr val="FF0000"/>
                </a:solidFill>
              </a:rPr>
              <a:t>the performance of the muted BS is not improved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149675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>
                <a:latin typeface="Calibri" panose="020F0502020204030204" pitchFamily="34" charset="0"/>
              </a:rPr>
              <a:t>・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Each BS Ave. DL </a:t>
            </a:r>
            <a:r>
              <a:rPr lang="en-US" altLang="ja-JP" sz="1800" b="1" dirty="0">
                <a:latin typeface="Calibri" panose="020F0502020204030204" pitchFamily="34" charset="0"/>
              </a:rPr>
              <a:t>Throughput per </a:t>
            </a:r>
            <a:r>
              <a:rPr lang="en-US" altLang="ja-JP" sz="1800" b="1" dirty="0" smtClean="0">
                <a:latin typeface="Calibri" panose="020F0502020204030204" pitchFamily="34" charset="0"/>
              </a:rPr>
              <a:t>flow </a:t>
            </a:r>
            <a:r>
              <a:rPr lang="en-US" altLang="ja-JP" sz="1800" b="1" dirty="0">
                <a:latin typeface="Calibri" panose="020F0502020204030204" pitchFamily="34" charset="0"/>
              </a:rPr>
              <a:t>[Mbps]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284" y="2057400"/>
            <a:ext cx="4470400" cy="33528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76450"/>
            <a:ext cx="4445000" cy="3333750"/>
          </a:xfrm>
          <a:prstGeom prst="rect">
            <a:avLst/>
          </a:prstGeom>
        </p:spPr>
      </p:pic>
      <p:sp>
        <p:nvSpPr>
          <p:cNvPr id="11" name="円/楕円 10"/>
          <p:cNvSpPr/>
          <p:nvPr/>
        </p:nvSpPr>
        <p:spPr bwMode="auto">
          <a:xfrm flipH="1" flipV="1">
            <a:off x="3048000" y="4648200"/>
            <a:ext cx="381001" cy="495141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円/楕円 11"/>
          <p:cNvSpPr/>
          <p:nvPr/>
        </p:nvSpPr>
        <p:spPr bwMode="auto">
          <a:xfrm flipH="1" flipV="1">
            <a:off x="1143000" y="4648200"/>
            <a:ext cx="381001" cy="495141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50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79314</TotalTime>
  <Words>2025</Words>
  <Application>Microsoft Office PowerPoint</Application>
  <PresentationFormat>画面に合わせる (4:3)</PresentationFormat>
  <Paragraphs>343</Paragraphs>
  <Slides>24</Slides>
  <Notes>21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6" baseType="lpstr">
      <vt:lpstr>1_Extend Submission Template</vt:lpstr>
      <vt:lpstr>数式</vt:lpstr>
      <vt:lpstr>Simulation Analysis of ED Threshold Levels  in WLAN and LAA coexistence scenario</vt:lpstr>
      <vt:lpstr>Introduction (1)</vt:lpstr>
      <vt:lpstr>Introduction (2)</vt:lpstr>
      <vt:lpstr>(1) Simulation results on “What happens if both LAA and Wi-Fi operate at ED of -72dBm but with no PD communication” </vt:lpstr>
      <vt:lpstr>Simulation Scenario</vt:lpstr>
      <vt:lpstr>Simulation Setup</vt:lpstr>
      <vt:lpstr>What’s LAA’s ED rule?</vt:lpstr>
      <vt:lpstr>Simulation Result : (A) FTP model 1 UDP</vt:lpstr>
      <vt:lpstr>Simulation Result : (A) FTP model 1 UDP</vt:lpstr>
      <vt:lpstr>Simulation Result : (B) CBR UDP (75kbps)</vt:lpstr>
      <vt:lpstr>Simulation Result : (B) CBR UDP (75kbps)</vt:lpstr>
      <vt:lpstr>Conclusion</vt:lpstr>
      <vt:lpstr>(2) Simulation results on “What happens if Wi-Fi operates using Dynamic TX power and ED threshold control method”</vt:lpstr>
      <vt:lpstr>Dynamic TX Power and ED Threshold Control</vt:lpstr>
      <vt:lpstr>Simulation Setup</vt:lpstr>
      <vt:lpstr>Simulation Result</vt:lpstr>
      <vt:lpstr>Simulation Result</vt:lpstr>
      <vt:lpstr>Conclusion</vt:lpstr>
      <vt:lpstr>References</vt:lpstr>
      <vt:lpstr>Appendix</vt:lpstr>
      <vt:lpstr>Appendix 1. LAA channel access model [6]</vt:lpstr>
      <vt:lpstr>Appendix 2. LAA ED rule</vt:lpstr>
      <vt:lpstr>Appendix 2. LAA ED rule</vt:lpstr>
      <vt:lpstr>Appendix 3. Traffic Model</vt:lpstr>
    </vt:vector>
  </TitlesOfParts>
  <Company>Marvell Semiconductor,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Aio, Kosuke</cp:lastModifiedBy>
  <cp:revision>3287</cp:revision>
  <cp:lastPrinted>1998-02-10T13:28:06Z</cp:lastPrinted>
  <dcterms:created xsi:type="dcterms:W3CDTF">2009-12-02T19:05:24Z</dcterms:created>
  <dcterms:modified xsi:type="dcterms:W3CDTF">2017-01-16T12:34:14Z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(2)yZej8hXLMTb0KHih5w+eeDnoBWDLJGWvFZvwMSQe0ByeBZw4gV9LhEqTAtz6m9eMqnBGLWel
hXpwFd36AhAQg7l1ZPmmRwBIEZUeZEqEMRAbX+efgywJfwBJ9QFVcnZJ7IwlEubBOtNd2y4H
ufgJkzyNx9YEVDE1nnd9PXPAMQhChqhF0ziCJsXi9stEEYtFWQDPx4e6amrNSvOeqENstzoL
tcY0pw+8n+GafqbhoW</vt:lpwstr>
  </property>
  <property fmtid="{D5CDD505-2E9C-101B-9397-08002B2CF9AE}" pid="4" name="_2015_ms_pID_7253431">
    <vt:lpwstr>R0wXAc2kfFTnx/PZgeAAH43wfs4JrmyKE2RyKbEdpwL8NfaeYcldG8
lrCqS1fcAS6TGPmCeZ3xcq89exXgHrqESYjL0dPc7XyDwP9OZUPSATavzCNgUAHzSEcMZ5Nd
o93egtGzja4pK80QJ75H2F2tao5LwRwce5GADCCx3o0RKA==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1473671028</vt:lpwstr>
  </property>
</Properties>
</file>