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2" r:id="rId4"/>
    <p:sldId id="263" r:id="rId5"/>
    <p:sldId id="265" r:id="rId6"/>
    <p:sldId id="266" r:id="rId7"/>
    <p:sldId id="270" r:id="rId8"/>
    <p:sldId id="269" r:id="rId9"/>
    <p:sldId id="268" r:id="rId10"/>
    <p:sldId id="267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>
      <p:cViewPr varScale="1">
        <p:scale>
          <a:sx n="92" d="100"/>
          <a:sy n="92" d="100"/>
        </p:scale>
        <p:origin x="1374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802.11-17/0053r0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802.11-17/0053r0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802.11-17/0053r0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802.11-17/0053r0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3643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802.11-17/0053r0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802.11-17/0053r0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802.11-17/0053r0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802.11-17/0053r0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802.11-17/0053r0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0753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802.11-17/0053r0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9452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802.11-17/0053r0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946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802.11-17/0053r0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9088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802.11-17/0053r0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609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802.11-17/0053r0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Spoofing of EDMG Control Mode PPDUs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2017-01-16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6836869"/>
              </p:ext>
            </p:extLst>
          </p:nvPr>
        </p:nvGraphicFramePr>
        <p:xfrm>
          <a:off x="512763" y="2832100"/>
          <a:ext cx="8107362" cy="248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Document" r:id="rId5" imgW="8267030" imgH="2534496" progId="Word.Document.8">
                  <p:embed/>
                </p:oleObj>
              </mc:Choice>
              <mc:Fallback>
                <p:oleObj name="Document" r:id="rId5" imgW="8267030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832100"/>
                        <a:ext cx="8107362" cy="2487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9555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SP/M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2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981200"/>
                <a:ext cx="7772400" cy="4208463"/>
              </a:xfrm>
              <a:ln/>
            </p:spPr>
            <p:txBody>
              <a:bodyPr/>
              <a:lstStyle/>
              <a:p>
                <a:r>
                  <a:rPr lang="en-US" sz="1800" b="0" dirty="0" smtClean="0"/>
                  <a:t>      Do </a:t>
                </a:r>
                <a:r>
                  <a:rPr lang="en-US" sz="1800" b="0" dirty="0"/>
                  <a:t>you agree that </a:t>
                </a:r>
                <a:r>
                  <a:rPr lang="en-US" sz="1800" b="0" dirty="0" smtClean="0"/>
                  <a:t>the spoofing </a:t>
                </a:r>
                <a:r>
                  <a:rPr lang="en-US" sz="1800" b="0" dirty="0"/>
                  <a:t>error for EDMG control mode PPDUs shall be </a:t>
                </a:r>
                <a:r>
                  <a:rPr lang="en-US" sz="1800" b="0" dirty="0" smtClean="0"/>
                  <a:t>defined to be non-negative </a:t>
                </a:r>
                <a:r>
                  <a:rPr lang="en-US" sz="1800" b="0" dirty="0"/>
                  <a:t>and less than or equal to 150ns, except between </a:t>
                </a:r>
                <a:r>
                  <a:rPr lang="en-US" sz="1800" b="0" dirty="0" smtClean="0"/>
                  <a:t>611713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b="0" dirty="0" smtClean="0"/>
                  <a:t>(approx. 347.56 </a:t>
                </a:r>
                <a:r>
                  <a:rPr lang="el-GR" sz="1800" b="0" dirty="0"/>
                  <a:t>μ</a:t>
                </a:r>
                <a:r>
                  <a:rPr lang="en-US" sz="1800" b="0" dirty="0" smtClean="0"/>
                  <a:t>s) and 612351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sz="1800" b="0" dirty="0" smtClean="0"/>
                  <a:t> (approx. 347.93 </a:t>
                </a:r>
                <a:r>
                  <a:rPr lang="el-GR" sz="1800" b="0" dirty="0"/>
                  <a:t>μ</a:t>
                </a:r>
                <a:r>
                  <a:rPr lang="en-US" sz="1800" b="0" dirty="0" smtClean="0"/>
                  <a:t>s) </a:t>
                </a:r>
                <a:r>
                  <a:rPr lang="en-US" sz="1800" b="0" dirty="0"/>
                  <a:t>and between </a:t>
                </a:r>
                <a:r>
                  <a:rPr lang="en-US" sz="1800" b="0" dirty="0" smtClean="0"/>
                  <a:t>614401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US" sz="1800" b="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b="0" dirty="0" smtClean="0"/>
                  <a:t>(approx. 349.10 </a:t>
                </a:r>
                <a:r>
                  <a:rPr lang="el-GR" sz="1800" b="0" dirty="0"/>
                  <a:t>μ</a:t>
                </a:r>
                <a:r>
                  <a:rPr lang="en-US" sz="1800" b="0" dirty="0" smtClean="0"/>
                  <a:t>s) </a:t>
                </a:r>
                <a:r>
                  <a:rPr lang="en-US" sz="1800" b="0" dirty="0"/>
                  <a:t>and </a:t>
                </a:r>
                <a:r>
                  <a:rPr lang="en-US" sz="1800" b="0" dirty="0" smtClean="0"/>
                  <a:t>617343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US" sz="1800" b="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b="0" dirty="0" smtClean="0"/>
                  <a:t>(approx. 350.76 </a:t>
                </a:r>
                <a:r>
                  <a:rPr lang="el-GR" sz="1800" b="0" dirty="0"/>
                  <a:t>μ</a:t>
                </a:r>
                <a:r>
                  <a:rPr lang="en-US" sz="1800" b="0" dirty="0" smtClean="0"/>
                  <a:t>s) when </a:t>
                </a:r>
                <a:r>
                  <a:rPr lang="en-US" sz="1800" b="0" dirty="0"/>
                  <a:t>the </a:t>
                </a:r>
                <a:r>
                  <a:rPr lang="en-US" sz="1800" b="0" dirty="0" smtClean="0"/>
                  <a:t>spoofing </a:t>
                </a:r>
                <a:r>
                  <a:rPr lang="en-US" sz="1800" b="0" dirty="0"/>
                  <a:t>error </a:t>
                </a:r>
                <a:r>
                  <a:rPr lang="en-US" sz="1800" b="0" dirty="0" smtClean="0"/>
                  <a:t>shall be non-negative </a:t>
                </a:r>
                <a:r>
                  <a:rPr lang="en-US" sz="1800" b="0" dirty="0"/>
                  <a:t>and less than or equal to </a:t>
                </a:r>
                <a:r>
                  <a:rPr lang="en-US" sz="1800" b="0" dirty="0" smtClean="0"/>
                  <a:t>639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sz="1800" b="0" dirty="0" smtClean="0"/>
                  <a:t> (approx. 364 ns) and 2943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US" sz="1800" b="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b="0" dirty="0" smtClean="0"/>
                  <a:t>(approx. 1.67 </a:t>
                </a:r>
                <a:r>
                  <a:rPr lang="el-GR" sz="1800" b="0" dirty="0" smtClean="0"/>
                  <a:t>μ</a:t>
                </a:r>
                <a:r>
                  <a:rPr lang="en-US" sz="1800" b="0" dirty="0" smtClean="0"/>
                  <a:t>s), respectively?  Spoofing error </a:t>
                </a:r>
                <a:r>
                  <a:rPr lang="en-US" sz="1800" b="0" dirty="0"/>
                  <a:t>is defined </a:t>
                </a:r>
                <a:r>
                  <a:rPr lang="en-US" sz="1800" b="0" dirty="0" smtClean="0"/>
                  <a:t>as (</a:t>
                </a:r>
                <a:r>
                  <a:rPr lang="en-US" sz="1800" b="0" dirty="0"/>
                  <a:t>TXTIME calculated based on L-Header) – (TXTIME</a:t>
                </a:r>
                <a:r>
                  <a:rPr lang="en-US" sz="1800" b="0" dirty="0" smtClean="0"/>
                  <a:t>). </a:t>
                </a:r>
                <a:endParaRPr lang="en-US" sz="1800" b="0" dirty="0"/>
              </a:p>
              <a:p>
                <a:endParaRPr lang="en-US" sz="1800" dirty="0"/>
              </a:p>
            </p:txBody>
          </p:sp>
        </mc:Choice>
        <mc:Fallback xmlns="">
          <p:sp>
            <p:nvSpPr>
              <p:cNvPr id="10242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981200"/>
                <a:ext cx="7772400" cy="4208463"/>
              </a:xfrm>
              <a:blipFill rotWithShape="0">
                <a:blip r:embed="rId3"/>
                <a:stretch>
                  <a:fillRect t="-725" r="-78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38256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1. IEEE </a:t>
            </a:r>
            <a:r>
              <a:rPr lang="en-US" dirty="0" err="1"/>
              <a:t>Std</a:t>
            </a:r>
            <a:r>
              <a:rPr lang="en-US" dirty="0"/>
              <a:t> </a:t>
            </a:r>
            <a:r>
              <a:rPr lang="en-US" dirty="0" smtClean="0"/>
              <a:t>802.11-2016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   We propose a maximum spoofing error requirement for EDMG Control Mode PPDUs.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TXTIME of a DMG Control Mode PPDU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18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981200"/>
                <a:ext cx="7772400" cy="4419600"/>
              </a:xfrm>
              <a:ln/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 smtClean="0"/>
                  <a:t>As defined in [2] (20.12.3), TXTIME of a DMG Control Mode PPDU is equal to</a:t>
                </a:r>
              </a:p>
              <a:p>
                <a:pPr marL="0" indent="0">
                  <a:buNone/>
                </a:pPr>
                <a:endParaRPr lang="en-US" sz="1200" b="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>
                          <a:latin typeface="Cambria Math" panose="02040503050406030204" pitchFamily="18" charset="0"/>
                        </a:rPr>
                        <m:t>𝑇𝑋𝑇𝐼𝑀𝐸</m:t>
                      </m:r>
                      <m:r>
                        <a:rPr lang="en-US" sz="1600" b="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𝑃𝑟𝑒𝑚𝑎𝑏𝑙𝑒</m:t>
                          </m:r>
                        </m:sub>
                      </m:sSub>
                      <m:r>
                        <a:rPr lang="en-US" sz="1600" b="0" i="1">
                          <a:latin typeface="Cambria Math" panose="02040503050406030204" pitchFamily="18" charset="0"/>
                        </a:rPr>
                        <m:t>+256</m:t>
                      </m:r>
                      <m:sSub>
                        <m:sSubPr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11+</m:t>
                          </m:r>
                          <m:d>
                            <m:dPr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𝐿𝑒𝑛𝑔𝑡h</m:t>
                              </m:r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d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+21</m:t>
                          </m:r>
                          <m:sSub>
                            <m:sSubPr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𝐶𝑊</m:t>
                              </m:r>
                            </m:sub>
                          </m:sSub>
                        </m:e>
                      </m:d>
                      <m:r>
                        <a:rPr lang="en-US" sz="1600" b="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𝑇𝑅𝑁</m:t>
                          </m:r>
                        </m:sub>
                      </m:sSub>
                      <m:sSub>
                        <m:sSubPr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𝑇𝑅𝑁</m:t>
                          </m:r>
                        </m:sub>
                      </m:sSub>
                    </m:oMath>
                  </m:oMathPara>
                </a14:m>
                <a:endParaRPr lang="en-US" sz="1600" b="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𝑃𝑟𝑒𝑚𝑎𝑏𝑙𝑒</m:t>
                          </m:r>
                        </m:sub>
                      </m:sSub>
                      <m:r>
                        <a:rPr lang="en-US" sz="1600" b="0" i="1">
                          <a:latin typeface="Cambria Math" panose="02040503050406030204" pitchFamily="18" charset="0"/>
                        </a:rPr>
                        <m:t>+256</m:t>
                      </m:r>
                      <m:sSub>
                        <m:sSubPr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11+</m:t>
                          </m:r>
                          <m:d>
                            <m:dPr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𝐿𝑒𝑛𝑔𝑡h</m:t>
                              </m:r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d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+21</m:t>
                          </m:r>
                          <m:d>
                            <m:dPr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d>
                                <m:dPr>
                                  <m:begChr m:val="⌈"/>
                                  <m:endChr m:val="⌉"/>
                                  <m:ctrlP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  <m:t>𝐿𝑒𝑛𝑔𝑡h</m:t>
                                      </m:r>
                                      <m: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  <m:t>−6</m:t>
                                      </m:r>
                                    </m:num>
                                    <m:den>
                                      <m: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  <m:t>21</m:t>
                                      </m:r>
                                    </m:den>
                                  </m:f>
                                </m:e>
                              </m:d>
                            </m:e>
                          </m:d>
                        </m:e>
                      </m:d>
                      <m:r>
                        <a:rPr lang="en-US" sz="1600" b="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𝑇𝑅𝑁</m:t>
                          </m:r>
                        </m:sub>
                      </m:sSub>
                      <m:sSub>
                        <m:sSubPr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𝑇𝑅𝑁</m:t>
                          </m:r>
                        </m:sub>
                      </m:sSub>
                    </m:oMath>
                  </m:oMathPara>
                </a14:m>
                <a:endParaRPr lang="en-US" sz="1600" b="0" dirty="0"/>
              </a:p>
              <a:p>
                <a:pPr marL="0" indent="0">
                  <a:buNone/>
                </a:pPr>
                <a:endParaRPr lang="en-US" sz="1200" b="0" dirty="0"/>
              </a:p>
              <a:p>
                <a:pPr marL="0" indent="0">
                  <a:buNone/>
                </a:pPr>
                <a:r>
                  <a:rPr lang="en-US" sz="1800" b="0" dirty="0"/>
                  <a:t>     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𝑃𝑟𝑒𝑚𝑎𝑏𝑙𝑒</m:t>
                        </m:r>
                      </m:sub>
                    </m:sSub>
                    <m:r>
                      <a:rPr lang="en-US" sz="1800" b="0" i="1">
                        <a:latin typeface="Cambria Math" panose="02040503050406030204" pitchFamily="18" charset="0"/>
                      </a:rPr>
                      <m:t>=7552</m:t>
                    </m:r>
                    <m:sSub>
                      <m:sSub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sz="1800" b="0" dirty="0"/>
                  <a:t> (STF+CEF)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𝑇𝑅𝑁</m:t>
                        </m:r>
                      </m:sub>
                    </m:sSub>
                    <m:r>
                      <a:rPr lang="en-US" sz="1800" b="0" i="1">
                        <a:latin typeface="Cambria Math" panose="02040503050406030204" pitchFamily="18" charset="0"/>
                      </a:rPr>
                      <m:t>=4992</m:t>
                    </m:r>
                    <m:sSub>
                      <m:sSub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sz="1800" b="0" dirty="0"/>
                  <a:t>.</a:t>
                </a:r>
              </a:p>
              <a:p>
                <a:pPr marL="0" indent="0">
                  <a:buNone/>
                </a:pPr>
                <a:endParaRPr lang="en-US" sz="1800" b="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/>
                  <a:t>In the previous equation,</a:t>
                </a:r>
              </a:p>
              <a:p>
                <a:pPr lvl="1"/>
                <a:r>
                  <a:rPr lang="en-US" sz="1800" i="1" dirty="0" smtClean="0"/>
                  <a:t>- Length</a:t>
                </a:r>
                <a:r>
                  <a:rPr lang="en-US" sz="1800" dirty="0" smtClean="0"/>
                  <a:t> </a:t>
                </a:r>
                <a:r>
                  <a:rPr lang="en-US" sz="1800" dirty="0"/>
                  <a:t>is the number of data octets in the PSDU, and is defined to be in the range 14 – 1023.</a:t>
                </a:r>
              </a:p>
              <a:p>
                <a:pPr lvl="1"/>
                <a:r>
                  <a:rPr lang="en-US" sz="1800" dirty="0" smtClean="0"/>
                  <a:t>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𝑇𝑅𝑁</m:t>
                        </m:r>
                      </m:sub>
                    </m:sSub>
                  </m:oMath>
                </a14:m>
                <a:r>
                  <a:rPr lang="en-US" sz="1800" dirty="0"/>
                  <a:t> is the length of the training field </a:t>
                </a:r>
                <a:r>
                  <a:rPr lang="en-US" sz="1800" i="1" dirty="0"/>
                  <a:t>(training length),</a:t>
                </a:r>
                <a:r>
                  <a:rPr lang="en-US" sz="1800" dirty="0"/>
                  <a:t> and it is defined to be in the range 0 – 16.</a:t>
                </a:r>
              </a:p>
            </p:txBody>
          </p:sp>
        </mc:Choice>
        <mc:Fallback xmlns=""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981200"/>
                <a:ext cx="7772400" cy="4419600"/>
              </a:xfrm>
              <a:blipFill rotWithShape="0">
                <a:blip r:embed="rId3"/>
                <a:stretch>
                  <a:fillRect l="-549" t="-690" r="-392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TXTIME of a DMG Control Mode PPDU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2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905000"/>
                <a:ext cx="7772400" cy="381000"/>
              </a:xfrm>
              <a:ln/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/>
                  <a:t>Plotting </a:t>
                </a:r>
                <a:r>
                  <a:rPr lang="en-US" sz="1800" b="0" i="1" dirty="0"/>
                  <a:t>TXTIME</a:t>
                </a:r>
                <a:r>
                  <a:rPr lang="en-US" sz="1800" b="0" dirty="0"/>
                  <a:t> for the case 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𝑇𝑅𝑁</m:t>
                        </m:r>
                      </m:sub>
                    </m:sSub>
                    <m:r>
                      <a:rPr lang="en-US" sz="1800" b="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800" b="0" dirty="0"/>
                  <a:t>, we have</a:t>
                </a:r>
              </a:p>
              <a:p>
                <a:pPr lvl="1"/>
                <a:endParaRPr lang="en-US" sz="18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0242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905000"/>
                <a:ext cx="7772400" cy="381000"/>
              </a:xfrm>
              <a:blipFill rotWithShape="0">
                <a:blip r:embed="rId3"/>
                <a:stretch>
                  <a:fillRect l="-549" t="-9677" b="-22581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42" y="2356926"/>
            <a:ext cx="4427220" cy="332041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54100" y="2348880"/>
            <a:ext cx="4427220" cy="3320415"/>
          </a:xfrm>
          <a:prstGeom prst="rect">
            <a:avLst/>
          </a:prstGeom>
        </p:spPr>
      </p:pic>
      <p:sp>
        <p:nvSpPr>
          <p:cNvPr id="9" name="Curved Down Arrow 8"/>
          <p:cNvSpPr/>
          <p:nvPr/>
        </p:nvSpPr>
        <p:spPr bwMode="auto">
          <a:xfrm>
            <a:off x="6449441" y="3581063"/>
            <a:ext cx="236538" cy="216024"/>
          </a:xfrm>
          <a:prstGeom prst="curvedDownArrow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716016" y="4387182"/>
            <a:ext cx="2145059" cy="1004379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Straight Arrow Connector 10"/>
          <p:cNvCxnSpPr>
            <a:stCxn id="10" idx="4"/>
          </p:cNvCxnSpPr>
          <p:nvPr/>
        </p:nvCxnSpPr>
        <p:spPr bwMode="auto">
          <a:xfrm flipH="1">
            <a:off x="5788545" y="5391561"/>
            <a:ext cx="1" cy="3659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292080" y="5744216"/>
                <a:ext cx="3668712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solidFill>
                      <a:srgbClr val="FF0000"/>
                    </a:solidFill>
                  </a:rPr>
                  <a:t>In the linear regions, increasing </a:t>
                </a:r>
                <a:r>
                  <a:rPr lang="en-US" sz="1400" i="1" dirty="0">
                    <a:solidFill>
                      <a:srgbClr val="FF0000"/>
                    </a:solidFill>
                  </a:rPr>
                  <a:t>l</a:t>
                </a:r>
                <a:r>
                  <a:rPr lang="en-US" sz="1400" i="1" dirty="0" smtClean="0">
                    <a:solidFill>
                      <a:srgbClr val="FF0000"/>
                    </a:solidFill>
                  </a:rPr>
                  <a:t>ength</a:t>
                </a:r>
                <a:r>
                  <a:rPr lang="en-US" sz="1400" dirty="0" smtClean="0">
                    <a:solidFill>
                      <a:srgbClr val="FF0000"/>
                    </a:solidFill>
                  </a:rPr>
                  <a:t> by 1 doesn’t lead to an increase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𝐶𝑊</m:t>
                        </m:r>
                      </m:sub>
                    </m:sSub>
                  </m:oMath>
                </a14:m>
                <a:r>
                  <a:rPr lang="en-US" sz="1400" dirty="0" smtClean="0">
                    <a:solidFill>
                      <a:srgbClr val="FF0000"/>
                    </a:solidFill>
                  </a:rPr>
                  <a:t> and thus results in a </a:t>
                </a:r>
                <a:r>
                  <a:rPr lang="en-US" sz="1400" i="1" dirty="0" smtClean="0">
                    <a:solidFill>
                      <a:srgbClr val="FF0000"/>
                    </a:solidFill>
                  </a:rPr>
                  <a:t>TXTIME</a:t>
                </a:r>
                <a:r>
                  <a:rPr lang="en-US" sz="1400" dirty="0" smtClean="0">
                    <a:solidFill>
                      <a:srgbClr val="FF0000"/>
                    </a:solidFill>
                  </a:rPr>
                  <a:t> increase of </a:t>
                </a:r>
                <a:r>
                  <a:rPr lang="en-US" sz="1400" b="1" dirty="0" smtClean="0">
                    <a:solidFill>
                      <a:srgbClr val="FF0000"/>
                    </a:solidFill>
                  </a:rPr>
                  <a:t>256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en-US" sz="1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5744216"/>
                <a:ext cx="3668712" cy="738664"/>
              </a:xfrm>
              <a:prstGeom prst="rect">
                <a:avLst/>
              </a:prstGeom>
              <a:blipFill rotWithShape="0">
                <a:blip r:embed="rId6"/>
                <a:stretch>
                  <a:fillRect l="-498" t="-826" b="-82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173811" y="2636912"/>
                <a:ext cx="3024336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solidFill>
                      <a:srgbClr val="FF0000"/>
                    </a:solidFill>
                  </a:rPr>
                  <a:t>In this case, increasing </a:t>
                </a:r>
                <a:r>
                  <a:rPr lang="en-US" sz="1400" i="1" dirty="0" smtClean="0">
                    <a:solidFill>
                      <a:srgbClr val="FF0000"/>
                    </a:solidFill>
                  </a:rPr>
                  <a:t>length</a:t>
                </a:r>
                <a:r>
                  <a:rPr lang="en-US" sz="1400" dirty="0" smtClean="0">
                    <a:solidFill>
                      <a:srgbClr val="FF0000"/>
                    </a:solidFill>
                  </a:rPr>
                  <a:t> by 1 leads to an increase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𝐶𝑊</m:t>
                        </m:r>
                      </m:sub>
                    </m:sSub>
                  </m:oMath>
                </a14:m>
                <a:r>
                  <a:rPr lang="en-US" sz="1400" dirty="0" smtClean="0">
                    <a:solidFill>
                      <a:srgbClr val="FF0000"/>
                    </a:solidFill>
                  </a:rPr>
                  <a:t> by 1, and thus results in an increase in </a:t>
                </a:r>
                <a:r>
                  <a:rPr lang="en-US" sz="1400" i="1" dirty="0" smtClean="0">
                    <a:solidFill>
                      <a:srgbClr val="FF0000"/>
                    </a:solidFill>
                  </a:rPr>
                  <a:t>TXTIME</a:t>
                </a:r>
                <a:r>
                  <a:rPr lang="en-US" sz="1400" dirty="0" smtClean="0">
                    <a:solidFill>
                      <a:srgbClr val="FF0000"/>
                    </a:solidFill>
                  </a:rPr>
                  <a:t> by </a:t>
                </a:r>
                <a:r>
                  <a:rPr lang="en-US" sz="1400" b="1" dirty="0" smtClean="0">
                    <a:solidFill>
                      <a:srgbClr val="FF0000"/>
                    </a:solidFill>
                  </a:rPr>
                  <a:t>5632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en-US" sz="1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sub>
                    </m:sSub>
                  </m:oMath>
                </a14:m>
                <a:r>
                  <a:rPr lang="en-US" sz="1400" dirty="0" smtClean="0">
                    <a:solidFill>
                      <a:srgbClr val="FF0000"/>
                    </a:solidFill>
                  </a:rPr>
                  <a:t> (~3.2 us)</a:t>
                </a:r>
                <a:endParaRPr lang="en-US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3811" y="2636912"/>
                <a:ext cx="3024336" cy="954107"/>
              </a:xfrm>
              <a:prstGeom prst="rect">
                <a:avLst/>
              </a:prstGeom>
              <a:blipFill rotWithShape="0">
                <a:blip r:embed="rId7"/>
                <a:stretch>
                  <a:fillRect l="-605" t="-1282" b="-57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TXTIME of a DMG Control Mode PPDU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2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905000"/>
                <a:ext cx="7772400" cy="381000"/>
              </a:xfrm>
              <a:ln/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/>
                  <a:t>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𝑇𝑅𝑁</m:t>
                        </m:r>
                      </m:sub>
                    </m:sSub>
                    <m:r>
                      <a:rPr lang="en-US" sz="1800" b="0" i="1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sz="1800" b="0" dirty="0"/>
                  <a:t>, we have</a:t>
                </a:r>
              </a:p>
              <a:p>
                <a:pPr lvl="1"/>
                <a:endParaRPr lang="en-US" sz="18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0242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905000"/>
                <a:ext cx="7772400" cy="381000"/>
              </a:xfrm>
              <a:blipFill rotWithShape="0">
                <a:blip r:embed="rId3"/>
                <a:stretch>
                  <a:fillRect l="-549" t="-9677" b="-22581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4988" y="2276872"/>
            <a:ext cx="4427220" cy="3320415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772" y="2296494"/>
            <a:ext cx="4427220" cy="3320415"/>
          </a:xfrm>
          <a:prstGeom prst="rect">
            <a:avLst/>
          </a:prstGeom>
        </p:spPr>
      </p:pic>
      <p:cxnSp>
        <p:nvCxnSpPr>
          <p:cNvPr id="24" name="Straight Arrow Connector 23"/>
          <p:cNvCxnSpPr/>
          <p:nvPr/>
        </p:nvCxnSpPr>
        <p:spPr bwMode="auto">
          <a:xfrm flipV="1">
            <a:off x="3131840" y="2780928"/>
            <a:ext cx="0" cy="108012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Box 24"/>
          <p:cNvSpPr txBox="1"/>
          <p:nvPr/>
        </p:nvSpPr>
        <p:spPr>
          <a:xfrm>
            <a:off x="2769568" y="3862540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solidFill>
                  <a:srgbClr val="FF0000"/>
                </a:solidFill>
              </a:rPr>
              <a:t>Training length</a:t>
            </a:r>
            <a:r>
              <a:rPr lang="en-US" sz="1200" dirty="0" smtClean="0">
                <a:solidFill>
                  <a:srgbClr val="FF0000"/>
                </a:solidFill>
              </a:rPr>
              <a:t>: 0 - 16</a:t>
            </a:r>
            <a:endParaRPr lang="en-US" sz="1200" dirty="0">
              <a:solidFill>
                <a:srgbClr val="FF0000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 flipH="1">
            <a:off x="5652120" y="3068960"/>
            <a:ext cx="504056" cy="115212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6876256" y="3140968"/>
            <a:ext cx="0" cy="93610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7164288" y="3140968"/>
            <a:ext cx="720080" cy="72008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Box 28"/>
          <p:cNvSpPr txBox="1"/>
          <p:nvPr/>
        </p:nvSpPr>
        <p:spPr>
          <a:xfrm>
            <a:off x="6215923" y="2422641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Different colors correspond to different </a:t>
            </a:r>
            <a:r>
              <a:rPr lang="en-US" sz="1200" i="1" dirty="0" smtClean="0">
                <a:solidFill>
                  <a:srgbClr val="FF0000"/>
                </a:solidFill>
              </a:rPr>
              <a:t>training lengths</a:t>
            </a:r>
            <a:endParaRPr lang="en-US" sz="1200" i="1" dirty="0">
              <a:solidFill>
                <a:srgbClr val="FF0000"/>
              </a:solidFill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4769386" y="4730920"/>
            <a:ext cx="4002822" cy="354264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>
              <a:rot lat="0" lon="0" rev="480000"/>
            </a:camera>
            <a:lightRig rig="threePt" dir="t"/>
          </a:scene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796136" y="5661248"/>
                <a:ext cx="316249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>
                    <a:solidFill>
                      <a:srgbClr val="FF0000"/>
                    </a:solidFill>
                  </a:rPr>
                  <a:t>Note that by “jumping” from a </a:t>
                </a:r>
                <a:r>
                  <a:rPr lang="en-US" sz="1200" i="1" dirty="0" smtClean="0">
                    <a:solidFill>
                      <a:srgbClr val="FF0000"/>
                    </a:solidFill>
                  </a:rPr>
                  <a:t>training length </a:t>
                </a:r>
                <a:r>
                  <a:rPr lang="en-US" sz="1200" dirty="0" smtClean="0">
                    <a:solidFill>
                      <a:srgbClr val="FF0000"/>
                    </a:solidFill>
                  </a:rPr>
                  <a:t>to another (and changing </a:t>
                </a:r>
                <a:r>
                  <a:rPr lang="en-US" sz="1200" i="1" dirty="0" smtClean="0">
                    <a:solidFill>
                      <a:srgbClr val="FF0000"/>
                    </a:solidFill>
                  </a:rPr>
                  <a:t>length</a:t>
                </a:r>
                <a:r>
                  <a:rPr lang="en-US" sz="1200" dirty="0" smtClean="0">
                    <a:solidFill>
                      <a:srgbClr val="FF0000"/>
                    </a:solidFill>
                  </a:rPr>
                  <a:t> accordingly), we can cover </a:t>
                </a:r>
                <a:r>
                  <a:rPr lang="en-US" sz="1200" i="1" dirty="0" smtClean="0">
                    <a:solidFill>
                      <a:srgbClr val="FF0000"/>
                    </a:solidFill>
                  </a:rPr>
                  <a:t>TXTIME</a:t>
                </a:r>
                <a:r>
                  <a:rPr lang="en-US" sz="1200" dirty="0" smtClean="0">
                    <a:solidFill>
                      <a:srgbClr val="FF0000"/>
                    </a:solidFill>
                  </a:rPr>
                  <a:t> with fine granularity (max gap of 256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sz="1200" dirty="0" smtClean="0">
                    <a:solidFill>
                      <a:srgbClr val="FF0000"/>
                    </a:solidFill>
                  </a:rPr>
                  <a:t>).</a:t>
                </a:r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5661248"/>
                <a:ext cx="3162498" cy="830997"/>
              </a:xfrm>
              <a:prstGeom prst="rect">
                <a:avLst/>
              </a:prstGeom>
              <a:blipFill rotWithShape="0">
                <a:blip r:embed="rId6"/>
                <a:stretch>
                  <a:fillRect l="-193" t="-735" b="-51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Arrow Connector 31"/>
          <p:cNvCxnSpPr/>
          <p:nvPr/>
        </p:nvCxnSpPr>
        <p:spPr bwMode="auto">
          <a:xfrm>
            <a:off x="5580112" y="5229200"/>
            <a:ext cx="216024" cy="51385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TextBox 32"/>
          <p:cNvSpPr txBox="1"/>
          <p:nvPr/>
        </p:nvSpPr>
        <p:spPr>
          <a:xfrm>
            <a:off x="611560" y="5725209"/>
            <a:ext cx="3733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In most cases, multiple configurations (</a:t>
            </a:r>
            <a:r>
              <a:rPr lang="en-US" sz="1200" i="1" dirty="0" smtClean="0">
                <a:solidFill>
                  <a:srgbClr val="FF0000"/>
                </a:solidFill>
              </a:rPr>
              <a:t>length/training length</a:t>
            </a:r>
            <a:r>
              <a:rPr lang="en-US" sz="1200" dirty="0" smtClean="0">
                <a:solidFill>
                  <a:srgbClr val="FF0000"/>
                </a:solidFill>
              </a:rPr>
              <a:t>) result in approximately the same </a:t>
            </a:r>
            <a:r>
              <a:rPr lang="en-US" sz="1200" i="1" dirty="0" smtClean="0">
                <a:solidFill>
                  <a:srgbClr val="FF0000"/>
                </a:solidFill>
              </a:rPr>
              <a:t>TXTIME</a:t>
            </a:r>
            <a:r>
              <a:rPr lang="en-US" sz="1200" dirty="0" smtClean="0">
                <a:solidFill>
                  <a:srgbClr val="FF0000"/>
                </a:solidFill>
              </a:rPr>
              <a:t>.</a:t>
            </a:r>
            <a:endParaRPr lang="en-US" sz="1200" dirty="0">
              <a:solidFill>
                <a:srgbClr val="FF0000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 bwMode="auto">
          <a:xfrm flipV="1">
            <a:off x="1454652" y="4185084"/>
            <a:ext cx="813092" cy="3600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1835696" y="4221088"/>
            <a:ext cx="0" cy="15041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906355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Intermediate Results – Summary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2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981200"/>
                <a:ext cx="7772400" cy="4208463"/>
              </a:xfrm>
              <a:ln/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000" b="0" dirty="0"/>
                  <a:t>Before continuing, we would like to emphasize the following key points: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/>
                  <a:t>For a given </a:t>
                </a:r>
                <a:r>
                  <a:rPr lang="en-US" sz="1800" b="0" i="1" dirty="0"/>
                  <a:t>length/training length</a:t>
                </a:r>
                <a:r>
                  <a:rPr lang="en-US" sz="1800" b="0" dirty="0"/>
                  <a:t> configuration, </a:t>
                </a:r>
                <a:r>
                  <a:rPr lang="en-US" sz="1800" b="0" i="1" dirty="0"/>
                  <a:t>TXTIME</a:t>
                </a:r>
                <a:r>
                  <a:rPr lang="en-US" sz="1800" b="0" dirty="0"/>
                  <a:t> increases by </a:t>
                </a:r>
                <a:r>
                  <a:rPr lang="en-US" sz="1800" dirty="0"/>
                  <a:t>256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𝒄</m:t>
                        </m:r>
                      </m:sub>
                    </m:sSub>
                  </m:oMath>
                </a14:m>
                <a:r>
                  <a:rPr lang="en-US" sz="1800" b="0" dirty="0"/>
                  <a:t> when </a:t>
                </a:r>
                <a:r>
                  <a:rPr lang="en-US" sz="1800" b="0" i="1" dirty="0"/>
                  <a:t>length</a:t>
                </a:r>
                <a:r>
                  <a:rPr lang="en-US" sz="1800" b="0" dirty="0"/>
                  <a:t> is increased by one and the number of LDPC </a:t>
                </a:r>
                <a:r>
                  <a:rPr lang="en-US" sz="1800" b="0" dirty="0" err="1"/>
                  <a:t>codewords</a:t>
                </a:r>
                <a:r>
                  <a:rPr lang="en-US" sz="1800" b="0" dirty="0"/>
                  <a:t> is the same.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/>
                  <a:t>For cases when an increase in </a:t>
                </a:r>
                <a:r>
                  <a:rPr lang="en-US" sz="1800" b="0" i="1" dirty="0"/>
                  <a:t>length</a:t>
                </a:r>
                <a:r>
                  <a:rPr lang="en-US" sz="1800" b="0" dirty="0"/>
                  <a:t> by one results in a discontinuity/jump (increase in </a:t>
                </a:r>
                <a:r>
                  <a:rPr lang="en-US" sz="1800" b="0" i="1" dirty="0"/>
                  <a:t>TXTIME</a:t>
                </a:r>
                <a:r>
                  <a:rPr lang="en-US" sz="1800" b="0" dirty="0"/>
                  <a:t> greater than </a:t>
                </a:r>
                <a:r>
                  <a:rPr lang="en-US" sz="1800" dirty="0"/>
                  <a:t>256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𝒄</m:t>
                        </m:r>
                      </m:sub>
                    </m:sSub>
                  </m:oMath>
                </a14:m>
                <a:r>
                  <a:rPr lang="en-US" sz="1800" b="0" dirty="0"/>
                  <a:t>) for a given </a:t>
                </a:r>
                <a:r>
                  <a:rPr lang="en-US" sz="1800" b="0" i="1" dirty="0"/>
                  <a:t>length/training length</a:t>
                </a:r>
                <a:r>
                  <a:rPr lang="en-US" sz="1800" b="0" dirty="0"/>
                  <a:t> configuration, other </a:t>
                </a:r>
                <a:r>
                  <a:rPr lang="en-US" sz="1800" b="0" i="1" dirty="0"/>
                  <a:t>length/training length</a:t>
                </a:r>
                <a:r>
                  <a:rPr lang="en-US" sz="1800" b="0" dirty="0"/>
                  <a:t> configurations may cover that discontinuity/jump with increases in </a:t>
                </a:r>
                <a:r>
                  <a:rPr lang="en-US" sz="1800" b="0" i="1" dirty="0"/>
                  <a:t>TXTIME</a:t>
                </a:r>
                <a:r>
                  <a:rPr lang="en-US" sz="1800" b="0" dirty="0"/>
                  <a:t> of </a:t>
                </a:r>
                <a:r>
                  <a:rPr lang="en-US" sz="1800" dirty="0"/>
                  <a:t>256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𝒄</m:t>
                        </m:r>
                      </m:sub>
                    </m:sSub>
                  </m:oMath>
                </a14:m>
                <a:r>
                  <a:rPr lang="en-US" sz="1800" b="0" dirty="0"/>
                  <a:t>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0242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981200"/>
                <a:ext cx="7772400" cy="4208463"/>
              </a:xfrm>
              <a:blipFill rotWithShape="0">
                <a:blip r:embed="rId3"/>
                <a:stretch>
                  <a:fillRect l="-863" t="-725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83704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Spoofing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2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676400"/>
                <a:ext cx="7772400" cy="1981200"/>
              </a:xfrm>
              <a:ln/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600" b="0" dirty="0"/>
                  <a:t>Definition:  For a given </a:t>
                </a:r>
                <a:r>
                  <a:rPr lang="en-US" sz="1600" b="0" i="1" dirty="0"/>
                  <a:t>TXTIME</a:t>
                </a:r>
                <a:r>
                  <a:rPr lang="en-US" sz="1600" b="0" dirty="0"/>
                  <a:t> of an EDMG control mode PPDU, find </a:t>
                </a:r>
                <a:r>
                  <a:rPr lang="en-US" sz="1600" b="0" i="1" dirty="0"/>
                  <a:t>length</a:t>
                </a:r>
                <a:r>
                  <a:rPr lang="en-US" sz="1600" b="0" dirty="0"/>
                  <a:t> and </a:t>
                </a:r>
                <a:r>
                  <a:rPr lang="en-US" sz="1600" b="0" i="1" dirty="0"/>
                  <a:t>training length </a:t>
                </a:r>
                <a:r>
                  <a:rPr lang="en-US" sz="1600" b="0" dirty="0"/>
                  <a:t>of a DMG control mode PPDU with duration </a:t>
                </a:r>
                <a:r>
                  <a:rPr lang="en-US" sz="1600" b="0" i="1" dirty="0" err="1"/>
                  <a:t>TXTIME</a:t>
                </a:r>
                <a:r>
                  <a:rPr lang="en-US" sz="1600" b="0" i="1" baseline="-25000" dirty="0" err="1"/>
                  <a:t>spoofing</a:t>
                </a:r>
                <a:r>
                  <a:rPr lang="en-US" sz="1600" b="0" i="1" dirty="0"/>
                  <a:t> </a:t>
                </a:r>
                <a:r>
                  <a:rPr lang="en-US" sz="1600" b="0" dirty="0"/>
                  <a:t>such that 0 </a:t>
                </a:r>
                <a14:m>
                  <m:oMath xmlns:m="http://schemas.openxmlformats.org/officeDocument/2006/math">
                    <m:r>
                      <a:rPr lang="en-US" sz="16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1600" b="0" dirty="0"/>
                  <a:t> </a:t>
                </a:r>
                <a:r>
                  <a:rPr lang="en-US" sz="1600" b="0" i="1" dirty="0"/>
                  <a:t>TXTIME</a:t>
                </a:r>
                <a:r>
                  <a:rPr lang="en-US" sz="1600" b="0" i="1" baseline="-25000" dirty="0"/>
                  <a:t>spoofing</a:t>
                </a:r>
                <a:r>
                  <a:rPr lang="en-US" sz="1600" b="0" i="1" dirty="0"/>
                  <a:t> – TXTIME</a:t>
                </a:r>
                <a:r>
                  <a:rPr lang="en-US" sz="1600" b="0" dirty="0"/>
                  <a:t> </a:t>
                </a:r>
                <a14:m>
                  <m:oMath xmlns:m="http://schemas.openxmlformats.org/officeDocument/2006/math">
                    <m:r>
                      <a:rPr lang="en-US" sz="16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 </m:t>
                    </m:r>
                    <m:sSub>
                      <m:sSubPr>
                        <m:ctrlPr>
                          <a:rPr lang="en-US" sz="16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16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</m:oMath>
                </a14:m>
                <a:r>
                  <a:rPr lang="en-US" sz="1600" b="0" dirty="0"/>
                  <a:t>,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</m:oMath>
                </a14:m>
                <a:r>
                  <a:rPr lang="en-US" sz="1600" b="0" dirty="0"/>
                  <a:t> is the maximum allowable spoofing error.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600" b="0" dirty="0" smtClean="0"/>
                  <a:t>Based </a:t>
                </a:r>
                <a:r>
                  <a:rPr lang="en-US" sz="1600" b="0" dirty="0"/>
                  <a:t>on the analysis given in previous slides, we are able to keep the maximum spoofing error at </a:t>
                </a:r>
                <a:r>
                  <a:rPr lang="en-US" sz="1600" dirty="0"/>
                  <a:t>255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𝒄</m:t>
                        </m:r>
                      </m:sub>
                    </m:sSub>
                  </m:oMath>
                </a14:m>
                <a:r>
                  <a:rPr lang="en-US" sz="1600" b="0" dirty="0"/>
                  <a:t> (~145ns) for most of the </a:t>
                </a:r>
                <a:r>
                  <a:rPr lang="en-US" sz="1600" b="0" i="1" dirty="0"/>
                  <a:t>TXTIME</a:t>
                </a:r>
                <a:r>
                  <a:rPr lang="en-US" sz="1600" b="0" dirty="0"/>
                  <a:t> range.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600" b="0" dirty="0" smtClean="0"/>
                  <a:t>Example</a:t>
                </a:r>
                <a:r>
                  <a:rPr lang="en-US" sz="1600" b="0" dirty="0"/>
                  <a:t>: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600" dirty="0"/>
              </a:p>
            </p:txBody>
          </p:sp>
        </mc:Choice>
        <mc:Fallback xmlns="">
          <p:sp>
            <p:nvSpPr>
              <p:cNvPr id="10242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676400"/>
                <a:ext cx="7772400" cy="1981200"/>
              </a:xfrm>
              <a:blipFill rotWithShape="0">
                <a:blip r:embed="rId3"/>
                <a:stretch>
                  <a:fillRect l="-314" t="-923" b="-2462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6490" y="3337560"/>
            <a:ext cx="4427220" cy="3320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4636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Spoofing: Very Short PPDUs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9552" y="4648977"/>
                <a:ext cx="8280920" cy="1751823"/>
              </a:xfrm>
            </p:spPr>
            <p:txBody>
              <a:bodyPr/>
              <a:lstStyle/>
              <a:p>
                <a:pPr lvl="0">
                  <a:buFont typeface="Arial" panose="020B0604020202020204" pitchFamily="34" charset="0"/>
                  <a:buChar char="•"/>
                </a:pPr>
                <a:r>
                  <a:rPr lang="en-US" sz="1600" b="0" dirty="0" smtClean="0"/>
                  <a:t>It is currently not possible to have an EDMG PPDU with CW = 2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𝑇𝑅𝑁</m:t>
                        </m:r>
                      </m:sub>
                    </m:sSub>
                  </m:oMath>
                </a14:m>
                <a:r>
                  <a:rPr lang="en-US" sz="1600" b="0" dirty="0" smtClean="0"/>
                  <a:t> = 1.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CW = 2 corresponds to </a:t>
                </a:r>
                <a:r>
                  <a:rPr lang="en-US" sz="1400" i="1" dirty="0" smtClean="0"/>
                  <a:t>length</a:t>
                </a:r>
                <a:r>
                  <a:rPr lang="en-US" sz="1400" dirty="0" smtClean="0"/>
                  <a:t> in </a:t>
                </a:r>
                <a:r>
                  <a:rPr lang="en-US" sz="1400" dirty="0"/>
                  <a:t>the range </a:t>
                </a:r>
                <a:r>
                  <a:rPr lang="en-US" sz="1400" dirty="0" smtClean="0"/>
                  <a:t>14-27; data </a:t>
                </a:r>
                <a:r>
                  <a:rPr lang="en-US" sz="1400" dirty="0"/>
                  <a:t>field of a BRP frame is </a:t>
                </a:r>
                <a:r>
                  <a:rPr lang="en-US" sz="1400" dirty="0" smtClean="0"/>
                  <a:t>greater </a:t>
                </a:r>
                <a:r>
                  <a:rPr lang="en-US" sz="1400" dirty="0"/>
                  <a:t>than 40 </a:t>
                </a:r>
                <a:r>
                  <a:rPr lang="en-US" sz="1400" dirty="0" smtClean="0"/>
                  <a:t>octets.</a:t>
                </a:r>
                <a:endParaRPr lang="en-US" sz="1400" b="0" dirty="0" smtClean="0"/>
              </a:p>
              <a:p>
                <a:pPr lvl="0">
                  <a:buFont typeface="Arial" panose="020B0604020202020204" pitchFamily="34" charset="0"/>
                  <a:buChar char="•"/>
                </a:pPr>
                <a:r>
                  <a:rPr lang="en-US" sz="1600" b="0" dirty="0" smtClean="0"/>
                  <a:t>Thus, the smallest EDMG PPDUs possible are when the number of codewords is 2 and 3,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𝑇𝑅𝑁</m:t>
                        </m:r>
                      </m:sub>
                    </m:sSub>
                  </m:oMath>
                </a14:m>
                <a:r>
                  <a:rPr lang="en-US" sz="1600" b="0" dirty="0" smtClean="0"/>
                  <a:t> is zero.  No configuration exists that results in </a:t>
                </a:r>
                <a:r>
                  <a:rPr lang="en-US" sz="1600" b="0" i="1" dirty="0" smtClean="0"/>
                  <a:t>TXTIME</a:t>
                </a:r>
                <a:r>
                  <a:rPr lang="en-US" sz="1600" b="0" dirty="0" smtClean="0"/>
                  <a:t> between </a:t>
                </a:r>
                <a:r>
                  <a:rPr lang="en-US" sz="1600" b="0" dirty="0"/>
                  <a:t>15.05 </a:t>
                </a:r>
                <a:r>
                  <a:rPr lang="el-GR" sz="1600" b="0" dirty="0"/>
                  <a:t>μ</a:t>
                </a:r>
                <a:r>
                  <a:rPr lang="en-US" sz="1600" b="0" dirty="0"/>
                  <a:t>s and 18.25 </a:t>
                </a:r>
                <a:r>
                  <a:rPr lang="el-GR" sz="1600" b="0" dirty="0"/>
                  <a:t>μ</a:t>
                </a:r>
                <a:r>
                  <a:rPr lang="en-US" sz="1600" b="0" dirty="0" smtClean="0"/>
                  <a:t>s.</a:t>
                </a:r>
              </a:p>
              <a:p>
                <a:pPr lvl="0">
                  <a:buFont typeface="Arial" panose="020B0604020202020204" pitchFamily="34" charset="0"/>
                  <a:buChar char="•"/>
                </a:pPr>
                <a:r>
                  <a:rPr lang="en-US" sz="1600" b="0" dirty="0" smtClean="0"/>
                  <a:t>Therefore, meeting a maximum spoofing error requirement of ~150ns is possible in this case (very short EDMG control mode PPDUs).</a:t>
                </a:r>
              </a:p>
              <a:p>
                <a:pPr marL="0" indent="0">
                  <a:buNone/>
                </a:pPr>
                <a:endParaRPr lang="en-US" sz="1800" b="0" dirty="0" smtClean="0"/>
              </a:p>
              <a:p>
                <a:pPr marL="0" indent="0">
                  <a:buNone/>
                </a:pPr>
                <a:endParaRPr lang="en-US" sz="1800" b="0" dirty="0"/>
              </a:p>
            </p:txBody>
          </p:sp>
        </mc:Choice>
        <mc:Fallback xmlns="">
          <p:sp>
            <p:nvSpPr>
              <p:cNvPr id="7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9552" y="4648977"/>
                <a:ext cx="8280920" cy="1751823"/>
              </a:xfrm>
              <a:blipFill rotWithShape="0">
                <a:blip r:embed="rId3"/>
                <a:stretch>
                  <a:fillRect l="-295" t="-1045" b="-41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2" descr="image00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40768"/>
            <a:ext cx="4123428" cy="3280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75213" y="1476359"/>
            <a:ext cx="3945259" cy="3109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9698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Spoofing: Very Long PPDUs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9552" y="4653136"/>
            <a:ext cx="8280920" cy="1656184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1600" b="0" dirty="0" smtClean="0"/>
              <a:t>Because the TRN field structure of DMG and EDMG PPDUs is different</a:t>
            </a:r>
            <a:r>
              <a:rPr lang="en-US" sz="1600" b="0" i="1" dirty="0" smtClean="0"/>
              <a:t>,</a:t>
            </a:r>
            <a:r>
              <a:rPr lang="en-US" sz="1600" b="0" dirty="0" smtClean="0"/>
              <a:t> it is possible for EDMG PPDUs to have </a:t>
            </a:r>
            <a:r>
              <a:rPr lang="en-US" sz="1600" b="0" i="1" dirty="0" smtClean="0"/>
              <a:t>TXTIME</a:t>
            </a:r>
            <a:r>
              <a:rPr lang="en-US" sz="1600" b="0" dirty="0" smtClean="0"/>
              <a:t> in the ranges between 347.56 </a:t>
            </a:r>
            <a:r>
              <a:rPr lang="el-GR" sz="1600" b="0" dirty="0" smtClean="0"/>
              <a:t>μ</a:t>
            </a:r>
            <a:r>
              <a:rPr lang="en-US" sz="1600" b="0" dirty="0" smtClean="0"/>
              <a:t>s and 347.93 </a:t>
            </a:r>
            <a:r>
              <a:rPr lang="el-GR" sz="1600" b="0" dirty="0"/>
              <a:t>μ</a:t>
            </a:r>
            <a:r>
              <a:rPr lang="en-US" sz="1600" b="0" dirty="0" smtClean="0"/>
              <a:t>s and between 349.10 </a:t>
            </a:r>
            <a:r>
              <a:rPr lang="el-GR" sz="1600" b="0" dirty="0"/>
              <a:t>μ</a:t>
            </a:r>
            <a:r>
              <a:rPr lang="en-US" sz="1600" b="0" dirty="0"/>
              <a:t>s and </a:t>
            </a:r>
            <a:r>
              <a:rPr lang="en-US" sz="1600" b="0" dirty="0" smtClean="0"/>
              <a:t>350.76 </a:t>
            </a:r>
            <a:r>
              <a:rPr lang="el-GR" sz="1600" b="0" dirty="0"/>
              <a:t>μ</a:t>
            </a:r>
            <a:r>
              <a:rPr lang="en-US" sz="1600" b="0" dirty="0" smtClean="0"/>
              <a:t>s.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600" b="0" dirty="0" smtClean="0"/>
              <a:t>If the maximum spoofing error is limited to ~150 ns, it would not be possible to have EDMG PPDUs with duration between 347.56 </a:t>
            </a:r>
            <a:r>
              <a:rPr lang="el-GR" sz="1600" b="0" dirty="0"/>
              <a:t>μ</a:t>
            </a:r>
            <a:r>
              <a:rPr lang="en-US" sz="1600" b="0" dirty="0"/>
              <a:t>s and 347.93 </a:t>
            </a:r>
            <a:r>
              <a:rPr lang="el-GR" sz="1600" b="0" dirty="0"/>
              <a:t>μ</a:t>
            </a:r>
            <a:r>
              <a:rPr lang="en-US" sz="1600" b="0" dirty="0" smtClean="0"/>
              <a:t>s, and between </a:t>
            </a:r>
            <a:r>
              <a:rPr lang="en-US" sz="1600" b="0" dirty="0"/>
              <a:t>349.10 </a:t>
            </a:r>
            <a:r>
              <a:rPr lang="el-GR" sz="1600" b="0" dirty="0"/>
              <a:t>μ</a:t>
            </a:r>
            <a:r>
              <a:rPr lang="en-US" sz="1600" b="0" dirty="0"/>
              <a:t>s and 350.76 </a:t>
            </a:r>
            <a:r>
              <a:rPr lang="el-GR" sz="1600" b="0" dirty="0"/>
              <a:t>μ</a:t>
            </a:r>
            <a:r>
              <a:rPr lang="en-US" sz="1600" b="0" dirty="0" smtClean="0"/>
              <a:t>s.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044" y="1510268"/>
            <a:ext cx="3589020" cy="307086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5019" y="1429480"/>
            <a:ext cx="3848100" cy="3147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9287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163</TotalTime>
  <Words>618</Words>
  <Application>Microsoft Office PowerPoint</Application>
  <PresentationFormat>On-screen Show (4:3)</PresentationFormat>
  <Paragraphs>123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 Unicode MS</vt:lpstr>
      <vt:lpstr>MS Gothic</vt:lpstr>
      <vt:lpstr>Arial</vt:lpstr>
      <vt:lpstr>Cambria Math</vt:lpstr>
      <vt:lpstr>Times New Roman</vt:lpstr>
      <vt:lpstr>Office Theme</vt:lpstr>
      <vt:lpstr>Document</vt:lpstr>
      <vt:lpstr>Spoofing of EDMG Control Mode PPDUs</vt:lpstr>
      <vt:lpstr>Abstract</vt:lpstr>
      <vt:lpstr>TXTIME of a DMG Control Mode PPDU</vt:lpstr>
      <vt:lpstr>TXTIME of a DMG Control Mode PPDU</vt:lpstr>
      <vt:lpstr>TXTIME of a DMG Control Mode PPDU</vt:lpstr>
      <vt:lpstr>Intermediate Results – Summary</vt:lpstr>
      <vt:lpstr>Spoofing</vt:lpstr>
      <vt:lpstr>Spoofing: Very Short PPDUs</vt:lpstr>
      <vt:lpstr>Spoofing: Very Long PPDUs</vt:lpstr>
      <vt:lpstr>SP/M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Spoofing of EDMG Control Mode PPDUs</dc:title>
  <dc:creator>Da Silva, Claudio</dc:creator>
  <cp:lastModifiedBy>Da Silva, Claudio</cp:lastModifiedBy>
  <cp:revision>19</cp:revision>
  <cp:lastPrinted>1601-01-01T00:00:00Z</cp:lastPrinted>
  <dcterms:created xsi:type="dcterms:W3CDTF">2017-01-15T23:25:14Z</dcterms:created>
  <dcterms:modified xsi:type="dcterms:W3CDTF">2017-01-16T02:12:25Z</dcterms:modified>
</cp:coreProperties>
</file>