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bookmarkIdSeed="2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97" r:id="rId3"/>
    <p:sldId id="373" r:id="rId4"/>
    <p:sldId id="370" r:id="rId5"/>
    <p:sldId id="391" r:id="rId6"/>
    <p:sldId id="387" r:id="rId7"/>
    <p:sldId id="388" r:id="rId8"/>
    <p:sldId id="389" r:id="rId9"/>
    <p:sldId id="264" r:id="rId10"/>
    <p:sldId id="414" r:id="rId11"/>
    <p:sldId id="413" r:id="rId12"/>
    <p:sldId id="409" r:id="rId13"/>
    <p:sldId id="412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42" autoAdjust="0"/>
    <p:restoredTop sz="75809" autoAdjust="0"/>
  </p:normalViewPr>
  <p:slideViewPr>
    <p:cSldViewPr>
      <p:cViewPr varScale="1">
        <p:scale>
          <a:sx n="82" d="100"/>
          <a:sy n="82" d="100"/>
        </p:scale>
        <p:origin x="-1134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1212"/>
    </p:cViewPr>
  </p:sorterViewPr>
  <p:notesViewPr>
    <p:cSldViewPr>
      <p:cViewPr varScale="1">
        <p:scale>
          <a:sx n="61" d="100"/>
          <a:sy n="61" d="100"/>
        </p:scale>
        <p:origin x="-262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kumimoji="0" sz="1200">
                <a:ea typeface="MS Gothic" pitchFamily="49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kumimoji="0" sz="1200">
                <a:ea typeface="MS Gothic" pitchFamily="49" charset="-128"/>
              </a:defRPr>
            </a:lvl1pPr>
          </a:lstStyle>
          <a:p>
            <a:pPr>
              <a:defRPr/>
            </a:pPr>
            <a:fld id="{6D79D435-E0E5-405B-852C-98DC9675902A}" type="datetimeFigureOut">
              <a:rPr lang="en-US"/>
              <a:pPr>
                <a:defRPr/>
              </a:pPr>
              <a:t>1/17/2017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kumimoji="0" sz="1200">
                <a:ea typeface="MS Gothic" pitchFamily="49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kumimoji="0" sz="1200" smtClean="0">
                <a:ea typeface="MS Gothic" panose="020B0609070205080204" pitchFamily="49" charset="-128"/>
              </a:defRPr>
            </a:lvl1pPr>
          </a:lstStyle>
          <a:p>
            <a:pPr>
              <a:defRPr/>
            </a:pPr>
            <a:fld id="{70FDC7AE-E3D2-4D22-A111-0DC300D402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04607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kumimoji="0" lang="en-GB" altLang="ja-JP">
              <a:ea typeface="MS Gothic" panose="020B0609070205080204" pitchFamily="49" charset="-128"/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0" sz="14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0" sz="14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053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kumimoji="0"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0" sz="120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5BFB6CCD-04BB-4F1D-870A-2411DE138EB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3321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defRPr/>
            </a:pPr>
            <a:r>
              <a:rPr kumimoji="0" lang="en-US" altLang="ja-JP" sz="1200" smtClean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8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SG"/>
          </a:p>
        </p:txBody>
      </p:sp>
      <p:sp>
        <p:nvSpPr>
          <p:cNvPr id="2059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2522582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doc.: IEEE 802.11-yy/xxxxr0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Month Year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John Doe, Some Company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/>
              <a:t>Page </a:t>
            </a:r>
            <a:fld id="{47B29336-4A89-4920-9A7D-934203B3D82A}" type="slidenum">
              <a:rPr lang="en-US" altLang="ja-JP"/>
              <a:pPr>
                <a:spcBef>
                  <a:spcPct val="0"/>
                </a:spcBef>
              </a:pPr>
              <a:t>1</a:t>
            </a:fld>
            <a:endParaRPr lang="en-US" altLang="ja-JP"/>
          </a:p>
        </p:txBody>
      </p:sp>
      <p:sp>
        <p:nvSpPr>
          <p:cNvPr id="5126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kumimoji="0" lang="en-GB" altLang="ja-JP">
              <a:ea typeface="MS Gothic" panose="020B0609070205080204" pitchFamily="49" charset="-128"/>
            </a:endParaRPr>
          </a:p>
        </p:txBody>
      </p:sp>
      <p:sp>
        <p:nvSpPr>
          <p:cNvPr id="5127" name="Rectangle 2"/>
          <p:cNvSpPr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ja-JP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en-US" altLang="ja-JP" baseline="0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5BFB6CCD-04BB-4F1D-870A-2411DE138EB1}" type="slidenum">
              <a:rPr lang="en-US" altLang="ja-JP" smtClean="0"/>
              <a:pPr>
                <a:defRPr/>
              </a:pPr>
              <a:t>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858282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5BFB6CCD-04BB-4F1D-870A-2411DE138EB1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96385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5BFB6CCD-04BB-4F1D-870A-2411DE138EB1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274570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5BFB6CCD-04BB-4F1D-870A-2411DE138EB1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902344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5BFB6CCD-04BB-4F1D-870A-2411DE138EB1}" type="slidenum">
              <a:rPr lang="en-US" altLang="ja-JP" smtClean="0"/>
              <a:pPr>
                <a:defRPr/>
              </a:pPr>
              <a:t>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659839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doc.: IEEE 802.11-yy/xxxxr0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Month Year</a:t>
            </a:r>
          </a:p>
        </p:txBody>
      </p:sp>
      <p:sp>
        <p:nvSpPr>
          <p:cNvPr id="34820" name="Rectangle 6"/>
          <p:cNvSpPr>
            <a:spLocks noGrp="1" noChangeArrowheads="1"/>
          </p:cNvSpPr>
          <p:nvPr>
            <p:ph type="ft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John Doe, Some Company</a:t>
            </a:r>
          </a:p>
        </p:txBody>
      </p:sp>
      <p:sp>
        <p:nvSpPr>
          <p:cNvPr id="34821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/>
              <a:t>Page </a:t>
            </a:r>
            <a:fld id="{6331C9E9-E4A4-47C3-8676-7349BE0BD990}" type="slidenum">
              <a:rPr lang="en-US" altLang="ja-JP"/>
              <a:pPr>
                <a:spcBef>
                  <a:spcPct val="0"/>
                </a:spcBef>
              </a:pPr>
              <a:t>9</a:t>
            </a:fld>
            <a:endParaRPr lang="en-US" altLang="ja-JP"/>
          </a:p>
        </p:txBody>
      </p:sp>
      <p:sp>
        <p:nvSpPr>
          <p:cNvPr id="3482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/>
        </p:spPr>
      </p:sp>
      <p:sp>
        <p:nvSpPr>
          <p:cNvPr id="348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ja-JP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01E1E516-71EF-416E-9EF0-53AB49539E7F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1989046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D3AE7760-713F-49F2-9C79-DDD84FF7C01D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8676282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2EB3E544-6430-482C-A420-3EBFC634EFB9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2275531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FF6B17B5-BC31-4F7D-BE12-DD739CF7E4CA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3154181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29224729-9FF6-4FA1-98E2-63C16C740E34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1522151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9CA37B6D-1AAB-4D6F-9092-751481852B0F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266153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F9EF34E7-833C-4738-867D-AC8E56089281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3431956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D107DD36-4735-46E6-B672-FF9D9830144A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4136323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A68F7F4C-98D8-4F4F-8D55-FAE8A95DCFF5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534092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ja-JP" smtClean="0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ja-JP" smtClean="0"/>
              <a:t>Click to edit the outline text format</a:t>
            </a:r>
          </a:p>
          <a:p>
            <a:pPr lvl="1"/>
            <a:r>
              <a:rPr lang="en-GB" altLang="ja-JP" smtClean="0"/>
              <a:t>Second Outline Level</a:t>
            </a:r>
          </a:p>
          <a:p>
            <a:pPr lvl="2"/>
            <a:r>
              <a:rPr lang="en-GB" altLang="ja-JP" smtClean="0"/>
              <a:t>Third Outline Level</a:t>
            </a:r>
          </a:p>
          <a:p>
            <a:pPr lvl="3"/>
            <a:r>
              <a:rPr lang="en-GB" altLang="ja-JP" smtClean="0"/>
              <a:t>Fourth Outline Level</a:t>
            </a:r>
          </a:p>
          <a:p>
            <a:pPr lvl="4"/>
            <a:r>
              <a:rPr lang="en-GB" altLang="ja-JP" smtClean="0"/>
              <a:t>Fifth Outline Level</a:t>
            </a:r>
          </a:p>
          <a:p>
            <a:pPr lvl="4"/>
            <a:r>
              <a:rPr lang="en-GB" altLang="ja-JP" smtClean="0"/>
              <a:t>Sixth Outline Level</a:t>
            </a:r>
          </a:p>
          <a:p>
            <a:pPr lvl="4"/>
            <a:r>
              <a:rPr lang="en-GB" altLang="ja-JP" smtClean="0"/>
              <a:t>Seventh Outline Level</a:t>
            </a:r>
          </a:p>
          <a:p>
            <a:pPr lvl="4"/>
            <a:r>
              <a:rPr lang="en-GB" altLang="ja-JP" smtClean="0"/>
              <a:t>Eighth Outline Level</a:t>
            </a:r>
          </a:p>
          <a:p>
            <a:pPr lvl="4"/>
            <a:r>
              <a:rPr lang="en-GB" altLang="ja-JP" smtClean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0" sz="120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pPr>
              <a:defRPr/>
            </a:pPr>
            <a:r>
              <a:rPr lang="en-GB" altLang="ja-JP"/>
              <a:t>Slide </a:t>
            </a:r>
            <a:fld id="{4C9FB3A4-520D-4627-9161-889C1B504E41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SG"/>
          </a:p>
        </p:txBody>
      </p:sp>
      <p:sp>
        <p:nvSpPr>
          <p:cNvPr id="1032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defRPr/>
            </a:pPr>
            <a:r>
              <a:rPr kumimoji="0" lang="en-GB" altLang="ja-JP" sz="1200" smtClean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SG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5" y="357188"/>
            <a:ext cx="350043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IEEE 802.11-17/0051r0</a:t>
            </a: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84213" y="347663"/>
            <a:ext cx="350043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January 2017</a:t>
            </a:r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 bwMode="auto">
          <a:xfrm>
            <a:off x="5032375" y="6396038"/>
            <a:ext cx="350043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1" hangingPunct="1">
              <a:defRPr/>
            </a:pPr>
            <a:r>
              <a:rPr lang="en-GB" sz="1200" dirty="0" err="1" smtClean="0">
                <a:solidFill>
                  <a:schemeClr val="tx1"/>
                </a:solidFill>
              </a:rPr>
              <a:t>Takenori</a:t>
            </a:r>
            <a:r>
              <a:rPr lang="en-GB" sz="1200" baseline="0" dirty="0" smtClean="0">
                <a:solidFill>
                  <a:schemeClr val="tx1"/>
                </a:solidFill>
              </a:rPr>
              <a:t> Sakamoto</a:t>
            </a:r>
            <a:r>
              <a:rPr lang="en-GB" sz="1200" dirty="0" smtClean="0">
                <a:solidFill>
                  <a:schemeClr val="tx1"/>
                </a:solidFill>
              </a:rPr>
              <a:t>, Panasonic Corporation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GB" altLang="ja-JP" sz="1200" b="0" dirty="0">
                <a:ea typeface="Arial Unicode MS" panose="020B0604020202020204" pitchFamily="34" charset="-128"/>
              </a:rPr>
              <a:t>Slide </a:t>
            </a:r>
            <a:fld id="{E52963F6-8531-4D9A-8334-B5881972E3D4}" type="slidenum">
              <a:rPr kumimoji="0" lang="en-GB" altLang="ja-JP" sz="1200" b="0">
                <a:ea typeface="Arial Unicode MS" panose="020B0604020202020204" pitchFamily="34" charset="-128"/>
              </a:rPr>
              <a:pPr>
                <a:spcBef>
                  <a:spcPct val="0"/>
                </a:spcBef>
              </a:pPr>
              <a:t>1</a:t>
            </a:fld>
            <a:endParaRPr kumimoji="0" lang="en-GB" altLang="ja-JP" sz="1200" b="0" dirty="0">
              <a:ea typeface="Arial Unicode MS" panose="020B0604020202020204" pitchFamily="34" charset="-128"/>
            </a:endParaRPr>
          </a:p>
        </p:txBody>
      </p:sp>
      <p:sp>
        <p:nvSpPr>
          <p:cNvPr id="409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ja-JP" dirty="0" smtClean="0"/>
              <a:t>EDMG A-PPDU for 11ay SC mode</a:t>
            </a:r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</p:spPr>
        <p:txBody>
          <a:bodyPr/>
          <a:lstStyle/>
          <a:p>
            <a:pPr algn="ctr" eaLnBrk="1" hangingPunct="1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ja-JP" sz="2000" dirty="0" smtClean="0"/>
              <a:t>Date:</a:t>
            </a:r>
            <a:r>
              <a:rPr lang="en-GB" altLang="ja-JP" sz="2000" b="0" dirty="0" smtClean="0"/>
              <a:t> 2017-01-17</a:t>
            </a:r>
          </a:p>
        </p:txBody>
      </p:sp>
      <p:graphicFrame>
        <p:nvGraphicFramePr>
          <p:cNvPr id="410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0335649"/>
              </p:ext>
            </p:extLst>
          </p:nvPr>
        </p:nvGraphicFramePr>
        <p:xfrm>
          <a:off x="520700" y="2424113"/>
          <a:ext cx="7804150" cy="376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4" name="Document" r:id="rId5" imgW="8262017" imgH="3985793" progId="Word.Document.8">
                  <p:embed/>
                </p:oleObj>
              </mc:Choice>
              <mc:Fallback>
                <p:oleObj name="Document" r:id="rId5" imgW="8262017" imgH="3985793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424113"/>
                        <a:ext cx="7804150" cy="3768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2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ts val="500"/>
              </a:spcBef>
            </a:pPr>
            <a:r>
              <a:rPr kumimoji="0" lang="en-GB" altLang="ja-JP" sz="2000" b="0"/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SP #</a:t>
            </a:r>
            <a:r>
              <a:rPr kumimoji="1" lang="en-US" altLang="ja-JP" dirty="0" smtClean="0"/>
              <a:t>1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Do you agree to insert the following in the 11ay SFD?  "11ay specification shall </a:t>
            </a:r>
            <a:r>
              <a:rPr lang="en-US" altLang="ja-JP" dirty="0" smtClean="0"/>
              <a:t>define </a:t>
            </a:r>
            <a:r>
              <a:rPr lang="en-US" altLang="ja-JP" dirty="0"/>
              <a:t>EDMG SU PPDU aggregation." 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D3AE7760-713F-49F2-9C79-DDD84FF7C01D}" type="slidenum">
              <a:rPr lang="en-GB" altLang="ja-JP" smtClean="0"/>
              <a:pPr>
                <a:defRPr/>
              </a:pPr>
              <a:t>10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4017380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SP #2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Do </a:t>
            </a:r>
            <a:r>
              <a:rPr lang="en-US" altLang="ja-JP" dirty="0">
                <a:solidFill>
                  <a:schemeClr val="tx1"/>
                </a:solidFill>
              </a:rPr>
              <a:t>you agree with the EDMG </a:t>
            </a:r>
            <a:r>
              <a:rPr lang="en-US" altLang="ja-JP" dirty="0" smtClean="0">
                <a:solidFill>
                  <a:schemeClr val="tx1"/>
                </a:solidFill>
              </a:rPr>
              <a:t>A-PPDU formats </a:t>
            </a:r>
            <a:r>
              <a:rPr lang="en-US" altLang="ja-JP" dirty="0">
                <a:solidFill>
                  <a:schemeClr val="tx1"/>
                </a:solidFill>
              </a:rPr>
              <a:t>shown in slide 3</a:t>
            </a:r>
            <a:r>
              <a:rPr lang="en-US" altLang="ja-JP" dirty="0" smtClean="0">
                <a:solidFill>
                  <a:schemeClr val="tx1"/>
                </a:solidFill>
              </a:rPr>
              <a:t> and 5 </a:t>
            </a:r>
            <a:r>
              <a:rPr lang="en-US" altLang="ja-JP" dirty="0">
                <a:solidFill>
                  <a:schemeClr val="tx1"/>
                </a:solidFill>
              </a:rPr>
              <a:t>of </a:t>
            </a:r>
            <a:r>
              <a:rPr lang="en-US" altLang="ja-JP" dirty="0" smtClean="0">
                <a:solidFill>
                  <a:schemeClr val="tx1"/>
                </a:solidFill>
              </a:rPr>
              <a:t>11-17/0051r0 for 11ay SC </a:t>
            </a:r>
            <a:r>
              <a:rPr lang="en-US" altLang="ja-JP" dirty="0">
                <a:solidFill>
                  <a:schemeClr val="tx1"/>
                </a:solidFill>
              </a:rPr>
              <a:t>mode</a:t>
            </a:r>
            <a:r>
              <a:rPr lang="en-US" altLang="ja-JP" dirty="0" smtClean="0">
                <a:solidFill>
                  <a:schemeClr val="tx1"/>
                </a:solidFill>
              </a:rPr>
              <a:t>?</a:t>
            </a:r>
          </a:p>
          <a:p>
            <a:endParaRPr kumimoji="1" lang="en-US" altLang="ja-JP" dirty="0">
              <a:solidFill>
                <a:schemeClr val="tx1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For single 2.16 GHz channel and channel aggregation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altLang="ja-JP" dirty="0" smtClean="0">
              <a:solidFill>
                <a:schemeClr val="tx1"/>
              </a:solidFill>
            </a:endParaRPr>
          </a:p>
          <a:p>
            <a:pPr lvl="1"/>
            <a:endParaRPr kumimoji="1" lang="en-US" altLang="ja-JP" dirty="0">
              <a:solidFill>
                <a:schemeClr val="tx1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For channel bonding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D3AE7760-713F-49F2-9C79-DDD84FF7C01D}" type="slidenum">
              <a:rPr lang="en-GB" altLang="ja-JP" smtClean="0"/>
              <a:pPr>
                <a:defRPr/>
              </a:pPr>
              <a:t>11</a:t>
            </a:fld>
            <a:endParaRPr lang="en-GB" altLang="ja-JP"/>
          </a:p>
        </p:txBody>
      </p:sp>
      <p:pic>
        <p:nvPicPr>
          <p:cNvPr id="5" name="Picture 4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6415" y="3650156"/>
            <a:ext cx="6894009" cy="78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6416" y="4725144"/>
            <a:ext cx="6894016" cy="1369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378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SP #3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Do </a:t>
            </a:r>
            <a:r>
              <a:rPr lang="en-US" altLang="ja-JP" dirty="0"/>
              <a:t>you agree to add “Additional </a:t>
            </a:r>
            <a:r>
              <a:rPr lang="en-US" altLang="ja-JP" dirty="0" smtClean="0"/>
              <a:t>EDMG PPDU </a:t>
            </a:r>
            <a:r>
              <a:rPr lang="en-US" altLang="ja-JP" dirty="0"/>
              <a:t>field” to the </a:t>
            </a:r>
            <a:r>
              <a:rPr lang="en-US" altLang="ja-JP" dirty="0" smtClean="0"/>
              <a:t>EDMG-Header-A?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D3AE7760-713F-49F2-9C79-DDD84FF7C01D}" type="slidenum">
              <a:rPr lang="en-GB" altLang="ja-JP" smtClean="0"/>
              <a:pPr>
                <a:defRPr/>
              </a:pPr>
              <a:t>12</a:t>
            </a:fld>
            <a:endParaRPr lang="en-GB" altLang="ja-JP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1425423"/>
              </p:ext>
            </p:extLst>
          </p:nvPr>
        </p:nvGraphicFramePr>
        <p:xfrm>
          <a:off x="971599" y="3769464"/>
          <a:ext cx="7200802" cy="1315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58347"/>
                <a:gridCol w="1713355"/>
                <a:gridCol w="392910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Field Name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Number of bits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Description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Additional</a:t>
                      </a:r>
                    </a:p>
                    <a:p>
                      <a:r>
                        <a:rPr kumimoji="1" lang="en-US" altLang="ja-JP" sz="1400" dirty="0" smtClean="0"/>
                        <a:t>EDMG PPDU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1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value of 1 indicates that this EDMG PPDU is immediately followed by another EDMG PPDU.</a:t>
                      </a:r>
                    </a:p>
                    <a:p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value of 0 indicates that no additional EDMG PPDU follows this EDMG PPDU.</a:t>
                      </a:r>
                      <a:endParaRPr kumimoji="1" lang="ja-JP" alt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3800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SP #4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707904" y="1981200"/>
            <a:ext cx="4748709" cy="4113213"/>
          </a:xfrm>
        </p:spPr>
        <p:txBody>
          <a:bodyPr/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Do </a:t>
            </a:r>
            <a:r>
              <a:rPr lang="en-US" altLang="ja-JP" dirty="0">
                <a:solidFill>
                  <a:schemeClr val="tx1"/>
                </a:solidFill>
              </a:rPr>
              <a:t>you agree with the coding and modulation method shown in slide 7 of </a:t>
            </a:r>
            <a:r>
              <a:rPr lang="en-US" altLang="ja-JP" dirty="0" smtClean="0">
                <a:solidFill>
                  <a:schemeClr val="tx1"/>
                </a:solidFill>
              </a:rPr>
              <a:t>11-17/0051r0 for EDMG-Header-A within the EDMG A-PPDU </a:t>
            </a:r>
            <a:r>
              <a:rPr lang="en-US" altLang="ja-JP" dirty="0">
                <a:solidFill>
                  <a:schemeClr val="tx1"/>
                </a:solidFill>
              </a:rPr>
              <a:t>transmitted with the same bandwidth as the corresponding data </a:t>
            </a:r>
            <a:r>
              <a:rPr lang="en-US" altLang="ja-JP" dirty="0" smtClean="0">
                <a:solidFill>
                  <a:schemeClr val="tx1"/>
                </a:solidFill>
              </a:rPr>
              <a:t>field in 11ay SC mode?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D3AE7760-713F-49F2-9C79-DDD84FF7C01D}" type="slidenum">
              <a:rPr lang="en-GB" altLang="ja-JP" smtClean="0"/>
              <a:pPr>
                <a:defRPr/>
              </a:pPr>
              <a:t>13</a:t>
            </a:fld>
            <a:endParaRPr lang="en-GB" altLang="ja-JP"/>
          </a:p>
        </p:txBody>
      </p:sp>
      <p:pic>
        <p:nvPicPr>
          <p:cNvPr id="5" name="Picture 2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15" y="1935063"/>
            <a:ext cx="3545681" cy="408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89346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Abstract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11ad</a:t>
            </a:r>
            <a:r>
              <a:rPr lang="ja-JP" altLang="en-US" dirty="0"/>
              <a:t> </a:t>
            </a:r>
            <a:r>
              <a:rPr lang="en-US" altLang="ja-JP" dirty="0" smtClean="0"/>
              <a:t>supports </a:t>
            </a:r>
            <a:r>
              <a:rPr kumimoji="1" lang="en-US" altLang="ja-JP" dirty="0" smtClean="0"/>
              <a:t>DMG A-PPDU [1].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In this presentation, we propose EDMG A-PPDU for 11ay.</a:t>
            </a:r>
            <a:endParaRPr kumimoji="1" lang="en-US" altLang="ja-JP" dirty="0" smtClean="0"/>
          </a:p>
          <a:p>
            <a:pPr>
              <a:buFont typeface="Arial" panose="020B0604020202020204" pitchFamily="34" charset="0"/>
              <a:buChar char="•"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D3AE7760-713F-49F2-9C79-DDD84FF7C01D}" type="slidenum">
              <a:rPr lang="en-GB" altLang="ja-JP" smtClean="0"/>
              <a:pPr>
                <a:defRPr/>
              </a:pPr>
              <a:t>2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61058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Overview of EDMG A-PPDU</a:t>
            </a:r>
            <a:r>
              <a:rPr lang="ja-JP" altLang="en-US" dirty="0" smtClean="0"/>
              <a:t> </a:t>
            </a:r>
            <a:r>
              <a:rPr lang="en-US" altLang="ja-JP" dirty="0" smtClean="0"/>
              <a:t>Aggregation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3597740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EDMG </a:t>
            </a:r>
            <a:r>
              <a:rPr lang="en-US" altLang="ja-JP" dirty="0" smtClean="0"/>
              <a:t>A-PPDU </a:t>
            </a:r>
            <a:r>
              <a:rPr lang="en-US" altLang="ja-JP" dirty="0"/>
              <a:t>aggregation </a:t>
            </a:r>
            <a:r>
              <a:rPr lang="en-US" altLang="ja-JP" dirty="0" smtClean="0"/>
              <a:t>is constructed </a:t>
            </a:r>
            <a:r>
              <a:rPr lang="en-US" altLang="ja-JP" dirty="0"/>
              <a:t>in a similar manner to DMG </a:t>
            </a:r>
            <a:r>
              <a:rPr lang="en-US" altLang="ja-JP" dirty="0" smtClean="0"/>
              <a:t>A-PPDU.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An EDMG A-PPDU is a sequence of two or more EDMG PPDUs transmitted without IFS, legacy preamble, and with a PHY-dependent separation between EDMG PPDU transmissions</a:t>
            </a:r>
            <a:r>
              <a:rPr lang="en-US" altLang="ja-JP" dirty="0" smtClean="0"/>
              <a:t>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 smtClean="0"/>
              <a:t>The L-STF</a:t>
            </a:r>
            <a:r>
              <a:rPr lang="en-US" altLang="ja-JP" dirty="0"/>
              <a:t>, the </a:t>
            </a:r>
            <a:r>
              <a:rPr lang="en-US" altLang="ja-JP" dirty="0" smtClean="0"/>
              <a:t>L-CEF</a:t>
            </a:r>
            <a:r>
              <a:rPr lang="en-US" altLang="ja-JP" dirty="0"/>
              <a:t>, the </a:t>
            </a:r>
            <a:r>
              <a:rPr lang="en-US" altLang="ja-JP" dirty="0" smtClean="0"/>
              <a:t>L-Header</a:t>
            </a:r>
            <a:r>
              <a:rPr lang="en-US" altLang="ja-JP" dirty="0"/>
              <a:t>, the EDMG-STF and the </a:t>
            </a:r>
            <a:r>
              <a:rPr lang="en-US" altLang="ja-JP" dirty="0" smtClean="0"/>
              <a:t>EDMG-CEF exist in the 1</a:t>
            </a:r>
            <a:r>
              <a:rPr lang="en-US" altLang="ja-JP" baseline="30000" dirty="0" smtClean="0"/>
              <a:t>st</a:t>
            </a:r>
            <a:r>
              <a:rPr lang="en-US" altLang="ja-JP" dirty="0" smtClean="0"/>
              <a:t> PPDU only.</a:t>
            </a:r>
            <a:endParaRPr lang="en-US" altLang="ja-JP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All MPDUs within A-MPDUs within an EDMG A-PPDU shall have the same values for the TA field and </a:t>
            </a:r>
            <a:r>
              <a:rPr lang="en-US" altLang="ja-JP" dirty="0" smtClean="0"/>
              <a:t>RA fields.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EDMG A-PPDU is used in SU transmission only</a:t>
            </a:r>
            <a:r>
              <a:rPr lang="en-US" altLang="ja-JP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The transmission duration of an EDMG A-PPDU shall be no greater than </a:t>
            </a:r>
            <a:r>
              <a:rPr lang="en-US" altLang="ja-JP" dirty="0" err="1" smtClean="0"/>
              <a:t>aPPDUMaxTime</a:t>
            </a:r>
            <a:r>
              <a:rPr lang="en-US" altLang="ja-JP" dirty="0" smtClean="0"/>
              <a:t>.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D3AE7760-713F-49F2-9C79-DDD84FF7C01D}" type="slidenum">
              <a:rPr lang="en-GB" altLang="ja-JP" smtClean="0"/>
              <a:pPr>
                <a:defRPr/>
              </a:pPr>
              <a:t>3</a:t>
            </a:fld>
            <a:endParaRPr lang="en-GB" altLang="ja-JP"/>
          </a:p>
        </p:txBody>
      </p:sp>
      <p:pic>
        <p:nvPicPr>
          <p:cNvPr id="5124" name="Picture 4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94" y="5578940"/>
            <a:ext cx="7660000" cy="8743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61069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Necessity of EDMG A-PPDU aggregation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Increase flexibility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11ay supports Multi-TID A-MPDU [2]. Different </a:t>
            </a:r>
            <a:r>
              <a:rPr lang="en-US" altLang="ja-JP" dirty="0"/>
              <a:t>TID implies a demand for use of different MCS. </a:t>
            </a:r>
            <a:r>
              <a:rPr lang="en-US" altLang="ja-JP" dirty="0" smtClean="0"/>
              <a:t>Multi-TID A-MPDU </a:t>
            </a:r>
            <a:r>
              <a:rPr lang="en-US" altLang="ja-JP" dirty="0"/>
              <a:t>can’t change MCS during a packet. On the other hand A-PPDU may use different MCS for different </a:t>
            </a:r>
            <a:r>
              <a:rPr lang="en-US" altLang="ja-JP" dirty="0" smtClean="0"/>
              <a:t>TID.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 smtClean="0"/>
              <a:t>Since </a:t>
            </a:r>
            <a:r>
              <a:rPr lang="en-US" altLang="ja-JP" dirty="0"/>
              <a:t>the transmitter can not receive feedback from the </a:t>
            </a:r>
            <a:r>
              <a:rPr lang="en-US" altLang="ja-JP" dirty="0" smtClean="0"/>
              <a:t>receiver during </a:t>
            </a:r>
            <a:r>
              <a:rPr lang="en-US" altLang="ja-JP" dirty="0"/>
              <a:t>A-PPDU transmission, </a:t>
            </a:r>
            <a:r>
              <a:rPr lang="en-US" altLang="ja-JP" dirty="0" smtClean="0"/>
              <a:t>the </a:t>
            </a:r>
            <a:r>
              <a:rPr lang="en-US" altLang="ja-JP" dirty="0"/>
              <a:t>transmitter autonomously change MCS.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Increase Data rate of A-PPDU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The </a:t>
            </a:r>
            <a:r>
              <a:rPr lang="en-US" altLang="ja-JP" dirty="0"/>
              <a:t>data rate of 11ad is up to </a:t>
            </a:r>
            <a:r>
              <a:rPr lang="en-US" altLang="ja-JP" dirty="0" smtClean="0"/>
              <a:t>6.7Gbps.</a:t>
            </a:r>
            <a:br>
              <a:rPr lang="en-US" altLang="ja-JP" dirty="0" smtClean="0"/>
            </a:br>
            <a:r>
              <a:rPr lang="en-US" altLang="ja-JP" dirty="0" smtClean="0"/>
              <a:t>11ay </a:t>
            </a:r>
            <a:r>
              <a:rPr lang="en-US" altLang="ja-JP" dirty="0"/>
              <a:t>may support ~100Gbps</a:t>
            </a:r>
            <a:r>
              <a:rPr lang="en-US" altLang="ja-JP" dirty="0" smtClean="0"/>
              <a:t>.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dirty="0" smtClean="0"/>
              <a:t>Slide </a:t>
            </a:r>
            <a:fld id="{D3AE7760-713F-49F2-9C79-DDD84FF7C01D}" type="slidenum">
              <a:rPr lang="en-GB" altLang="ja-JP" smtClean="0"/>
              <a:pPr>
                <a:defRPr/>
              </a:pPr>
              <a:t>4</a:t>
            </a:fld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127201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EDMG A-PPDU</a:t>
            </a:r>
            <a:r>
              <a:rPr lang="ja-JP" altLang="en-US" dirty="0"/>
              <a:t> </a:t>
            </a:r>
            <a:r>
              <a:rPr lang="en-US" altLang="ja-JP" dirty="0" smtClean="0"/>
              <a:t>Aggregation for CB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In channel bonding case, </a:t>
            </a:r>
            <a:r>
              <a:rPr lang="en-US" altLang="ja-JP" dirty="0" smtClean="0"/>
              <a:t>the EDMG-Header-A </a:t>
            </a:r>
            <a:r>
              <a:rPr lang="en-US" altLang="ja-JP" dirty="0"/>
              <a:t>is transmitted with </a:t>
            </a:r>
            <a:r>
              <a:rPr lang="en-US" altLang="ja-JP" dirty="0" smtClean="0"/>
              <a:t>same bandwidth as corresponding data field </a:t>
            </a:r>
            <a:r>
              <a:rPr lang="en-US" altLang="ja-JP" dirty="0"/>
              <a:t>except </a:t>
            </a:r>
            <a:r>
              <a:rPr lang="en-US" altLang="ja-JP" dirty="0" smtClean="0"/>
              <a:t>the 1</a:t>
            </a:r>
            <a:r>
              <a:rPr lang="en-US" altLang="ja-JP" baseline="30000" dirty="0" smtClean="0"/>
              <a:t>st</a:t>
            </a:r>
            <a:r>
              <a:rPr lang="en-US" altLang="ja-JP" dirty="0" smtClean="0"/>
              <a:t> EDMG-Header-A.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Since PPDUs</a:t>
            </a:r>
            <a:r>
              <a:rPr lang="ja-JP" altLang="en-US" dirty="0" smtClean="0"/>
              <a:t> </a:t>
            </a:r>
            <a:r>
              <a:rPr lang="en-US" altLang="ja-JP" dirty="0" smtClean="0"/>
              <a:t>except the 1st PPDU within the EDMG A-PPDU don’t compose L-STF and EDMG-STF, wideband transmission of EDMG Header-A is reasonable.</a:t>
            </a: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D3AE7760-713F-49F2-9C79-DDD84FF7C01D}" type="slidenum">
              <a:rPr lang="en-GB" altLang="ja-JP" smtClean="0"/>
              <a:pPr>
                <a:defRPr/>
              </a:pPr>
              <a:t>5</a:t>
            </a:fld>
            <a:endParaRPr lang="en-GB" altLang="ja-JP"/>
          </a:p>
        </p:txBody>
      </p:sp>
      <p:pic>
        <p:nvPicPr>
          <p:cNvPr id="5" name="Picture 2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95" y="4499192"/>
            <a:ext cx="7660008" cy="1522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47503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Additional </a:t>
            </a:r>
            <a:r>
              <a:rPr lang="en-US" altLang="ja-JP" dirty="0" smtClean="0"/>
              <a:t>EDMG PPDU field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2815952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L-Header based EDMG A-PPDU aggregation shall be prohibited.</a:t>
            </a:r>
            <a:endParaRPr lang="en-US" altLang="ja-JP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Even if </a:t>
            </a:r>
            <a:r>
              <a:rPr lang="en-US" altLang="ja-JP" dirty="0"/>
              <a:t>the </a:t>
            </a:r>
            <a:r>
              <a:rPr lang="en-US" altLang="ja-JP" dirty="0" smtClean="0"/>
              <a:t>L-Header </a:t>
            </a:r>
            <a:r>
              <a:rPr lang="en-US" altLang="ja-JP" dirty="0"/>
              <a:t>is used to indicate </a:t>
            </a:r>
            <a:r>
              <a:rPr lang="en-US" altLang="ja-JP" dirty="0" smtClean="0"/>
              <a:t>the EDMG </a:t>
            </a:r>
            <a:r>
              <a:rPr lang="en-US" altLang="ja-JP" dirty="0"/>
              <a:t>A-PPDU aggregation, the legacy device can’t receive the 2</a:t>
            </a:r>
            <a:r>
              <a:rPr lang="en-US" altLang="ja-JP" baseline="30000" dirty="0"/>
              <a:t>nd</a:t>
            </a:r>
            <a:r>
              <a:rPr lang="en-US" altLang="ja-JP" dirty="0"/>
              <a:t> </a:t>
            </a:r>
            <a:r>
              <a:rPr lang="en-US" altLang="ja-JP" dirty="0" smtClean="0"/>
              <a:t>L-Header </a:t>
            </a:r>
            <a:r>
              <a:rPr lang="en-US" altLang="ja-JP" dirty="0"/>
              <a:t>in the EDMG A-PPDU. The legacy device might malfunction</a:t>
            </a:r>
            <a:r>
              <a:rPr lang="en-US" altLang="ja-JP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To indicate the EDMG A-PPDU aggregation, “Additional EDMG PPDU field (1bit)” is needed in the EDMG-Header-A</a:t>
            </a:r>
            <a:r>
              <a:rPr lang="en-US" altLang="ja-JP" dirty="0" smtClean="0"/>
              <a:t>.</a:t>
            </a:r>
            <a:endParaRPr lang="ja-JP" altLang="en-US" dirty="0"/>
          </a:p>
          <a:p>
            <a:pPr lvl="1">
              <a:buFont typeface="Arial" panose="020B0604020202020204" pitchFamily="34" charset="0"/>
              <a:buChar char="•"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D3AE7760-713F-49F2-9C79-DDD84FF7C01D}" type="slidenum">
              <a:rPr lang="en-GB" altLang="ja-JP" smtClean="0"/>
              <a:pPr>
                <a:defRPr/>
              </a:pPr>
              <a:t>6</a:t>
            </a:fld>
            <a:endParaRPr lang="en-GB" altLang="ja-JP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9719645"/>
              </p:ext>
            </p:extLst>
          </p:nvPr>
        </p:nvGraphicFramePr>
        <p:xfrm>
          <a:off x="971599" y="4921592"/>
          <a:ext cx="7200802" cy="1315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58347"/>
                <a:gridCol w="1713355"/>
                <a:gridCol w="392910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Field Name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Number of bits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Description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Additional</a:t>
                      </a:r>
                    </a:p>
                    <a:p>
                      <a:r>
                        <a:rPr kumimoji="1" lang="en-US" altLang="ja-JP" sz="1400" dirty="0" smtClean="0"/>
                        <a:t>EDMG PPDU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1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value of 1 indicates that this EDMG PPDU is immediately followed by another EDMG PPDU.</a:t>
                      </a:r>
                    </a:p>
                    <a:p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value of 0 indicates that no additional EDMG PPDU follows this EDMG PPDU.</a:t>
                      </a:r>
                      <a:endParaRPr kumimoji="1" lang="ja-JP" alt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2925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/>
              <a:t>EDMG-Header-A Encoding and Modulation for </a:t>
            </a:r>
            <a:r>
              <a:rPr lang="en-US" altLang="ja-JP" dirty="0" smtClean="0"/>
              <a:t>EDMG A-PPDU in SC mode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81176" y="1981200"/>
            <a:ext cx="5311303" cy="4113213"/>
          </a:xfrm>
        </p:spPr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The </a:t>
            </a:r>
            <a:r>
              <a:rPr lang="en-US" altLang="ja-JP" dirty="0"/>
              <a:t>encoding and modulation method for EDMG-Header-A in the EDMG </a:t>
            </a:r>
            <a:r>
              <a:rPr lang="en-US" altLang="ja-JP" dirty="0" smtClean="0"/>
              <a:t>A-PPDU </a:t>
            </a:r>
            <a:r>
              <a:rPr lang="en-US" altLang="ja-JP" dirty="0"/>
              <a:t>is almost same as the one for the single </a:t>
            </a:r>
            <a:r>
              <a:rPr lang="en-US" altLang="ja-JP" dirty="0" smtClean="0"/>
              <a:t>EDMG </a:t>
            </a:r>
            <a:r>
              <a:rPr lang="en-US" altLang="ja-JP" dirty="0"/>
              <a:t>PPDU transmission</a:t>
            </a:r>
            <a:r>
              <a:rPr lang="en-US" altLang="ja-JP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The difference is repetition after BPSK mapping. The BPSK symbol block </a:t>
            </a:r>
            <a:r>
              <a:rPr lang="en-US" altLang="ja-JP" dirty="0" err="1" smtClean="0"/>
              <a:t>blk</a:t>
            </a:r>
            <a:r>
              <a:rPr lang="en-US" altLang="ja-JP" dirty="0" smtClean="0"/>
              <a:t> is repeated N</a:t>
            </a:r>
            <a:r>
              <a:rPr lang="en-US" altLang="ja-JP" baseline="-25000" dirty="0" smtClean="0"/>
              <a:t>CB</a:t>
            </a:r>
            <a:r>
              <a:rPr lang="en-US" altLang="ja-JP" dirty="0" smtClean="0"/>
              <a:t> (N</a:t>
            </a:r>
            <a:r>
              <a:rPr lang="en-US" altLang="ja-JP" baseline="-25000" dirty="0" smtClean="0"/>
              <a:t>CB</a:t>
            </a:r>
            <a:r>
              <a:rPr lang="en-US" altLang="ja-JP" dirty="0" smtClean="0"/>
              <a:t> : channel bonding factor) times to support different channel bonding factors [3].</a:t>
            </a:r>
          </a:p>
          <a:p>
            <a:pPr lvl="1"/>
            <a:r>
              <a:rPr lang="en-US" altLang="ja-JP" dirty="0" smtClean="0"/>
              <a:t>N</a:t>
            </a:r>
            <a:r>
              <a:rPr lang="en-US" altLang="ja-JP" baseline="-25000" dirty="0" smtClean="0"/>
              <a:t>CB </a:t>
            </a:r>
            <a:r>
              <a:rPr lang="en-US" altLang="ja-JP" dirty="0"/>
              <a:t>=2: [Ga</a:t>
            </a:r>
            <a:r>
              <a:rPr lang="en-US" altLang="ja-JP" baseline="-25000" dirty="0"/>
              <a:t>128</a:t>
            </a:r>
            <a:r>
              <a:rPr lang="en-US" altLang="ja-JP" dirty="0"/>
              <a:t>, </a:t>
            </a:r>
            <a:r>
              <a:rPr lang="en-US" altLang="ja-JP" dirty="0" err="1"/>
              <a:t>blk</a:t>
            </a:r>
            <a:r>
              <a:rPr lang="en-US" altLang="ja-JP" dirty="0"/>
              <a:t>, </a:t>
            </a:r>
            <a:r>
              <a:rPr lang="en-US" altLang="ja-JP" dirty="0" err="1"/>
              <a:t>blk</a:t>
            </a:r>
            <a:r>
              <a:rPr lang="en-US" altLang="ja-JP" dirty="0"/>
              <a:t>]</a:t>
            </a:r>
          </a:p>
          <a:p>
            <a:pPr lvl="1"/>
            <a:r>
              <a:rPr lang="en-US" altLang="ja-JP" dirty="0"/>
              <a:t>N</a:t>
            </a:r>
            <a:r>
              <a:rPr lang="en-US" altLang="ja-JP" baseline="-25000" dirty="0"/>
              <a:t>CB </a:t>
            </a:r>
            <a:r>
              <a:rPr lang="en-US" altLang="ja-JP" dirty="0"/>
              <a:t>=3: [Ga</a:t>
            </a:r>
            <a:r>
              <a:rPr lang="en-US" altLang="ja-JP" baseline="-25000" dirty="0"/>
              <a:t>192</a:t>
            </a:r>
            <a:r>
              <a:rPr lang="en-US" altLang="ja-JP" dirty="0"/>
              <a:t>, </a:t>
            </a:r>
            <a:r>
              <a:rPr lang="en-US" altLang="ja-JP" dirty="0" err="1"/>
              <a:t>blk</a:t>
            </a:r>
            <a:r>
              <a:rPr lang="en-US" altLang="ja-JP" dirty="0"/>
              <a:t>, </a:t>
            </a:r>
            <a:r>
              <a:rPr lang="en-US" altLang="ja-JP" dirty="0" err="1"/>
              <a:t>blk</a:t>
            </a:r>
            <a:r>
              <a:rPr lang="en-US" altLang="ja-JP" dirty="0"/>
              <a:t>, </a:t>
            </a:r>
            <a:r>
              <a:rPr lang="en-US" altLang="ja-JP" dirty="0" err="1"/>
              <a:t>blk</a:t>
            </a:r>
            <a:r>
              <a:rPr lang="en-US" altLang="ja-JP" dirty="0"/>
              <a:t>]</a:t>
            </a:r>
          </a:p>
          <a:p>
            <a:pPr lvl="1"/>
            <a:r>
              <a:rPr lang="en-US" altLang="ja-JP" dirty="0" smtClean="0"/>
              <a:t>N</a:t>
            </a:r>
            <a:r>
              <a:rPr lang="en-US" altLang="ja-JP" baseline="-25000" dirty="0" smtClean="0"/>
              <a:t>CB </a:t>
            </a:r>
            <a:r>
              <a:rPr lang="en-US" altLang="ja-JP" dirty="0" smtClean="0"/>
              <a:t>=4: [Ga</a:t>
            </a:r>
            <a:r>
              <a:rPr lang="en-US" altLang="ja-JP" baseline="-25000" dirty="0" smtClean="0"/>
              <a:t>256</a:t>
            </a:r>
            <a:r>
              <a:rPr lang="en-US" altLang="ja-JP" dirty="0" smtClean="0"/>
              <a:t>, </a:t>
            </a:r>
            <a:r>
              <a:rPr lang="en-US" altLang="ja-JP" dirty="0" err="1" smtClean="0"/>
              <a:t>blk</a:t>
            </a:r>
            <a:r>
              <a:rPr lang="en-US" altLang="ja-JP" dirty="0" smtClean="0"/>
              <a:t>, </a:t>
            </a:r>
            <a:r>
              <a:rPr lang="en-US" altLang="ja-JP" dirty="0" err="1" smtClean="0"/>
              <a:t>blk</a:t>
            </a:r>
            <a:r>
              <a:rPr lang="en-US" altLang="ja-JP" dirty="0" smtClean="0"/>
              <a:t>, </a:t>
            </a:r>
            <a:r>
              <a:rPr lang="en-US" altLang="ja-JP" dirty="0" err="1" smtClean="0"/>
              <a:t>blk</a:t>
            </a:r>
            <a:r>
              <a:rPr lang="en-US" altLang="ja-JP" dirty="0" smtClean="0"/>
              <a:t>, </a:t>
            </a:r>
            <a:r>
              <a:rPr lang="en-US" altLang="ja-JP" dirty="0" err="1" smtClean="0"/>
              <a:t>blk</a:t>
            </a:r>
            <a:r>
              <a:rPr lang="en-US" altLang="ja-JP" dirty="0" smtClean="0"/>
              <a:t>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The repetition is applied to the EDMG-Header-A except </a:t>
            </a:r>
            <a:r>
              <a:rPr lang="en-US" altLang="ja-JP" dirty="0" smtClean="0"/>
              <a:t>the </a:t>
            </a:r>
            <a:r>
              <a:rPr lang="en-US" altLang="ja-JP" dirty="0"/>
              <a:t>1</a:t>
            </a:r>
            <a:r>
              <a:rPr lang="en-US" altLang="ja-JP" baseline="30000" dirty="0"/>
              <a:t>st</a:t>
            </a:r>
            <a:r>
              <a:rPr lang="en-US" altLang="ja-JP" dirty="0"/>
              <a:t> EDMG-Header-A PPDU.</a:t>
            </a:r>
          </a:p>
          <a:p>
            <a:pPr marL="0" indent="0"/>
            <a:endParaRPr lang="en-US" altLang="ja-JP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D3AE7760-713F-49F2-9C79-DDD84FF7C01D}" type="slidenum">
              <a:rPr lang="en-GB" altLang="ja-JP" smtClean="0"/>
              <a:pPr>
                <a:defRPr/>
              </a:pPr>
              <a:t>7</a:t>
            </a:fld>
            <a:endParaRPr lang="en-GB" altLang="ja-JP"/>
          </a:p>
        </p:txBody>
      </p:sp>
      <p:pic>
        <p:nvPicPr>
          <p:cNvPr id="5" name="Picture 2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15" y="1935063"/>
            <a:ext cx="3545681" cy="408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角丸四角形 5"/>
          <p:cNvSpPr/>
          <p:nvPr/>
        </p:nvSpPr>
        <p:spPr bwMode="auto">
          <a:xfrm>
            <a:off x="395536" y="5085184"/>
            <a:ext cx="2880320" cy="432048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7470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ja-JP" dirty="0"/>
              <a:t>Conclusion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We propose </a:t>
            </a:r>
            <a:r>
              <a:rPr lang="en-US" altLang="ja-JP" dirty="0" smtClean="0"/>
              <a:t>the </a:t>
            </a:r>
            <a:r>
              <a:rPr kumimoji="1" lang="en-US" altLang="ja-JP" dirty="0" smtClean="0"/>
              <a:t>frame format, the additional fields in EDMG Header-A, and EDMG Header-A encoding and the modulation method for EDMG A-PPDU in 11ay SC mode.  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D3AE7760-713F-49F2-9C79-DDD84FF7C01D}" type="slidenum">
              <a:rPr lang="en-GB" altLang="ja-JP" smtClean="0"/>
              <a:pPr>
                <a:defRPr/>
              </a:pPr>
              <a:t>8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4012515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GB" altLang="ja-JP" sz="1200" b="0">
                <a:ea typeface="Arial Unicode MS" panose="020B0604020202020204" pitchFamily="34" charset="-128"/>
              </a:rPr>
              <a:t>Slide </a:t>
            </a:r>
            <a:fld id="{C978E02C-486F-43E2-BA48-8AB6BC1B28A1}" type="slidenum">
              <a:rPr kumimoji="0" lang="en-GB" altLang="ja-JP" sz="1200" b="0">
                <a:ea typeface="Arial Unicode MS" panose="020B0604020202020204" pitchFamily="34" charset="-128"/>
              </a:rPr>
              <a:pPr>
                <a:spcBef>
                  <a:spcPct val="0"/>
                </a:spcBef>
              </a:pPr>
              <a:t>9</a:t>
            </a:fld>
            <a:endParaRPr kumimoji="0" lang="en-GB" altLang="ja-JP" sz="1200" b="0">
              <a:ea typeface="Arial Unicode MS" panose="020B0604020202020204" pitchFamily="34" charset="-128"/>
            </a:endParaRPr>
          </a:p>
        </p:txBody>
      </p:sp>
      <p:sp>
        <p:nvSpPr>
          <p:cNvPr id="3379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ja-JP" smtClean="0"/>
              <a:t>References</a:t>
            </a:r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</p:spPr>
        <p:txBody>
          <a:bodyPr/>
          <a:lstStyle/>
          <a:p>
            <a:pPr eaLnBrk="1" hangingPunct="1"/>
            <a:r>
              <a:rPr lang="en-US" altLang="ja-JP" sz="2000" dirty="0" smtClean="0"/>
              <a:t>[1] 802.11-2016</a:t>
            </a:r>
          </a:p>
          <a:p>
            <a:pPr eaLnBrk="1" hangingPunct="1"/>
            <a:r>
              <a:rPr lang="en-US" altLang="ja-JP" sz="2000" dirty="0" smtClean="0"/>
              <a:t>[2] 11-16/0932r0 Multi-TID Aggregation for 11ay</a:t>
            </a:r>
          </a:p>
          <a:p>
            <a:pPr eaLnBrk="1" hangingPunct="1"/>
            <a:r>
              <a:rPr lang="en-US" altLang="ja-JP" sz="2000" dirty="0" smtClean="0"/>
              <a:t>[3] 11-16/0989r0 EDMG Header-B Encoding and</a:t>
            </a:r>
            <a:r>
              <a:rPr lang="ja-JP" altLang="en-US" sz="2000" dirty="0"/>
              <a:t> </a:t>
            </a:r>
            <a:r>
              <a:rPr lang="en-US" altLang="ja-JP" sz="2000" dirty="0" smtClean="0"/>
              <a:t>Modulation for SC PHY in 11ay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834</Words>
  <Application>Microsoft Office PowerPoint</Application>
  <PresentationFormat>画面に合わせる (4:3)</PresentationFormat>
  <Paragraphs>110</Paragraphs>
  <Slides>13</Slides>
  <Notes>7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5" baseType="lpstr">
      <vt:lpstr>802-11-Submission</vt:lpstr>
      <vt:lpstr>Document</vt:lpstr>
      <vt:lpstr>EDMG A-PPDU for 11ay SC mode</vt:lpstr>
      <vt:lpstr>Abstract</vt:lpstr>
      <vt:lpstr>Overview of EDMG A-PPDU Aggregation</vt:lpstr>
      <vt:lpstr>Necessity of EDMG A-PPDU aggregation</vt:lpstr>
      <vt:lpstr>EDMG A-PPDU Aggregation for CB</vt:lpstr>
      <vt:lpstr>Additional EDMG PPDU field</vt:lpstr>
      <vt:lpstr>EDMG-Header-A Encoding and Modulation for EDMG A-PPDU in SC mode</vt:lpstr>
      <vt:lpstr>Conclusion</vt:lpstr>
      <vt:lpstr>References</vt:lpstr>
      <vt:lpstr>SP #1</vt:lpstr>
      <vt:lpstr>SP #2</vt:lpstr>
      <vt:lpstr>SP #3</vt:lpstr>
      <vt:lpstr>SP #4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2016-01-14T09:53:05Z</dcterms:created>
  <dcterms:modified xsi:type="dcterms:W3CDTF">2017-01-17T02:03:20Z</dcterms:modified>
</cp:coreProperties>
</file>