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509" r:id="rId3"/>
    <p:sldId id="496" r:id="rId4"/>
    <p:sldId id="506" r:id="rId5"/>
    <p:sldId id="507" r:id="rId6"/>
    <p:sldId id="508" r:id="rId7"/>
    <p:sldId id="466" r:id="rId8"/>
    <p:sldId id="511" r:id="rId9"/>
    <p:sldId id="510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CDB"/>
    <a:srgbClr val="DA9694"/>
    <a:srgbClr val="0432FF"/>
    <a:srgbClr val="95B3D8"/>
    <a:srgbClr val="DCE6F2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217" autoAdjust="0"/>
    <p:restoredTop sz="96181" autoAdjust="0"/>
  </p:normalViewPr>
  <p:slideViewPr>
    <p:cSldViewPr>
      <p:cViewPr>
        <p:scale>
          <a:sx n="140" d="100"/>
          <a:sy n="140" d="100"/>
        </p:scale>
        <p:origin x="144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09" d="100"/>
          <a:sy n="109" d="100"/>
        </p:scale>
        <p:origin x="4352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r-HR" dirty="0" smtClean="0"/>
              <a:t>doc.: IEEE 802.11-17/0049r0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Jan 2017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hr-HR" dirty="0" smtClean="0"/>
              <a:t>doc.: IEEE 802.11-17/0049r0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2017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802.11-17/0049r0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Jan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hr-HR" dirty="0" smtClean="0"/>
              <a:t>doc.: IEEE 802.11-17/0049r0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16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hr-HR" dirty="0" smtClean="0"/>
              <a:t>doc.: IEEE 802.11-16/1470r0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956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802.11-17/0049r0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WUR</a:t>
            </a:r>
            <a:r>
              <a:rPr lang="ko-KR" altLang="en-US" smtClean="0"/>
              <a:t> </a:t>
            </a:r>
            <a:r>
              <a:rPr lang="en-US" altLang="ko-KR" dirty="0" smtClean="0"/>
              <a:t>Signaling Field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2017-01-16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857786"/>
              </p:ext>
            </p:extLst>
          </p:nvPr>
        </p:nvGraphicFramePr>
        <p:xfrm>
          <a:off x="1116013" y="3409950"/>
          <a:ext cx="7513637" cy="250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81" name="Document" r:id="rId4" imgW="8255000" imgH="3009900" progId="Word.Document.8">
                  <p:embed/>
                </p:oleObj>
              </mc:Choice>
              <mc:Fallback>
                <p:oleObj name="Document" r:id="rId4" imgW="8255000" imgH="3009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3409950"/>
                        <a:ext cx="7513637" cy="250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149080"/>
            <a:ext cx="7770813" cy="2198592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WUR considers IoT scenarios where a large number of STAs are operating in a WUR BSS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At a certain time, even though most WUR STAs would be in sleep mode, there </a:t>
            </a:r>
            <a:r>
              <a:rPr lang="en-US" dirty="0" smtClean="0"/>
              <a:t>still can be </a:t>
            </a:r>
            <a:r>
              <a:rPr lang="en-US" dirty="0" smtClean="0"/>
              <a:t>many WUR STAs in awake mode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WUR PPDU design should minimize energy consumption of WUR STAs in both sleep and awake modes</a:t>
            </a:r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 bwMode="auto">
          <a:xfrm>
            <a:off x="4234051" y="2229332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465992" y="2657726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3924555" y="1925214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865899" y="2044541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2665946" y="2916552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2955899" y="2379913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788402" y="2150502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3244342" y="1903273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4170331" y="3232742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3000183" y="3489492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288645" y="2755086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2955899" y="2818747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3378160" y="2157845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3797604" y="3073966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3924555" y="2723119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6" name="Straight Connector 25"/>
          <p:cNvCxnSpPr>
            <a:endCxn id="20" idx="7"/>
          </p:cNvCxnSpPr>
          <p:nvPr/>
        </p:nvCxnSpPr>
        <p:spPr>
          <a:xfrm flipH="1">
            <a:off x="3153823" y="2818747"/>
            <a:ext cx="364067" cy="697105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3378160" y="2560102"/>
            <a:ext cx="360000" cy="360000"/>
            <a:chOff x="2407112" y="1879697"/>
            <a:chExt cx="446036" cy="489064"/>
          </a:xfrm>
        </p:grpSpPr>
        <p:cxnSp>
          <p:nvCxnSpPr>
            <p:cNvPr id="8" name="Straight Connector 7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Straight Connector 8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30" name="Oval 29"/>
          <p:cNvSpPr/>
          <p:nvPr/>
        </p:nvSpPr>
        <p:spPr bwMode="auto">
          <a:xfrm>
            <a:off x="2555992" y="1725492"/>
            <a:ext cx="1944000" cy="1944000"/>
          </a:xfrm>
          <a:prstGeom prst="ellipse">
            <a:avLst/>
          </a:prstGeom>
          <a:noFill/>
          <a:ln w="952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1" name="Oval 30"/>
          <p:cNvSpPr/>
          <p:nvPr/>
        </p:nvSpPr>
        <p:spPr bwMode="auto">
          <a:xfrm>
            <a:off x="5295609" y="3368217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34659" y="2620973"/>
            <a:ext cx="506630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WUR STA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(sleep)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716016" y="3315534"/>
            <a:ext cx="557293" cy="24622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WUR STA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(awake)</a:t>
            </a:r>
          </a:p>
        </p:txBody>
      </p:sp>
      <p:sp>
        <p:nvSpPr>
          <p:cNvPr id="32" name="Oval 31"/>
          <p:cNvSpPr/>
          <p:nvPr/>
        </p:nvSpPr>
        <p:spPr bwMode="auto">
          <a:xfrm>
            <a:off x="5295609" y="2651170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045899" y="3115708"/>
            <a:ext cx="674324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srgbClr val="C00000"/>
                </a:solidFill>
                <a:latin typeface="Arial" charset="0"/>
                <a:ea typeface="Arial" charset="0"/>
                <a:cs typeface="Arial" charset="0"/>
              </a:rPr>
              <a:t>WUR PPDU</a:t>
            </a:r>
          </a:p>
        </p:txBody>
      </p:sp>
      <p:sp>
        <p:nvSpPr>
          <p:cNvPr id="37" name="Oval 36"/>
          <p:cNvSpPr/>
          <p:nvPr/>
        </p:nvSpPr>
        <p:spPr bwMode="auto">
          <a:xfrm>
            <a:off x="1091951" y="1750117"/>
            <a:ext cx="1944000" cy="1944000"/>
          </a:xfrm>
          <a:prstGeom prst="ellipse">
            <a:avLst/>
          </a:prstGeom>
          <a:noFill/>
          <a:ln w="9525" cap="flat" cmpd="sng" algn="ctr">
            <a:solidFill>
              <a:srgbClr val="00206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884039" y="2517364"/>
            <a:ext cx="360000" cy="360000"/>
            <a:chOff x="2407112" y="1879697"/>
            <a:chExt cx="446036" cy="489064"/>
          </a:xfrm>
        </p:grpSpPr>
        <p:cxnSp>
          <p:nvCxnSpPr>
            <p:cNvPr id="40" name="Straight Connector 39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42" name="Picture 4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45" name="Oval 44"/>
          <p:cNvSpPr/>
          <p:nvPr/>
        </p:nvSpPr>
        <p:spPr bwMode="auto">
          <a:xfrm>
            <a:off x="1163959" y="2770509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6" name="Oval 45"/>
          <p:cNvSpPr/>
          <p:nvPr/>
        </p:nvSpPr>
        <p:spPr bwMode="auto">
          <a:xfrm>
            <a:off x="1563866" y="2157324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1357455" y="3167764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8" name="Oval 47"/>
          <p:cNvSpPr/>
          <p:nvPr/>
        </p:nvSpPr>
        <p:spPr bwMode="auto">
          <a:xfrm>
            <a:off x="1653866" y="2492696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Oval 48"/>
          <p:cNvSpPr/>
          <p:nvPr/>
        </p:nvSpPr>
        <p:spPr bwMode="auto">
          <a:xfrm>
            <a:off x="1653866" y="2931530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Oval 49"/>
          <p:cNvSpPr/>
          <p:nvPr/>
        </p:nvSpPr>
        <p:spPr bwMode="auto">
          <a:xfrm>
            <a:off x="1956047" y="3417484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Oval 50"/>
          <p:cNvSpPr/>
          <p:nvPr/>
        </p:nvSpPr>
        <p:spPr bwMode="auto">
          <a:xfrm>
            <a:off x="2334490" y="3276216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Oval 51"/>
          <p:cNvSpPr/>
          <p:nvPr/>
        </p:nvSpPr>
        <p:spPr bwMode="auto">
          <a:xfrm>
            <a:off x="2676127" y="2373348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Oval 52"/>
          <p:cNvSpPr/>
          <p:nvPr/>
        </p:nvSpPr>
        <p:spPr bwMode="auto">
          <a:xfrm>
            <a:off x="2244079" y="2013308"/>
            <a:ext cx="180000" cy="1800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Oval 53"/>
          <p:cNvSpPr/>
          <p:nvPr/>
        </p:nvSpPr>
        <p:spPr bwMode="auto">
          <a:xfrm>
            <a:off x="1956047" y="2013308"/>
            <a:ext cx="180000" cy="18000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2" name="Straight Connector 91"/>
          <p:cNvCxnSpPr/>
          <p:nvPr/>
        </p:nvCxnSpPr>
        <p:spPr>
          <a:xfrm>
            <a:off x="5806786" y="2171328"/>
            <a:ext cx="2304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93" name="Straight Connector 92"/>
          <p:cNvCxnSpPr/>
          <p:nvPr/>
        </p:nvCxnSpPr>
        <p:spPr>
          <a:xfrm>
            <a:off x="5806786" y="2608371"/>
            <a:ext cx="2304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95" name="Straight Connector 94"/>
          <p:cNvCxnSpPr/>
          <p:nvPr/>
        </p:nvCxnSpPr>
        <p:spPr>
          <a:xfrm>
            <a:off x="5806786" y="2891448"/>
            <a:ext cx="2304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96" name="Straight Connector 95"/>
          <p:cNvCxnSpPr/>
          <p:nvPr/>
        </p:nvCxnSpPr>
        <p:spPr>
          <a:xfrm>
            <a:off x="7851537" y="2601027"/>
            <a:ext cx="0" cy="288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dash"/>
            <a:headEnd type="none" w="med" len="med"/>
            <a:tailEnd type="triangle" w="med" len="med"/>
          </a:ln>
          <a:effectLst/>
        </p:spPr>
      </p:cxnSp>
      <p:sp>
        <p:nvSpPr>
          <p:cNvPr id="97" name="TextBox 96"/>
          <p:cNvSpPr txBox="1"/>
          <p:nvPr/>
        </p:nvSpPr>
        <p:spPr>
          <a:xfrm>
            <a:off x="6298018" y="2038335"/>
            <a:ext cx="432000" cy="123112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Backoff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681677" y="2099360"/>
            <a:ext cx="432048" cy="12311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681677" y="2521899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681677" y="2817097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7051791" y="1997033"/>
            <a:ext cx="792000" cy="13412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 part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02" name="Group 101"/>
          <p:cNvGrpSpPr/>
          <p:nvPr/>
        </p:nvGrpSpPr>
        <p:grpSpPr>
          <a:xfrm>
            <a:off x="5208789" y="1941300"/>
            <a:ext cx="360000" cy="360000"/>
            <a:chOff x="2407112" y="1879697"/>
            <a:chExt cx="446036" cy="489064"/>
          </a:xfrm>
        </p:grpSpPr>
        <p:cxnSp>
          <p:nvCxnSpPr>
            <p:cNvPr id="103" name="Straight Connector 102"/>
            <p:cNvCxnSpPr/>
            <p:nvPr/>
          </p:nvCxnSpPr>
          <p:spPr bwMode="auto">
            <a:xfrm>
              <a:off x="2581787" y="1879697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4" name="Straight Connector 103"/>
            <p:cNvCxnSpPr/>
            <p:nvPr/>
          </p:nvCxnSpPr>
          <p:spPr bwMode="auto">
            <a:xfrm>
              <a:off x="2778412" y="1990308"/>
              <a:ext cx="0" cy="166815"/>
            </a:xfrm>
            <a:prstGeom prst="line">
              <a:avLst/>
            </a:prstGeom>
            <a:noFill/>
            <a:ln w="28575" cap="flat" cmpd="sng" algn="ctr">
              <a:solidFill>
                <a:sysClr val="windowText" lastClr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pic>
          <p:nvPicPr>
            <p:cNvPr id="105" name="Picture 10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407112" y="1990308"/>
              <a:ext cx="446036" cy="378453"/>
            </a:xfrm>
            <a:prstGeom prst="rect">
              <a:avLst/>
            </a:prstGeom>
          </p:spPr>
        </p:pic>
      </p:grpSp>
      <p:sp>
        <p:nvSpPr>
          <p:cNvPr id="107" name="TextBox 106"/>
          <p:cNvSpPr txBox="1"/>
          <p:nvPr/>
        </p:nvSpPr>
        <p:spPr>
          <a:xfrm>
            <a:off x="6181603" y="2831230"/>
            <a:ext cx="1656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7399152" y="2718460"/>
            <a:ext cx="432048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prstClr val="black"/>
                </a:solidFill>
                <a:latin typeface="Calibri"/>
                <a:ea typeface=""/>
              </a:rPr>
              <a:t>wake-up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109" name="Left Brace 108"/>
          <p:cNvSpPr/>
          <p:nvPr/>
        </p:nvSpPr>
        <p:spPr bwMode="auto">
          <a:xfrm>
            <a:off x="5554170" y="2596978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0" name="Straight Connector 109"/>
          <p:cNvCxnSpPr/>
          <p:nvPr/>
        </p:nvCxnSpPr>
        <p:spPr>
          <a:xfrm>
            <a:off x="5806786" y="3288102"/>
            <a:ext cx="2304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cxnSp>
        <p:nvCxnSpPr>
          <p:cNvPr id="111" name="Straight Connector 110"/>
          <p:cNvCxnSpPr/>
          <p:nvPr/>
        </p:nvCxnSpPr>
        <p:spPr>
          <a:xfrm>
            <a:off x="5806786" y="3598611"/>
            <a:ext cx="2304000" cy="0"/>
          </a:xfrm>
          <a:prstGeom prst="line">
            <a:avLst/>
          </a:prstGeom>
          <a:noFill/>
          <a:ln w="12700" cap="flat" cmpd="sng" algn="ctr">
            <a:solidFill>
              <a:srgbClr val="284673"/>
            </a:solidFill>
            <a:prstDash val="solid"/>
          </a:ln>
          <a:effectLst/>
        </p:spPr>
      </p:cxnSp>
      <p:sp>
        <p:nvSpPr>
          <p:cNvPr id="112" name="TextBox 111"/>
          <p:cNvSpPr txBox="1"/>
          <p:nvPr/>
        </p:nvSpPr>
        <p:spPr>
          <a:xfrm>
            <a:off x="5681677" y="3229062"/>
            <a:ext cx="432048" cy="1231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WUR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5681677" y="3524260"/>
            <a:ext cx="432048" cy="12311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"/>
              </a:rPr>
              <a:t>802.11</a:t>
            </a:r>
          </a:p>
        </p:txBody>
      </p:sp>
      <p:sp>
        <p:nvSpPr>
          <p:cNvPr id="115" name="Left Brace 114"/>
          <p:cNvSpPr/>
          <p:nvPr/>
        </p:nvSpPr>
        <p:spPr bwMode="auto">
          <a:xfrm>
            <a:off x="5554170" y="3304141"/>
            <a:ext cx="108000" cy="288000"/>
          </a:xfrm>
          <a:prstGeom prst="lef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7058428" y="3377894"/>
            <a:ext cx="792000" cy="21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dash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OFDM decoding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6770311" y="1946229"/>
            <a:ext cx="288000" cy="21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Part</a:t>
            </a:r>
          </a:p>
        </p:txBody>
      </p:sp>
      <p:sp>
        <p:nvSpPr>
          <p:cNvPr id="122" name="Rectangle 121"/>
          <p:cNvSpPr/>
          <p:nvPr/>
        </p:nvSpPr>
        <p:spPr>
          <a:xfrm>
            <a:off x="6746413" y="3376494"/>
            <a:ext cx="302906" cy="216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Part</a:t>
            </a:r>
          </a:p>
        </p:txBody>
      </p:sp>
      <p:sp>
        <p:nvSpPr>
          <p:cNvPr id="129" name="Rectangle 128"/>
          <p:cNvSpPr/>
          <p:nvPr/>
        </p:nvSpPr>
        <p:spPr>
          <a:xfrm>
            <a:off x="7058311" y="2460181"/>
            <a:ext cx="792000" cy="134120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WUR part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7850428" y="1991187"/>
            <a:ext cx="1109" cy="612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  <p:sp>
        <p:nvSpPr>
          <p:cNvPr id="130" name="TextBox 129"/>
          <p:cNvSpPr txBox="1"/>
          <p:nvPr/>
        </p:nvSpPr>
        <p:spPr>
          <a:xfrm>
            <a:off x="7049319" y="3665929"/>
            <a:ext cx="911112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kern="0" noProof="0" dirty="0" smtClean="0">
                <a:solidFill>
                  <a:srgbClr val="FF0000"/>
                </a:solidFill>
                <a:latin typeface="Calibri"/>
                <a:ea typeface=""/>
              </a:rPr>
              <a:t>energy consumption</a:t>
            </a:r>
            <a:endParaRPr kumimoji="0" lang="en-US" sz="8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192899" y="3223382"/>
            <a:ext cx="1656000" cy="1231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i="1" kern="0" dirty="0" smtClean="0">
                <a:solidFill>
                  <a:prstClr val="black"/>
                </a:solidFill>
                <a:latin typeface="Calibri"/>
                <a:ea typeface=""/>
              </a:rPr>
              <a:t>sleep</a:t>
            </a:r>
            <a:endParaRPr kumimoji="0" lang="en-US" sz="800" b="0" i="1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"/>
            </a:endParaRPr>
          </a:p>
        </p:txBody>
      </p:sp>
      <p:sp>
        <p:nvSpPr>
          <p:cNvPr id="124" name="Oval 123"/>
          <p:cNvSpPr/>
          <p:nvPr/>
        </p:nvSpPr>
        <p:spPr bwMode="auto">
          <a:xfrm>
            <a:off x="7020899" y="3322295"/>
            <a:ext cx="892661" cy="318666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2" name="Straight Connector 131"/>
          <p:cNvCxnSpPr/>
          <p:nvPr/>
        </p:nvCxnSpPr>
        <p:spPr>
          <a:xfrm>
            <a:off x="7856899" y="2918413"/>
            <a:ext cx="1109" cy="684000"/>
          </a:xfrm>
          <a:prstGeom prst="line">
            <a:avLst/>
          </a:prstGeom>
          <a:noFill/>
          <a:ln w="12700" cap="flat" cmpd="sng" algn="ctr">
            <a:solidFill>
              <a:srgbClr val="C00000"/>
            </a:solidFill>
            <a:prstDash val="solid"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151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WUR PPDU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23980"/>
            <a:ext cx="7770813" cy="3857348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Currently discussed WUR PPDU format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Legacy Part for coexistence with legacy STAs, at least L-Preamble (L-STF/L-LTF/L-SIG) is included [1]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WUR Part for signaling to WUR STAs in sleep mode</a:t>
            </a:r>
          </a:p>
          <a:p>
            <a:pPr lvl="2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Problem: Network-wide energy consumption </a:t>
            </a:r>
            <a:r>
              <a:rPr lang="en-US" altLang="ko-KR" dirty="0" smtClean="0"/>
              <a:t>of WUR PPDU decoding</a:t>
            </a: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If a WUR </a:t>
            </a:r>
            <a:r>
              <a:rPr lang="en-US" dirty="0"/>
              <a:t>STA is </a:t>
            </a:r>
            <a:r>
              <a:rPr lang="en-US" dirty="0" smtClean="0"/>
              <a:t>awake, it will enable its Primary </a:t>
            </a:r>
            <a:r>
              <a:rPr lang="en-US" dirty="0"/>
              <a:t>Radio </a:t>
            </a:r>
            <a:r>
              <a:rPr lang="en-US" dirty="0" smtClean="0"/>
              <a:t>only (suspending Wake-up Radio)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WUR STAs in awake </a:t>
            </a:r>
            <a:r>
              <a:rPr lang="en-US" dirty="0"/>
              <a:t>mode </a:t>
            </a:r>
            <a:r>
              <a:rPr lang="en-US" dirty="0" smtClean="0"/>
              <a:t>cannot detect WUR PPDU, thus wasting energy for decoding WUR PPDU’s WUR Part </a:t>
            </a:r>
            <a:r>
              <a:rPr lang="en-US" dirty="0" smtClean="0"/>
              <a:t>(regarding </a:t>
            </a:r>
            <a:r>
              <a:rPr lang="en-US" dirty="0" smtClean="0"/>
              <a:t>it as non-HT PPDU)</a:t>
            </a:r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Problem: Forward compatibility of WUR PPDU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For STAs based on the future 802.11 amendments, but do not have Wake-up Radio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Those STAs would always try to decode WUR PPDU </a:t>
            </a:r>
            <a:r>
              <a:rPr lang="en-US" dirty="0" smtClean="0"/>
              <a:t>(</a:t>
            </a:r>
            <a:r>
              <a:rPr lang="en-US" dirty="0" smtClean="0"/>
              <a:t>regarding</a:t>
            </a:r>
            <a:r>
              <a:rPr lang="en-US" dirty="0" smtClean="0"/>
              <a:t> </a:t>
            </a:r>
            <a:r>
              <a:rPr lang="en-US" dirty="0" smtClean="0"/>
              <a:t>it as non-HT </a:t>
            </a:r>
            <a:r>
              <a:rPr lang="en-US" dirty="0" smtClean="0"/>
              <a:t>PPDU)</a:t>
            </a:r>
            <a:endParaRPr lang="en-US" dirty="0" smtClean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By including WUR information in Legacy Part, we can enable STAs in awake mode to reduce energy consumption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15816" y="1844864"/>
            <a:ext cx="1008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 Part</a:t>
            </a:r>
            <a:endParaRPr lang="en-US" sz="1000" kern="0" dirty="0">
              <a:solidFill>
                <a:sysClr val="windowText" lastClr="00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816" y="1916856"/>
            <a:ext cx="2520000" cy="21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 Part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936651" y="1649881"/>
            <a:ext cx="987277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OFDM Symbols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17150" y="1649881"/>
            <a:ext cx="232795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OOK Symbols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07704" y="1932531"/>
            <a:ext cx="897525" cy="184666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1200" dirty="0" smtClean="0">
                <a:solidFill>
                  <a:prstClr val="black"/>
                </a:solidFill>
                <a:latin typeface="Times New Roman" charset="0"/>
                <a:ea typeface="Times New Roman" charset="0"/>
                <a:cs typeface="Times New Roman" charset="0"/>
              </a:rPr>
              <a:t>WUR PPDU</a:t>
            </a:r>
          </a:p>
        </p:txBody>
      </p:sp>
    </p:spTree>
    <p:extLst>
      <p:ext uri="{BB962C8B-B14F-4D97-AF65-F5344CB8AC3E}">
        <p14:creationId xmlns:p14="http://schemas.microsoft.com/office/powerpoint/2010/main" val="1166449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WUR PPDU indication in Legacy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2896"/>
            <a:ext cx="8062664" cy="3966858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Option 1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Include a simple indication that it is WUR PPDU in Legacy Part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For WUR STAs in awake mode,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WUR PPDU is detected, they may stop decoding the remaining WUR Part since they are already in awake mode,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but still protecting the WUR PPDU until the PPDU Length</a:t>
            </a:r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For the future 802.11 STAs without Wake-up radio,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WUR PPDU is detected, they may stop decoding the PPDU,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but still protecting </a:t>
            </a:r>
            <a:r>
              <a:rPr lang="en-US" dirty="0"/>
              <a:t>the WUR PPDU until the PPDU </a:t>
            </a:r>
            <a:r>
              <a:rPr lang="en-US" dirty="0" smtClean="0"/>
              <a:t>Length</a:t>
            </a:r>
          </a:p>
          <a:p>
            <a:pPr lvl="2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For legacy STAs,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the added </a:t>
            </a:r>
            <a:r>
              <a:rPr lang="en-US" dirty="0" smtClean="0"/>
              <a:t>WUR PPDU indication information </a:t>
            </a:r>
            <a:r>
              <a:rPr lang="en-US" dirty="0"/>
              <a:t>should not affect legacy </a:t>
            </a:r>
            <a:r>
              <a:rPr lang="en-US" dirty="0" smtClean="0"/>
              <a:t>STAs from detecting it as </a:t>
            </a:r>
            <a:r>
              <a:rPr lang="en-US" dirty="0"/>
              <a:t>non-HT </a:t>
            </a:r>
            <a:r>
              <a:rPr lang="en-US" dirty="0" smtClean="0"/>
              <a:t>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15816" y="1844864"/>
            <a:ext cx="1008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 Part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" kern="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+ WUR PPDU indication</a:t>
            </a:r>
            <a:endParaRPr lang="en-US" sz="700" b="1" kern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816" y="1916856"/>
            <a:ext cx="2520000" cy="21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 Part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36651" y="1649881"/>
            <a:ext cx="987277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OFDM Symbols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17150" y="1649881"/>
            <a:ext cx="232795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OOK Symbols</a:t>
            </a:r>
          </a:p>
        </p:txBody>
      </p:sp>
    </p:spTree>
    <p:extLst>
      <p:ext uri="{BB962C8B-B14F-4D97-AF65-F5344CB8AC3E}">
        <p14:creationId xmlns:p14="http://schemas.microsoft.com/office/powerpoint/2010/main" val="28902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BSS info in Legacy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492896"/>
            <a:ext cx="7990656" cy="3966858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Option 2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Include a BSS color or other BSS identification information in Legacy Part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For WUR STAs in awake mode,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the received PPDU is from MYBSS, they may </a:t>
            </a:r>
            <a:r>
              <a:rPr lang="en-US" dirty="0"/>
              <a:t>enter Intra-PPDU power </a:t>
            </a:r>
            <a:r>
              <a:rPr lang="en-US" dirty="0" smtClean="0"/>
              <a:t>save mode</a:t>
            </a:r>
            <a:endParaRPr lang="en-US" dirty="0"/>
          </a:p>
          <a:p>
            <a:pPr lvl="2">
              <a:buFont typeface="Arial" charset="0"/>
              <a:buChar char="•"/>
            </a:pPr>
            <a:r>
              <a:rPr lang="en-US" dirty="0"/>
              <a:t>Intra-PPDU PS </a:t>
            </a:r>
            <a:r>
              <a:rPr lang="en-US" dirty="0" smtClean="0"/>
              <a:t>on WUR PPDU can </a:t>
            </a:r>
            <a:r>
              <a:rPr lang="en-US" dirty="0"/>
              <a:t>be </a:t>
            </a:r>
            <a:r>
              <a:rPr lang="en-US" dirty="0" smtClean="0"/>
              <a:t>beneficial </a:t>
            </a:r>
            <a:r>
              <a:rPr lang="en-US" dirty="0"/>
              <a:t>since the WUR </a:t>
            </a:r>
            <a:r>
              <a:rPr lang="en-US" dirty="0" smtClean="0"/>
              <a:t>Part </a:t>
            </a:r>
            <a:r>
              <a:rPr lang="en-US" dirty="0"/>
              <a:t>can be relatively long considering the OOK overhead </a:t>
            </a:r>
            <a:r>
              <a:rPr lang="en-US" dirty="0" smtClean="0"/>
              <a:t>[</a:t>
            </a:r>
            <a:r>
              <a:rPr lang="en-US" dirty="0" smtClean="0"/>
              <a:t>2]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if the received PPDU is from OBSS, they may stop decoding the PPDU</a:t>
            </a:r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For legacy </a:t>
            </a:r>
            <a:r>
              <a:rPr lang="en-US" dirty="0"/>
              <a:t>STAs,</a:t>
            </a:r>
          </a:p>
          <a:p>
            <a:pPr lvl="1">
              <a:buFont typeface="Arial" charset="0"/>
              <a:buChar char="•"/>
            </a:pPr>
            <a:r>
              <a:rPr lang="en-US" dirty="0"/>
              <a:t>the added </a:t>
            </a:r>
            <a:r>
              <a:rPr lang="en-US" dirty="0" smtClean="0"/>
              <a:t>BSS information </a:t>
            </a:r>
            <a:r>
              <a:rPr lang="en-US" dirty="0"/>
              <a:t>should not affect legacy STAs from detecting it as non-HT </a:t>
            </a:r>
            <a:r>
              <a:rPr lang="en-US" dirty="0" smtClean="0"/>
              <a:t>PPDU</a:t>
            </a:r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15816" y="1844864"/>
            <a:ext cx="1008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 Part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" kern="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+ BSS Info</a:t>
            </a:r>
            <a:endParaRPr lang="en-US" sz="700" b="1" kern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816" y="1916856"/>
            <a:ext cx="2520000" cy="21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 Part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36651" y="1649881"/>
            <a:ext cx="987277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OFDM Symbols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7150" y="1649881"/>
            <a:ext cx="232795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OOK Symbols</a:t>
            </a:r>
          </a:p>
        </p:txBody>
      </p:sp>
    </p:spTree>
    <p:extLst>
      <p:ext uri="{BB962C8B-B14F-4D97-AF65-F5344CB8AC3E}">
        <p14:creationId xmlns:p14="http://schemas.microsoft.com/office/powerpoint/2010/main" val="1413411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 Receiver info in Legacy Part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86382"/>
            <a:ext cx="8062664" cy="4089031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Problem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An WUR AP may not know the current power state of the target WUR STA [3][4]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a WUR PPDU is sent to a WUR STA in awake mode, the STA does not even recognize whether it has received a WUR PPDU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Therefore, the WUR AP/STA would wait until the AP initiates data exchange in Primary Radio after wake-up </a:t>
            </a:r>
            <a:r>
              <a:rPr lang="en-US" dirty="0"/>
              <a:t>delay </a:t>
            </a:r>
            <a:r>
              <a:rPr lang="en-US" dirty="0" smtClean="0"/>
              <a:t>of the STA</a:t>
            </a:r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Option </a:t>
            </a:r>
            <a:r>
              <a:rPr lang="en-US" dirty="0"/>
              <a:t>3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Include a receiver </a:t>
            </a:r>
            <a:r>
              <a:rPr lang="en-US" dirty="0"/>
              <a:t>identification information in Legacy </a:t>
            </a:r>
            <a:r>
              <a:rPr lang="en-US" dirty="0" smtClean="0"/>
              <a:t>Part</a:t>
            </a:r>
            <a:endParaRPr lang="en-US" dirty="0"/>
          </a:p>
          <a:p>
            <a:pPr lvl="2"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For WUR STAs </a:t>
            </a:r>
            <a:r>
              <a:rPr lang="en-US" dirty="0"/>
              <a:t>in awake </a:t>
            </a:r>
            <a:r>
              <a:rPr lang="en-US" dirty="0" smtClean="0"/>
              <a:t>mode, 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if </a:t>
            </a:r>
            <a:r>
              <a:rPr lang="en-US" dirty="0"/>
              <a:t>the received </a:t>
            </a:r>
            <a:r>
              <a:rPr lang="en-US" dirty="0" smtClean="0"/>
              <a:t>WUR PPDU is </a:t>
            </a:r>
            <a:r>
              <a:rPr lang="en-US" altLang="ko-KR" dirty="0" smtClean="0"/>
              <a:t>destined to it (by decoding the receiver info in Legacy part), the STA transmits immediate acknowledgement to WUR AP</a:t>
            </a:r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thus reducing data exchange delay, and removing requirements on WUR AP for keeping track of power states of WUR STAs</a:t>
            </a:r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Non-receiver STAs may stop decoding the PPDU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2915816" y="1844864"/>
            <a:ext cx="1008000" cy="3600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Legacy Part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" kern="0" dirty="0" smtClean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 smtClean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+ Receiver Info</a:t>
            </a:r>
            <a:endParaRPr lang="en-US" sz="700" b="1" kern="0" dirty="0">
              <a:solidFill>
                <a:srgbClr val="FF0000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23816" y="1916856"/>
            <a:ext cx="2520000" cy="216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rgbClr val="284673"/>
            </a:solidFill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Arial" charset="0"/>
                <a:cs typeface="Arial" charset="0"/>
              </a:rPr>
              <a:t>WUR Part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36651" y="1649881"/>
            <a:ext cx="987277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OFDM Symbols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017150" y="1649881"/>
            <a:ext cx="2327950" cy="123111"/>
          </a:xfrm>
          <a:prstGeom prst="rect">
            <a:avLst/>
          </a:prstGeom>
          <a:noFill/>
          <a:ln w="12700">
            <a:noFill/>
          </a:ln>
        </p:spPr>
        <p:txBody>
          <a:bodyPr wrap="square" lIns="0" tIns="0" rIns="0" bIns="0" rtlCol="0"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altLang="ko-KR" sz="800" dirty="0" smtClean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OOK Symbols</a:t>
            </a:r>
          </a:p>
        </p:txBody>
      </p:sp>
    </p:spTree>
    <p:extLst>
      <p:ext uri="{BB962C8B-B14F-4D97-AF65-F5344CB8AC3E}">
        <p14:creationId xmlns:p14="http://schemas.microsoft.com/office/powerpoint/2010/main" val="1314548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44824"/>
            <a:ext cx="8062664" cy="4328120"/>
          </a:xfrm>
        </p:spPr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TGba </a:t>
            </a:r>
            <a:r>
              <a:rPr lang="en-US" dirty="0"/>
              <a:t>needs to </a:t>
            </a:r>
            <a:r>
              <a:rPr lang="en-US" dirty="0" smtClean="0"/>
              <a:t>define </a:t>
            </a:r>
            <a:r>
              <a:rPr lang="en-US" dirty="0"/>
              <a:t>WUR PPDU format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The </a:t>
            </a:r>
            <a:r>
              <a:rPr lang="en-US" dirty="0" smtClean="0"/>
              <a:t>previously discussed format has </a:t>
            </a:r>
            <a:r>
              <a:rPr lang="en-US" dirty="0"/>
              <a:t>Legacy Part </a:t>
            </a:r>
            <a:r>
              <a:rPr lang="en-US" dirty="0" smtClean="0"/>
              <a:t>and WUR Part where the first part includes </a:t>
            </a:r>
            <a:r>
              <a:rPr lang="en-US" dirty="0"/>
              <a:t>L-Preamble (L-STF/L-LTF/L-SIG) for coexistence with legacy STAs</a:t>
            </a:r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However, </a:t>
            </a:r>
            <a:r>
              <a:rPr lang="en-US" dirty="0" smtClean="0"/>
              <a:t>WUR STAs in </a:t>
            </a:r>
            <a:r>
              <a:rPr lang="en-US" dirty="0"/>
              <a:t>awake mode </a:t>
            </a:r>
            <a:r>
              <a:rPr lang="en-US" dirty="0" smtClean="0"/>
              <a:t>may not </a:t>
            </a:r>
            <a:r>
              <a:rPr lang="en-US" dirty="0"/>
              <a:t>identify </a:t>
            </a:r>
            <a:r>
              <a:rPr lang="en-US" dirty="0" smtClean="0"/>
              <a:t>WUR </a:t>
            </a:r>
            <a:r>
              <a:rPr lang="en-US" dirty="0"/>
              <a:t>PPDU format thus </a:t>
            </a:r>
            <a:r>
              <a:rPr lang="en-US" dirty="0" smtClean="0"/>
              <a:t>wasting </a:t>
            </a:r>
            <a:r>
              <a:rPr lang="en-US" dirty="0"/>
              <a:t>energy to decode </a:t>
            </a:r>
            <a:r>
              <a:rPr lang="en-US" dirty="0" smtClean="0"/>
              <a:t>it like non-HT PPDU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We propose to include WUR related information in Legacy </a:t>
            </a:r>
            <a:r>
              <a:rPr lang="en-US" dirty="0" smtClean="0"/>
              <a:t>Part </a:t>
            </a:r>
            <a:r>
              <a:rPr lang="en-US" dirty="0"/>
              <a:t>of WUR PPDU for network-wide energy efficiency of WUR </a:t>
            </a:r>
            <a:r>
              <a:rPr lang="en-US" dirty="0" smtClean="0"/>
              <a:t>BSS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The type of information to include and how to include </a:t>
            </a:r>
            <a:r>
              <a:rPr lang="en-US" dirty="0" smtClean="0"/>
              <a:t>it </a:t>
            </a:r>
            <a:r>
              <a:rPr lang="en-US" dirty="0"/>
              <a:t>in Legacy Part is open for </a:t>
            </a:r>
            <a:r>
              <a:rPr lang="en-US" dirty="0" smtClean="0"/>
              <a:t>discussions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/>
              <a:t>Do you agree that </a:t>
            </a:r>
            <a:r>
              <a:rPr lang="en-US" dirty="0" smtClean="0"/>
              <a:t>IEEE 802.11ba </a:t>
            </a:r>
            <a:r>
              <a:rPr lang="en-US" dirty="0" smtClean="0"/>
              <a:t>provide </a:t>
            </a:r>
            <a:r>
              <a:rPr lang="en-US" dirty="0"/>
              <a:t>mechanisms to </a:t>
            </a:r>
            <a:r>
              <a:rPr lang="en-US" dirty="0" smtClean="0"/>
              <a:t>include WUR related information in Legacy part (</a:t>
            </a:r>
            <a:r>
              <a:rPr lang="en-US" dirty="0" smtClean="0"/>
              <a:t>OFDM-modulated</a:t>
            </a:r>
            <a:r>
              <a:rPr lang="en-US" dirty="0" smtClean="0"/>
              <a:t>) of WUR PPDU?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 smtClean="0"/>
          </a:p>
          <a:p>
            <a:pPr lvl="1">
              <a:buFont typeface="Arial" charset="0"/>
              <a:buChar char="•"/>
            </a:pPr>
            <a:r>
              <a:rPr lang="en-US" dirty="0" smtClean="0"/>
              <a:t>Y/N/A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69697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Jan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[1] </a:t>
            </a:r>
            <a:r>
              <a:rPr lang="nl-NL" altLang="ko-KR" sz="1800" dirty="0" smtClean="0">
                <a:ea typeface="굴림" charset="-127"/>
              </a:rPr>
              <a:t>11-16/0341r0, </a:t>
            </a:r>
            <a:r>
              <a:rPr lang="en-US" altLang="ko-KR" sz="1800" dirty="0" smtClean="0">
                <a:ea typeface="굴림" charset="-127"/>
              </a:rPr>
              <a:t>LP-WUR </a:t>
            </a:r>
            <a:r>
              <a:rPr lang="en-US" altLang="ko-KR" sz="1800" dirty="0">
                <a:ea typeface="굴림" charset="-127"/>
              </a:rPr>
              <a:t>(Low-Power Wake-Up Receiver) Follow-Up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[2] </a:t>
            </a:r>
            <a:r>
              <a:rPr lang="nl-NL" altLang="ko-KR" sz="1800" dirty="0" smtClean="0">
                <a:ea typeface="굴림" charset="-127"/>
              </a:rPr>
              <a:t>11-16/0865r1, </a:t>
            </a:r>
            <a:r>
              <a:rPr lang="nl-NL" sz="1800" dirty="0"/>
              <a:t>Performance Investigation on Wake-Up </a:t>
            </a:r>
            <a:r>
              <a:rPr lang="nl-NL" sz="1800" dirty="0" smtClean="0"/>
              <a:t>Receiver</a:t>
            </a: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[3] </a:t>
            </a:r>
            <a:r>
              <a:rPr lang="nl-NL" altLang="ko-KR" sz="1800" dirty="0" smtClean="0">
                <a:ea typeface="굴림" charset="-127"/>
              </a:rPr>
              <a:t>11-16/1470r0, Wake-up and Data exchange Sequences</a:t>
            </a:r>
            <a:endParaRPr lang="nl-NL" sz="1800" dirty="0" smtClean="0"/>
          </a:p>
          <a:p>
            <a:pPr marL="0" lvl="1" indent="0">
              <a:spcBef>
                <a:spcPts val="600"/>
              </a:spcBef>
            </a:pPr>
            <a:r>
              <a:rPr lang="en-US" altLang="ko-KR" sz="1800" dirty="0" smtClean="0"/>
              <a:t>[4] </a:t>
            </a:r>
            <a:r>
              <a:rPr lang="nl-NL" altLang="ko-KR" sz="1800" dirty="0" smtClean="0">
                <a:ea typeface="굴림" charset="-127"/>
              </a:rPr>
              <a:t>11-17/0055r0, </a:t>
            </a:r>
            <a:r>
              <a:rPr lang="nl-NL" sz="1800" dirty="0" smtClean="0"/>
              <a:t>Considerations </a:t>
            </a:r>
            <a:r>
              <a:rPr lang="nl-NL" sz="1800" dirty="0"/>
              <a:t>on post wake-up </a:t>
            </a:r>
            <a:r>
              <a:rPr lang="nl-NL" sz="1800" dirty="0" smtClean="0"/>
              <a:t>sequences</a:t>
            </a:r>
            <a:endParaRPr lang="nl-NL" sz="1800" dirty="0"/>
          </a:p>
          <a:p>
            <a:pPr marL="0" lvl="1" indent="0">
              <a:spcBef>
                <a:spcPts val="600"/>
              </a:spcBef>
            </a:pPr>
            <a:endParaRPr lang="nl-NL" sz="1800" dirty="0"/>
          </a:p>
          <a:p>
            <a:pPr marL="0" lvl="1" indent="0">
              <a:spcBef>
                <a:spcPts val="600"/>
              </a:spcBef>
            </a:pP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endParaRPr lang="en-US" altLang="ko-KR" sz="1800" dirty="0" smtClean="0"/>
          </a:p>
          <a:p>
            <a:pPr marL="0" lvl="1" indent="0">
              <a:spcBef>
                <a:spcPts val="600"/>
              </a:spcBef>
            </a:pPr>
            <a:endParaRPr lang="en-US" sz="18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680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62952</TotalTime>
  <Words>947</Words>
  <Application>Microsoft Macintosh PowerPoint</Application>
  <PresentationFormat>On-screen Show (4:3)</PresentationFormat>
  <Paragraphs>166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 Unicode MS</vt:lpstr>
      <vt:lpstr>Calibri</vt:lpstr>
      <vt:lpstr>MS Gothic</vt:lpstr>
      <vt:lpstr>Times New Roman</vt:lpstr>
      <vt:lpstr>굴림</vt:lpstr>
      <vt:lpstr>Arial</vt:lpstr>
      <vt:lpstr>Office Theme</vt:lpstr>
      <vt:lpstr>Document</vt:lpstr>
      <vt:lpstr>WUR Signaling Field</vt:lpstr>
      <vt:lpstr>Introduction</vt:lpstr>
      <vt:lpstr>WUR PPDU format</vt:lpstr>
      <vt:lpstr>1. WUR PPDU indication in Legacy Part</vt:lpstr>
      <vt:lpstr>2. BSS info in Legacy Part</vt:lpstr>
      <vt:lpstr>3. Receiver info in Legacy Part</vt:lpstr>
      <vt:lpstr>Summary</vt:lpstr>
      <vt:lpstr>Straw poll</vt:lpstr>
      <vt:lpstr>References</vt:lpstr>
    </vt:vector>
  </TitlesOfParts>
  <Company>WILUS Institute</Company>
  <LinksUpToDate>false</LinksUpToDate>
  <SharedDoc>false</SharedDoc>
  <HyperlinkBase/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Son John</cp:lastModifiedBy>
  <cp:revision>4809</cp:revision>
  <cp:lastPrinted>2016-07-22T00:02:48Z</cp:lastPrinted>
  <dcterms:created xsi:type="dcterms:W3CDTF">2014-04-14T10:59:07Z</dcterms:created>
  <dcterms:modified xsi:type="dcterms:W3CDTF">2017-01-16T18:29:24Z</dcterms:modified>
</cp:coreProperties>
</file>