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4"/>
  </p:notesMasterIdLst>
  <p:handoutMasterIdLst>
    <p:handoutMasterId r:id="rId25"/>
  </p:handoutMasterIdLst>
  <p:sldIdLst>
    <p:sldId id="256" r:id="rId5"/>
    <p:sldId id="257" r:id="rId6"/>
    <p:sldId id="270" r:id="rId7"/>
    <p:sldId id="258" r:id="rId8"/>
    <p:sldId id="264" r:id="rId9"/>
    <p:sldId id="272" r:id="rId10"/>
    <p:sldId id="273" r:id="rId11"/>
    <p:sldId id="277" r:id="rId12"/>
    <p:sldId id="274" r:id="rId13"/>
    <p:sldId id="279" r:id="rId14"/>
    <p:sldId id="280" r:id="rId15"/>
    <p:sldId id="283" r:id="rId16"/>
    <p:sldId id="267" r:id="rId17"/>
    <p:sldId id="276" r:id="rId18"/>
    <p:sldId id="282" r:id="rId19"/>
    <p:sldId id="284" r:id="rId20"/>
    <p:sldId id="271" r:id="rId21"/>
    <p:sldId id="285" r:id="rId22"/>
    <p:sldId id="269" r:id="rId23"/>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A4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591" autoAdjust="0"/>
  </p:normalViewPr>
  <p:slideViewPr>
    <p:cSldViewPr>
      <p:cViewPr varScale="1">
        <p:scale>
          <a:sx n="65" d="100"/>
          <a:sy n="65" d="100"/>
        </p:scale>
        <p:origin x="1296" y="58"/>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varScale="1">
      <p:scale>
        <a:sx n="100" d="100"/>
        <a:sy n="100" d="100"/>
      </p:scale>
      <p:origin x="0" y="-4344"/>
    </p:cViewPr>
  </p:sorterViewPr>
  <p:notesViewPr>
    <p:cSldViewPr>
      <p:cViewPr varScale="1">
        <p:scale>
          <a:sx n="57" d="100"/>
          <a:sy n="57" d="100"/>
        </p:scale>
        <p:origin x="2808" y="66"/>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1/14/2017</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802.11-15/xxxxr0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en-US"/>
              <a:t>Month Year</a:t>
            </a:r>
          </a:p>
        </p:txBody>
      </p:sp>
      <p:sp>
        <p:nvSpPr>
          <p:cNvPr id="13313"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a:p>
        </p:txBody>
      </p:sp>
      <p:sp>
        <p:nvSpPr>
          <p:cNvPr id="13314"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a:p>
        </p:txBody>
      </p:sp>
      <p:sp>
        <p:nvSpPr>
          <p:cNvPr id="2" name="Header Placeholder 1"/>
          <p:cNvSpPr>
            <a:spLocks noGrp="1"/>
          </p:cNvSpPr>
          <p:nvPr>
            <p:ph type="hdr" idx="10"/>
          </p:nvPr>
        </p:nvSpPr>
        <p:spPr/>
        <p:txBody>
          <a:bodyPr/>
          <a:lstStyle/>
          <a:p>
            <a:r>
              <a:rPr lang="en-US"/>
              <a:t>doc.: IEEE 802.11</a:t>
            </a:r>
          </a:p>
        </p:txBody>
      </p:sp>
    </p:spTree>
    <p:extLst>
      <p:ext uri="{BB962C8B-B14F-4D97-AF65-F5344CB8AC3E}">
        <p14:creationId xmlns:p14="http://schemas.microsoft.com/office/powerpoint/2010/main" val="37406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2016</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
        <p:nvSpPr>
          <p:cNvPr id="7"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2016</a:t>
            </a:r>
            <a:endParaRPr lang="en-GB" dirty="0"/>
          </a:p>
        </p:txBody>
      </p:sp>
      <p:sp>
        <p:nvSpPr>
          <p:cNvPr id="7" name="Rectangle 4"/>
          <p:cNvSpPr>
            <a:spLocks noGrp="1" noChangeArrowheads="1"/>
          </p:cNvSpPr>
          <p:nvPr>
            <p:ph type="ftr" idx="16"/>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2016</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November 2016</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8"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January 2016</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
        <p:nvSpPr>
          <p:cNvPr id="10"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2016</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2016</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January 2016</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
        <p:nvSpPr>
          <p:cNvPr id="7"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January 2016</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
        <p:nvSpPr>
          <p:cNvPr id="7" name="Rectangle 4"/>
          <p:cNvSpPr>
            <a:spLocks noGrp="1" noChangeArrowheads="1"/>
          </p:cNvSpPr>
          <p:nvPr>
            <p:ph type="ftr" idx="13"/>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2016</a:t>
            </a:r>
            <a:endParaRPr lang="en-GB" dirty="0"/>
          </a:p>
        </p:txBody>
      </p:sp>
      <p:sp>
        <p:nvSpPr>
          <p:cNvPr id="1028" name="Rectangle 4"/>
          <p:cNvSpPr>
            <a:spLocks noGrp="1" noChangeArrowheads="1"/>
          </p:cNvSpPr>
          <p:nvPr>
            <p:ph type="ftr"/>
          </p:nvPr>
        </p:nvSpPr>
        <p:spPr bwMode="auto">
          <a:xfrm>
            <a:off x="536408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Rui Yang (</a:t>
            </a:r>
            <a:r>
              <a:rPr lang="en-GB" dirty="0" err="1"/>
              <a:t>InterDigital</a:t>
            </a:r>
            <a:r>
              <a:rPr lang="en-GB" dirty="0"/>
              <a:t>)</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802.11-17/0048r0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
        <p:nvSpPr>
          <p:cNvPr id="7"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396652" y="764704"/>
            <a:ext cx="8350696"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Performance Evaluation of </a:t>
            </a:r>
            <a:br>
              <a:rPr lang="en-GB" dirty="0"/>
            </a:br>
            <a:r>
              <a:rPr lang="en-GB" dirty="0"/>
              <a:t>Multi-DFT-spread OFDM for 802.11ay </a:t>
            </a:r>
          </a:p>
        </p:txBody>
      </p:sp>
      <p:sp>
        <p:nvSpPr>
          <p:cNvPr id="3074" name="Rectangle 2"/>
          <p:cNvSpPr>
            <a:spLocks noGrp="1" noChangeArrowheads="1"/>
          </p:cNvSpPr>
          <p:nvPr>
            <p:ph type="body" idx="1"/>
          </p:nvPr>
        </p:nvSpPr>
        <p:spPr>
          <a:xfrm>
            <a:off x="685800" y="206532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2017-01-16</a:t>
            </a:r>
          </a:p>
        </p:txBody>
      </p:sp>
      <p:sp>
        <p:nvSpPr>
          <p:cNvPr id="3076" name="Rectangle 4"/>
          <p:cNvSpPr>
            <a:spLocks noChangeArrowheads="1"/>
          </p:cNvSpPr>
          <p:nvPr/>
        </p:nvSpPr>
        <p:spPr bwMode="auto">
          <a:xfrm>
            <a:off x="539552" y="286312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4236630221"/>
              </p:ext>
            </p:extLst>
          </p:nvPr>
        </p:nvGraphicFramePr>
        <p:xfrm>
          <a:off x="906198" y="3645024"/>
          <a:ext cx="7821686" cy="2525792"/>
        </p:xfrm>
        <a:graphic>
          <a:graphicData uri="http://schemas.openxmlformats.org/presentationml/2006/ole">
            <mc:AlternateContent xmlns:mc="http://schemas.openxmlformats.org/markup-compatibility/2006">
              <mc:Choice xmlns:v="urn:schemas-microsoft-com:vml" Requires="v">
                <p:oleObj spid="_x0000_s3175" name="Document" r:id="rId4" imgW="8290118" imgH="2672702" progId="Word.Document.8">
                  <p:embed/>
                </p:oleObj>
              </mc:Choice>
              <mc:Fallback>
                <p:oleObj name="Document" r:id="rId4" imgW="8290118" imgH="2672702" progId="Word.Document.8">
                  <p:embed/>
                  <p:pic>
                    <p:nvPicPr>
                      <p:cNvPr id="11" name="Object 3"/>
                      <p:cNvPicPr>
                        <a:picLocks noChangeAspect="1" noChangeArrowheads="1"/>
                      </p:cNvPicPr>
                      <p:nvPr/>
                    </p:nvPicPr>
                    <p:blipFill>
                      <a:blip r:embed="rId5"/>
                      <a:srcRect/>
                      <a:stretch>
                        <a:fillRect/>
                      </a:stretch>
                    </p:blipFill>
                    <p:spPr bwMode="auto">
                      <a:xfrm>
                        <a:off x="906198" y="3645024"/>
                        <a:ext cx="7821686" cy="252579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dirty="0"/>
              <a:t>Throughput Results (2/3) – Channel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5800" y="4806488"/>
                <a:ext cx="7770813" cy="1584176"/>
              </a:xfrm>
            </p:spPr>
            <p:txBody>
              <a:bodyPr/>
              <a:lstStyle/>
              <a:p>
                <a:pPr>
                  <a:buFont typeface="Arial" panose="020B0604020202020204" pitchFamily="34" charset="0"/>
                  <a:buChar char="•"/>
                </a:pPr>
                <a:r>
                  <a:rPr lang="en-US" sz="1800" dirty="0"/>
                  <a:t>The selectivity of the channel significantly reduces when there is </a:t>
                </a:r>
                <a14:m>
                  <m:oMath xmlns:m="http://schemas.openxmlformats.org/officeDocument/2006/math">
                    <m:r>
                      <a:rPr lang="en-US" sz="1800" b="1" i="1" dirty="0" smtClean="0">
                        <a:latin typeface="Cambria Math" panose="02040503050406030204" pitchFamily="18" charset="0"/>
                      </a:rPr>
                      <m:t>𝟖</m:t>
                    </m:r>
                    <m:r>
                      <a:rPr lang="en-US" sz="1800" i="1" dirty="0">
                        <a:latin typeface="Cambria Math" panose="02040503050406030204" pitchFamily="18" charset="0"/>
                      </a:rPr>
                      <m:t>×</m:t>
                    </m:r>
                    <m:r>
                      <a:rPr lang="en-US" sz="1800" b="1" i="1" dirty="0" smtClean="0">
                        <a:latin typeface="Cambria Math" panose="02040503050406030204" pitchFamily="18" charset="0"/>
                      </a:rPr>
                      <m:t>𝟐</m:t>
                    </m:r>
                  </m:oMath>
                </a14:m>
                <a:r>
                  <a:rPr lang="en-US" sz="1800" dirty="0"/>
                  <a:t> PAA at AP and </a:t>
                </a:r>
                <a14:m>
                  <m:oMath xmlns:m="http://schemas.openxmlformats.org/officeDocument/2006/math">
                    <m:r>
                      <a:rPr lang="en-US" sz="1800" b="1" i="1" dirty="0" smtClean="0">
                        <a:latin typeface="Cambria Math" panose="02040503050406030204" pitchFamily="18" charset="0"/>
                      </a:rPr>
                      <m:t>𝟐</m:t>
                    </m:r>
                    <m:r>
                      <a:rPr lang="en-US" sz="1800" b="1" i="1" dirty="0" smtClean="0">
                        <a:latin typeface="Cambria Math" panose="02040503050406030204" pitchFamily="18" charset="0"/>
                      </a:rPr>
                      <m:t>×</m:t>
                    </m:r>
                    <m:r>
                      <a:rPr lang="en-US" sz="1800" b="1" i="1" dirty="0" smtClean="0">
                        <a:latin typeface="Cambria Math" panose="02040503050406030204" pitchFamily="18" charset="0"/>
                      </a:rPr>
                      <m:t>𝟐</m:t>
                    </m:r>
                  </m:oMath>
                </a14:m>
                <a:r>
                  <a:rPr lang="en-US" sz="1800" dirty="0"/>
                  <a:t> for the channel model considered in the simulation and beam alignment</a:t>
                </a:r>
              </a:p>
              <a:p>
                <a:pPr>
                  <a:buFont typeface="Arial" panose="020B0604020202020204" pitchFamily="34" charset="0"/>
                  <a:buChar char="•"/>
                </a:pPr>
                <a:r>
                  <a:rPr lang="en-US" sz="1800" dirty="0"/>
                  <a:t>This </a:t>
                </a:r>
                <a:r>
                  <a:rPr lang="en-US" sz="1800" dirty="0" smtClean="0"/>
                  <a:t>implie</a:t>
                </a:r>
                <a:r>
                  <a:rPr lang="en-US" sz="1800" dirty="0" smtClean="0"/>
                  <a:t>s </a:t>
                </a:r>
                <a:r>
                  <a:rPr lang="en-US" sz="1800" dirty="0"/>
                  <a:t>that the OFDM will not bring extra gain due to the channel selectivity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4806488"/>
                <a:ext cx="7770813" cy="1584176"/>
              </a:xfrm>
              <a:blipFill rotWithShape="0">
                <a:blip r:embed="rId2"/>
                <a:stretch>
                  <a:fillRect l="-549" t="-1923" b="-384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13" name="Picture 12"/>
          <p:cNvPicPr>
            <a:picLocks noChangeAspect="1"/>
          </p:cNvPicPr>
          <p:nvPr/>
        </p:nvPicPr>
        <p:blipFill>
          <a:blip r:embed="rId3"/>
          <a:stretch>
            <a:fillRect/>
          </a:stretch>
        </p:blipFill>
        <p:spPr>
          <a:xfrm>
            <a:off x="516700" y="1340768"/>
            <a:ext cx="4110068" cy="3081894"/>
          </a:xfrm>
          <a:prstGeom prst="rect">
            <a:avLst/>
          </a:prstGeom>
        </p:spPr>
      </p:pic>
      <p:pic>
        <p:nvPicPr>
          <p:cNvPr id="14" name="Picture 13"/>
          <p:cNvPicPr>
            <a:picLocks noChangeAspect="1"/>
          </p:cNvPicPr>
          <p:nvPr/>
        </p:nvPicPr>
        <p:blipFill>
          <a:blip r:embed="rId4"/>
          <a:stretch>
            <a:fillRect/>
          </a:stretch>
        </p:blipFill>
        <p:spPr>
          <a:xfrm>
            <a:off x="4417463" y="1340768"/>
            <a:ext cx="4110068" cy="3081894"/>
          </a:xfrm>
          <a:prstGeom prst="rect">
            <a:avLst/>
          </a:prstGeom>
        </p:spPr>
      </p:pic>
      <p:sp>
        <p:nvSpPr>
          <p:cNvPr id="15" name="TextBox 14"/>
          <p:cNvSpPr txBox="1"/>
          <p:nvPr/>
        </p:nvSpPr>
        <p:spPr>
          <a:xfrm>
            <a:off x="1108834" y="4400858"/>
            <a:ext cx="3110147" cy="307777"/>
          </a:xfrm>
          <a:prstGeom prst="rect">
            <a:avLst/>
          </a:prstGeom>
          <a:noFill/>
        </p:spPr>
        <p:txBody>
          <a:bodyPr wrap="none" rtlCol="0">
            <a:spAutoFit/>
          </a:bodyPr>
          <a:lstStyle/>
          <a:p>
            <a:r>
              <a:rPr lang="en-US" sz="1400" dirty="0">
                <a:solidFill>
                  <a:schemeClr val="tx1"/>
                </a:solidFill>
              </a:rPr>
              <a:t>a) Normalized channel impulse response</a:t>
            </a:r>
          </a:p>
        </p:txBody>
      </p:sp>
      <p:sp>
        <p:nvSpPr>
          <p:cNvPr id="16" name="TextBox 15"/>
          <p:cNvSpPr txBox="1"/>
          <p:nvPr/>
        </p:nvSpPr>
        <p:spPr>
          <a:xfrm>
            <a:off x="5508104" y="4400858"/>
            <a:ext cx="2416046" cy="307777"/>
          </a:xfrm>
          <a:prstGeom prst="rect">
            <a:avLst/>
          </a:prstGeom>
          <a:noFill/>
        </p:spPr>
        <p:txBody>
          <a:bodyPr wrap="none" rtlCol="0">
            <a:spAutoFit/>
          </a:bodyPr>
          <a:lstStyle/>
          <a:p>
            <a:r>
              <a:rPr lang="en-US" sz="1400" dirty="0">
                <a:solidFill>
                  <a:schemeClr val="tx1"/>
                </a:solidFill>
              </a:rPr>
              <a:t>b) Channel frequency response</a:t>
            </a:r>
          </a:p>
        </p:txBody>
      </p:sp>
      <p:sp>
        <p:nvSpPr>
          <p:cNvPr id="11"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12"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157207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Throughput Results (3/3) – Simulation</a:t>
            </a:r>
            <a:r>
              <a:rPr lang="en-US" sz="2800" dirty="0">
                <a:solidFill>
                  <a:schemeClr val="tx1"/>
                </a:solidFill>
              </a:rPr>
              <a:t> </a:t>
            </a:r>
            <a:r>
              <a:rPr lang="en-US" sz="2400" dirty="0">
                <a:solidFill>
                  <a:schemeClr val="tx1"/>
                </a:solidFill>
              </a:rPr>
              <a:t>(8 GHz BW)</a:t>
            </a:r>
            <a:endParaRPr lang="en-US" sz="2800" dirty="0"/>
          </a:p>
        </p:txBody>
      </p:sp>
      <p:sp>
        <p:nvSpPr>
          <p:cNvPr id="3" name="Content Placeholder 2"/>
          <p:cNvSpPr>
            <a:spLocks noGrp="1"/>
          </p:cNvSpPr>
          <p:nvPr>
            <p:ph idx="1"/>
          </p:nvPr>
        </p:nvSpPr>
        <p:spPr>
          <a:xfrm>
            <a:off x="685800" y="4202706"/>
            <a:ext cx="7918648" cy="1536871"/>
          </a:xfrm>
        </p:spPr>
        <p:txBody>
          <a:bodyPr/>
          <a:lstStyle/>
          <a:p>
            <a:pPr>
              <a:buFont typeface="Arial" panose="020B0604020202020204" pitchFamily="34" charset="0"/>
              <a:buChar char="•"/>
            </a:pPr>
            <a:r>
              <a:rPr lang="en-US" sz="1600" dirty="0"/>
              <a:t>SC is worse than </a:t>
            </a:r>
            <a:r>
              <a:rPr lang="en-US" sz="1600" dirty="0" smtClean="0"/>
              <a:t>CP-OFDM </a:t>
            </a:r>
            <a:r>
              <a:rPr lang="en-US" sz="1600" dirty="0"/>
              <a:t>and DFT-spread OFDM as the matched filtering loses its optimality in selective channels</a:t>
            </a:r>
          </a:p>
          <a:p>
            <a:pPr>
              <a:buFont typeface="Arial" panose="020B0604020202020204" pitchFamily="34" charset="0"/>
              <a:buChar char="•"/>
            </a:pPr>
            <a:r>
              <a:rPr lang="en-US" sz="1600" dirty="0"/>
              <a:t>When the channel is selective, </a:t>
            </a:r>
            <a:r>
              <a:rPr lang="en-US" sz="1600" dirty="0" smtClean="0"/>
              <a:t>CP-OFDM </a:t>
            </a:r>
            <a:r>
              <a:rPr lang="en-US" sz="1600" dirty="0"/>
              <a:t>is better than DFT-spread OFDM and SC OFDM as it maximally resolves the channel in frequency. The price is high PAPR.</a:t>
            </a:r>
          </a:p>
          <a:p>
            <a:pPr>
              <a:buFont typeface="Arial" panose="020B0604020202020204" pitchFamily="34" charset="0"/>
              <a:buChar char="•"/>
            </a:pPr>
            <a:r>
              <a:rPr lang="en-US" sz="1600" dirty="0"/>
              <a:t>Under the practical PAA settings, i.e., case (b), there is little difference between DFT-spread OFDM and OFDM performance</a:t>
            </a:r>
          </a:p>
          <a:p>
            <a:pPr>
              <a:buFont typeface="Arial" panose="020B0604020202020204" pitchFamily="34" charset="0"/>
              <a:buChar char="•"/>
            </a:pPr>
            <a:r>
              <a:rPr lang="en-US" sz="1600" dirty="0"/>
              <a:t>The windowing operation approximately provides the same performance with the case without windowing</a:t>
            </a:r>
          </a:p>
          <a:p>
            <a:pPr>
              <a:buFont typeface="Arial" panose="020B0604020202020204" pitchFamily="34" charset="0"/>
              <a:buChar char="•"/>
            </a:pPr>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mc:AlternateContent xmlns:mc="http://schemas.openxmlformats.org/markup-compatibility/2006" xmlns:a14="http://schemas.microsoft.com/office/drawing/2010/main">
        <mc:Choice Requires="a14">
          <p:sp>
            <p:nvSpPr>
              <p:cNvPr id="14" name="TextBox 13"/>
              <p:cNvSpPr txBox="1"/>
              <p:nvPr/>
            </p:nvSpPr>
            <p:spPr>
              <a:xfrm>
                <a:off x="1331640" y="3912003"/>
                <a:ext cx="2646109" cy="276999"/>
              </a:xfrm>
              <a:prstGeom prst="rect">
                <a:avLst/>
              </a:prstGeom>
              <a:noFill/>
            </p:spPr>
            <p:txBody>
              <a:bodyPr wrap="none" rtlCol="0">
                <a:spAutoFit/>
              </a:bodyPr>
              <a:lstStyle/>
              <a:p>
                <a:r>
                  <a:rPr lang="en-US" sz="1200" dirty="0">
                    <a:solidFill>
                      <a:schemeClr val="tx1"/>
                    </a:solidFill>
                  </a:rPr>
                  <a:t>a) </a:t>
                </a:r>
                <a14:m>
                  <m:oMath xmlns:m="http://schemas.openxmlformats.org/officeDocument/2006/math">
                    <m:r>
                      <a:rPr lang="en-US" sz="1200" i="1" dirty="0" smtClean="0">
                        <a:solidFill>
                          <a:schemeClr val="tx1"/>
                        </a:solidFill>
                        <a:latin typeface="Cambria Math" panose="02040503050406030204" pitchFamily="18" charset="0"/>
                      </a:rPr>
                      <m:t>8</m:t>
                    </m:r>
                    <m:r>
                      <a:rPr lang="en-US" sz="1200" b="0" i="1" dirty="0" smtClean="0">
                        <a:solidFill>
                          <a:schemeClr val="tx1"/>
                        </a:solidFill>
                        <a:latin typeface="Cambria Math" panose="02040503050406030204" pitchFamily="18" charset="0"/>
                      </a:rPr>
                      <m:t>×1</m:t>
                    </m:r>
                  </m:oMath>
                </a14:m>
                <a:r>
                  <a:rPr lang="en-US" sz="1200" dirty="0">
                    <a:solidFill>
                      <a:schemeClr val="tx1"/>
                    </a:solidFill>
                  </a:rPr>
                  <a:t> PAA @ AP, </a:t>
                </a:r>
                <a14:m>
                  <m:oMath xmlns:m="http://schemas.openxmlformats.org/officeDocument/2006/math">
                    <m:r>
                      <a:rPr lang="en-US" sz="1200" b="0" i="1" dirty="0" smtClean="0">
                        <a:solidFill>
                          <a:schemeClr val="tx1"/>
                        </a:solidFill>
                        <a:latin typeface="Cambria Math" panose="02040503050406030204" pitchFamily="18" charset="0"/>
                      </a:rPr>
                      <m:t>1</m:t>
                    </m:r>
                    <m:r>
                      <a:rPr lang="en-US" sz="1200" i="1" dirty="0">
                        <a:solidFill>
                          <a:schemeClr val="tx1"/>
                        </a:solidFill>
                        <a:latin typeface="Cambria Math" panose="02040503050406030204" pitchFamily="18" charset="0"/>
                      </a:rPr>
                      <m:t>×1</m:t>
                    </m:r>
                  </m:oMath>
                </a14:m>
                <a:r>
                  <a:rPr lang="en-US" sz="1200" dirty="0">
                    <a:solidFill>
                      <a:schemeClr val="tx1"/>
                    </a:solidFill>
                  </a:rPr>
                  <a:t> PAA @ STA</a:t>
                </a:r>
              </a:p>
            </p:txBody>
          </p:sp>
        </mc:Choice>
        <mc:Fallback xmlns="">
          <p:sp>
            <p:nvSpPr>
              <p:cNvPr id="14" name="TextBox 13"/>
              <p:cNvSpPr txBox="1">
                <a:spLocks noRot="1" noChangeAspect="1" noMove="1" noResize="1" noEditPoints="1" noAdjustHandles="1" noChangeArrowheads="1" noChangeShapeType="1" noTextEdit="1"/>
              </p:cNvSpPr>
              <p:nvPr/>
            </p:nvSpPr>
            <p:spPr>
              <a:xfrm>
                <a:off x="1331640" y="3912003"/>
                <a:ext cx="2646109" cy="276999"/>
              </a:xfrm>
              <a:prstGeom prst="rect">
                <a:avLst/>
              </a:prstGeom>
              <a:blipFill>
                <a:blip r:embed="rId2"/>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511715" y="3912003"/>
                <a:ext cx="2654125" cy="276999"/>
              </a:xfrm>
              <a:prstGeom prst="rect">
                <a:avLst/>
              </a:prstGeom>
              <a:noFill/>
            </p:spPr>
            <p:txBody>
              <a:bodyPr wrap="none" rtlCol="0">
                <a:spAutoFit/>
              </a:bodyPr>
              <a:lstStyle/>
              <a:p>
                <a:r>
                  <a:rPr lang="en-US" sz="1200" dirty="0">
                    <a:solidFill>
                      <a:schemeClr val="tx1"/>
                    </a:solidFill>
                  </a:rPr>
                  <a:t>b) </a:t>
                </a:r>
                <a14:m>
                  <m:oMath xmlns:m="http://schemas.openxmlformats.org/officeDocument/2006/math">
                    <m:r>
                      <a:rPr lang="en-US" sz="1200" i="1" dirty="0" smtClean="0">
                        <a:solidFill>
                          <a:schemeClr val="tx1"/>
                        </a:solidFill>
                        <a:latin typeface="Cambria Math" panose="02040503050406030204" pitchFamily="18" charset="0"/>
                      </a:rPr>
                      <m:t>8</m:t>
                    </m:r>
                    <m:r>
                      <a:rPr lang="en-US" sz="1200" b="0" i="1" dirty="0" smtClean="0">
                        <a:solidFill>
                          <a:schemeClr val="tx1"/>
                        </a:solidFill>
                        <a:latin typeface="Cambria Math" panose="02040503050406030204" pitchFamily="18" charset="0"/>
                      </a:rPr>
                      <m:t>×2</m:t>
                    </m:r>
                  </m:oMath>
                </a14:m>
                <a:r>
                  <a:rPr lang="en-US" sz="1200" dirty="0">
                    <a:solidFill>
                      <a:schemeClr val="tx1"/>
                    </a:solidFill>
                  </a:rPr>
                  <a:t> PAA @ AP, </a:t>
                </a:r>
                <a14:m>
                  <m:oMath xmlns:m="http://schemas.openxmlformats.org/officeDocument/2006/math">
                    <m:r>
                      <a:rPr lang="en-US" sz="1200" b="0" i="1" dirty="0" smtClean="0">
                        <a:solidFill>
                          <a:schemeClr val="tx1"/>
                        </a:solidFill>
                        <a:latin typeface="Cambria Math" panose="02040503050406030204" pitchFamily="18" charset="0"/>
                      </a:rPr>
                      <m:t>2</m:t>
                    </m:r>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2</m:t>
                    </m:r>
                  </m:oMath>
                </a14:m>
                <a:r>
                  <a:rPr lang="en-US" sz="1200" dirty="0">
                    <a:solidFill>
                      <a:schemeClr val="tx1"/>
                    </a:solidFill>
                  </a:rPr>
                  <a:t> PAA @ STA</a:t>
                </a:r>
              </a:p>
            </p:txBody>
          </p:sp>
        </mc:Choice>
        <mc:Fallback xmlns="">
          <p:sp>
            <p:nvSpPr>
              <p:cNvPr id="15" name="TextBox 14"/>
              <p:cNvSpPr txBox="1">
                <a:spLocks noRot="1" noChangeAspect="1" noMove="1" noResize="1" noEditPoints="1" noAdjustHandles="1" noChangeArrowheads="1" noChangeShapeType="1" noTextEdit="1"/>
              </p:cNvSpPr>
              <p:nvPr/>
            </p:nvSpPr>
            <p:spPr>
              <a:xfrm>
                <a:off x="5511715" y="3912003"/>
                <a:ext cx="2654125" cy="276999"/>
              </a:xfrm>
              <a:prstGeom prst="rect">
                <a:avLst/>
              </a:prstGeom>
              <a:blipFill>
                <a:blip r:embed="rId3"/>
                <a:stretch>
                  <a:fillRect t="-2222" b="-17778"/>
                </a:stretch>
              </a:blipFill>
            </p:spPr>
            <p:txBody>
              <a:bodyPr/>
              <a:lstStyle/>
              <a:p>
                <a:r>
                  <a:rPr lang="en-US">
                    <a:noFill/>
                  </a:rPr>
                  <a:t> </a:t>
                </a:r>
              </a:p>
            </p:txBody>
          </p:sp>
        </mc:Fallback>
      </mc:AlternateContent>
      <p:sp>
        <p:nvSpPr>
          <p:cNvPr id="11"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12"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pic>
        <p:nvPicPr>
          <p:cNvPr id="5" name="Picture 4"/>
          <p:cNvPicPr>
            <a:picLocks noChangeAspect="1"/>
          </p:cNvPicPr>
          <p:nvPr/>
        </p:nvPicPr>
        <p:blipFill>
          <a:blip r:embed="rId4"/>
          <a:stretch>
            <a:fillRect/>
          </a:stretch>
        </p:blipFill>
        <p:spPr>
          <a:xfrm>
            <a:off x="734023" y="1193219"/>
            <a:ext cx="3642527" cy="2732395"/>
          </a:xfrm>
          <a:prstGeom prst="rect">
            <a:avLst/>
          </a:prstGeom>
        </p:spPr>
      </p:pic>
      <p:pic>
        <p:nvPicPr>
          <p:cNvPr id="6" name="Picture 5"/>
          <p:cNvPicPr>
            <a:picLocks noChangeAspect="1"/>
          </p:cNvPicPr>
          <p:nvPr/>
        </p:nvPicPr>
        <p:blipFill>
          <a:blip r:embed="rId5"/>
          <a:stretch>
            <a:fillRect/>
          </a:stretch>
        </p:blipFill>
        <p:spPr>
          <a:xfrm>
            <a:off x="4788024" y="1196752"/>
            <a:ext cx="3642527" cy="2732395"/>
          </a:xfrm>
          <a:prstGeom prst="rect">
            <a:avLst/>
          </a:prstGeom>
        </p:spPr>
      </p:pic>
    </p:spTree>
    <p:extLst>
      <p:ext uri="{BB962C8B-B14F-4D97-AF65-F5344CB8AC3E}">
        <p14:creationId xmlns:p14="http://schemas.microsoft.com/office/powerpoint/2010/main" val="19121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sz="2000" dirty="0"/>
              <a:t>In this contribution, we compare the use of multi-DFT-spread OFDM with </a:t>
            </a:r>
            <a:r>
              <a:rPr lang="en-US" sz="2000" dirty="0" smtClean="0"/>
              <a:t>CP-OFDM </a:t>
            </a:r>
            <a:r>
              <a:rPr lang="en-US" sz="2000" dirty="0"/>
              <a:t>and SC</a:t>
            </a:r>
          </a:p>
          <a:p>
            <a:pPr algn="just">
              <a:buFont typeface="Arial" panose="020B0604020202020204" pitchFamily="34" charset="0"/>
              <a:buChar char="•"/>
            </a:pPr>
            <a:r>
              <a:rPr lang="en-US" sz="2000" dirty="0"/>
              <a:t>The simulation results show that the DFT-spread OFDM achieves approximately the same throughput performance of </a:t>
            </a:r>
            <a:r>
              <a:rPr lang="en-US" sz="2000" dirty="0" smtClean="0"/>
              <a:t>CP-OFDM </a:t>
            </a:r>
            <a:r>
              <a:rPr lang="en-US" sz="2000" dirty="0"/>
              <a:t>while jointly reducing PAPR and OOB substantially </a:t>
            </a:r>
            <a:endParaRPr lang="en-US" sz="2000" dirty="0" smtClean="0"/>
          </a:p>
          <a:p>
            <a:pPr algn="just">
              <a:buFont typeface="Arial" panose="020B0604020202020204" pitchFamily="34" charset="0"/>
              <a:buChar char="•"/>
            </a:pPr>
            <a:r>
              <a:rPr lang="en-US" sz="2000" dirty="0" smtClean="0"/>
              <a:t>DFT-spread </a:t>
            </a:r>
            <a:r>
              <a:rPr lang="en-US" sz="2000" dirty="0"/>
              <a:t>OFDM also allows low complexity PAPR reduction techniques, e.g., frequency domain windowing</a:t>
            </a:r>
          </a:p>
          <a:p>
            <a:pPr algn="just">
              <a:buFont typeface="Arial" panose="020B0604020202020204" pitchFamily="34" charset="0"/>
              <a:buChar char="•"/>
            </a:pPr>
            <a:r>
              <a:rPr lang="en-US" sz="2000" dirty="0"/>
              <a:t>For further investigation</a:t>
            </a:r>
          </a:p>
          <a:p>
            <a:pPr lvl="1" algn="just">
              <a:buFont typeface="Arial" panose="020B0604020202020204" pitchFamily="34" charset="0"/>
              <a:buChar char="•"/>
            </a:pPr>
            <a:r>
              <a:rPr lang="en-US" sz="1600" dirty="0"/>
              <a:t>Outdoor channel model for 802.11ay needs to be developed</a:t>
            </a:r>
          </a:p>
          <a:p>
            <a:pPr lvl="1" algn="just">
              <a:buFont typeface="Arial" panose="020B0604020202020204" pitchFamily="34" charset="0"/>
              <a:buChar char="•"/>
            </a:pPr>
            <a:r>
              <a:rPr lang="en-US" sz="1600" dirty="0"/>
              <a:t>RF impairments, including phase noise, should be included</a:t>
            </a:r>
          </a:p>
          <a:p>
            <a:pPr algn="just">
              <a:buFont typeface="Arial" panose="020B0604020202020204" pitchFamily="34" charset="0"/>
              <a:buChar char="•"/>
            </a:pPr>
            <a:r>
              <a:rPr lang="en-US" sz="2000" dirty="0"/>
              <a:t>Welcome to any suggestion (e.g., numerology) for further evaluation of this method</a:t>
            </a:r>
          </a:p>
          <a:p>
            <a:pPr algn="just">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7"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8"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373872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723899" y="1484784"/>
            <a:ext cx="7770813" cy="4494213"/>
          </a:xfrm>
        </p:spPr>
        <p:txBody>
          <a:bodyPr/>
          <a:lstStyle/>
          <a:p>
            <a:r>
              <a:rPr lang="en-US" sz="1400" b="0" dirty="0"/>
              <a:t>[1] “On the Single Carrier Waveforms for 11ay”, IEEE 802.11-15/01455r0</a:t>
            </a:r>
          </a:p>
          <a:p>
            <a:r>
              <a:rPr lang="en-US" sz="1400" b="0" dirty="0"/>
              <a:t>[2] “Specification Framework for </a:t>
            </a:r>
            <a:r>
              <a:rPr lang="en-US" sz="1400" b="0" dirty="0" err="1"/>
              <a:t>TGay</a:t>
            </a:r>
            <a:r>
              <a:rPr lang="en-US" sz="1400" b="0" dirty="0"/>
              <a:t>,” IEEE 802.11-15/01358r6</a:t>
            </a:r>
          </a:p>
          <a:p>
            <a:r>
              <a:rPr lang="en-US" sz="1400" b="0" dirty="0"/>
              <a:t>[3] </a:t>
            </a:r>
            <a:r>
              <a:rPr lang="en-US" altLang="ja-JP" sz="1400" b="0" dirty="0"/>
              <a:t>“Channel Models for IEEE 802.11ay,” IEEE 802.11-15/1150r7</a:t>
            </a:r>
          </a:p>
          <a:p>
            <a:r>
              <a:rPr lang="en-US" sz="1400" b="0" dirty="0"/>
              <a:t>[4] “Outdoor measurement for a rooftop to street scenario at 60 GHz,” IEEE 802.11-16/1221r0</a:t>
            </a:r>
          </a:p>
          <a:p>
            <a:r>
              <a:rPr lang="en-US" sz="1400" b="0" dirty="0"/>
              <a:t>[5] G. </a:t>
            </a:r>
            <a:r>
              <a:rPr lang="en-US" sz="1400" b="0" dirty="0" err="1"/>
              <a:t>Berardinelli</a:t>
            </a:r>
            <a:r>
              <a:rPr lang="en-US" sz="1400" b="0" dirty="0"/>
              <a:t>, et.al., “Zero-tail DFT-spread-OFDM signals,” </a:t>
            </a:r>
            <a:r>
              <a:rPr lang="en-US" sz="1400" b="0" dirty="0" err="1"/>
              <a:t>Globecom</a:t>
            </a:r>
            <a:r>
              <a:rPr lang="en-US" sz="1400" b="0" dirty="0"/>
              <a:t> 2013 Workshop - Broadband Wireless Access</a:t>
            </a:r>
          </a:p>
          <a:p>
            <a:r>
              <a:rPr lang="en-US" sz="1400" b="0" dirty="0"/>
              <a:t>[6] U. Kumar, et.al., “A Waveform for 5G: Guard Interval DFT-s-OFDM,” 2015 IEEE </a:t>
            </a:r>
            <a:r>
              <a:rPr lang="en-US" sz="1400" b="0" dirty="0" err="1"/>
              <a:t>Globecom</a:t>
            </a:r>
            <a:r>
              <a:rPr lang="en-US" sz="1400" b="0" dirty="0"/>
              <a:t> Workshops (GC </a:t>
            </a:r>
            <a:r>
              <a:rPr lang="en-US" sz="1400" b="0" dirty="0" err="1"/>
              <a:t>Wkshps</a:t>
            </a:r>
            <a:r>
              <a:rPr lang="en-US" sz="1400" b="0" dirty="0"/>
              <a:t>)</a:t>
            </a:r>
          </a:p>
          <a:p>
            <a:r>
              <a:rPr lang="en-US" sz="1400" b="0" dirty="0"/>
              <a:t>[7] F. Hasegawa, et.al., “Static Sequence Assisted Out-of-Band Power Suppression for DFT-s-OFDM,” Proc. IEEE 26th Annual International Symposium on Personal, Indoor, and Mobile Radio Communications (PIMRC), Hong Kong, 2015, pp. 61-66.</a:t>
            </a:r>
          </a:p>
          <a:p>
            <a:r>
              <a:rPr lang="en-US" sz="1400" b="0" dirty="0"/>
              <a:t>[8] A. Sahin, et.al., “An Improved Unique Word DFT-Spread OFDM Scheme for 5G Systems,” 2015 IEEE </a:t>
            </a:r>
            <a:r>
              <a:rPr lang="en-US" sz="1400" b="0" dirty="0" err="1"/>
              <a:t>Globecom</a:t>
            </a:r>
            <a:r>
              <a:rPr lang="en-US" sz="1400" b="0" dirty="0"/>
              <a:t> Workshops (GC </a:t>
            </a:r>
            <a:r>
              <a:rPr lang="en-US" sz="1400" b="0" dirty="0" err="1"/>
              <a:t>Wkshps</a:t>
            </a:r>
            <a:r>
              <a:rPr lang="en-US" sz="1400" b="0" dirty="0"/>
              <a:t>)</a:t>
            </a:r>
          </a:p>
          <a:p>
            <a:r>
              <a:rPr lang="en-US" sz="1400" b="0" dirty="0"/>
              <a:t>[9] G. </a:t>
            </a:r>
            <a:r>
              <a:rPr lang="en-US" sz="1400" b="0" dirty="0" err="1"/>
              <a:t>Berardinelli</a:t>
            </a:r>
            <a:r>
              <a:rPr lang="en-US" sz="1400" b="0" dirty="0"/>
              <a:t>, K. I. Pedersen, T. B. Sorensen and P. </a:t>
            </a:r>
            <a:r>
              <a:rPr lang="en-US" sz="1400" b="0" dirty="0" err="1"/>
              <a:t>Mogensen</a:t>
            </a:r>
            <a:r>
              <a:rPr lang="en-US" sz="1400" b="0" dirty="0"/>
              <a:t>, "Generalized DFT-Spread-OFDM as 5G Waveform," in IEEE Communications Magazine, vol. 54, no. 11, pp. 99-105, November 2016.</a:t>
            </a:r>
          </a:p>
          <a:p>
            <a:r>
              <a:rPr lang="en-US" sz="1400" b="0" dirty="0"/>
              <a:t>[10] Stefania </a:t>
            </a:r>
            <a:r>
              <a:rPr lang="en-US" sz="1400" b="0" dirty="0" err="1"/>
              <a:t>Sesia</a:t>
            </a:r>
            <a:r>
              <a:rPr lang="en-US" sz="1400" b="0" dirty="0"/>
              <a:t>, </a:t>
            </a:r>
            <a:r>
              <a:rPr lang="en-US" sz="1400" b="0" dirty="0" err="1"/>
              <a:t>Issam</a:t>
            </a:r>
            <a:r>
              <a:rPr lang="en-US" sz="1400" b="0" dirty="0"/>
              <a:t> </a:t>
            </a:r>
            <a:r>
              <a:rPr lang="en-US" sz="1400" b="0" dirty="0" err="1"/>
              <a:t>Toufik</a:t>
            </a:r>
            <a:r>
              <a:rPr lang="en-US" sz="1400" b="0" dirty="0"/>
              <a:t>, and Matthew Baker, “The UMTS Long Term Evolution: From Theory to Practice” Wiley Publishing, 2009</a:t>
            </a:r>
          </a:p>
          <a:p>
            <a:r>
              <a:rPr lang="en-US" sz="1400" b="0" dirty="0"/>
              <a:t>[11] A. Sahin, R. Yang, E. Bala, M. C. Beluri and R. L. Olesen, "Flexible DFT-S-OFDM: Solutions and Challenges," in IEEE Communications Magazine, vol. 54, no. 11, pp. 106-112, November 2016.</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6"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81479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I – </a:t>
            </a:r>
            <a:r>
              <a:rPr lang="en-US" dirty="0">
                <a:solidFill>
                  <a:schemeClr val="tx1"/>
                </a:solidFill>
              </a:rPr>
              <a:t>Numerology (8 GHz)</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691941141"/>
                  </p:ext>
                </p:extLst>
              </p:nvPr>
            </p:nvGraphicFramePr>
            <p:xfrm>
              <a:off x="366990" y="1617183"/>
              <a:ext cx="8408431" cy="3050270"/>
            </p:xfrm>
            <a:graphic>
              <a:graphicData uri="http://schemas.openxmlformats.org/drawingml/2006/table">
                <a:tbl>
                  <a:tblPr>
                    <a:tableStyleId>{5940675A-B579-460E-94D1-54222C63F5DA}</a:tableStyleId>
                  </a:tblPr>
                  <a:tblGrid>
                    <a:gridCol w="963422">
                      <a:extLst>
                        <a:ext uri="{9D8B030D-6E8A-4147-A177-3AD203B41FA5}">
                          <a16:colId xmlns="" xmlns:a16="http://schemas.microsoft.com/office/drawing/2014/main" val="2032478004"/>
                        </a:ext>
                      </a:extLst>
                    </a:gridCol>
                    <a:gridCol w="374317">
                      <a:extLst>
                        <a:ext uri="{9D8B030D-6E8A-4147-A177-3AD203B41FA5}">
                          <a16:colId xmlns="" xmlns:a16="http://schemas.microsoft.com/office/drawing/2014/main" val="1068639913"/>
                        </a:ext>
                      </a:extLst>
                    </a:gridCol>
                    <a:gridCol w="374317">
                      <a:extLst>
                        <a:ext uri="{9D8B030D-6E8A-4147-A177-3AD203B41FA5}">
                          <a16:colId xmlns="" xmlns:a16="http://schemas.microsoft.com/office/drawing/2014/main" val="3767630700"/>
                        </a:ext>
                      </a:extLst>
                    </a:gridCol>
                    <a:gridCol w="374317">
                      <a:extLst>
                        <a:ext uri="{9D8B030D-6E8A-4147-A177-3AD203B41FA5}">
                          <a16:colId xmlns="" xmlns:a16="http://schemas.microsoft.com/office/drawing/2014/main" val="1831786542"/>
                        </a:ext>
                      </a:extLst>
                    </a:gridCol>
                    <a:gridCol w="374317">
                      <a:extLst>
                        <a:ext uri="{9D8B030D-6E8A-4147-A177-3AD203B41FA5}">
                          <a16:colId xmlns="" xmlns:a16="http://schemas.microsoft.com/office/drawing/2014/main" val="1511565117"/>
                        </a:ext>
                      </a:extLst>
                    </a:gridCol>
                    <a:gridCol w="374317">
                      <a:extLst>
                        <a:ext uri="{9D8B030D-6E8A-4147-A177-3AD203B41FA5}">
                          <a16:colId xmlns="" xmlns:a16="http://schemas.microsoft.com/office/drawing/2014/main" val="3423560557"/>
                        </a:ext>
                      </a:extLst>
                    </a:gridCol>
                    <a:gridCol w="374317">
                      <a:extLst>
                        <a:ext uri="{9D8B030D-6E8A-4147-A177-3AD203B41FA5}">
                          <a16:colId xmlns="" xmlns:a16="http://schemas.microsoft.com/office/drawing/2014/main" val="1991486530"/>
                        </a:ext>
                      </a:extLst>
                    </a:gridCol>
                    <a:gridCol w="374317">
                      <a:extLst>
                        <a:ext uri="{9D8B030D-6E8A-4147-A177-3AD203B41FA5}">
                          <a16:colId xmlns="" xmlns:a16="http://schemas.microsoft.com/office/drawing/2014/main" val="2651875130"/>
                        </a:ext>
                      </a:extLst>
                    </a:gridCol>
                    <a:gridCol w="374317">
                      <a:extLst>
                        <a:ext uri="{9D8B030D-6E8A-4147-A177-3AD203B41FA5}">
                          <a16:colId xmlns="" xmlns:a16="http://schemas.microsoft.com/office/drawing/2014/main" val="4259620459"/>
                        </a:ext>
                      </a:extLst>
                    </a:gridCol>
                    <a:gridCol w="374317">
                      <a:extLst>
                        <a:ext uri="{9D8B030D-6E8A-4147-A177-3AD203B41FA5}">
                          <a16:colId xmlns="" xmlns:a16="http://schemas.microsoft.com/office/drawing/2014/main" val="908189379"/>
                        </a:ext>
                      </a:extLst>
                    </a:gridCol>
                    <a:gridCol w="374317">
                      <a:extLst>
                        <a:ext uri="{9D8B030D-6E8A-4147-A177-3AD203B41FA5}">
                          <a16:colId xmlns="" xmlns:a16="http://schemas.microsoft.com/office/drawing/2014/main" val="4051094272"/>
                        </a:ext>
                      </a:extLst>
                    </a:gridCol>
                    <a:gridCol w="374317">
                      <a:extLst>
                        <a:ext uri="{9D8B030D-6E8A-4147-A177-3AD203B41FA5}">
                          <a16:colId xmlns="" xmlns:a16="http://schemas.microsoft.com/office/drawing/2014/main" val="2388902728"/>
                        </a:ext>
                      </a:extLst>
                    </a:gridCol>
                    <a:gridCol w="511632">
                      <a:extLst>
                        <a:ext uri="{9D8B030D-6E8A-4147-A177-3AD203B41FA5}">
                          <a16:colId xmlns="" xmlns:a16="http://schemas.microsoft.com/office/drawing/2014/main" val="4275380596"/>
                        </a:ext>
                      </a:extLst>
                    </a:gridCol>
                    <a:gridCol w="424343">
                      <a:extLst>
                        <a:ext uri="{9D8B030D-6E8A-4147-A177-3AD203B41FA5}">
                          <a16:colId xmlns="" xmlns:a16="http://schemas.microsoft.com/office/drawing/2014/main" val="2259586528"/>
                        </a:ext>
                      </a:extLst>
                    </a:gridCol>
                    <a:gridCol w="539786">
                      <a:extLst>
                        <a:ext uri="{9D8B030D-6E8A-4147-A177-3AD203B41FA5}">
                          <a16:colId xmlns="" xmlns:a16="http://schemas.microsoft.com/office/drawing/2014/main" val="326657980"/>
                        </a:ext>
                      </a:extLst>
                    </a:gridCol>
                    <a:gridCol w="592563">
                      <a:extLst>
                        <a:ext uri="{9D8B030D-6E8A-4147-A177-3AD203B41FA5}">
                          <a16:colId xmlns="" xmlns:a16="http://schemas.microsoft.com/office/drawing/2014/main" val="3093172134"/>
                        </a:ext>
                      </a:extLst>
                    </a:gridCol>
                    <a:gridCol w="592563">
                      <a:extLst>
                        <a:ext uri="{9D8B030D-6E8A-4147-A177-3AD203B41FA5}">
                          <a16:colId xmlns="" xmlns:a16="http://schemas.microsoft.com/office/drawing/2014/main" val="3490302857"/>
                        </a:ext>
                      </a:extLst>
                    </a:gridCol>
                    <a:gridCol w="666635">
                      <a:extLst>
                        <a:ext uri="{9D8B030D-6E8A-4147-A177-3AD203B41FA5}">
                          <a16:colId xmlns="" xmlns:a16="http://schemas.microsoft.com/office/drawing/2014/main" val="472035156"/>
                        </a:ext>
                      </a:extLst>
                    </a:gridCol>
                  </a:tblGrid>
                  <a:tr h="568421">
                    <a:tc>
                      <a:txBody>
                        <a:bodyPr/>
                        <a:lstStyle/>
                        <a:p>
                          <a:pPr algn="ctr" fontAlgn="b"/>
                          <a:r>
                            <a:rPr lang="en-US" sz="1000" u="none" strike="noStrike" dirty="0">
                              <a:effectLst/>
                              <a:latin typeface="Calibri" panose="020F0502020204030204" pitchFamily="34" charset="0"/>
                              <a:cs typeface="Calibri" panose="020F0502020204030204" pitchFamily="34" charset="0"/>
                            </a:rPr>
                            <a:t>Waveform</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IFFT Size N</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of Guard Tones (left)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of Guard Tone (Right)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DC tones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DFT-spread size</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Extension on</a:t>
                          </a:r>
                          <a:r>
                            <a:rPr lang="en-US" sz="1000" b="0" i="0" u="none" strike="noStrike" baseline="0" dirty="0">
                              <a:solidFill>
                                <a:srgbClr val="000000"/>
                              </a:solidFill>
                              <a:effectLst/>
                              <a:latin typeface="Calibri" panose="020F0502020204030204" pitchFamily="34" charset="0"/>
                              <a:cs typeface="Calibri" panose="020F0502020204030204" pitchFamily="34" charset="0"/>
                            </a:rPr>
                            <a:t> edges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of </a:t>
                          </a:r>
                          <a:r>
                            <a:rPr lang="en-US" sz="1000" b="0" i="0" u="none" strike="noStrike" dirty="0">
                              <a:solidFill>
                                <a:srgbClr val="000000"/>
                              </a:solidFill>
                              <a:effectLst/>
                              <a:latin typeface="Calibri" panose="020F0502020204030204" pitchFamily="34" charset="0"/>
                              <a:cs typeface="Calibri" panose="020F0502020204030204" pitchFamily="34" charset="0"/>
                            </a:rPr>
                            <a:t>DFTs</a:t>
                          </a:r>
                          <a:endParaRPr lang="en-US" sz="1000" u="none" strike="noStrike" dirty="0">
                            <a:effectLst/>
                            <a:latin typeface="Calibri" panose="020F0502020204030204" pitchFamily="34" charset="0"/>
                            <a:cs typeface="Calibri" panose="020F0502020204030204" pitchFamily="34" charset="0"/>
                          </a:endParaRP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u="none" strike="noStrike" dirty="0">
                              <a:effectLst/>
                              <a:latin typeface="Calibri" panose="020F0502020204030204" pitchFamily="34" charset="0"/>
                              <a:cs typeface="Calibri" panose="020F0502020204030204" pitchFamily="34" charset="0"/>
                            </a:rPr>
                            <a:t>K</a:t>
                          </a:r>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CP Size</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 of pilots</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Total Head size</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Total Tail Size</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14:m>
                            <m:oMathPara xmlns:m="http://schemas.openxmlformats.org/officeDocument/2006/math">
                              <m:oMathParaPr>
                                <m:jc m:val="centerGroup"/>
                              </m:oMathParaPr>
                              <m:oMath xmlns:m="http://schemas.openxmlformats.org/officeDocument/2006/math">
                                <m:r>
                                  <m:rPr>
                                    <m:sty m:val="p"/>
                                  </m:rPr>
                                  <a:rPr lang="en-US" sz="1000" b="0" i="0" u="none" strike="noStrike" dirty="0" smtClean="0">
                                    <a:effectLst/>
                                    <a:latin typeface="Cambria Math" panose="02040503050406030204" pitchFamily="18" charset="0"/>
                                  </a:rPr>
                                  <m:t>Δ</m:t>
                                </m:r>
                                <m:r>
                                  <a:rPr lang="en-US" sz="1000" b="0" i="1" u="none" strike="noStrike" dirty="0" smtClean="0">
                                    <a:effectLst/>
                                    <a:latin typeface="Cambria Math" panose="02040503050406030204" pitchFamily="18" charset="0"/>
                                  </a:rPr>
                                  <m:t>𝑓</m:t>
                                </m:r>
                                <m:r>
                                  <a:rPr lang="en-US" sz="1000" b="0" i="1" u="none" strike="noStrike" dirty="0" smtClean="0">
                                    <a:effectLst/>
                                    <a:latin typeface="Cambria Math" panose="02040503050406030204" pitchFamily="18" charset="0"/>
                                  </a:rPr>
                                  <m:t>=</m:t>
                                </m:r>
                                <m:f>
                                  <m:fPr>
                                    <m:ctrlPr>
                                      <a:rPr lang="en-US" sz="1000" b="0" i="1" u="none" strike="noStrike" dirty="0" smtClean="0">
                                        <a:effectLst/>
                                        <a:latin typeface="Cambria Math" panose="02040503050406030204" pitchFamily="18" charset="0"/>
                                      </a:rPr>
                                    </m:ctrlPr>
                                  </m:fPr>
                                  <m:num>
                                    <m:sSub>
                                      <m:sSubPr>
                                        <m:ctrlPr>
                                          <a:rPr lang="en-US" sz="1000" b="0" i="1" u="none" strike="noStrike" dirty="0" smtClean="0">
                                            <a:effectLst/>
                                            <a:latin typeface="Cambria Math" panose="02040503050406030204" pitchFamily="18" charset="0"/>
                                          </a:rPr>
                                        </m:ctrlPr>
                                      </m:sSubPr>
                                      <m:e>
                                        <m:r>
                                          <a:rPr lang="en-US" sz="1000" b="0" i="1" u="none" strike="noStrike" dirty="0" smtClean="0">
                                            <a:effectLst/>
                                            <a:latin typeface="Cambria Math" panose="02040503050406030204" pitchFamily="18" charset="0"/>
                                          </a:rPr>
                                          <m:t>𝑓</m:t>
                                        </m:r>
                                      </m:e>
                                      <m:sub>
                                        <m:r>
                                          <a:rPr lang="en-US" sz="1000" b="0" i="1" u="none" strike="noStrike" dirty="0" smtClean="0">
                                            <a:effectLst/>
                                            <a:latin typeface="Cambria Math" panose="02040503050406030204" pitchFamily="18" charset="0"/>
                                          </a:rPr>
                                          <m:t>𝑠</m:t>
                                        </m:r>
                                      </m:sub>
                                    </m:sSub>
                                  </m:num>
                                  <m:den>
                                    <m:r>
                                      <a:rPr lang="en-US" sz="1000" b="0" i="1" u="none" strike="noStrike" dirty="0" smtClean="0">
                                        <a:effectLst/>
                                        <a:latin typeface="Cambria Math" panose="02040503050406030204" pitchFamily="18" charset="0"/>
                                      </a:rPr>
                                      <m:t>𝑁</m:t>
                                    </m:r>
                                  </m:den>
                                </m:f>
                              </m:oMath>
                            </m:oMathPara>
                          </a14:m>
                          <a:endParaRPr lang="en-US" sz="1000" i="1" u="none" strike="noStrike" dirty="0">
                            <a:effectLst/>
                            <a:latin typeface="Calibri" panose="020F0502020204030204" pitchFamily="34" charset="0"/>
                            <a:cs typeface="Calibri" panose="020F0502020204030204" pitchFamily="34" charset="0"/>
                          </a:endParaRPr>
                        </a:p>
                        <a:p>
                          <a:pPr algn="ctr" fontAlgn="b"/>
                          <a:r>
                            <a:rPr lang="en-US" sz="1000" u="none" strike="noStrike" dirty="0">
                              <a:effectLst/>
                              <a:latin typeface="Calibri" panose="020F0502020204030204" pitchFamily="34" charset="0"/>
                              <a:cs typeface="Calibri" panose="020F0502020204030204" pitchFamily="34" charset="0"/>
                            </a:rPr>
                            <a:t>(kHz)</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 of data</a:t>
                          </a:r>
                        </a:p>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effectLst/>
                              <a:latin typeface="Calibri" panose="020F0502020204030204" pitchFamily="34" charset="0"/>
                              <a:cs typeface="Calibri" panose="020F0502020204030204" pitchFamily="34" charset="0"/>
                            </a:rPr>
                            <a:t>symbols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Block</a:t>
                          </a:r>
                          <a:r>
                            <a:rPr lang="en-US" sz="1000" b="0" i="0" u="none" strike="noStrike" baseline="0" dirty="0">
                              <a:solidFill>
                                <a:srgbClr val="000000"/>
                              </a:solidFill>
                              <a:effectLst/>
                              <a:latin typeface="Calibri" panose="020F0502020204030204" pitchFamily="34" charset="0"/>
                              <a:cs typeface="Calibri" panose="020F0502020204030204" pitchFamily="34" charset="0"/>
                            </a:rPr>
                            <a:t> </a:t>
                          </a:r>
                        </a:p>
                        <a:p>
                          <a:pPr algn="ctr" fontAlgn="b"/>
                          <a:r>
                            <a:rPr lang="en-US" sz="1000" b="0" i="0" u="none" strike="noStrike" baseline="0" dirty="0">
                              <a:solidFill>
                                <a:srgbClr val="000000"/>
                              </a:solidFill>
                              <a:effectLst/>
                              <a:latin typeface="Calibri" panose="020F0502020204030204" pitchFamily="34" charset="0"/>
                              <a:cs typeface="Calibri" panose="020F0502020204030204" pitchFamily="34" charset="0"/>
                            </a:rPr>
                            <a:t>Duration</a:t>
                          </a:r>
                        </a:p>
                        <a:p>
                          <a:pPr algn="ctr" fontAlgn="b"/>
                          <a:r>
                            <a:rPr lang="en-US" sz="1000" b="0" i="0" u="none" strike="noStrike" baseline="0" dirty="0">
                              <a:solidFill>
                                <a:srgbClr val="000000"/>
                              </a:solidFill>
                              <a:effectLst/>
                              <a:latin typeface="Calibri" panose="020F0502020204030204" pitchFamily="34" charset="0"/>
                              <a:cs typeface="Calibri" panose="020F0502020204030204" pitchFamily="34" charset="0"/>
                            </a:rPr>
                            <a:t>(ns)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Data rate</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(BSPK)</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b="0" i="0" u="none" strike="noStrike" dirty="0" err="1">
                              <a:solidFill>
                                <a:srgbClr val="000000"/>
                              </a:solidFill>
                              <a:effectLst/>
                              <a:latin typeface="Calibri" panose="020F0502020204030204" pitchFamily="34" charset="0"/>
                              <a:cs typeface="Calibri" panose="020F0502020204030204" pitchFamily="34" charset="0"/>
                            </a:rPr>
                            <a:t>Gbps</a:t>
                          </a:r>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Utilized spectral resources</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(GHz)</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Spectral</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Efficiency</a:t>
                          </a:r>
                        </a:p>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extLst>
                      <a:ext uri="{0D108BD9-81ED-4DB2-BD59-A6C34878D82A}">
                        <a16:rowId xmlns="" xmlns:a16="http://schemas.microsoft.com/office/drawing/2014/main" val="3720831426"/>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CP OFDM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318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319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-1,0,1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256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64</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1344</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218.18</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6.1601</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7.2755</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0.8467</a:t>
                          </a:r>
                        </a:p>
                      </a:txBody>
                      <a:tcPr marL="4945" marR="4945" marT="4945" marB="0" anchor="ctr"/>
                    </a:tc>
                    <a:extLst>
                      <a:ext uri="{0D108BD9-81ED-4DB2-BD59-A6C34878D82A}">
                        <a16:rowId xmlns="" xmlns:a16="http://schemas.microsoft.com/office/drawing/2014/main" val="4021391505"/>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DFT-s OFDM (K=1)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352x4</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5156.25</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7.26</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0.8707</a:t>
                          </a:r>
                        </a:p>
                      </a:txBody>
                      <a:tcPr marL="4945" marR="4945" marT="4945" marB="0" anchor="ctr"/>
                    </a:tc>
                    <a:extLst>
                      <a:ext uri="{0D108BD9-81ED-4DB2-BD59-A6C34878D82A}">
                        <a16:rowId xmlns="" xmlns:a16="http://schemas.microsoft.com/office/drawing/2014/main" val="1378133172"/>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DFT-s OFDM (K=2)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352x2</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7.26</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0.8707</a:t>
                          </a:r>
                        </a:p>
                      </a:txBody>
                      <a:tcPr marL="4945" marR="4945" marT="4945" marB="0" anchor="ctr"/>
                    </a:tc>
                    <a:extLst>
                      <a:ext uri="{0D108BD9-81ED-4DB2-BD59-A6C34878D82A}">
                        <a16:rowId xmlns="" xmlns:a16="http://schemas.microsoft.com/office/drawing/2014/main" val="2830486903"/>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DFT-s OFDM (K=4)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352x1</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7.26</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0.8707</a:t>
                          </a:r>
                        </a:p>
                      </a:txBody>
                      <a:tcPr marL="4945" marR="4945" marT="4945" marB="0" anchor="ctr"/>
                    </a:tc>
                    <a:extLst>
                      <a:ext uri="{0D108BD9-81ED-4DB2-BD59-A6C34878D82A}">
                        <a16:rowId xmlns="" xmlns:a16="http://schemas.microsoft.com/office/drawing/2014/main" val="3136293444"/>
                      </a:ext>
                    </a:extLst>
                  </a:tr>
                  <a:tr h="270712">
                    <a:tc>
                      <a:txBody>
                        <a:bodyPr/>
                        <a:lstStyle/>
                        <a:p>
                          <a:pPr algn="ctr" fontAlgn="b"/>
                          <a:r>
                            <a:rPr lang="en-US" sz="1000" u="none" strike="noStrike" dirty="0">
                              <a:effectLst/>
                              <a:latin typeface="Calibri" panose="020F0502020204030204" pitchFamily="34" charset="0"/>
                              <a:cs typeface="Calibri" panose="020F0502020204030204" pitchFamily="34" charset="0"/>
                            </a:rPr>
                            <a:t>DFT-s W OFDM (K=1)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352x4</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140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8.70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0.7267</a:t>
                          </a:r>
                        </a:p>
                      </a:txBody>
                      <a:tcPr marL="4945" marR="4945" marT="4945" marB="0" anchor="ctr"/>
                    </a:tc>
                    <a:extLst>
                      <a:ext uri="{0D108BD9-81ED-4DB2-BD59-A6C34878D82A}">
                        <a16:rowId xmlns="" xmlns:a16="http://schemas.microsoft.com/office/drawing/2014/main" val="1051200896"/>
                      </a:ext>
                    </a:extLst>
                  </a:tr>
                  <a:tr h="270712">
                    <a:tc>
                      <a:txBody>
                        <a:bodyPr/>
                        <a:lstStyle/>
                        <a:p>
                          <a:pPr algn="ctr" fontAlgn="b"/>
                          <a:r>
                            <a:rPr lang="en-US" sz="1000" u="none" strike="noStrike" dirty="0">
                              <a:effectLst/>
                              <a:latin typeface="Calibri" panose="020F0502020204030204" pitchFamily="34" charset="0"/>
                              <a:cs typeface="Calibri" panose="020F0502020204030204" pitchFamily="34" charset="0"/>
                            </a:rPr>
                            <a:t>DFT-s W OFDM (K=2)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352x2</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70</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8.70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0.7267</a:t>
                          </a:r>
                        </a:p>
                      </a:txBody>
                      <a:tcPr marL="4945" marR="4945" marT="4945" marB="0" anchor="ctr"/>
                    </a:tc>
                    <a:extLst>
                      <a:ext uri="{0D108BD9-81ED-4DB2-BD59-A6C34878D82A}">
                        <a16:rowId xmlns="" xmlns:a16="http://schemas.microsoft.com/office/drawing/2014/main" val="937263201"/>
                      </a:ext>
                    </a:extLst>
                  </a:tr>
                  <a:tr h="346271">
                    <a:tc>
                      <a:txBody>
                        <a:bodyPr/>
                        <a:lstStyle/>
                        <a:p>
                          <a:pPr algn="ctr" fontAlgn="b"/>
                          <a:r>
                            <a:rPr lang="en-US" sz="1000" u="none" strike="noStrike" dirty="0">
                              <a:effectLst/>
                              <a:latin typeface="Calibri" panose="020F0502020204030204" pitchFamily="34" charset="0"/>
                              <a:cs typeface="Calibri" panose="020F0502020204030204" pitchFamily="34" charset="0"/>
                            </a:rPr>
                            <a:t>DFT-s W OFDM (K=4)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352x1</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8.70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0.7267</a:t>
                          </a:r>
                        </a:p>
                      </a:txBody>
                      <a:tcPr marL="4945" marR="4945" marT="4945" marB="0" anchor="ctr"/>
                    </a:tc>
                    <a:extLst>
                      <a:ext uri="{0D108BD9-81ED-4DB2-BD59-A6C34878D82A}">
                        <a16:rowId xmlns="" xmlns:a16="http://schemas.microsoft.com/office/drawing/2014/main" val="1862961616"/>
                      </a:ext>
                    </a:extLst>
                  </a:tr>
                  <a:tr h="399600">
                    <a:tc gridSpan="12">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1792</a:t>
                          </a:r>
                        </a:p>
                      </a:txBody>
                      <a:tcPr marL="4945" marR="4945" marT="4945" marB="0" anchor="ctr">
                        <a:lnL w="12700" cap="flat" cmpd="sng" algn="ctr">
                          <a:solidFill>
                            <a:schemeClr val="tx1"/>
                          </a:solidFill>
                          <a:prstDash val="solid"/>
                          <a:round/>
                          <a:headEnd type="none" w="med" len="med"/>
                          <a:tailEnd type="none" w="med" len="med"/>
                        </a:lnL>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290.91</a:t>
                          </a:r>
                        </a:p>
                      </a:txBody>
                      <a:tcPr marL="4945" marR="4945" marT="4945" marB="0" anchor="ctr"/>
                    </a:tc>
                    <a:tc>
                      <a:txBody>
                        <a:bodyPr/>
                        <a:lstStyle/>
                        <a:p>
                          <a:pPr algn="ctr" fontAlgn="b"/>
                          <a:r>
                            <a:rPr lang="en-US" sz="1000" u="none" strike="noStrike" dirty="0">
                              <a:solidFill>
                                <a:schemeClr val="tx1"/>
                              </a:solidFill>
                              <a:effectLst/>
                              <a:latin typeface="Calibri" panose="020F0502020204030204" pitchFamily="34" charset="0"/>
                              <a:cs typeface="Calibri" panose="020F0502020204030204" pitchFamily="34" charset="0"/>
                            </a:rPr>
                            <a:t>6.1600</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8.45</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0.7267</a:t>
                          </a:r>
                        </a:p>
                      </a:txBody>
                      <a:tcPr marL="4945" marR="4945" marT="4945" marB="0" anchor="ctr"/>
                    </a:tc>
                    <a:extLst>
                      <a:ext uri="{0D108BD9-81ED-4DB2-BD59-A6C34878D82A}">
                        <a16:rowId xmlns="" xmlns:a16="http://schemas.microsoft.com/office/drawing/2014/main" val="3249115459"/>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691941141"/>
                  </p:ext>
                </p:extLst>
              </p:nvPr>
            </p:nvGraphicFramePr>
            <p:xfrm>
              <a:off x="366990" y="1617183"/>
              <a:ext cx="8408431" cy="3050270"/>
            </p:xfrm>
            <a:graphic>
              <a:graphicData uri="http://schemas.openxmlformats.org/drawingml/2006/table">
                <a:tbl>
                  <a:tblPr>
                    <a:tableStyleId>{5940675A-B579-460E-94D1-54222C63F5DA}</a:tableStyleId>
                  </a:tblPr>
                  <a:tblGrid>
                    <a:gridCol w="963422">
                      <a:extLst>
                        <a:ext uri="{9D8B030D-6E8A-4147-A177-3AD203B41FA5}">
                          <a16:colId xmlns:a16="http://schemas.microsoft.com/office/drawing/2014/main" val="2032478004"/>
                        </a:ext>
                      </a:extLst>
                    </a:gridCol>
                    <a:gridCol w="374317">
                      <a:extLst>
                        <a:ext uri="{9D8B030D-6E8A-4147-A177-3AD203B41FA5}">
                          <a16:colId xmlns:a16="http://schemas.microsoft.com/office/drawing/2014/main" val="1068639913"/>
                        </a:ext>
                      </a:extLst>
                    </a:gridCol>
                    <a:gridCol w="374317">
                      <a:extLst>
                        <a:ext uri="{9D8B030D-6E8A-4147-A177-3AD203B41FA5}">
                          <a16:colId xmlns:a16="http://schemas.microsoft.com/office/drawing/2014/main" val="3767630700"/>
                        </a:ext>
                      </a:extLst>
                    </a:gridCol>
                    <a:gridCol w="374317">
                      <a:extLst>
                        <a:ext uri="{9D8B030D-6E8A-4147-A177-3AD203B41FA5}">
                          <a16:colId xmlns:a16="http://schemas.microsoft.com/office/drawing/2014/main" val="1831786542"/>
                        </a:ext>
                      </a:extLst>
                    </a:gridCol>
                    <a:gridCol w="374317">
                      <a:extLst>
                        <a:ext uri="{9D8B030D-6E8A-4147-A177-3AD203B41FA5}">
                          <a16:colId xmlns:a16="http://schemas.microsoft.com/office/drawing/2014/main" val="1511565117"/>
                        </a:ext>
                      </a:extLst>
                    </a:gridCol>
                    <a:gridCol w="374317">
                      <a:extLst>
                        <a:ext uri="{9D8B030D-6E8A-4147-A177-3AD203B41FA5}">
                          <a16:colId xmlns:a16="http://schemas.microsoft.com/office/drawing/2014/main" val="3423560557"/>
                        </a:ext>
                      </a:extLst>
                    </a:gridCol>
                    <a:gridCol w="374317">
                      <a:extLst>
                        <a:ext uri="{9D8B030D-6E8A-4147-A177-3AD203B41FA5}">
                          <a16:colId xmlns:a16="http://schemas.microsoft.com/office/drawing/2014/main" val="1991486530"/>
                        </a:ext>
                      </a:extLst>
                    </a:gridCol>
                    <a:gridCol w="374317">
                      <a:extLst>
                        <a:ext uri="{9D8B030D-6E8A-4147-A177-3AD203B41FA5}">
                          <a16:colId xmlns:a16="http://schemas.microsoft.com/office/drawing/2014/main" val="2651875130"/>
                        </a:ext>
                      </a:extLst>
                    </a:gridCol>
                    <a:gridCol w="374317">
                      <a:extLst>
                        <a:ext uri="{9D8B030D-6E8A-4147-A177-3AD203B41FA5}">
                          <a16:colId xmlns:a16="http://schemas.microsoft.com/office/drawing/2014/main" val="4259620459"/>
                        </a:ext>
                      </a:extLst>
                    </a:gridCol>
                    <a:gridCol w="374317">
                      <a:extLst>
                        <a:ext uri="{9D8B030D-6E8A-4147-A177-3AD203B41FA5}">
                          <a16:colId xmlns:a16="http://schemas.microsoft.com/office/drawing/2014/main" val="908189379"/>
                        </a:ext>
                      </a:extLst>
                    </a:gridCol>
                    <a:gridCol w="374317">
                      <a:extLst>
                        <a:ext uri="{9D8B030D-6E8A-4147-A177-3AD203B41FA5}">
                          <a16:colId xmlns:a16="http://schemas.microsoft.com/office/drawing/2014/main" val="4051094272"/>
                        </a:ext>
                      </a:extLst>
                    </a:gridCol>
                    <a:gridCol w="374317">
                      <a:extLst>
                        <a:ext uri="{9D8B030D-6E8A-4147-A177-3AD203B41FA5}">
                          <a16:colId xmlns:a16="http://schemas.microsoft.com/office/drawing/2014/main" val="2388902728"/>
                        </a:ext>
                      </a:extLst>
                    </a:gridCol>
                    <a:gridCol w="511632">
                      <a:extLst>
                        <a:ext uri="{9D8B030D-6E8A-4147-A177-3AD203B41FA5}">
                          <a16:colId xmlns:a16="http://schemas.microsoft.com/office/drawing/2014/main" val="4275380596"/>
                        </a:ext>
                      </a:extLst>
                    </a:gridCol>
                    <a:gridCol w="424343">
                      <a:extLst>
                        <a:ext uri="{9D8B030D-6E8A-4147-A177-3AD203B41FA5}">
                          <a16:colId xmlns:a16="http://schemas.microsoft.com/office/drawing/2014/main" val="2259586528"/>
                        </a:ext>
                      </a:extLst>
                    </a:gridCol>
                    <a:gridCol w="539786">
                      <a:extLst>
                        <a:ext uri="{9D8B030D-6E8A-4147-A177-3AD203B41FA5}">
                          <a16:colId xmlns:a16="http://schemas.microsoft.com/office/drawing/2014/main" val="326657980"/>
                        </a:ext>
                      </a:extLst>
                    </a:gridCol>
                    <a:gridCol w="592563">
                      <a:extLst>
                        <a:ext uri="{9D8B030D-6E8A-4147-A177-3AD203B41FA5}">
                          <a16:colId xmlns:a16="http://schemas.microsoft.com/office/drawing/2014/main" val="3093172134"/>
                        </a:ext>
                      </a:extLst>
                    </a:gridCol>
                    <a:gridCol w="592563">
                      <a:extLst>
                        <a:ext uri="{9D8B030D-6E8A-4147-A177-3AD203B41FA5}">
                          <a16:colId xmlns:a16="http://schemas.microsoft.com/office/drawing/2014/main" val="3490302857"/>
                        </a:ext>
                      </a:extLst>
                    </a:gridCol>
                    <a:gridCol w="666635">
                      <a:extLst>
                        <a:ext uri="{9D8B030D-6E8A-4147-A177-3AD203B41FA5}">
                          <a16:colId xmlns:a16="http://schemas.microsoft.com/office/drawing/2014/main" val="472035156"/>
                        </a:ext>
                      </a:extLst>
                    </a:gridCol>
                  </a:tblGrid>
                  <a:tr h="614545">
                    <a:tc>
                      <a:txBody>
                        <a:bodyPr/>
                        <a:lstStyle/>
                        <a:p>
                          <a:pPr algn="ctr" fontAlgn="b"/>
                          <a:r>
                            <a:rPr lang="en-US" sz="1000" u="none" strike="noStrike" dirty="0">
                              <a:effectLst/>
                              <a:latin typeface="Calibri" panose="020F0502020204030204" pitchFamily="34" charset="0"/>
                              <a:cs typeface="Calibri" panose="020F0502020204030204" pitchFamily="34" charset="0"/>
                            </a:rPr>
                            <a:t>Waveform</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IFFT Size N</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of Guard Tones (left)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of Guard Tone (Right)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DC tones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DFT-spread size</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Extension on</a:t>
                          </a:r>
                          <a:r>
                            <a:rPr lang="en-US" sz="1000" b="0" i="0" u="none" strike="noStrike" baseline="0" dirty="0">
                              <a:solidFill>
                                <a:srgbClr val="000000"/>
                              </a:solidFill>
                              <a:effectLst/>
                              <a:latin typeface="Calibri" panose="020F0502020204030204" pitchFamily="34" charset="0"/>
                              <a:cs typeface="Calibri" panose="020F0502020204030204" pitchFamily="34" charset="0"/>
                            </a:rPr>
                            <a:t> edges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of </a:t>
                          </a:r>
                          <a:r>
                            <a:rPr lang="en-US" sz="1000" b="0" i="0" u="none" strike="noStrike" dirty="0">
                              <a:solidFill>
                                <a:srgbClr val="000000"/>
                              </a:solidFill>
                              <a:effectLst/>
                              <a:latin typeface="Calibri" panose="020F0502020204030204" pitchFamily="34" charset="0"/>
                              <a:cs typeface="Calibri" panose="020F0502020204030204" pitchFamily="34" charset="0"/>
                            </a:rPr>
                            <a:t>DFTs</a:t>
                          </a:r>
                          <a:endParaRPr lang="en-US" sz="1000" u="none" strike="noStrike" dirty="0">
                            <a:effectLst/>
                            <a:latin typeface="Calibri" panose="020F0502020204030204" pitchFamily="34" charset="0"/>
                            <a:cs typeface="Calibri" panose="020F0502020204030204" pitchFamily="34" charset="0"/>
                          </a:endParaRP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u="none" strike="noStrike" dirty="0">
                              <a:effectLst/>
                              <a:latin typeface="Calibri" panose="020F0502020204030204" pitchFamily="34" charset="0"/>
                              <a:cs typeface="Calibri" panose="020F0502020204030204" pitchFamily="34" charset="0"/>
                            </a:rPr>
                            <a:t>K</a:t>
                          </a:r>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CP Size</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 of pilots</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Total Head size</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Total Tail Size</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endParaRPr lang="en-US"/>
                        </a:p>
                      </a:txBody>
                      <a:tcPr marL="4945" marR="4945" marT="4945" marB="0" anchor="ctr">
                        <a:blipFill>
                          <a:blip r:embed="rId2"/>
                          <a:stretch>
                            <a:fillRect l="-994048" t="-5941" r="-552381" b="-398020"/>
                          </a:stretch>
                        </a:blipFill>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 of data</a:t>
                          </a:r>
                        </a:p>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baseline="0" dirty="0">
                              <a:solidFill>
                                <a:srgbClr val="000000"/>
                              </a:solidFill>
                              <a:effectLst/>
                              <a:latin typeface="Calibri" panose="020F0502020204030204" pitchFamily="34" charset="0"/>
                              <a:cs typeface="Calibri" panose="020F0502020204030204" pitchFamily="34" charset="0"/>
                            </a:rPr>
                            <a:t>symbols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Block</a:t>
                          </a:r>
                          <a:r>
                            <a:rPr lang="en-US" sz="1000" b="0" i="0" u="none" strike="noStrike" baseline="0" dirty="0">
                              <a:solidFill>
                                <a:srgbClr val="000000"/>
                              </a:solidFill>
                              <a:effectLst/>
                              <a:latin typeface="Calibri" panose="020F0502020204030204" pitchFamily="34" charset="0"/>
                              <a:cs typeface="Calibri" panose="020F0502020204030204" pitchFamily="34" charset="0"/>
                            </a:rPr>
                            <a:t> </a:t>
                          </a:r>
                        </a:p>
                        <a:p>
                          <a:pPr algn="ctr" fontAlgn="b"/>
                          <a:r>
                            <a:rPr lang="en-US" sz="1000" b="0" i="0" u="none" strike="noStrike" baseline="0" dirty="0">
                              <a:solidFill>
                                <a:srgbClr val="000000"/>
                              </a:solidFill>
                              <a:effectLst/>
                              <a:latin typeface="Calibri" panose="020F0502020204030204" pitchFamily="34" charset="0"/>
                              <a:cs typeface="Calibri" panose="020F0502020204030204" pitchFamily="34" charset="0"/>
                            </a:rPr>
                            <a:t>Duration</a:t>
                          </a:r>
                        </a:p>
                        <a:p>
                          <a:pPr algn="ctr" fontAlgn="b"/>
                          <a:r>
                            <a:rPr lang="en-US" sz="1000" b="0" i="0" u="none" strike="noStrike" baseline="0" dirty="0">
                              <a:solidFill>
                                <a:srgbClr val="000000"/>
                              </a:solidFill>
                              <a:effectLst/>
                              <a:latin typeface="Calibri" panose="020F0502020204030204" pitchFamily="34" charset="0"/>
                              <a:cs typeface="Calibri" panose="020F0502020204030204" pitchFamily="34" charset="0"/>
                            </a:rPr>
                            <a:t>(ns)</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Data rate</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(BSPK)</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r>
                            <a:rPr lang="en-US" sz="1000" b="0" i="0" u="none" strike="noStrike" dirty="0" err="1">
                              <a:solidFill>
                                <a:srgbClr val="000000"/>
                              </a:solidFill>
                              <a:effectLst/>
                              <a:latin typeface="Calibri" panose="020F0502020204030204" pitchFamily="34" charset="0"/>
                              <a:cs typeface="Calibri" panose="020F0502020204030204" pitchFamily="34" charset="0"/>
                            </a:rPr>
                            <a:t>Gbps</a:t>
                          </a:r>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Utilized spectral resources</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(GHz)</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Spectral</a:t>
                          </a:r>
                        </a:p>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Efficiency</a:t>
                          </a:r>
                        </a:p>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extLst>
                      <a:ext uri="{0D108BD9-81ED-4DB2-BD59-A6C34878D82A}">
                        <a16:rowId xmlns:a16="http://schemas.microsoft.com/office/drawing/2014/main" val="3720831426"/>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CP OFDM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318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319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-1,0,1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256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64</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1344</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218.18</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6.1601</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7.2755</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0.8467</a:t>
                          </a:r>
                        </a:p>
                      </a:txBody>
                      <a:tcPr marL="4945" marR="4945" marT="4945" marB="0" anchor="ctr"/>
                    </a:tc>
                    <a:extLst>
                      <a:ext uri="{0D108BD9-81ED-4DB2-BD59-A6C34878D82A}">
                        <a16:rowId xmlns:a16="http://schemas.microsoft.com/office/drawing/2014/main" val="4021391505"/>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DFT-s OFDM (K=1)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352x4</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5156.25</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7.26</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0.8707</a:t>
                          </a:r>
                        </a:p>
                      </a:txBody>
                      <a:tcPr marL="4945" marR="4945" marT="4945" marB="0" anchor="ctr"/>
                    </a:tc>
                    <a:extLst>
                      <a:ext uri="{0D108BD9-81ED-4DB2-BD59-A6C34878D82A}">
                        <a16:rowId xmlns:a16="http://schemas.microsoft.com/office/drawing/2014/main" val="1378133172"/>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DFT-s OFDM (K=2)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352x2</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7.26</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0.8707</a:t>
                          </a:r>
                        </a:p>
                      </a:txBody>
                      <a:tcPr marL="4945" marR="4945" marT="4945" marB="0" anchor="ctr"/>
                    </a:tc>
                    <a:extLst>
                      <a:ext uri="{0D108BD9-81ED-4DB2-BD59-A6C34878D82A}">
                        <a16:rowId xmlns:a16="http://schemas.microsoft.com/office/drawing/2014/main" val="2830486903"/>
                      </a:ext>
                    </a:extLst>
                  </a:tr>
                  <a:tr h="267591">
                    <a:tc>
                      <a:txBody>
                        <a:bodyPr/>
                        <a:lstStyle/>
                        <a:p>
                          <a:pPr algn="ctr" fontAlgn="b"/>
                          <a:r>
                            <a:rPr lang="en-US" sz="1000" u="none" strike="noStrike" dirty="0">
                              <a:effectLst/>
                              <a:latin typeface="Calibri" panose="020F0502020204030204" pitchFamily="34" charset="0"/>
                              <a:cs typeface="Calibri" panose="020F0502020204030204" pitchFamily="34" charset="0"/>
                            </a:rPr>
                            <a:t>DFT-s OFDM (K=4)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320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352x1</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7.26</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0.8707</a:t>
                          </a:r>
                        </a:p>
                      </a:txBody>
                      <a:tcPr marL="4945" marR="4945" marT="4945" marB="0" anchor="ctr"/>
                    </a:tc>
                    <a:extLst>
                      <a:ext uri="{0D108BD9-81ED-4DB2-BD59-A6C34878D82A}">
                        <a16:rowId xmlns:a16="http://schemas.microsoft.com/office/drawing/2014/main" val="3136293444"/>
                      </a:ext>
                    </a:extLst>
                  </a:tr>
                  <a:tr h="309745">
                    <a:tc>
                      <a:txBody>
                        <a:bodyPr/>
                        <a:lstStyle/>
                        <a:p>
                          <a:pPr algn="ctr" fontAlgn="b"/>
                          <a:r>
                            <a:rPr lang="en-US" sz="1000" u="none" strike="noStrike" dirty="0">
                              <a:effectLst/>
                              <a:latin typeface="Calibri" panose="020F0502020204030204" pitchFamily="34" charset="0"/>
                              <a:cs typeface="Calibri" panose="020F0502020204030204" pitchFamily="34" charset="0"/>
                            </a:rPr>
                            <a:t>DFT-s W OFDM (K=1)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352x4</a:t>
                          </a: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140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8.70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0.7267</a:t>
                          </a:r>
                        </a:p>
                      </a:txBody>
                      <a:tcPr marL="4945" marR="4945" marT="4945" marB="0" anchor="ctr"/>
                    </a:tc>
                    <a:extLst>
                      <a:ext uri="{0D108BD9-81ED-4DB2-BD59-A6C34878D82A}">
                        <a16:rowId xmlns:a16="http://schemas.microsoft.com/office/drawing/2014/main" val="1051200896"/>
                      </a:ext>
                    </a:extLst>
                  </a:tr>
                  <a:tr h="309745">
                    <a:tc>
                      <a:txBody>
                        <a:bodyPr/>
                        <a:lstStyle/>
                        <a:p>
                          <a:pPr algn="ctr" fontAlgn="b"/>
                          <a:r>
                            <a:rPr lang="en-US" sz="1000" u="none" strike="noStrike" dirty="0">
                              <a:effectLst/>
                              <a:latin typeface="Calibri" panose="020F0502020204030204" pitchFamily="34" charset="0"/>
                              <a:cs typeface="Calibri" panose="020F0502020204030204" pitchFamily="34" charset="0"/>
                            </a:rPr>
                            <a:t>DFT-s W OFDM (K=2)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352x2</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70</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8.70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0.7267</a:t>
                          </a:r>
                        </a:p>
                      </a:txBody>
                      <a:tcPr marL="4945" marR="4945" marT="4945" marB="0" anchor="ctr"/>
                    </a:tc>
                    <a:extLst>
                      <a:ext uri="{0D108BD9-81ED-4DB2-BD59-A6C34878D82A}">
                        <a16:rowId xmlns:a16="http://schemas.microsoft.com/office/drawing/2014/main" val="937263201"/>
                      </a:ext>
                    </a:extLst>
                  </a:tr>
                  <a:tr h="346271">
                    <a:tc>
                      <a:txBody>
                        <a:bodyPr/>
                        <a:lstStyle/>
                        <a:p>
                          <a:pPr algn="ctr" fontAlgn="b"/>
                          <a:r>
                            <a:rPr lang="en-US" sz="1000" u="none" strike="noStrike" dirty="0">
                              <a:effectLst/>
                              <a:latin typeface="Calibri" panose="020F0502020204030204" pitchFamily="34" charset="0"/>
                              <a:cs typeface="Calibri" panose="020F0502020204030204" pitchFamily="34" charset="0"/>
                            </a:rPr>
                            <a:t>DFT-s W OFDM (K=4)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2048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180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352x1</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35</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160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5156.25</a:t>
                          </a:r>
                        </a:p>
                      </a:txBody>
                      <a:tcPr marL="4945" marR="4945" marT="4945" marB="0" anchor="ctr">
                        <a:lnB w="12700" cap="flat" cmpd="sng" algn="ctr">
                          <a:solidFill>
                            <a:schemeClr val="tx1"/>
                          </a:solidFill>
                          <a:prstDash val="solid"/>
                          <a:round/>
                          <a:headEnd type="none" w="med" len="med"/>
                          <a:tailEnd type="none" w="med" len="med"/>
                        </a:lnB>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1226</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193.94</a:t>
                          </a:r>
                        </a:p>
                      </a:txBody>
                      <a:tcPr marL="4945" marR="4945" marT="4945" marB="0" anchor="ctr"/>
                    </a:tc>
                    <a:tc>
                      <a:txBody>
                        <a:bodyPr/>
                        <a:lstStyle/>
                        <a:p>
                          <a:pPr algn="ctr" fontAlgn="b"/>
                          <a:r>
                            <a:rPr lang="en-US" sz="1000" u="none" strike="noStrike" dirty="0">
                              <a:solidFill>
                                <a:srgbClr val="FF0000"/>
                              </a:solidFill>
                              <a:effectLst/>
                              <a:latin typeface="Calibri" panose="020F0502020204030204" pitchFamily="34" charset="0"/>
                              <a:cs typeface="Calibri" panose="020F0502020204030204" pitchFamily="34" charset="0"/>
                            </a:rPr>
                            <a:t>6.3215</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8.70</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0.7267</a:t>
                          </a:r>
                        </a:p>
                      </a:txBody>
                      <a:tcPr marL="4945" marR="4945" marT="4945" marB="0" anchor="ctr"/>
                    </a:tc>
                    <a:extLst>
                      <a:ext uri="{0D108BD9-81ED-4DB2-BD59-A6C34878D82A}">
                        <a16:rowId xmlns:a16="http://schemas.microsoft.com/office/drawing/2014/main" val="1862961616"/>
                      </a:ext>
                    </a:extLst>
                  </a:tr>
                  <a:tr h="399600">
                    <a:tc gridSpan="12">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fontAlgn="b"/>
                          <a:endParaRPr lang="en-US" sz="1200" b="0" i="0" u="none" strike="noStrike" dirty="0">
                            <a:solidFill>
                              <a:srgbClr val="000000"/>
                            </a:solidFill>
                            <a:effectLst/>
                            <a:latin typeface="+mn-lt"/>
                          </a:endParaRP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a:t>
                          </a:r>
                        </a:p>
                      </a:txBody>
                      <a:tcPr marL="4945" marR="4945" marT="4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cs typeface="Calibri" panose="020F0502020204030204" pitchFamily="34" charset="0"/>
                            </a:rPr>
                            <a:t>1792</a:t>
                          </a:r>
                        </a:p>
                      </a:txBody>
                      <a:tcPr marL="4945" marR="4945" marT="4945" marB="0" anchor="ctr">
                        <a:lnL w="12700" cap="flat" cmpd="sng" algn="ctr">
                          <a:solidFill>
                            <a:schemeClr val="tx1"/>
                          </a:solidFill>
                          <a:prstDash val="solid"/>
                          <a:round/>
                          <a:headEnd type="none" w="med" len="med"/>
                          <a:tailEnd type="none" w="med" len="med"/>
                        </a:lnL>
                      </a:tcP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290.91</a:t>
                          </a:r>
                        </a:p>
                      </a:txBody>
                      <a:tcPr marL="4945" marR="4945" marT="4945" marB="0" anchor="ctr"/>
                    </a:tc>
                    <a:tc>
                      <a:txBody>
                        <a:bodyPr/>
                        <a:lstStyle/>
                        <a:p>
                          <a:pPr algn="ctr" fontAlgn="b"/>
                          <a:r>
                            <a:rPr lang="en-US" sz="1000" u="none" strike="noStrike" dirty="0">
                              <a:solidFill>
                                <a:schemeClr val="tx1"/>
                              </a:solidFill>
                              <a:effectLst/>
                              <a:latin typeface="Calibri" panose="020F0502020204030204" pitchFamily="34" charset="0"/>
                              <a:cs typeface="Calibri" panose="020F0502020204030204" pitchFamily="34" charset="0"/>
                            </a:rPr>
                            <a:t>6.1600</a:t>
                          </a:r>
                        </a:p>
                      </a:txBody>
                      <a:tcPr marL="4945" marR="4945" marT="4945" marB="0" anchor="ctr"/>
                    </a:tc>
                    <a:tc>
                      <a:txBody>
                        <a:bodyPr/>
                        <a:lstStyle/>
                        <a:p>
                          <a:pPr marL="0" marR="0" indent="0" algn="ctr" defTabSz="914377" rtl="0" eaLnBrk="1" fontAlgn="b" latinLnBrk="0" hangingPunct="1">
                            <a:lnSpc>
                              <a:spcPct val="100000"/>
                            </a:lnSpc>
                            <a:spcBef>
                              <a:spcPts val="0"/>
                            </a:spcBef>
                            <a:spcAft>
                              <a:spcPts val="0"/>
                            </a:spcAft>
                            <a:buClrTx/>
                            <a:buSzTx/>
                            <a:buFontTx/>
                            <a:buNone/>
                            <a:tabLst/>
                            <a:defRPr/>
                          </a:pPr>
                          <a:r>
                            <a:rPr lang="en-US" sz="1000" u="none" strike="noStrike" dirty="0">
                              <a:effectLst/>
                              <a:latin typeface="Calibri" panose="020F0502020204030204" pitchFamily="34" charset="0"/>
                              <a:cs typeface="Calibri" panose="020F0502020204030204" pitchFamily="34" charset="0"/>
                            </a:rPr>
                            <a:t>8.45</a:t>
                          </a:r>
                        </a:p>
                      </a:txBody>
                      <a:tcPr marL="4945" marR="4945" marT="4945" marB="0" anchor="ctr"/>
                    </a:tc>
                    <a:tc>
                      <a:txBody>
                        <a:bodyPr/>
                        <a:lstStyle/>
                        <a:p>
                          <a:pPr algn="ctr" fontAlgn="b"/>
                          <a:r>
                            <a:rPr lang="en-US" sz="1000" u="none" strike="noStrike" dirty="0">
                              <a:effectLst/>
                              <a:latin typeface="Calibri" panose="020F0502020204030204" pitchFamily="34" charset="0"/>
                              <a:cs typeface="Calibri" panose="020F0502020204030204" pitchFamily="34" charset="0"/>
                            </a:rPr>
                            <a:t> 0.7267</a:t>
                          </a:r>
                        </a:p>
                      </a:txBody>
                      <a:tcPr marL="4945" marR="4945" marT="4945" marB="0" anchor="ctr"/>
                    </a:tc>
                    <a:extLst>
                      <a:ext uri="{0D108BD9-81ED-4DB2-BD59-A6C34878D82A}">
                        <a16:rowId xmlns:a16="http://schemas.microsoft.com/office/drawing/2014/main" val="3249115459"/>
                      </a:ext>
                    </a:extLst>
                  </a:tr>
                </a:tbl>
              </a:graphicData>
            </a:graphic>
          </p:graphicFrame>
        </mc:Fallback>
      </mc:AlternateContent>
      <p:graphicFrame>
        <p:nvGraphicFramePr>
          <p:cNvPr id="6" name="Table 5"/>
          <p:cNvGraphicFramePr>
            <a:graphicFrameLocks noGrp="1"/>
          </p:cNvGraphicFramePr>
          <p:nvPr>
            <p:extLst>
              <p:ext uri="{D42A27DB-BD31-4B8C-83A1-F6EECF244321}">
                <p14:modId xmlns:p14="http://schemas.microsoft.com/office/powerpoint/2010/main" val="3476281943"/>
              </p:ext>
            </p:extLst>
          </p:nvPr>
        </p:nvGraphicFramePr>
        <p:xfrm>
          <a:off x="393127" y="5487464"/>
          <a:ext cx="5031166" cy="479719"/>
        </p:xfrm>
        <a:graphic>
          <a:graphicData uri="http://schemas.openxmlformats.org/drawingml/2006/table">
            <a:tbl>
              <a:tblPr>
                <a:tableStyleId>{5940675A-B579-460E-94D1-54222C63F5DA}</a:tableStyleId>
              </a:tblPr>
              <a:tblGrid>
                <a:gridCol w="1306284">
                  <a:extLst>
                    <a:ext uri="{9D8B030D-6E8A-4147-A177-3AD203B41FA5}">
                      <a16:colId xmlns="" xmlns:a16="http://schemas.microsoft.com/office/drawing/2014/main" val="2032478004"/>
                    </a:ext>
                  </a:extLst>
                </a:gridCol>
                <a:gridCol w="571448">
                  <a:extLst>
                    <a:ext uri="{9D8B030D-6E8A-4147-A177-3AD203B41FA5}">
                      <a16:colId xmlns="" xmlns:a16="http://schemas.microsoft.com/office/drawing/2014/main" val="1068639913"/>
                    </a:ext>
                  </a:extLst>
                </a:gridCol>
                <a:gridCol w="917616">
                  <a:extLst>
                    <a:ext uri="{9D8B030D-6E8A-4147-A177-3AD203B41FA5}">
                      <a16:colId xmlns="" xmlns:a16="http://schemas.microsoft.com/office/drawing/2014/main" val="3767630700"/>
                    </a:ext>
                  </a:extLst>
                </a:gridCol>
                <a:gridCol w="959742">
                  <a:extLst>
                    <a:ext uri="{9D8B030D-6E8A-4147-A177-3AD203B41FA5}">
                      <a16:colId xmlns="" xmlns:a16="http://schemas.microsoft.com/office/drawing/2014/main" val="1831786542"/>
                    </a:ext>
                  </a:extLst>
                </a:gridCol>
                <a:gridCol w="1276076">
                  <a:extLst>
                    <a:ext uri="{9D8B030D-6E8A-4147-A177-3AD203B41FA5}">
                      <a16:colId xmlns="" xmlns:a16="http://schemas.microsoft.com/office/drawing/2014/main" val="2959996600"/>
                    </a:ext>
                  </a:extLst>
                </a:gridCol>
              </a:tblGrid>
              <a:tr h="307134">
                <a:tc>
                  <a:txBody>
                    <a:bodyPr/>
                    <a:lstStyle/>
                    <a:p>
                      <a:pPr algn="ctr" fontAlgn="b"/>
                      <a:r>
                        <a:rPr lang="en-US" sz="1100" u="none" strike="noStrike" dirty="0">
                          <a:effectLst/>
                          <a:latin typeface="Calibri" panose="020F0502020204030204" pitchFamily="34" charset="0"/>
                          <a:cs typeface="Calibri" panose="020F0502020204030204" pitchFamily="34" charset="0"/>
                        </a:rPr>
                        <a:t>Waveform</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Block</a:t>
                      </a:r>
                      <a:r>
                        <a:rPr lang="en-US" sz="1100" u="none" strike="noStrike" baseline="0" dirty="0">
                          <a:effectLst/>
                          <a:latin typeface="Calibri" panose="020F0502020204030204" pitchFamily="34" charset="0"/>
                          <a:cs typeface="Calibri" panose="020F0502020204030204" pitchFamily="34" charset="0"/>
                        </a:rPr>
                        <a:t> Size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err="1">
                          <a:effectLst/>
                          <a:latin typeface="Calibri" panose="020F0502020204030204" pitchFamily="34" charset="0"/>
                          <a:cs typeface="Calibri" panose="020F0502020204030204" pitchFamily="34" charset="0"/>
                        </a:rPr>
                        <a:t>Upsampling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err="1">
                          <a:effectLst/>
                          <a:latin typeface="Calibri" panose="020F0502020204030204" pitchFamily="34" charset="0"/>
                          <a:cs typeface="Calibri" panose="020F0502020204030204" pitchFamily="34" charset="0"/>
                        </a:rPr>
                        <a:t>Downsampling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Roll-off factor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extLst>
                  <a:ext uri="{0D108BD9-81ED-4DB2-BD59-A6C34878D82A}">
                    <a16:rowId xmlns="" xmlns:a16="http://schemas.microsoft.com/office/drawing/2014/main" val="3720831426"/>
                  </a:ext>
                </a:extLst>
              </a:tr>
              <a:tr h="155616">
                <a:tc>
                  <a:txBody>
                    <a:bodyPr/>
                    <a:lstStyle/>
                    <a:p>
                      <a:pPr algn="ctr" fontAlgn="b"/>
                      <a:r>
                        <a:rPr lang="en-US" sz="1100" u="none" strike="noStrike" dirty="0">
                          <a:effectLst/>
                          <a:latin typeface="Calibri" panose="020F0502020204030204" pitchFamily="34" charset="0"/>
                          <a:cs typeface="Calibri" panose="020F0502020204030204" pitchFamily="34" charset="0"/>
                        </a:rPr>
                        <a:t>SC</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2048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0.2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4945" marR="4945" marT="4945" marB="0" anchor="ctr"/>
                </a:tc>
                <a:extLst>
                  <a:ext uri="{0D108BD9-81ED-4DB2-BD59-A6C34878D82A}">
                    <a16:rowId xmlns="" xmlns:a16="http://schemas.microsoft.com/office/drawing/2014/main" val="477867245"/>
                  </a:ext>
                </a:extLst>
              </a:tr>
            </a:tbl>
          </a:graphicData>
        </a:graphic>
      </p:graphicFrame>
      <p:sp>
        <p:nvSpPr>
          <p:cNvPr id="8" name="Right Brace 7"/>
          <p:cNvSpPr/>
          <p:nvPr/>
        </p:nvSpPr>
        <p:spPr>
          <a:xfrm rot="5400000">
            <a:off x="5006020" y="3955922"/>
            <a:ext cx="117690" cy="7420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100"/>
          </a:p>
        </p:txBody>
      </p:sp>
      <p:sp>
        <p:nvSpPr>
          <p:cNvPr id="9" name="TextBox 8"/>
          <p:cNvSpPr txBox="1"/>
          <p:nvPr/>
        </p:nvSpPr>
        <p:spPr>
          <a:xfrm>
            <a:off x="4465717" y="4361478"/>
            <a:ext cx="1034977" cy="938719"/>
          </a:xfrm>
          <a:prstGeom prst="rect">
            <a:avLst/>
          </a:prstGeom>
          <a:noFill/>
        </p:spPr>
        <p:txBody>
          <a:bodyPr wrap="square" rtlCol="0">
            <a:spAutoFit/>
          </a:bodyPr>
          <a:lstStyle/>
          <a:p>
            <a:pPr algn="ctr"/>
            <a:r>
              <a:rPr lang="en-US" sz="1100" dirty="0">
                <a:solidFill>
                  <a:schemeClr val="tx1"/>
                </a:solidFill>
              </a:rPr>
              <a:t>Corresponds to </a:t>
            </a:r>
          </a:p>
          <a:p>
            <a:pPr algn="ctr"/>
            <a:r>
              <a:rPr lang="en-US" sz="1100" dirty="0">
                <a:solidFill>
                  <a:schemeClr val="tx1"/>
                </a:solidFill>
              </a:rPr>
              <a:t>Approximately 266 samples in time for guard interval</a:t>
            </a:r>
          </a:p>
        </p:txBody>
      </p:sp>
      <p:sp>
        <p:nvSpPr>
          <p:cNvPr id="3" name="Right Brace 2"/>
          <p:cNvSpPr/>
          <p:nvPr/>
        </p:nvSpPr>
        <p:spPr bwMode="auto">
          <a:xfrm rot="5400000">
            <a:off x="3335096" y="4147488"/>
            <a:ext cx="98275" cy="36004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100" b="0" i="0" u="none" strike="noStrike" cap="none" normalizeH="0" baseline="0">
              <a:ln>
                <a:noFill/>
              </a:ln>
              <a:solidFill>
                <a:schemeClr val="bg1"/>
              </a:solidFill>
              <a:effectLst/>
              <a:latin typeface="Times New Roman" pitchFamily="16" charset="0"/>
              <a:ea typeface="MS Gothic" charset="-128"/>
            </a:endParaRPr>
          </a:p>
        </p:txBody>
      </p:sp>
      <p:sp>
        <p:nvSpPr>
          <p:cNvPr id="10" name="TextBox 9"/>
          <p:cNvSpPr txBox="1"/>
          <p:nvPr/>
        </p:nvSpPr>
        <p:spPr>
          <a:xfrm>
            <a:off x="2866744" y="4410327"/>
            <a:ext cx="1034977" cy="769441"/>
          </a:xfrm>
          <a:prstGeom prst="rect">
            <a:avLst/>
          </a:prstGeom>
          <a:noFill/>
        </p:spPr>
        <p:txBody>
          <a:bodyPr wrap="square" rtlCol="0">
            <a:spAutoFit/>
          </a:bodyPr>
          <a:lstStyle/>
          <a:p>
            <a:pPr algn="ctr"/>
            <a:r>
              <a:rPr lang="en-US" sz="1100" dirty="0">
                <a:solidFill>
                  <a:schemeClr val="tx1"/>
                </a:solidFill>
              </a:rPr>
              <a:t>Windowing functions are provided in the next slide </a:t>
            </a:r>
          </a:p>
        </p:txBody>
      </p:sp>
      <p:sp>
        <p:nvSpPr>
          <p:cNvPr id="11"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12"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121995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II – </a:t>
            </a:r>
            <a:r>
              <a:rPr lang="en-US" dirty="0">
                <a:solidFill>
                  <a:schemeClr val="tx1"/>
                </a:solidFill>
              </a:rPr>
              <a:t>Windowing Functions</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p:cNvSpPr>
            <a:spLocks noGrp="1"/>
          </p:cNvSpPr>
          <p:nvPr>
            <p:ph type="dt" idx="15"/>
          </p:nvPr>
        </p:nvSpPr>
        <p:spPr/>
        <p:txBody>
          <a:bodyPr/>
          <a:lstStyle/>
          <a:p>
            <a:r>
              <a:rPr lang="en-US"/>
              <a:t>November 2016</a:t>
            </a:r>
            <a:endParaRPr lang="en-GB" dirty="0"/>
          </a:p>
        </p:txBody>
      </p:sp>
      <p:pic>
        <p:nvPicPr>
          <p:cNvPr id="7" name="Picture 6"/>
          <p:cNvPicPr>
            <a:picLocks noChangeAspect="1"/>
          </p:cNvPicPr>
          <p:nvPr/>
        </p:nvPicPr>
        <p:blipFill>
          <a:blip r:embed="rId2"/>
          <a:stretch>
            <a:fillRect/>
          </a:stretch>
        </p:blipFill>
        <p:spPr>
          <a:xfrm>
            <a:off x="2051720" y="1556792"/>
            <a:ext cx="5112905" cy="3833861"/>
          </a:xfrm>
          <a:prstGeom prst="rect">
            <a:avLst/>
          </a:prstGeom>
        </p:spPr>
      </p:pic>
      <p:sp>
        <p:nvSpPr>
          <p:cNvPr id="8" name="TextBox 7"/>
          <p:cNvSpPr txBox="1"/>
          <p:nvPr/>
        </p:nvSpPr>
        <p:spPr>
          <a:xfrm>
            <a:off x="662608" y="5430648"/>
            <a:ext cx="7879730" cy="830997"/>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chemeClr val="tx1"/>
                </a:solidFill>
              </a:rPr>
              <a:t>Raised cosine function is considered for the edge of the windowing function</a:t>
            </a:r>
          </a:p>
        </p:txBody>
      </p:sp>
      <p:sp>
        <p:nvSpPr>
          <p:cNvPr id="10" name="Footer Placeholder 4"/>
          <p:cNvSpPr>
            <a:spLocks noGrp="1"/>
          </p:cNvSpPr>
          <p:nvPr>
            <p:ph type="ftr" idx="16"/>
          </p:nvPr>
        </p:nvSpPr>
        <p:spPr>
          <a:xfrm>
            <a:off x="5500694" y="6475413"/>
            <a:ext cx="3041644" cy="180975"/>
          </a:xfrm>
        </p:spPr>
        <p:txBody>
          <a:bodyPr/>
          <a:lstStyle/>
          <a:p>
            <a:r>
              <a:rPr lang="en-GB" dirty="0"/>
              <a:t>Rui Yang (InterDigital)</a:t>
            </a:r>
          </a:p>
        </p:txBody>
      </p:sp>
    </p:spTree>
    <p:extLst>
      <p:ext uri="{BB962C8B-B14F-4D97-AF65-F5344CB8AC3E}">
        <p14:creationId xmlns:p14="http://schemas.microsoft.com/office/powerpoint/2010/main" val="139447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III – The DFT-spread Windowed OFDM Receiver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grpSp>
        <p:nvGrpSpPr>
          <p:cNvPr id="48" name="Group 47"/>
          <p:cNvGrpSpPr/>
          <p:nvPr/>
        </p:nvGrpSpPr>
        <p:grpSpPr>
          <a:xfrm>
            <a:off x="1043356" y="2127923"/>
            <a:ext cx="1495758" cy="2592297"/>
            <a:chOff x="1475656" y="2708911"/>
            <a:chExt cx="1495758" cy="1741579"/>
          </a:xfrm>
        </p:grpSpPr>
        <p:sp>
          <p:nvSpPr>
            <p:cNvPr id="6" name="Rectangle 5"/>
            <p:cNvSpPr/>
            <p:nvPr/>
          </p:nvSpPr>
          <p:spPr bwMode="auto">
            <a:xfrm rot="16200000">
              <a:off x="1892810" y="3371887"/>
              <a:ext cx="1741571" cy="41563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(N)</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ectangle 15"/>
            <p:cNvSpPr/>
            <p:nvPr/>
          </p:nvSpPr>
          <p:spPr bwMode="auto">
            <a:xfrm rot="16200000">
              <a:off x="1442352" y="3453387"/>
              <a:ext cx="1741571" cy="25261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50" b="1" dirty="0">
                  <a:solidFill>
                    <a:schemeClr val="tx1"/>
                  </a:solidFill>
                  <a:latin typeface="Arial" panose="020B0604020202020204" pitchFamily="34" charset="0"/>
                  <a:cs typeface="Arial" panose="020B0604020202020204" pitchFamily="34" charset="0"/>
                </a:rPr>
                <a:t>S</a:t>
              </a:r>
              <a:endPar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t>
              </a:r>
            </a:p>
          </p:txBody>
        </p:sp>
        <p:cxnSp>
          <p:nvCxnSpPr>
            <p:cNvPr id="17" name="Straight Arrow Connector 16"/>
            <p:cNvCxnSpPr/>
            <p:nvPr/>
          </p:nvCxnSpPr>
          <p:spPr bwMode="auto">
            <a:xfrm>
              <a:off x="2439447" y="2780928"/>
              <a:ext cx="11633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2439447" y="4365104"/>
              <a:ext cx="11633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Rectangle 18"/>
            <p:cNvSpPr/>
            <p:nvPr/>
          </p:nvSpPr>
          <p:spPr bwMode="auto">
            <a:xfrm rot="16200000">
              <a:off x="1689283" y="3424178"/>
              <a:ext cx="369301" cy="311034"/>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RF</a:t>
              </a:r>
            </a:p>
          </p:txBody>
        </p:sp>
        <p:sp>
          <p:nvSpPr>
            <p:cNvPr id="23" name="Isosceles Triangle 22"/>
            <p:cNvSpPr/>
            <p:nvPr/>
          </p:nvSpPr>
          <p:spPr bwMode="auto">
            <a:xfrm rot="10800000">
              <a:off x="1475656" y="3399574"/>
              <a:ext cx="106832" cy="71595"/>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b="1">
                <a:latin typeface="Arial" panose="020B0604020202020204" pitchFamily="34" charset="0"/>
                <a:cs typeface="Arial" panose="020B0604020202020204" pitchFamily="34" charset="0"/>
              </a:endParaRPr>
            </a:p>
          </p:txBody>
        </p:sp>
        <p:cxnSp>
          <p:nvCxnSpPr>
            <p:cNvPr id="24" name="Elbow Connector 23"/>
            <p:cNvCxnSpPr>
              <a:stCxn id="19" idx="0"/>
              <a:endCxn id="23" idx="0"/>
            </p:cNvCxnSpPr>
            <p:nvPr/>
          </p:nvCxnSpPr>
          <p:spPr bwMode="auto">
            <a:xfrm rot="10800000">
              <a:off x="1529073" y="3471169"/>
              <a:ext cx="189345" cy="108526"/>
            </a:xfrm>
            <a:prstGeom prst="bentConnector2">
              <a:avLst/>
            </a:prstGeom>
            <a:solidFill>
              <a:srgbClr val="00B8FF"/>
            </a:solidFill>
            <a:ln w="9525" cap="flat" cmpd="sng" algn="ctr">
              <a:solidFill>
                <a:schemeClr val="tx1"/>
              </a:solidFill>
              <a:prstDash val="solid"/>
              <a:round/>
              <a:headEnd type="none" w="med" len="med"/>
              <a:tailEnd type="triangle"/>
            </a:ln>
            <a:effectLst/>
          </p:spPr>
        </p:cxnSp>
        <p:cxnSp>
          <p:nvCxnSpPr>
            <p:cNvPr id="40" name="Straight Arrow Connector 39"/>
            <p:cNvCxnSpPr>
              <a:stCxn id="19" idx="2"/>
              <a:endCxn id="16" idx="0"/>
            </p:cNvCxnSpPr>
            <p:nvPr/>
          </p:nvCxnSpPr>
          <p:spPr bwMode="auto">
            <a:xfrm>
              <a:off x="2029451" y="3579695"/>
              <a:ext cx="157377" cy="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cxnSp>
        <p:nvCxnSpPr>
          <p:cNvPr id="53" name="Straight Arrow Connector 52"/>
          <p:cNvCxnSpPr/>
          <p:nvPr/>
        </p:nvCxnSpPr>
        <p:spPr bwMode="auto">
          <a:xfrm>
            <a:off x="2539114" y="3233950"/>
            <a:ext cx="1003301"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a:off x="2539114" y="3784116"/>
            <a:ext cx="1003301"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5" name="Rectangle 54"/>
          <p:cNvSpPr/>
          <p:nvPr/>
        </p:nvSpPr>
        <p:spPr bwMode="auto">
          <a:xfrm rot="16200000">
            <a:off x="6732201" y="3309163"/>
            <a:ext cx="706908" cy="41563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(M)</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63" name="Straight Arrow Connector 62"/>
          <p:cNvCxnSpPr/>
          <p:nvPr/>
        </p:nvCxnSpPr>
        <p:spPr bwMode="auto">
          <a:xfrm>
            <a:off x="2539114" y="3958213"/>
            <a:ext cx="1003301"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4" name="Straight Arrow Connector 63"/>
          <p:cNvCxnSpPr/>
          <p:nvPr/>
        </p:nvCxnSpPr>
        <p:spPr bwMode="auto">
          <a:xfrm>
            <a:off x="2539114" y="4119764"/>
            <a:ext cx="1003301"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5" name="Straight Arrow Connector 64"/>
          <p:cNvCxnSpPr/>
          <p:nvPr/>
        </p:nvCxnSpPr>
        <p:spPr bwMode="auto">
          <a:xfrm>
            <a:off x="2539114" y="2902485"/>
            <a:ext cx="1003301"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a:off x="2539114" y="3064036"/>
            <a:ext cx="1003301"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5" name="Rectangle 74"/>
          <p:cNvSpPr/>
          <p:nvPr/>
        </p:nvSpPr>
        <p:spPr bwMode="auto">
          <a:xfrm rot="16200000">
            <a:off x="5928727" y="3223591"/>
            <a:ext cx="706908" cy="576064"/>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MMSE</a:t>
            </a:r>
          </a:p>
        </p:txBody>
      </p:sp>
      <p:sp>
        <p:nvSpPr>
          <p:cNvPr id="80" name="Rectangle 79"/>
          <p:cNvSpPr/>
          <p:nvPr/>
        </p:nvSpPr>
        <p:spPr>
          <a:xfrm>
            <a:off x="3475283" y="1928372"/>
            <a:ext cx="3349445" cy="461665"/>
          </a:xfrm>
          <a:prstGeom prst="rect">
            <a:avLst/>
          </a:prstGeom>
        </p:spPr>
        <p:txBody>
          <a:bodyPr wrap="square">
            <a:spAutoFit/>
          </a:bodyPr>
          <a:lstStyle/>
          <a:p>
            <a:pPr algn="ctr"/>
            <a:r>
              <a:rPr lang="en-US" sz="1200" dirty="0">
                <a:solidFill>
                  <a:schemeClr val="tx1"/>
                </a:solidFill>
              </a:rPr>
              <a:t>CFR</a:t>
            </a:r>
          </a:p>
          <a:p>
            <a:pPr algn="ctr"/>
            <a:r>
              <a:rPr lang="en-US" sz="1200" dirty="0">
                <a:solidFill>
                  <a:schemeClr val="tx1"/>
                </a:solidFill>
              </a:rPr>
              <a:t>(includes the impact of windowing)</a:t>
            </a:r>
          </a:p>
        </p:txBody>
      </p:sp>
      <p:cxnSp>
        <p:nvCxnSpPr>
          <p:cNvPr id="91" name="Straight Arrow Connector 90"/>
          <p:cNvCxnSpPr>
            <a:endCxn id="90" idx="0"/>
          </p:cNvCxnSpPr>
          <p:nvPr/>
        </p:nvCxnSpPr>
        <p:spPr bwMode="auto">
          <a:xfrm flipH="1">
            <a:off x="3863635" y="2539004"/>
            <a:ext cx="1286" cy="27834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0" name="Rectangle 89"/>
          <p:cNvSpPr/>
          <p:nvPr/>
        </p:nvSpPr>
        <p:spPr bwMode="auto">
          <a:xfrm>
            <a:off x="3542415" y="2817353"/>
            <a:ext cx="642440" cy="1374443"/>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50" dirty="0">
                <a:solidFill>
                  <a:schemeClr val="tx1"/>
                </a:solidFill>
              </a:rPr>
              <a:t>Correct phases</a:t>
            </a:r>
            <a:endParaRPr kumimoji="0" lang="en-US" sz="1050" b="0" i="0" u="none" strike="noStrike" cap="none" normalizeH="0" baseline="0" dirty="0">
              <a:ln>
                <a:noFill/>
              </a:ln>
              <a:solidFill>
                <a:schemeClr val="tx1"/>
              </a:solidFill>
              <a:effectLst/>
            </a:endParaRPr>
          </a:p>
        </p:txBody>
      </p:sp>
      <p:cxnSp>
        <p:nvCxnSpPr>
          <p:cNvPr id="99" name="Straight Arrow Connector 98"/>
          <p:cNvCxnSpPr/>
          <p:nvPr/>
        </p:nvCxnSpPr>
        <p:spPr bwMode="auto">
          <a:xfrm>
            <a:off x="5468458" y="3233950"/>
            <a:ext cx="52737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2" name="Straight Arrow Connector 101"/>
          <p:cNvCxnSpPr/>
          <p:nvPr/>
        </p:nvCxnSpPr>
        <p:spPr bwMode="auto">
          <a:xfrm>
            <a:off x="5486746" y="3784116"/>
            <a:ext cx="52120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3" name="Rectangle 112"/>
          <p:cNvSpPr/>
          <p:nvPr/>
        </p:nvSpPr>
        <p:spPr bwMode="auto">
          <a:xfrm>
            <a:off x="4827295" y="2827105"/>
            <a:ext cx="642440" cy="1345644"/>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50" dirty="0">
                <a:solidFill>
                  <a:schemeClr val="tx1"/>
                </a:solidFill>
              </a:rPr>
              <a:t>Weight and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50" dirty="0">
                <a:solidFill>
                  <a:schemeClr val="tx1"/>
                </a:solidFill>
              </a:rPr>
              <a:t>sum</a:t>
            </a:r>
            <a:endParaRPr kumimoji="0" lang="en-US" sz="1050" b="0" i="0" u="none" strike="noStrike" cap="none" normalizeH="0" baseline="0" dirty="0">
              <a:ln>
                <a:noFill/>
              </a:ln>
              <a:solidFill>
                <a:schemeClr val="tx1"/>
              </a:solidFill>
              <a:effectLst/>
            </a:endParaRPr>
          </a:p>
        </p:txBody>
      </p:sp>
      <p:cxnSp>
        <p:nvCxnSpPr>
          <p:cNvPr id="116" name="Straight Arrow Connector 115"/>
          <p:cNvCxnSpPr/>
          <p:nvPr/>
        </p:nvCxnSpPr>
        <p:spPr bwMode="auto">
          <a:xfrm>
            <a:off x="6573394" y="3253000"/>
            <a:ext cx="304443"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8" name="Straight Arrow Connector 117"/>
          <p:cNvCxnSpPr/>
          <p:nvPr/>
        </p:nvCxnSpPr>
        <p:spPr bwMode="auto">
          <a:xfrm>
            <a:off x="6573394" y="3774591"/>
            <a:ext cx="304443"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133" name="Group 132"/>
          <p:cNvGrpSpPr/>
          <p:nvPr/>
        </p:nvGrpSpPr>
        <p:grpSpPr>
          <a:xfrm>
            <a:off x="4174976" y="2902485"/>
            <a:ext cx="652319" cy="1217279"/>
            <a:chOff x="3369958" y="3987538"/>
            <a:chExt cx="535977" cy="1217279"/>
          </a:xfrm>
        </p:grpSpPr>
        <p:cxnSp>
          <p:nvCxnSpPr>
            <p:cNvPr id="119" name="Straight Arrow Connector 118"/>
            <p:cNvCxnSpPr/>
            <p:nvPr/>
          </p:nvCxnSpPr>
          <p:spPr bwMode="auto">
            <a:xfrm>
              <a:off x="3379837" y="3987538"/>
              <a:ext cx="52609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0" name="Straight Arrow Connector 119"/>
            <p:cNvCxnSpPr/>
            <p:nvPr/>
          </p:nvCxnSpPr>
          <p:spPr bwMode="auto">
            <a:xfrm>
              <a:off x="3379837" y="4149089"/>
              <a:ext cx="52609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4" name="Straight Arrow Connector 123"/>
            <p:cNvCxnSpPr/>
            <p:nvPr/>
          </p:nvCxnSpPr>
          <p:spPr bwMode="auto">
            <a:xfrm>
              <a:off x="3379837" y="4319003"/>
              <a:ext cx="52609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7" name="Straight Arrow Connector 126"/>
            <p:cNvCxnSpPr/>
            <p:nvPr/>
          </p:nvCxnSpPr>
          <p:spPr bwMode="auto">
            <a:xfrm>
              <a:off x="3379837" y="4869169"/>
              <a:ext cx="52609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8" name="Straight Arrow Connector 127"/>
            <p:cNvCxnSpPr/>
            <p:nvPr/>
          </p:nvCxnSpPr>
          <p:spPr bwMode="auto">
            <a:xfrm>
              <a:off x="3379837" y="5043266"/>
              <a:ext cx="52609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9" name="Straight Arrow Connector 128"/>
            <p:cNvCxnSpPr/>
            <p:nvPr/>
          </p:nvCxnSpPr>
          <p:spPr bwMode="auto">
            <a:xfrm>
              <a:off x="3369958" y="5204817"/>
              <a:ext cx="52609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cxnSp>
        <p:nvCxnSpPr>
          <p:cNvPr id="145" name="Straight Arrow Connector 144"/>
          <p:cNvCxnSpPr>
            <a:stCxn id="80" idx="2"/>
            <a:endCxn id="113" idx="0"/>
          </p:cNvCxnSpPr>
          <p:nvPr/>
        </p:nvCxnSpPr>
        <p:spPr bwMode="auto">
          <a:xfrm flipH="1">
            <a:off x="5148515" y="2390037"/>
            <a:ext cx="1491" cy="43706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0" name="Rounded Rectangle 169"/>
          <p:cNvSpPr/>
          <p:nvPr/>
        </p:nvSpPr>
        <p:spPr bwMode="auto">
          <a:xfrm>
            <a:off x="3220204" y="2462813"/>
            <a:ext cx="2458440" cy="1825350"/>
          </a:xfrm>
          <a:prstGeom prst="roundRect">
            <a:avLst>
              <a:gd name="adj" fmla="val 1861"/>
            </a:avLst>
          </a:prstGeom>
          <a:noFill/>
          <a:ln w="9525" cap="flat" cmpd="sng" algn="ctr">
            <a:solidFill>
              <a:srgbClr val="FF0000"/>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01" name="Straight Arrow Connector 200"/>
          <p:cNvCxnSpPr/>
          <p:nvPr/>
        </p:nvCxnSpPr>
        <p:spPr bwMode="auto">
          <a:xfrm>
            <a:off x="7293474" y="3247652"/>
            <a:ext cx="157377" cy="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02" name="Straight Arrow Connector 201"/>
          <p:cNvCxnSpPr/>
          <p:nvPr/>
        </p:nvCxnSpPr>
        <p:spPr bwMode="auto">
          <a:xfrm>
            <a:off x="7293473" y="3779659"/>
            <a:ext cx="157377" cy="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3" name="Rectangle 202"/>
          <p:cNvSpPr/>
          <p:nvPr/>
        </p:nvSpPr>
        <p:spPr bwMode="auto">
          <a:xfrm rot="16200000">
            <a:off x="7226384" y="3387990"/>
            <a:ext cx="701552" cy="25261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cxnSp>
        <p:nvCxnSpPr>
          <p:cNvPr id="204" name="Straight Arrow Connector 203"/>
          <p:cNvCxnSpPr>
            <a:stCxn id="203" idx="2"/>
          </p:cNvCxnSpPr>
          <p:nvPr/>
        </p:nvCxnSpPr>
        <p:spPr bwMode="auto">
          <a:xfrm flipV="1">
            <a:off x="7703470" y="3511622"/>
            <a:ext cx="157376" cy="267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8" name="TextBox 207"/>
          <p:cNvSpPr txBox="1"/>
          <p:nvPr/>
        </p:nvSpPr>
        <p:spPr>
          <a:xfrm>
            <a:off x="7916737" y="3400809"/>
            <a:ext cx="538609" cy="184666"/>
          </a:xfrm>
          <a:prstGeom prst="rect">
            <a:avLst/>
          </a:prstGeom>
          <a:noFill/>
        </p:spPr>
        <p:txBody>
          <a:bodyPr wrap="none" lIns="0" tIns="0" rIns="0" bIns="0" rtlCol="0">
            <a:spAutoFit/>
          </a:bodyPr>
          <a:lstStyle/>
          <a:p>
            <a:r>
              <a:rPr lang="en-US" sz="1200" dirty="0">
                <a:solidFill>
                  <a:schemeClr val="tx1"/>
                </a:solidFill>
              </a:rPr>
              <a:t>Symbols</a:t>
            </a:r>
          </a:p>
        </p:txBody>
      </p:sp>
      <p:cxnSp>
        <p:nvCxnSpPr>
          <p:cNvPr id="222" name="Straight Connector 221"/>
          <p:cNvCxnSpPr/>
          <p:nvPr/>
        </p:nvCxnSpPr>
        <p:spPr bwMode="auto">
          <a:xfrm>
            <a:off x="3859516" y="2541385"/>
            <a:ext cx="128496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23" name="Straight Arrow Connector 222"/>
          <p:cNvCxnSpPr/>
          <p:nvPr/>
        </p:nvCxnSpPr>
        <p:spPr bwMode="auto">
          <a:xfrm>
            <a:off x="6271725" y="2535971"/>
            <a:ext cx="0" cy="61998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24" name="Straight Connector 223"/>
          <p:cNvCxnSpPr/>
          <p:nvPr/>
        </p:nvCxnSpPr>
        <p:spPr bwMode="auto">
          <a:xfrm>
            <a:off x="5144484" y="2540477"/>
            <a:ext cx="1127241"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3" name="Freeform 136"/>
          <p:cNvSpPr>
            <a:spLocks/>
          </p:cNvSpPr>
          <p:nvPr/>
        </p:nvSpPr>
        <p:spPr bwMode="auto">
          <a:xfrm>
            <a:off x="2161631" y="5345064"/>
            <a:ext cx="1457154" cy="369048"/>
          </a:xfrm>
          <a:custGeom>
            <a:avLst/>
            <a:gdLst>
              <a:gd name="T0" fmla="*/ 38 w 2507"/>
              <a:gd name="T1" fmla="*/ 2035 h 2112"/>
              <a:gd name="T2" fmla="*/ 79 w 2507"/>
              <a:gd name="T3" fmla="*/ 1816 h 2112"/>
              <a:gd name="T4" fmla="*/ 119 w 2507"/>
              <a:gd name="T5" fmla="*/ 1486 h 2112"/>
              <a:gd name="T6" fmla="*/ 159 w 2507"/>
              <a:gd name="T7" fmla="*/ 1093 h 2112"/>
              <a:gd name="T8" fmla="*/ 199 w 2507"/>
              <a:gd name="T9" fmla="*/ 695 h 2112"/>
              <a:gd name="T10" fmla="*/ 239 w 2507"/>
              <a:gd name="T11" fmla="*/ 350 h 2112"/>
              <a:gd name="T12" fmla="*/ 279 w 2507"/>
              <a:gd name="T13" fmla="*/ 107 h 2112"/>
              <a:gd name="T14" fmla="*/ 319 w 2507"/>
              <a:gd name="T15" fmla="*/ 3 h 2112"/>
              <a:gd name="T16" fmla="*/ 359 w 2507"/>
              <a:gd name="T17" fmla="*/ 0 h 2112"/>
              <a:gd name="T18" fmla="*/ 399 w 2507"/>
              <a:gd name="T19" fmla="*/ 0 h 2112"/>
              <a:gd name="T20" fmla="*/ 440 w 2507"/>
              <a:gd name="T21" fmla="*/ 0 h 2112"/>
              <a:gd name="T22" fmla="*/ 480 w 2507"/>
              <a:gd name="T23" fmla="*/ 0 h 2112"/>
              <a:gd name="T24" fmla="*/ 520 w 2507"/>
              <a:gd name="T25" fmla="*/ 0 h 2112"/>
              <a:gd name="T26" fmla="*/ 560 w 2507"/>
              <a:gd name="T27" fmla="*/ 0 h 2112"/>
              <a:gd name="T28" fmla="*/ 600 w 2507"/>
              <a:gd name="T29" fmla="*/ 0 h 2112"/>
              <a:gd name="T30" fmla="*/ 640 w 2507"/>
              <a:gd name="T31" fmla="*/ 0 h 2112"/>
              <a:gd name="T32" fmla="*/ 680 w 2507"/>
              <a:gd name="T33" fmla="*/ 0 h 2112"/>
              <a:gd name="T34" fmla="*/ 720 w 2507"/>
              <a:gd name="T35" fmla="*/ 0 h 2112"/>
              <a:gd name="T36" fmla="*/ 761 w 2507"/>
              <a:gd name="T37" fmla="*/ 0 h 2112"/>
              <a:gd name="T38" fmla="*/ 801 w 2507"/>
              <a:gd name="T39" fmla="*/ 0 h 2112"/>
              <a:gd name="T40" fmla="*/ 841 w 2507"/>
              <a:gd name="T41" fmla="*/ 0 h 2112"/>
              <a:gd name="T42" fmla="*/ 881 w 2507"/>
              <a:gd name="T43" fmla="*/ 0 h 2112"/>
              <a:gd name="T44" fmla="*/ 921 w 2507"/>
              <a:gd name="T45" fmla="*/ 0 h 2112"/>
              <a:gd name="T46" fmla="*/ 961 w 2507"/>
              <a:gd name="T47" fmla="*/ 0 h 2112"/>
              <a:gd name="T48" fmla="*/ 1001 w 2507"/>
              <a:gd name="T49" fmla="*/ 0 h 2112"/>
              <a:gd name="T50" fmla="*/ 1042 w 2507"/>
              <a:gd name="T51" fmla="*/ 0 h 2112"/>
              <a:gd name="T52" fmla="*/ 1082 w 2507"/>
              <a:gd name="T53" fmla="*/ 0 h 2112"/>
              <a:gd name="T54" fmla="*/ 1122 w 2507"/>
              <a:gd name="T55" fmla="*/ 0 h 2112"/>
              <a:gd name="T56" fmla="*/ 1162 w 2507"/>
              <a:gd name="T57" fmla="*/ 0 h 2112"/>
              <a:gd name="T58" fmla="*/ 1202 w 2507"/>
              <a:gd name="T59" fmla="*/ 0 h 2112"/>
              <a:gd name="T60" fmla="*/ 1242 w 2507"/>
              <a:gd name="T61" fmla="*/ 0 h 2112"/>
              <a:gd name="T62" fmla="*/ 1283 w 2507"/>
              <a:gd name="T63" fmla="*/ 0 h 2112"/>
              <a:gd name="T64" fmla="*/ 1323 w 2507"/>
              <a:gd name="T65" fmla="*/ 0 h 2112"/>
              <a:gd name="T66" fmla="*/ 1363 w 2507"/>
              <a:gd name="T67" fmla="*/ 0 h 2112"/>
              <a:gd name="T68" fmla="*/ 1403 w 2507"/>
              <a:gd name="T69" fmla="*/ 0 h 2112"/>
              <a:gd name="T70" fmla="*/ 1443 w 2507"/>
              <a:gd name="T71" fmla="*/ 0 h 2112"/>
              <a:gd name="T72" fmla="*/ 1483 w 2507"/>
              <a:gd name="T73" fmla="*/ 0 h 2112"/>
              <a:gd name="T74" fmla="*/ 1523 w 2507"/>
              <a:gd name="T75" fmla="*/ 0 h 2112"/>
              <a:gd name="T76" fmla="*/ 1563 w 2507"/>
              <a:gd name="T77" fmla="*/ 0 h 2112"/>
              <a:gd name="T78" fmla="*/ 1603 w 2507"/>
              <a:gd name="T79" fmla="*/ 0 h 2112"/>
              <a:gd name="T80" fmla="*/ 1644 w 2507"/>
              <a:gd name="T81" fmla="*/ 0 h 2112"/>
              <a:gd name="T82" fmla="*/ 1684 w 2507"/>
              <a:gd name="T83" fmla="*/ 0 h 2112"/>
              <a:gd name="T84" fmla="*/ 1724 w 2507"/>
              <a:gd name="T85" fmla="*/ 0 h 2112"/>
              <a:gd name="T86" fmla="*/ 1764 w 2507"/>
              <a:gd name="T87" fmla="*/ 0 h 2112"/>
              <a:gd name="T88" fmla="*/ 1804 w 2507"/>
              <a:gd name="T89" fmla="*/ 0 h 2112"/>
              <a:gd name="T90" fmla="*/ 1844 w 2507"/>
              <a:gd name="T91" fmla="*/ 0 h 2112"/>
              <a:gd name="T92" fmla="*/ 1884 w 2507"/>
              <a:gd name="T93" fmla="*/ 0 h 2112"/>
              <a:gd name="T94" fmla="*/ 1924 w 2507"/>
              <a:gd name="T95" fmla="*/ 0 h 2112"/>
              <a:gd name="T96" fmla="*/ 1964 w 2507"/>
              <a:gd name="T97" fmla="*/ 0 h 2112"/>
              <a:gd name="T98" fmla="*/ 2005 w 2507"/>
              <a:gd name="T99" fmla="*/ 0 h 2112"/>
              <a:gd name="T100" fmla="*/ 2045 w 2507"/>
              <a:gd name="T101" fmla="*/ 0 h 2112"/>
              <a:gd name="T102" fmla="*/ 2085 w 2507"/>
              <a:gd name="T103" fmla="*/ 0 h 2112"/>
              <a:gd name="T104" fmla="*/ 2125 w 2507"/>
              <a:gd name="T105" fmla="*/ 0 h 2112"/>
              <a:gd name="T106" fmla="*/ 2165 w 2507"/>
              <a:gd name="T107" fmla="*/ 0 h 2112"/>
              <a:gd name="T108" fmla="*/ 2205 w 2507"/>
              <a:gd name="T109" fmla="*/ 30 h 2112"/>
              <a:gd name="T110" fmla="*/ 2245 w 2507"/>
              <a:gd name="T111" fmla="*/ 200 h 2112"/>
              <a:gd name="T112" fmla="*/ 2286 w 2507"/>
              <a:gd name="T113" fmla="*/ 493 h 2112"/>
              <a:gd name="T114" fmla="*/ 2326 w 2507"/>
              <a:gd name="T115" fmla="*/ 869 h 2112"/>
              <a:gd name="T116" fmla="*/ 2366 w 2507"/>
              <a:gd name="T117" fmla="*/ 1272 h 2112"/>
              <a:gd name="T118" fmla="*/ 2406 w 2507"/>
              <a:gd name="T119" fmla="*/ 1643 h 2112"/>
              <a:gd name="T120" fmla="*/ 2446 w 2507"/>
              <a:gd name="T121" fmla="*/ 1929 h 2112"/>
              <a:gd name="T122" fmla="*/ 2486 w 2507"/>
              <a:gd name="T123" fmla="*/ 2088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7" h="2112">
                <a:moveTo>
                  <a:pt x="0" y="2112"/>
                </a:moveTo>
                <a:lnTo>
                  <a:pt x="1" y="2111"/>
                </a:lnTo>
                <a:lnTo>
                  <a:pt x="3" y="2111"/>
                </a:lnTo>
                <a:lnTo>
                  <a:pt x="4" y="2110"/>
                </a:lnTo>
                <a:lnTo>
                  <a:pt x="6" y="2109"/>
                </a:lnTo>
                <a:lnTo>
                  <a:pt x="7" y="2108"/>
                </a:lnTo>
                <a:lnTo>
                  <a:pt x="8" y="2107"/>
                </a:lnTo>
                <a:lnTo>
                  <a:pt x="10" y="2105"/>
                </a:lnTo>
                <a:lnTo>
                  <a:pt x="11" y="2103"/>
                </a:lnTo>
                <a:lnTo>
                  <a:pt x="13" y="2101"/>
                </a:lnTo>
                <a:lnTo>
                  <a:pt x="15" y="2099"/>
                </a:lnTo>
                <a:lnTo>
                  <a:pt x="16" y="2097"/>
                </a:lnTo>
                <a:lnTo>
                  <a:pt x="18" y="2094"/>
                </a:lnTo>
                <a:lnTo>
                  <a:pt x="19" y="2091"/>
                </a:lnTo>
                <a:lnTo>
                  <a:pt x="20" y="2088"/>
                </a:lnTo>
                <a:lnTo>
                  <a:pt x="22" y="2085"/>
                </a:lnTo>
                <a:lnTo>
                  <a:pt x="23" y="2081"/>
                </a:lnTo>
                <a:lnTo>
                  <a:pt x="25" y="2077"/>
                </a:lnTo>
                <a:lnTo>
                  <a:pt x="27" y="2073"/>
                </a:lnTo>
                <a:lnTo>
                  <a:pt x="28" y="2069"/>
                </a:lnTo>
                <a:lnTo>
                  <a:pt x="29" y="2065"/>
                </a:lnTo>
                <a:lnTo>
                  <a:pt x="31" y="2061"/>
                </a:lnTo>
                <a:lnTo>
                  <a:pt x="32" y="2056"/>
                </a:lnTo>
                <a:lnTo>
                  <a:pt x="34" y="2051"/>
                </a:lnTo>
                <a:lnTo>
                  <a:pt x="35" y="2046"/>
                </a:lnTo>
                <a:lnTo>
                  <a:pt x="37" y="2040"/>
                </a:lnTo>
                <a:lnTo>
                  <a:pt x="38" y="2035"/>
                </a:lnTo>
                <a:lnTo>
                  <a:pt x="40" y="2029"/>
                </a:lnTo>
                <a:lnTo>
                  <a:pt x="41" y="2023"/>
                </a:lnTo>
                <a:lnTo>
                  <a:pt x="43" y="2017"/>
                </a:lnTo>
                <a:lnTo>
                  <a:pt x="44" y="2011"/>
                </a:lnTo>
                <a:lnTo>
                  <a:pt x="46" y="2004"/>
                </a:lnTo>
                <a:lnTo>
                  <a:pt x="47" y="1998"/>
                </a:lnTo>
                <a:lnTo>
                  <a:pt x="49" y="1991"/>
                </a:lnTo>
                <a:lnTo>
                  <a:pt x="50" y="1984"/>
                </a:lnTo>
                <a:lnTo>
                  <a:pt x="52" y="1977"/>
                </a:lnTo>
                <a:lnTo>
                  <a:pt x="53" y="1969"/>
                </a:lnTo>
                <a:lnTo>
                  <a:pt x="55" y="1961"/>
                </a:lnTo>
                <a:lnTo>
                  <a:pt x="56" y="1954"/>
                </a:lnTo>
                <a:lnTo>
                  <a:pt x="58" y="1945"/>
                </a:lnTo>
                <a:lnTo>
                  <a:pt x="59" y="1937"/>
                </a:lnTo>
                <a:lnTo>
                  <a:pt x="60" y="1929"/>
                </a:lnTo>
                <a:lnTo>
                  <a:pt x="62" y="1920"/>
                </a:lnTo>
                <a:lnTo>
                  <a:pt x="64" y="1912"/>
                </a:lnTo>
                <a:lnTo>
                  <a:pt x="65" y="1903"/>
                </a:lnTo>
                <a:lnTo>
                  <a:pt x="67" y="1894"/>
                </a:lnTo>
                <a:lnTo>
                  <a:pt x="68" y="1885"/>
                </a:lnTo>
                <a:lnTo>
                  <a:pt x="70" y="1875"/>
                </a:lnTo>
                <a:lnTo>
                  <a:pt x="71" y="1866"/>
                </a:lnTo>
                <a:lnTo>
                  <a:pt x="72" y="1856"/>
                </a:lnTo>
                <a:lnTo>
                  <a:pt x="74" y="1846"/>
                </a:lnTo>
                <a:lnTo>
                  <a:pt x="75" y="1836"/>
                </a:lnTo>
                <a:lnTo>
                  <a:pt x="77" y="1826"/>
                </a:lnTo>
                <a:lnTo>
                  <a:pt x="79" y="1816"/>
                </a:lnTo>
                <a:lnTo>
                  <a:pt x="80" y="1805"/>
                </a:lnTo>
                <a:lnTo>
                  <a:pt x="82" y="1794"/>
                </a:lnTo>
                <a:lnTo>
                  <a:pt x="83" y="1784"/>
                </a:lnTo>
                <a:lnTo>
                  <a:pt x="84" y="1773"/>
                </a:lnTo>
                <a:lnTo>
                  <a:pt x="86" y="1762"/>
                </a:lnTo>
                <a:lnTo>
                  <a:pt x="87" y="1750"/>
                </a:lnTo>
                <a:lnTo>
                  <a:pt x="89" y="1739"/>
                </a:lnTo>
                <a:lnTo>
                  <a:pt x="90" y="1728"/>
                </a:lnTo>
                <a:lnTo>
                  <a:pt x="92" y="1716"/>
                </a:lnTo>
                <a:lnTo>
                  <a:pt x="93" y="1704"/>
                </a:lnTo>
                <a:lnTo>
                  <a:pt x="95" y="1692"/>
                </a:lnTo>
                <a:lnTo>
                  <a:pt x="96" y="1680"/>
                </a:lnTo>
                <a:lnTo>
                  <a:pt x="98" y="1668"/>
                </a:lnTo>
                <a:lnTo>
                  <a:pt x="99" y="1656"/>
                </a:lnTo>
                <a:lnTo>
                  <a:pt x="101" y="1643"/>
                </a:lnTo>
                <a:lnTo>
                  <a:pt x="102" y="1631"/>
                </a:lnTo>
                <a:lnTo>
                  <a:pt x="104" y="1618"/>
                </a:lnTo>
                <a:lnTo>
                  <a:pt x="105" y="1605"/>
                </a:lnTo>
                <a:lnTo>
                  <a:pt x="107" y="1592"/>
                </a:lnTo>
                <a:lnTo>
                  <a:pt x="108" y="1580"/>
                </a:lnTo>
                <a:lnTo>
                  <a:pt x="110" y="1567"/>
                </a:lnTo>
                <a:lnTo>
                  <a:pt x="111" y="1553"/>
                </a:lnTo>
                <a:lnTo>
                  <a:pt x="113" y="1540"/>
                </a:lnTo>
                <a:lnTo>
                  <a:pt x="114" y="1526"/>
                </a:lnTo>
                <a:lnTo>
                  <a:pt x="116" y="1513"/>
                </a:lnTo>
                <a:lnTo>
                  <a:pt x="117" y="1499"/>
                </a:lnTo>
                <a:lnTo>
                  <a:pt x="119" y="1486"/>
                </a:lnTo>
                <a:lnTo>
                  <a:pt x="120" y="1472"/>
                </a:lnTo>
                <a:lnTo>
                  <a:pt x="122" y="1458"/>
                </a:lnTo>
                <a:lnTo>
                  <a:pt x="123" y="1444"/>
                </a:lnTo>
                <a:lnTo>
                  <a:pt x="124" y="1430"/>
                </a:lnTo>
                <a:lnTo>
                  <a:pt x="126" y="1416"/>
                </a:lnTo>
                <a:lnTo>
                  <a:pt x="127" y="1402"/>
                </a:lnTo>
                <a:lnTo>
                  <a:pt x="129" y="1388"/>
                </a:lnTo>
                <a:lnTo>
                  <a:pt x="131" y="1373"/>
                </a:lnTo>
                <a:lnTo>
                  <a:pt x="132" y="1359"/>
                </a:lnTo>
                <a:lnTo>
                  <a:pt x="134" y="1345"/>
                </a:lnTo>
                <a:lnTo>
                  <a:pt x="135" y="1330"/>
                </a:lnTo>
                <a:lnTo>
                  <a:pt x="136" y="1316"/>
                </a:lnTo>
                <a:lnTo>
                  <a:pt x="138" y="1301"/>
                </a:lnTo>
                <a:lnTo>
                  <a:pt x="139" y="1287"/>
                </a:lnTo>
                <a:lnTo>
                  <a:pt x="141" y="1272"/>
                </a:lnTo>
                <a:lnTo>
                  <a:pt x="142" y="1257"/>
                </a:lnTo>
                <a:lnTo>
                  <a:pt x="144" y="1242"/>
                </a:lnTo>
                <a:lnTo>
                  <a:pt x="145" y="1228"/>
                </a:lnTo>
                <a:lnTo>
                  <a:pt x="147" y="1213"/>
                </a:lnTo>
                <a:lnTo>
                  <a:pt x="148" y="1198"/>
                </a:lnTo>
                <a:lnTo>
                  <a:pt x="150" y="1183"/>
                </a:lnTo>
                <a:lnTo>
                  <a:pt x="151" y="1168"/>
                </a:lnTo>
                <a:lnTo>
                  <a:pt x="153" y="1153"/>
                </a:lnTo>
                <a:lnTo>
                  <a:pt x="154" y="1138"/>
                </a:lnTo>
                <a:lnTo>
                  <a:pt x="156" y="1123"/>
                </a:lnTo>
                <a:lnTo>
                  <a:pt x="157" y="1108"/>
                </a:lnTo>
                <a:lnTo>
                  <a:pt x="159" y="1093"/>
                </a:lnTo>
                <a:lnTo>
                  <a:pt x="160" y="1078"/>
                </a:lnTo>
                <a:lnTo>
                  <a:pt x="162" y="1064"/>
                </a:lnTo>
                <a:lnTo>
                  <a:pt x="163" y="1048"/>
                </a:lnTo>
                <a:lnTo>
                  <a:pt x="165" y="1033"/>
                </a:lnTo>
                <a:lnTo>
                  <a:pt x="166" y="1018"/>
                </a:lnTo>
                <a:lnTo>
                  <a:pt x="168" y="1003"/>
                </a:lnTo>
                <a:lnTo>
                  <a:pt x="169" y="988"/>
                </a:lnTo>
                <a:lnTo>
                  <a:pt x="171" y="973"/>
                </a:lnTo>
                <a:lnTo>
                  <a:pt x="172" y="958"/>
                </a:lnTo>
                <a:lnTo>
                  <a:pt x="174" y="944"/>
                </a:lnTo>
                <a:lnTo>
                  <a:pt x="175" y="929"/>
                </a:lnTo>
                <a:lnTo>
                  <a:pt x="176" y="914"/>
                </a:lnTo>
                <a:lnTo>
                  <a:pt x="178" y="899"/>
                </a:lnTo>
                <a:lnTo>
                  <a:pt x="179" y="884"/>
                </a:lnTo>
                <a:lnTo>
                  <a:pt x="181" y="869"/>
                </a:lnTo>
                <a:lnTo>
                  <a:pt x="183" y="855"/>
                </a:lnTo>
                <a:lnTo>
                  <a:pt x="184" y="840"/>
                </a:lnTo>
                <a:lnTo>
                  <a:pt x="186" y="825"/>
                </a:lnTo>
                <a:lnTo>
                  <a:pt x="187" y="810"/>
                </a:lnTo>
                <a:lnTo>
                  <a:pt x="188" y="796"/>
                </a:lnTo>
                <a:lnTo>
                  <a:pt x="190" y="781"/>
                </a:lnTo>
                <a:lnTo>
                  <a:pt x="191" y="767"/>
                </a:lnTo>
                <a:lnTo>
                  <a:pt x="193" y="752"/>
                </a:lnTo>
                <a:lnTo>
                  <a:pt x="194" y="738"/>
                </a:lnTo>
                <a:lnTo>
                  <a:pt x="196" y="724"/>
                </a:lnTo>
                <a:lnTo>
                  <a:pt x="197" y="710"/>
                </a:lnTo>
                <a:lnTo>
                  <a:pt x="199" y="695"/>
                </a:lnTo>
                <a:lnTo>
                  <a:pt x="200" y="682"/>
                </a:lnTo>
                <a:lnTo>
                  <a:pt x="202" y="667"/>
                </a:lnTo>
                <a:lnTo>
                  <a:pt x="203" y="653"/>
                </a:lnTo>
                <a:lnTo>
                  <a:pt x="205" y="640"/>
                </a:lnTo>
                <a:lnTo>
                  <a:pt x="206" y="626"/>
                </a:lnTo>
                <a:lnTo>
                  <a:pt x="208" y="612"/>
                </a:lnTo>
                <a:lnTo>
                  <a:pt x="209" y="599"/>
                </a:lnTo>
                <a:lnTo>
                  <a:pt x="211" y="585"/>
                </a:lnTo>
                <a:lnTo>
                  <a:pt x="212" y="572"/>
                </a:lnTo>
                <a:lnTo>
                  <a:pt x="214" y="559"/>
                </a:lnTo>
                <a:lnTo>
                  <a:pt x="215" y="545"/>
                </a:lnTo>
                <a:lnTo>
                  <a:pt x="217" y="532"/>
                </a:lnTo>
                <a:lnTo>
                  <a:pt x="218" y="519"/>
                </a:lnTo>
                <a:lnTo>
                  <a:pt x="220" y="507"/>
                </a:lnTo>
                <a:lnTo>
                  <a:pt x="221" y="493"/>
                </a:lnTo>
                <a:lnTo>
                  <a:pt x="223" y="481"/>
                </a:lnTo>
                <a:lnTo>
                  <a:pt x="224" y="468"/>
                </a:lnTo>
                <a:lnTo>
                  <a:pt x="226" y="456"/>
                </a:lnTo>
                <a:lnTo>
                  <a:pt x="227" y="444"/>
                </a:lnTo>
                <a:lnTo>
                  <a:pt x="228" y="431"/>
                </a:lnTo>
                <a:lnTo>
                  <a:pt x="230" y="419"/>
                </a:lnTo>
                <a:lnTo>
                  <a:pt x="231" y="407"/>
                </a:lnTo>
                <a:lnTo>
                  <a:pt x="233" y="396"/>
                </a:lnTo>
                <a:lnTo>
                  <a:pt x="235" y="384"/>
                </a:lnTo>
                <a:lnTo>
                  <a:pt x="236" y="373"/>
                </a:lnTo>
                <a:lnTo>
                  <a:pt x="238" y="361"/>
                </a:lnTo>
                <a:lnTo>
                  <a:pt x="239" y="350"/>
                </a:lnTo>
                <a:lnTo>
                  <a:pt x="240" y="339"/>
                </a:lnTo>
                <a:lnTo>
                  <a:pt x="242" y="328"/>
                </a:lnTo>
                <a:lnTo>
                  <a:pt x="243" y="317"/>
                </a:lnTo>
                <a:lnTo>
                  <a:pt x="245" y="306"/>
                </a:lnTo>
                <a:lnTo>
                  <a:pt x="247" y="296"/>
                </a:lnTo>
                <a:lnTo>
                  <a:pt x="248" y="286"/>
                </a:lnTo>
                <a:lnTo>
                  <a:pt x="249" y="276"/>
                </a:lnTo>
                <a:lnTo>
                  <a:pt x="251" y="266"/>
                </a:lnTo>
                <a:lnTo>
                  <a:pt x="252" y="256"/>
                </a:lnTo>
                <a:lnTo>
                  <a:pt x="254" y="246"/>
                </a:lnTo>
                <a:lnTo>
                  <a:pt x="255" y="236"/>
                </a:lnTo>
                <a:lnTo>
                  <a:pt x="257" y="227"/>
                </a:lnTo>
                <a:lnTo>
                  <a:pt x="258" y="218"/>
                </a:lnTo>
                <a:lnTo>
                  <a:pt x="260" y="209"/>
                </a:lnTo>
                <a:lnTo>
                  <a:pt x="261" y="200"/>
                </a:lnTo>
                <a:lnTo>
                  <a:pt x="263" y="191"/>
                </a:lnTo>
                <a:lnTo>
                  <a:pt x="264" y="183"/>
                </a:lnTo>
                <a:lnTo>
                  <a:pt x="266" y="174"/>
                </a:lnTo>
                <a:lnTo>
                  <a:pt x="267" y="166"/>
                </a:lnTo>
                <a:lnTo>
                  <a:pt x="269" y="158"/>
                </a:lnTo>
                <a:lnTo>
                  <a:pt x="270" y="150"/>
                </a:lnTo>
                <a:lnTo>
                  <a:pt x="272" y="143"/>
                </a:lnTo>
                <a:lnTo>
                  <a:pt x="273" y="135"/>
                </a:lnTo>
                <a:lnTo>
                  <a:pt x="275" y="128"/>
                </a:lnTo>
                <a:lnTo>
                  <a:pt x="276" y="121"/>
                </a:lnTo>
                <a:lnTo>
                  <a:pt x="278" y="114"/>
                </a:lnTo>
                <a:lnTo>
                  <a:pt x="279" y="107"/>
                </a:lnTo>
                <a:lnTo>
                  <a:pt x="280" y="101"/>
                </a:lnTo>
                <a:lnTo>
                  <a:pt x="282" y="94"/>
                </a:lnTo>
                <a:lnTo>
                  <a:pt x="283" y="88"/>
                </a:lnTo>
                <a:lnTo>
                  <a:pt x="285" y="83"/>
                </a:lnTo>
                <a:lnTo>
                  <a:pt x="287" y="77"/>
                </a:lnTo>
                <a:lnTo>
                  <a:pt x="288" y="71"/>
                </a:lnTo>
                <a:lnTo>
                  <a:pt x="290" y="66"/>
                </a:lnTo>
                <a:lnTo>
                  <a:pt x="291" y="61"/>
                </a:lnTo>
                <a:lnTo>
                  <a:pt x="292" y="56"/>
                </a:lnTo>
                <a:lnTo>
                  <a:pt x="294" y="51"/>
                </a:lnTo>
                <a:lnTo>
                  <a:pt x="295" y="47"/>
                </a:lnTo>
                <a:lnTo>
                  <a:pt x="297" y="42"/>
                </a:lnTo>
                <a:lnTo>
                  <a:pt x="299" y="38"/>
                </a:lnTo>
                <a:lnTo>
                  <a:pt x="300" y="34"/>
                </a:lnTo>
                <a:lnTo>
                  <a:pt x="301" y="30"/>
                </a:lnTo>
                <a:lnTo>
                  <a:pt x="303" y="27"/>
                </a:lnTo>
                <a:lnTo>
                  <a:pt x="304" y="24"/>
                </a:lnTo>
                <a:lnTo>
                  <a:pt x="306" y="21"/>
                </a:lnTo>
                <a:lnTo>
                  <a:pt x="307" y="18"/>
                </a:lnTo>
                <a:lnTo>
                  <a:pt x="309" y="15"/>
                </a:lnTo>
                <a:lnTo>
                  <a:pt x="310" y="13"/>
                </a:lnTo>
                <a:lnTo>
                  <a:pt x="312" y="10"/>
                </a:lnTo>
                <a:lnTo>
                  <a:pt x="313" y="9"/>
                </a:lnTo>
                <a:lnTo>
                  <a:pt x="315" y="7"/>
                </a:lnTo>
                <a:lnTo>
                  <a:pt x="316" y="5"/>
                </a:lnTo>
                <a:lnTo>
                  <a:pt x="318" y="4"/>
                </a:lnTo>
                <a:lnTo>
                  <a:pt x="319" y="3"/>
                </a:lnTo>
                <a:lnTo>
                  <a:pt x="321" y="2"/>
                </a:lnTo>
                <a:lnTo>
                  <a:pt x="322" y="1"/>
                </a:lnTo>
                <a:lnTo>
                  <a:pt x="324" y="0"/>
                </a:lnTo>
                <a:lnTo>
                  <a:pt x="325" y="0"/>
                </a:lnTo>
                <a:lnTo>
                  <a:pt x="327" y="0"/>
                </a:lnTo>
                <a:lnTo>
                  <a:pt x="328" y="0"/>
                </a:lnTo>
                <a:lnTo>
                  <a:pt x="330" y="0"/>
                </a:lnTo>
                <a:lnTo>
                  <a:pt x="331" y="0"/>
                </a:lnTo>
                <a:lnTo>
                  <a:pt x="332" y="0"/>
                </a:lnTo>
                <a:lnTo>
                  <a:pt x="334" y="0"/>
                </a:lnTo>
                <a:lnTo>
                  <a:pt x="336" y="0"/>
                </a:lnTo>
                <a:lnTo>
                  <a:pt x="337" y="0"/>
                </a:lnTo>
                <a:lnTo>
                  <a:pt x="339" y="0"/>
                </a:lnTo>
                <a:lnTo>
                  <a:pt x="340" y="0"/>
                </a:lnTo>
                <a:lnTo>
                  <a:pt x="342" y="0"/>
                </a:lnTo>
                <a:lnTo>
                  <a:pt x="343" y="0"/>
                </a:lnTo>
                <a:lnTo>
                  <a:pt x="344" y="0"/>
                </a:lnTo>
                <a:lnTo>
                  <a:pt x="346" y="0"/>
                </a:lnTo>
                <a:lnTo>
                  <a:pt x="347" y="0"/>
                </a:lnTo>
                <a:lnTo>
                  <a:pt x="349" y="0"/>
                </a:lnTo>
                <a:lnTo>
                  <a:pt x="351" y="0"/>
                </a:lnTo>
                <a:lnTo>
                  <a:pt x="352" y="0"/>
                </a:lnTo>
                <a:lnTo>
                  <a:pt x="353" y="0"/>
                </a:lnTo>
                <a:lnTo>
                  <a:pt x="355" y="0"/>
                </a:lnTo>
                <a:lnTo>
                  <a:pt x="356" y="0"/>
                </a:lnTo>
                <a:lnTo>
                  <a:pt x="358" y="0"/>
                </a:lnTo>
                <a:lnTo>
                  <a:pt x="359" y="0"/>
                </a:lnTo>
                <a:lnTo>
                  <a:pt x="361" y="0"/>
                </a:lnTo>
                <a:lnTo>
                  <a:pt x="362" y="0"/>
                </a:lnTo>
                <a:lnTo>
                  <a:pt x="364" y="0"/>
                </a:lnTo>
                <a:lnTo>
                  <a:pt x="365" y="0"/>
                </a:lnTo>
                <a:lnTo>
                  <a:pt x="367" y="0"/>
                </a:lnTo>
                <a:lnTo>
                  <a:pt x="368" y="0"/>
                </a:lnTo>
                <a:lnTo>
                  <a:pt x="370" y="0"/>
                </a:lnTo>
                <a:lnTo>
                  <a:pt x="371" y="0"/>
                </a:lnTo>
                <a:lnTo>
                  <a:pt x="373" y="0"/>
                </a:lnTo>
                <a:lnTo>
                  <a:pt x="374" y="0"/>
                </a:lnTo>
                <a:lnTo>
                  <a:pt x="376" y="0"/>
                </a:lnTo>
                <a:lnTo>
                  <a:pt x="377" y="0"/>
                </a:lnTo>
                <a:lnTo>
                  <a:pt x="379" y="0"/>
                </a:lnTo>
                <a:lnTo>
                  <a:pt x="380" y="0"/>
                </a:lnTo>
                <a:lnTo>
                  <a:pt x="382" y="0"/>
                </a:lnTo>
                <a:lnTo>
                  <a:pt x="383" y="0"/>
                </a:lnTo>
                <a:lnTo>
                  <a:pt x="384" y="0"/>
                </a:lnTo>
                <a:lnTo>
                  <a:pt x="386" y="0"/>
                </a:lnTo>
                <a:lnTo>
                  <a:pt x="388" y="0"/>
                </a:lnTo>
                <a:lnTo>
                  <a:pt x="389" y="0"/>
                </a:lnTo>
                <a:lnTo>
                  <a:pt x="391" y="0"/>
                </a:lnTo>
                <a:lnTo>
                  <a:pt x="392" y="0"/>
                </a:lnTo>
                <a:lnTo>
                  <a:pt x="394" y="0"/>
                </a:lnTo>
                <a:lnTo>
                  <a:pt x="395" y="0"/>
                </a:lnTo>
                <a:lnTo>
                  <a:pt x="396" y="0"/>
                </a:lnTo>
                <a:lnTo>
                  <a:pt x="398" y="0"/>
                </a:lnTo>
                <a:lnTo>
                  <a:pt x="399" y="0"/>
                </a:lnTo>
                <a:lnTo>
                  <a:pt x="401" y="0"/>
                </a:lnTo>
                <a:lnTo>
                  <a:pt x="403" y="0"/>
                </a:lnTo>
                <a:lnTo>
                  <a:pt x="404" y="0"/>
                </a:lnTo>
                <a:lnTo>
                  <a:pt x="405" y="0"/>
                </a:lnTo>
                <a:lnTo>
                  <a:pt x="407" y="0"/>
                </a:lnTo>
                <a:lnTo>
                  <a:pt x="408" y="0"/>
                </a:lnTo>
                <a:lnTo>
                  <a:pt x="410" y="0"/>
                </a:lnTo>
                <a:lnTo>
                  <a:pt x="411" y="0"/>
                </a:lnTo>
                <a:lnTo>
                  <a:pt x="413" y="0"/>
                </a:lnTo>
                <a:lnTo>
                  <a:pt x="414" y="0"/>
                </a:lnTo>
                <a:lnTo>
                  <a:pt x="416" y="0"/>
                </a:lnTo>
                <a:lnTo>
                  <a:pt x="417" y="0"/>
                </a:lnTo>
                <a:lnTo>
                  <a:pt x="419" y="0"/>
                </a:lnTo>
                <a:lnTo>
                  <a:pt x="420" y="0"/>
                </a:lnTo>
                <a:lnTo>
                  <a:pt x="422" y="0"/>
                </a:lnTo>
                <a:lnTo>
                  <a:pt x="423" y="0"/>
                </a:lnTo>
                <a:lnTo>
                  <a:pt x="425" y="0"/>
                </a:lnTo>
                <a:lnTo>
                  <a:pt x="426" y="0"/>
                </a:lnTo>
                <a:lnTo>
                  <a:pt x="428" y="0"/>
                </a:lnTo>
                <a:lnTo>
                  <a:pt x="429" y="0"/>
                </a:lnTo>
                <a:lnTo>
                  <a:pt x="431" y="0"/>
                </a:lnTo>
                <a:lnTo>
                  <a:pt x="432" y="0"/>
                </a:lnTo>
                <a:lnTo>
                  <a:pt x="434" y="0"/>
                </a:lnTo>
                <a:lnTo>
                  <a:pt x="435" y="0"/>
                </a:lnTo>
                <a:lnTo>
                  <a:pt x="437" y="0"/>
                </a:lnTo>
                <a:lnTo>
                  <a:pt x="438" y="0"/>
                </a:lnTo>
                <a:lnTo>
                  <a:pt x="440" y="0"/>
                </a:lnTo>
                <a:lnTo>
                  <a:pt x="441" y="0"/>
                </a:lnTo>
                <a:lnTo>
                  <a:pt x="443" y="0"/>
                </a:lnTo>
                <a:lnTo>
                  <a:pt x="444" y="0"/>
                </a:lnTo>
                <a:lnTo>
                  <a:pt x="446" y="0"/>
                </a:lnTo>
                <a:lnTo>
                  <a:pt x="447" y="0"/>
                </a:lnTo>
                <a:lnTo>
                  <a:pt x="448" y="0"/>
                </a:lnTo>
                <a:lnTo>
                  <a:pt x="450" y="0"/>
                </a:lnTo>
                <a:lnTo>
                  <a:pt x="451" y="0"/>
                </a:lnTo>
                <a:lnTo>
                  <a:pt x="453" y="0"/>
                </a:lnTo>
                <a:lnTo>
                  <a:pt x="455" y="0"/>
                </a:lnTo>
                <a:lnTo>
                  <a:pt x="456" y="0"/>
                </a:lnTo>
                <a:lnTo>
                  <a:pt x="458" y="0"/>
                </a:lnTo>
                <a:lnTo>
                  <a:pt x="459" y="0"/>
                </a:lnTo>
                <a:lnTo>
                  <a:pt x="460" y="0"/>
                </a:lnTo>
                <a:lnTo>
                  <a:pt x="462" y="0"/>
                </a:lnTo>
                <a:lnTo>
                  <a:pt x="463" y="0"/>
                </a:lnTo>
                <a:lnTo>
                  <a:pt x="465" y="0"/>
                </a:lnTo>
                <a:lnTo>
                  <a:pt x="467" y="0"/>
                </a:lnTo>
                <a:lnTo>
                  <a:pt x="468" y="0"/>
                </a:lnTo>
                <a:lnTo>
                  <a:pt x="469" y="0"/>
                </a:lnTo>
                <a:lnTo>
                  <a:pt x="471" y="0"/>
                </a:lnTo>
                <a:lnTo>
                  <a:pt x="472" y="0"/>
                </a:lnTo>
                <a:lnTo>
                  <a:pt x="474" y="0"/>
                </a:lnTo>
                <a:lnTo>
                  <a:pt x="475" y="0"/>
                </a:lnTo>
                <a:lnTo>
                  <a:pt x="477" y="0"/>
                </a:lnTo>
                <a:lnTo>
                  <a:pt x="478" y="0"/>
                </a:lnTo>
                <a:lnTo>
                  <a:pt x="480" y="0"/>
                </a:lnTo>
                <a:lnTo>
                  <a:pt x="481" y="0"/>
                </a:lnTo>
                <a:lnTo>
                  <a:pt x="483" y="0"/>
                </a:lnTo>
                <a:lnTo>
                  <a:pt x="484" y="0"/>
                </a:lnTo>
                <a:lnTo>
                  <a:pt x="486" y="0"/>
                </a:lnTo>
                <a:lnTo>
                  <a:pt x="487" y="0"/>
                </a:lnTo>
                <a:lnTo>
                  <a:pt x="489" y="0"/>
                </a:lnTo>
                <a:lnTo>
                  <a:pt x="490" y="0"/>
                </a:lnTo>
                <a:lnTo>
                  <a:pt x="492" y="0"/>
                </a:lnTo>
                <a:lnTo>
                  <a:pt x="493" y="0"/>
                </a:lnTo>
                <a:lnTo>
                  <a:pt x="495" y="0"/>
                </a:lnTo>
                <a:lnTo>
                  <a:pt x="496" y="0"/>
                </a:lnTo>
                <a:lnTo>
                  <a:pt x="498" y="0"/>
                </a:lnTo>
                <a:lnTo>
                  <a:pt x="499" y="0"/>
                </a:lnTo>
                <a:lnTo>
                  <a:pt x="500" y="0"/>
                </a:lnTo>
                <a:lnTo>
                  <a:pt x="502" y="0"/>
                </a:lnTo>
                <a:lnTo>
                  <a:pt x="503" y="0"/>
                </a:lnTo>
                <a:lnTo>
                  <a:pt x="505" y="0"/>
                </a:lnTo>
                <a:lnTo>
                  <a:pt x="507" y="0"/>
                </a:lnTo>
                <a:lnTo>
                  <a:pt x="508" y="0"/>
                </a:lnTo>
                <a:lnTo>
                  <a:pt x="510" y="0"/>
                </a:lnTo>
                <a:lnTo>
                  <a:pt x="511" y="0"/>
                </a:lnTo>
                <a:lnTo>
                  <a:pt x="512" y="0"/>
                </a:lnTo>
                <a:lnTo>
                  <a:pt x="514" y="0"/>
                </a:lnTo>
                <a:lnTo>
                  <a:pt x="515" y="0"/>
                </a:lnTo>
                <a:lnTo>
                  <a:pt x="517" y="0"/>
                </a:lnTo>
                <a:lnTo>
                  <a:pt x="519" y="0"/>
                </a:lnTo>
                <a:lnTo>
                  <a:pt x="520" y="0"/>
                </a:lnTo>
                <a:lnTo>
                  <a:pt x="521" y="0"/>
                </a:lnTo>
                <a:lnTo>
                  <a:pt x="523" y="0"/>
                </a:lnTo>
                <a:lnTo>
                  <a:pt x="524" y="0"/>
                </a:lnTo>
                <a:lnTo>
                  <a:pt x="526" y="0"/>
                </a:lnTo>
                <a:lnTo>
                  <a:pt x="527" y="0"/>
                </a:lnTo>
                <a:lnTo>
                  <a:pt x="529" y="0"/>
                </a:lnTo>
                <a:lnTo>
                  <a:pt x="530" y="0"/>
                </a:lnTo>
                <a:lnTo>
                  <a:pt x="532" y="0"/>
                </a:lnTo>
                <a:lnTo>
                  <a:pt x="533" y="0"/>
                </a:lnTo>
                <a:lnTo>
                  <a:pt x="535" y="0"/>
                </a:lnTo>
                <a:lnTo>
                  <a:pt x="536" y="0"/>
                </a:lnTo>
                <a:lnTo>
                  <a:pt x="538" y="0"/>
                </a:lnTo>
                <a:lnTo>
                  <a:pt x="539" y="0"/>
                </a:lnTo>
                <a:lnTo>
                  <a:pt x="541" y="0"/>
                </a:lnTo>
                <a:lnTo>
                  <a:pt x="542" y="0"/>
                </a:lnTo>
                <a:lnTo>
                  <a:pt x="544" y="0"/>
                </a:lnTo>
                <a:lnTo>
                  <a:pt x="545" y="0"/>
                </a:lnTo>
                <a:lnTo>
                  <a:pt x="547" y="0"/>
                </a:lnTo>
                <a:lnTo>
                  <a:pt x="548" y="0"/>
                </a:lnTo>
                <a:lnTo>
                  <a:pt x="550" y="0"/>
                </a:lnTo>
                <a:lnTo>
                  <a:pt x="551" y="0"/>
                </a:lnTo>
                <a:lnTo>
                  <a:pt x="552" y="0"/>
                </a:lnTo>
                <a:lnTo>
                  <a:pt x="554" y="0"/>
                </a:lnTo>
                <a:lnTo>
                  <a:pt x="556" y="0"/>
                </a:lnTo>
                <a:lnTo>
                  <a:pt x="557" y="0"/>
                </a:lnTo>
                <a:lnTo>
                  <a:pt x="559" y="0"/>
                </a:lnTo>
                <a:lnTo>
                  <a:pt x="560" y="0"/>
                </a:lnTo>
                <a:lnTo>
                  <a:pt x="562" y="0"/>
                </a:lnTo>
                <a:lnTo>
                  <a:pt x="563" y="0"/>
                </a:lnTo>
                <a:lnTo>
                  <a:pt x="564" y="0"/>
                </a:lnTo>
                <a:lnTo>
                  <a:pt x="566" y="0"/>
                </a:lnTo>
                <a:lnTo>
                  <a:pt x="567" y="0"/>
                </a:lnTo>
                <a:lnTo>
                  <a:pt x="569" y="0"/>
                </a:lnTo>
                <a:lnTo>
                  <a:pt x="571" y="0"/>
                </a:lnTo>
                <a:lnTo>
                  <a:pt x="572" y="0"/>
                </a:lnTo>
                <a:lnTo>
                  <a:pt x="573" y="0"/>
                </a:lnTo>
                <a:lnTo>
                  <a:pt x="575" y="0"/>
                </a:lnTo>
                <a:lnTo>
                  <a:pt x="576" y="0"/>
                </a:lnTo>
                <a:lnTo>
                  <a:pt x="578" y="0"/>
                </a:lnTo>
                <a:lnTo>
                  <a:pt x="579" y="0"/>
                </a:lnTo>
                <a:lnTo>
                  <a:pt x="581" y="0"/>
                </a:lnTo>
                <a:lnTo>
                  <a:pt x="582" y="0"/>
                </a:lnTo>
                <a:lnTo>
                  <a:pt x="584" y="0"/>
                </a:lnTo>
                <a:lnTo>
                  <a:pt x="585" y="0"/>
                </a:lnTo>
                <a:lnTo>
                  <a:pt x="587" y="0"/>
                </a:lnTo>
                <a:lnTo>
                  <a:pt x="588" y="0"/>
                </a:lnTo>
                <a:lnTo>
                  <a:pt x="590" y="0"/>
                </a:lnTo>
                <a:lnTo>
                  <a:pt x="591" y="0"/>
                </a:lnTo>
                <a:lnTo>
                  <a:pt x="593" y="0"/>
                </a:lnTo>
                <a:lnTo>
                  <a:pt x="594" y="0"/>
                </a:lnTo>
                <a:lnTo>
                  <a:pt x="596" y="0"/>
                </a:lnTo>
                <a:lnTo>
                  <a:pt x="597" y="0"/>
                </a:lnTo>
                <a:lnTo>
                  <a:pt x="599" y="0"/>
                </a:lnTo>
                <a:lnTo>
                  <a:pt x="600" y="0"/>
                </a:lnTo>
                <a:lnTo>
                  <a:pt x="602" y="0"/>
                </a:lnTo>
                <a:lnTo>
                  <a:pt x="603" y="0"/>
                </a:lnTo>
                <a:lnTo>
                  <a:pt x="604" y="0"/>
                </a:lnTo>
                <a:lnTo>
                  <a:pt x="606" y="0"/>
                </a:lnTo>
                <a:lnTo>
                  <a:pt x="608" y="0"/>
                </a:lnTo>
                <a:lnTo>
                  <a:pt x="609" y="0"/>
                </a:lnTo>
                <a:lnTo>
                  <a:pt x="611" y="0"/>
                </a:lnTo>
                <a:lnTo>
                  <a:pt x="612" y="0"/>
                </a:lnTo>
                <a:lnTo>
                  <a:pt x="614" y="0"/>
                </a:lnTo>
                <a:lnTo>
                  <a:pt x="615" y="0"/>
                </a:lnTo>
                <a:lnTo>
                  <a:pt x="616" y="0"/>
                </a:lnTo>
                <a:lnTo>
                  <a:pt x="618" y="0"/>
                </a:lnTo>
                <a:lnTo>
                  <a:pt x="619" y="0"/>
                </a:lnTo>
                <a:lnTo>
                  <a:pt x="621" y="0"/>
                </a:lnTo>
                <a:lnTo>
                  <a:pt x="623" y="0"/>
                </a:lnTo>
                <a:lnTo>
                  <a:pt x="624" y="0"/>
                </a:lnTo>
                <a:lnTo>
                  <a:pt x="625" y="0"/>
                </a:lnTo>
                <a:lnTo>
                  <a:pt x="627" y="0"/>
                </a:lnTo>
                <a:lnTo>
                  <a:pt x="628" y="0"/>
                </a:lnTo>
                <a:lnTo>
                  <a:pt x="630" y="0"/>
                </a:lnTo>
                <a:lnTo>
                  <a:pt x="631" y="0"/>
                </a:lnTo>
                <a:lnTo>
                  <a:pt x="633" y="0"/>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6" y="0"/>
                </a:lnTo>
                <a:lnTo>
                  <a:pt x="658" y="0"/>
                </a:lnTo>
                <a:lnTo>
                  <a:pt x="660" y="0"/>
                </a:lnTo>
                <a:lnTo>
                  <a:pt x="661" y="0"/>
                </a:lnTo>
                <a:lnTo>
                  <a:pt x="663" y="0"/>
                </a:lnTo>
                <a:lnTo>
                  <a:pt x="664" y="0"/>
                </a:lnTo>
                <a:lnTo>
                  <a:pt x="666" y="0"/>
                </a:lnTo>
                <a:lnTo>
                  <a:pt x="667" y="0"/>
                </a:lnTo>
                <a:lnTo>
                  <a:pt x="668" y="0"/>
                </a:lnTo>
                <a:lnTo>
                  <a:pt x="670" y="0"/>
                </a:lnTo>
                <a:lnTo>
                  <a:pt x="671" y="0"/>
                </a:lnTo>
                <a:lnTo>
                  <a:pt x="673" y="0"/>
                </a:lnTo>
                <a:lnTo>
                  <a:pt x="675" y="0"/>
                </a:lnTo>
                <a:lnTo>
                  <a:pt x="676" y="0"/>
                </a:lnTo>
                <a:lnTo>
                  <a:pt x="677" y="0"/>
                </a:lnTo>
                <a:lnTo>
                  <a:pt x="679" y="0"/>
                </a:lnTo>
                <a:lnTo>
                  <a:pt x="680" y="0"/>
                </a:lnTo>
                <a:lnTo>
                  <a:pt x="682" y="0"/>
                </a:lnTo>
                <a:lnTo>
                  <a:pt x="683" y="0"/>
                </a:lnTo>
                <a:lnTo>
                  <a:pt x="685" y="0"/>
                </a:lnTo>
                <a:lnTo>
                  <a:pt x="686" y="0"/>
                </a:lnTo>
                <a:lnTo>
                  <a:pt x="688" y="0"/>
                </a:lnTo>
                <a:lnTo>
                  <a:pt x="689" y="0"/>
                </a:lnTo>
                <a:lnTo>
                  <a:pt x="691" y="0"/>
                </a:lnTo>
                <a:lnTo>
                  <a:pt x="692" y="0"/>
                </a:lnTo>
                <a:lnTo>
                  <a:pt x="694" y="0"/>
                </a:lnTo>
                <a:lnTo>
                  <a:pt x="695" y="0"/>
                </a:lnTo>
                <a:lnTo>
                  <a:pt x="697" y="0"/>
                </a:lnTo>
                <a:lnTo>
                  <a:pt x="698" y="0"/>
                </a:lnTo>
                <a:lnTo>
                  <a:pt x="700" y="0"/>
                </a:lnTo>
                <a:lnTo>
                  <a:pt x="701" y="0"/>
                </a:lnTo>
                <a:lnTo>
                  <a:pt x="703" y="0"/>
                </a:lnTo>
                <a:lnTo>
                  <a:pt x="704" y="0"/>
                </a:lnTo>
                <a:lnTo>
                  <a:pt x="706" y="0"/>
                </a:lnTo>
                <a:lnTo>
                  <a:pt x="707" y="0"/>
                </a:lnTo>
                <a:lnTo>
                  <a:pt x="708" y="0"/>
                </a:lnTo>
                <a:lnTo>
                  <a:pt x="710" y="0"/>
                </a:lnTo>
                <a:lnTo>
                  <a:pt x="712" y="0"/>
                </a:lnTo>
                <a:lnTo>
                  <a:pt x="713" y="0"/>
                </a:lnTo>
                <a:lnTo>
                  <a:pt x="715" y="0"/>
                </a:lnTo>
                <a:lnTo>
                  <a:pt x="716" y="0"/>
                </a:lnTo>
                <a:lnTo>
                  <a:pt x="718" y="0"/>
                </a:lnTo>
                <a:lnTo>
                  <a:pt x="719" y="0"/>
                </a:lnTo>
                <a:lnTo>
                  <a:pt x="720" y="0"/>
                </a:lnTo>
                <a:lnTo>
                  <a:pt x="722" y="0"/>
                </a:lnTo>
                <a:lnTo>
                  <a:pt x="723" y="0"/>
                </a:lnTo>
                <a:lnTo>
                  <a:pt x="725" y="0"/>
                </a:lnTo>
                <a:lnTo>
                  <a:pt x="727" y="0"/>
                </a:lnTo>
                <a:lnTo>
                  <a:pt x="728" y="0"/>
                </a:lnTo>
                <a:lnTo>
                  <a:pt x="729" y="0"/>
                </a:lnTo>
                <a:lnTo>
                  <a:pt x="731" y="0"/>
                </a:lnTo>
                <a:lnTo>
                  <a:pt x="732" y="0"/>
                </a:lnTo>
                <a:lnTo>
                  <a:pt x="734" y="0"/>
                </a:lnTo>
                <a:lnTo>
                  <a:pt x="735" y="0"/>
                </a:lnTo>
                <a:lnTo>
                  <a:pt x="737" y="0"/>
                </a:lnTo>
                <a:lnTo>
                  <a:pt x="739" y="0"/>
                </a:lnTo>
                <a:lnTo>
                  <a:pt x="740" y="0"/>
                </a:lnTo>
                <a:lnTo>
                  <a:pt x="741" y="0"/>
                </a:lnTo>
                <a:lnTo>
                  <a:pt x="743" y="0"/>
                </a:lnTo>
                <a:lnTo>
                  <a:pt x="744" y="0"/>
                </a:lnTo>
                <a:lnTo>
                  <a:pt x="746" y="0"/>
                </a:lnTo>
                <a:lnTo>
                  <a:pt x="747" y="0"/>
                </a:lnTo>
                <a:lnTo>
                  <a:pt x="749" y="0"/>
                </a:lnTo>
                <a:lnTo>
                  <a:pt x="750" y="0"/>
                </a:lnTo>
                <a:lnTo>
                  <a:pt x="752" y="0"/>
                </a:lnTo>
                <a:lnTo>
                  <a:pt x="753" y="0"/>
                </a:lnTo>
                <a:lnTo>
                  <a:pt x="755" y="0"/>
                </a:lnTo>
                <a:lnTo>
                  <a:pt x="756" y="0"/>
                </a:lnTo>
                <a:lnTo>
                  <a:pt x="758" y="0"/>
                </a:lnTo>
                <a:lnTo>
                  <a:pt x="759" y="0"/>
                </a:lnTo>
                <a:lnTo>
                  <a:pt x="761" y="0"/>
                </a:lnTo>
                <a:lnTo>
                  <a:pt x="762" y="0"/>
                </a:lnTo>
                <a:lnTo>
                  <a:pt x="764" y="0"/>
                </a:lnTo>
                <a:lnTo>
                  <a:pt x="765" y="0"/>
                </a:lnTo>
                <a:lnTo>
                  <a:pt x="767" y="0"/>
                </a:lnTo>
                <a:lnTo>
                  <a:pt x="768" y="0"/>
                </a:lnTo>
                <a:lnTo>
                  <a:pt x="770" y="0"/>
                </a:lnTo>
                <a:lnTo>
                  <a:pt x="771" y="0"/>
                </a:lnTo>
                <a:lnTo>
                  <a:pt x="772" y="0"/>
                </a:lnTo>
                <a:lnTo>
                  <a:pt x="774" y="0"/>
                </a:lnTo>
                <a:lnTo>
                  <a:pt x="775" y="0"/>
                </a:lnTo>
                <a:lnTo>
                  <a:pt x="777" y="0"/>
                </a:lnTo>
                <a:lnTo>
                  <a:pt x="779" y="0"/>
                </a:lnTo>
                <a:lnTo>
                  <a:pt x="780" y="0"/>
                </a:lnTo>
                <a:lnTo>
                  <a:pt x="782" y="0"/>
                </a:lnTo>
                <a:lnTo>
                  <a:pt x="783" y="0"/>
                </a:lnTo>
                <a:lnTo>
                  <a:pt x="784" y="0"/>
                </a:lnTo>
                <a:lnTo>
                  <a:pt x="786" y="0"/>
                </a:lnTo>
                <a:lnTo>
                  <a:pt x="787" y="0"/>
                </a:lnTo>
                <a:lnTo>
                  <a:pt x="789" y="0"/>
                </a:lnTo>
                <a:lnTo>
                  <a:pt x="791" y="0"/>
                </a:lnTo>
                <a:lnTo>
                  <a:pt x="792" y="0"/>
                </a:lnTo>
                <a:lnTo>
                  <a:pt x="793" y="0"/>
                </a:lnTo>
                <a:lnTo>
                  <a:pt x="795" y="0"/>
                </a:lnTo>
                <a:lnTo>
                  <a:pt x="796" y="0"/>
                </a:lnTo>
                <a:lnTo>
                  <a:pt x="798" y="0"/>
                </a:lnTo>
                <a:lnTo>
                  <a:pt x="799" y="0"/>
                </a:lnTo>
                <a:lnTo>
                  <a:pt x="801" y="0"/>
                </a:lnTo>
                <a:lnTo>
                  <a:pt x="802" y="0"/>
                </a:lnTo>
                <a:lnTo>
                  <a:pt x="804" y="0"/>
                </a:lnTo>
                <a:lnTo>
                  <a:pt x="805" y="0"/>
                </a:lnTo>
                <a:lnTo>
                  <a:pt x="807" y="0"/>
                </a:lnTo>
                <a:lnTo>
                  <a:pt x="808" y="0"/>
                </a:lnTo>
                <a:lnTo>
                  <a:pt x="810" y="0"/>
                </a:lnTo>
                <a:lnTo>
                  <a:pt x="811" y="0"/>
                </a:lnTo>
                <a:lnTo>
                  <a:pt x="813" y="0"/>
                </a:lnTo>
                <a:lnTo>
                  <a:pt x="814" y="0"/>
                </a:lnTo>
                <a:lnTo>
                  <a:pt x="816" y="0"/>
                </a:lnTo>
                <a:lnTo>
                  <a:pt x="817" y="0"/>
                </a:lnTo>
                <a:lnTo>
                  <a:pt x="819" y="0"/>
                </a:lnTo>
                <a:lnTo>
                  <a:pt x="820" y="0"/>
                </a:lnTo>
                <a:lnTo>
                  <a:pt x="822" y="0"/>
                </a:lnTo>
                <a:lnTo>
                  <a:pt x="823" y="0"/>
                </a:lnTo>
                <a:lnTo>
                  <a:pt x="824" y="0"/>
                </a:lnTo>
                <a:lnTo>
                  <a:pt x="826" y="0"/>
                </a:lnTo>
                <a:lnTo>
                  <a:pt x="828" y="0"/>
                </a:lnTo>
                <a:lnTo>
                  <a:pt x="829" y="0"/>
                </a:lnTo>
                <a:lnTo>
                  <a:pt x="831" y="0"/>
                </a:lnTo>
                <a:lnTo>
                  <a:pt x="832" y="0"/>
                </a:lnTo>
                <a:lnTo>
                  <a:pt x="834" y="0"/>
                </a:lnTo>
                <a:lnTo>
                  <a:pt x="835" y="0"/>
                </a:lnTo>
                <a:lnTo>
                  <a:pt x="836" y="0"/>
                </a:lnTo>
                <a:lnTo>
                  <a:pt x="838" y="0"/>
                </a:lnTo>
                <a:lnTo>
                  <a:pt x="839" y="0"/>
                </a:lnTo>
                <a:lnTo>
                  <a:pt x="841" y="0"/>
                </a:lnTo>
                <a:lnTo>
                  <a:pt x="843" y="0"/>
                </a:lnTo>
                <a:lnTo>
                  <a:pt x="844" y="0"/>
                </a:lnTo>
                <a:lnTo>
                  <a:pt x="845" y="0"/>
                </a:lnTo>
                <a:lnTo>
                  <a:pt x="847" y="0"/>
                </a:lnTo>
                <a:lnTo>
                  <a:pt x="848" y="0"/>
                </a:lnTo>
                <a:lnTo>
                  <a:pt x="850" y="0"/>
                </a:lnTo>
                <a:lnTo>
                  <a:pt x="851" y="0"/>
                </a:lnTo>
                <a:lnTo>
                  <a:pt x="853" y="0"/>
                </a:lnTo>
                <a:lnTo>
                  <a:pt x="854" y="0"/>
                </a:lnTo>
                <a:lnTo>
                  <a:pt x="856" y="0"/>
                </a:lnTo>
                <a:lnTo>
                  <a:pt x="857" y="0"/>
                </a:lnTo>
                <a:lnTo>
                  <a:pt x="859" y="0"/>
                </a:lnTo>
                <a:lnTo>
                  <a:pt x="860" y="0"/>
                </a:lnTo>
                <a:lnTo>
                  <a:pt x="862" y="0"/>
                </a:lnTo>
                <a:lnTo>
                  <a:pt x="863" y="0"/>
                </a:lnTo>
                <a:lnTo>
                  <a:pt x="865" y="0"/>
                </a:lnTo>
                <a:lnTo>
                  <a:pt x="866" y="0"/>
                </a:lnTo>
                <a:lnTo>
                  <a:pt x="868" y="0"/>
                </a:lnTo>
                <a:lnTo>
                  <a:pt x="869" y="0"/>
                </a:lnTo>
                <a:lnTo>
                  <a:pt x="871" y="0"/>
                </a:lnTo>
                <a:lnTo>
                  <a:pt x="872" y="0"/>
                </a:lnTo>
                <a:lnTo>
                  <a:pt x="874" y="0"/>
                </a:lnTo>
                <a:lnTo>
                  <a:pt x="875" y="0"/>
                </a:lnTo>
                <a:lnTo>
                  <a:pt x="876" y="0"/>
                </a:lnTo>
                <a:lnTo>
                  <a:pt x="878" y="0"/>
                </a:lnTo>
                <a:lnTo>
                  <a:pt x="880" y="0"/>
                </a:lnTo>
                <a:lnTo>
                  <a:pt x="881" y="0"/>
                </a:lnTo>
                <a:lnTo>
                  <a:pt x="883" y="0"/>
                </a:lnTo>
                <a:lnTo>
                  <a:pt x="884" y="0"/>
                </a:lnTo>
                <a:lnTo>
                  <a:pt x="886" y="0"/>
                </a:lnTo>
                <a:lnTo>
                  <a:pt x="887" y="0"/>
                </a:lnTo>
                <a:lnTo>
                  <a:pt x="888" y="0"/>
                </a:lnTo>
                <a:lnTo>
                  <a:pt x="890" y="0"/>
                </a:lnTo>
                <a:lnTo>
                  <a:pt x="891" y="0"/>
                </a:lnTo>
                <a:lnTo>
                  <a:pt x="893" y="0"/>
                </a:lnTo>
                <a:lnTo>
                  <a:pt x="895" y="0"/>
                </a:lnTo>
                <a:lnTo>
                  <a:pt x="896" y="0"/>
                </a:lnTo>
                <a:lnTo>
                  <a:pt x="897" y="0"/>
                </a:lnTo>
                <a:lnTo>
                  <a:pt x="899" y="0"/>
                </a:lnTo>
                <a:lnTo>
                  <a:pt x="900" y="0"/>
                </a:lnTo>
                <a:lnTo>
                  <a:pt x="902" y="0"/>
                </a:lnTo>
                <a:lnTo>
                  <a:pt x="903" y="0"/>
                </a:lnTo>
                <a:lnTo>
                  <a:pt x="905" y="0"/>
                </a:lnTo>
                <a:lnTo>
                  <a:pt x="906" y="0"/>
                </a:lnTo>
                <a:lnTo>
                  <a:pt x="908" y="0"/>
                </a:lnTo>
                <a:lnTo>
                  <a:pt x="909" y="0"/>
                </a:lnTo>
                <a:lnTo>
                  <a:pt x="911" y="0"/>
                </a:lnTo>
                <a:lnTo>
                  <a:pt x="912" y="0"/>
                </a:lnTo>
                <a:lnTo>
                  <a:pt x="914" y="0"/>
                </a:lnTo>
                <a:lnTo>
                  <a:pt x="915" y="0"/>
                </a:lnTo>
                <a:lnTo>
                  <a:pt x="917" y="0"/>
                </a:lnTo>
                <a:lnTo>
                  <a:pt x="918" y="0"/>
                </a:lnTo>
                <a:lnTo>
                  <a:pt x="920" y="0"/>
                </a:lnTo>
                <a:lnTo>
                  <a:pt x="921" y="0"/>
                </a:lnTo>
                <a:lnTo>
                  <a:pt x="923" y="0"/>
                </a:lnTo>
                <a:lnTo>
                  <a:pt x="924" y="0"/>
                </a:lnTo>
                <a:lnTo>
                  <a:pt x="926" y="0"/>
                </a:lnTo>
                <a:lnTo>
                  <a:pt x="927" y="0"/>
                </a:lnTo>
                <a:lnTo>
                  <a:pt x="928" y="0"/>
                </a:lnTo>
                <a:lnTo>
                  <a:pt x="930" y="0"/>
                </a:lnTo>
                <a:lnTo>
                  <a:pt x="932" y="0"/>
                </a:lnTo>
                <a:lnTo>
                  <a:pt x="933" y="0"/>
                </a:lnTo>
                <a:lnTo>
                  <a:pt x="935" y="0"/>
                </a:lnTo>
                <a:lnTo>
                  <a:pt x="936" y="0"/>
                </a:lnTo>
                <a:lnTo>
                  <a:pt x="938" y="0"/>
                </a:lnTo>
                <a:lnTo>
                  <a:pt x="939" y="0"/>
                </a:lnTo>
                <a:lnTo>
                  <a:pt x="940" y="0"/>
                </a:lnTo>
                <a:lnTo>
                  <a:pt x="942" y="0"/>
                </a:lnTo>
                <a:lnTo>
                  <a:pt x="943" y="0"/>
                </a:lnTo>
                <a:lnTo>
                  <a:pt x="945" y="0"/>
                </a:lnTo>
                <a:lnTo>
                  <a:pt x="947" y="0"/>
                </a:lnTo>
                <a:lnTo>
                  <a:pt x="948" y="0"/>
                </a:lnTo>
                <a:lnTo>
                  <a:pt x="949" y="0"/>
                </a:lnTo>
                <a:lnTo>
                  <a:pt x="951" y="0"/>
                </a:lnTo>
                <a:lnTo>
                  <a:pt x="952" y="0"/>
                </a:lnTo>
                <a:lnTo>
                  <a:pt x="954" y="0"/>
                </a:lnTo>
                <a:lnTo>
                  <a:pt x="955" y="0"/>
                </a:lnTo>
                <a:lnTo>
                  <a:pt x="957" y="0"/>
                </a:lnTo>
                <a:lnTo>
                  <a:pt x="959" y="0"/>
                </a:lnTo>
                <a:lnTo>
                  <a:pt x="960" y="0"/>
                </a:lnTo>
                <a:lnTo>
                  <a:pt x="961" y="0"/>
                </a:lnTo>
                <a:lnTo>
                  <a:pt x="963" y="0"/>
                </a:lnTo>
                <a:lnTo>
                  <a:pt x="964" y="0"/>
                </a:lnTo>
                <a:lnTo>
                  <a:pt x="966" y="0"/>
                </a:lnTo>
                <a:lnTo>
                  <a:pt x="967" y="0"/>
                </a:lnTo>
                <a:lnTo>
                  <a:pt x="969" y="0"/>
                </a:lnTo>
                <a:lnTo>
                  <a:pt x="970" y="0"/>
                </a:lnTo>
                <a:lnTo>
                  <a:pt x="972" y="0"/>
                </a:lnTo>
                <a:lnTo>
                  <a:pt x="973" y="0"/>
                </a:lnTo>
                <a:lnTo>
                  <a:pt x="975" y="0"/>
                </a:lnTo>
                <a:lnTo>
                  <a:pt x="976" y="0"/>
                </a:lnTo>
                <a:lnTo>
                  <a:pt x="978" y="0"/>
                </a:lnTo>
                <a:lnTo>
                  <a:pt x="979" y="0"/>
                </a:lnTo>
                <a:lnTo>
                  <a:pt x="980" y="0"/>
                </a:lnTo>
                <a:lnTo>
                  <a:pt x="982" y="0"/>
                </a:lnTo>
                <a:lnTo>
                  <a:pt x="984" y="0"/>
                </a:lnTo>
                <a:lnTo>
                  <a:pt x="985" y="0"/>
                </a:lnTo>
                <a:lnTo>
                  <a:pt x="987" y="0"/>
                </a:lnTo>
                <a:lnTo>
                  <a:pt x="988" y="0"/>
                </a:lnTo>
                <a:lnTo>
                  <a:pt x="990" y="0"/>
                </a:lnTo>
                <a:lnTo>
                  <a:pt x="991" y="0"/>
                </a:lnTo>
                <a:lnTo>
                  <a:pt x="992" y="0"/>
                </a:lnTo>
                <a:lnTo>
                  <a:pt x="994" y="0"/>
                </a:lnTo>
                <a:lnTo>
                  <a:pt x="995" y="0"/>
                </a:lnTo>
                <a:lnTo>
                  <a:pt x="997" y="0"/>
                </a:lnTo>
                <a:lnTo>
                  <a:pt x="999" y="0"/>
                </a:lnTo>
                <a:lnTo>
                  <a:pt x="1000" y="0"/>
                </a:lnTo>
                <a:lnTo>
                  <a:pt x="1001" y="0"/>
                </a:lnTo>
                <a:lnTo>
                  <a:pt x="1003" y="0"/>
                </a:lnTo>
                <a:lnTo>
                  <a:pt x="1004" y="0"/>
                </a:lnTo>
                <a:lnTo>
                  <a:pt x="1006" y="0"/>
                </a:lnTo>
                <a:lnTo>
                  <a:pt x="1007" y="0"/>
                </a:lnTo>
                <a:lnTo>
                  <a:pt x="1009" y="0"/>
                </a:lnTo>
                <a:lnTo>
                  <a:pt x="1011" y="0"/>
                </a:lnTo>
                <a:lnTo>
                  <a:pt x="1012" y="0"/>
                </a:lnTo>
                <a:lnTo>
                  <a:pt x="1013" y="0"/>
                </a:lnTo>
                <a:lnTo>
                  <a:pt x="1015" y="0"/>
                </a:lnTo>
                <a:lnTo>
                  <a:pt x="1016" y="0"/>
                </a:lnTo>
                <a:lnTo>
                  <a:pt x="1018" y="0"/>
                </a:lnTo>
                <a:lnTo>
                  <a:pt x="1019" y="0"/>
                </a:lnTo>
                <a:lnTo>
                  <a:pt x="1021" y="0"/>
                </a:lnTo>
                <a:lnTo>
                  <a:pt x="1022" y="0"/>
                </a:lnTo>
                <a:lnTo>
                  <a:pt x="1024" y="0"/>
                </a:lnTo>
                <a:lnTo>
                  <a:pt x="1025" y="0"/>
                </a:lnTo>
                <a:lnTo>
                  <a:pt x="1027" y="0"/>
                </a:lnTo>
                <a:lnTo>
                  <a:pt x="1028" y="0"/>
                </a:lnTo>
                <a:lnTo>
                  <a:pt x="1030" y="0"/>
                </a:lnTo>
                <a:lnTo>
                  <a:pt x="1031" y="0"/>
                </a:lnTo>
                <a:lnTo>
                  <a:pt x="1032" y="0"/>
                </a:lnTo>
                <a:lnTo>
                  <a:pt x="1034" y="0"/>
                </a:lnTo>
                <a:lnTo>
                  <a:pt x="1036" y="0"/>
                </a:lnTo>
                <a:lnTo>
                  <a:pt x="1037" y="0"/>
                </a:lnTo>
                <a:lnTo>
                  <a:pt x="1039" y="0"/>
                </a:lnTo>
                <a:lnTo>
                  <a:pt x="1040" y="0"/>
                </a:lnTo>
                <a:lnTo>
                  <a:pt x="1042" y="0"/>
                </a:lnTo>
                <a:lnTo>
                  <a:pt x="1043" y="0"/>
                </a:lnTo>
                <a:lnTo>
                  <a:pt x="1044" y="0"/>
                </a:lnTo>
                <a:lnTo>
                  <a:pt x="1046" y="0"/>
                </a:lnTo>
                <a:lnTo>
                  <a:pt x="1048" y="0"/>
                </a:lnTo>
                <a:lnTo>
                  <a:pt x="1049" y="0"/>
                </a:lnTo>
                <a:lnTo>
                  <a:pt x="1051" y="0"/>
                </a:lnTo>
                <a:lnTo>
                  <a:pt x="1052" y="0"/>
                </a:lnTo>
                <a:lnTo>
                  <a:pt x="1053" y="0"/>
                </a:lnTo>
                <a:lnTo>
                  <a:pt x="1055" y="0"/>
                </a:lnTo>
                <a:lnTo>
                  <a:pt x="1056" y="0"/>
                </a:lnTo>
                <a:lnTo>
                  <a:pt x="1058" y="0"/>
                </a:lnTo>
                <a:lnTo>
                  <a:pt x="1059" y="0"/>
                </a:lnTo>
                <a:lnTo>
                  <a:pt x="1061" y="0"/>
                </a:lnTo>
                <a:lnTo>
                  <a:pt x="1063" y="0"/>
                </a:lnTo>
                <a:lnTo>
                  <a:pt x="1064" y="0"/>
                </a:lnTo>
                <a:lnTo>
                  <a:pt x="1065" y="0"/>
                </a:lnTo>
                <a:lnTo>
                  <a:pt x="1067" y="0"/>
                </a:lnTo>
                <a:lnTo>
                  <a:pt x="1068" y="0"/>
                </a:lnTo>
                <a:lnTo>
                  <a:pt x="1070" y="0"/>
                </a:lnTo>
                <a:lnTo>
                  <a:pt x="1071" y="0"/>
                </a:lnTo>
                <a:lnTo>
                  <a:pt x="1073" y="0"/>
                </a:lnTo>
                <a:lnTo>
                  <a:pt x="1074" y="0"/>
                </a:lnTo>
                <a:lnTo>
                  <a:pt x="1076" y="0"/>
                </a:lnTo>
                <a:lnTo>
                  <a:pt x="1077" y="0"/>
                </a:lnTo>
                <a:lnTo>
                  <a:pt x="1079" y="0"/>
                </a:lnTo>
                <a:lnTo>
                  <a:pt x="1080" y="0"/>
                </a:lnTo>
                <a:lnTo>
                  <a:pt x="1082" y="0"/>
                </a:lnTo>
                <a:lnTo>
                  <a:pt x="1083" y="0"/>
                </a:lnTo>
                <a:lnTo>
                  <a:pt x="1085" y="0"/>
                </a:lnTo>
                <a:lnTo>
                  <a:pt x="1086" y="0"/>
                </a:lnTo>
                <a:lnTo>
                  <a:pt x="1088" y="0"/>
                </a:lnTo>
                <a:lnTo>
                  <a:pt x="1089" y="0"/>
                </a:lnTo>
                <a:lnTo>
                  <a:pt x="1091" y="0"/>
                </a:lnTo>
                <a:lnTo>
                  <a:pt x="1092" y="0"/>
                </a:lnTo>
                <a:lnTo>
                  <a:pt x="1094" y="0"/>
                </a:lnTo>
                <a:lnTo>
                  <a:pt x="1095" y="0"/>
                </a:lnTo>
                <a:lnTo>
                  <a:pt x="1096" y="0"/>
                </a:lnTo>
                <a:lnTo>
                  <a:pt x="1098" y="0"/>
                </a:lnTo>
                <a:lnTo>
                  <a:pt x="1100" y="0"/>
                </a:lnTo>
                <a:lnTo>
                  <a:pt x="1101" y="0"/>
                </a:lnTo>
                <a:lnTo>
                  <a:pt x="1103" y="0"/>
                </a:lnTo>
                <a:lnTo>
                  <a:pt x="1104" y="0"/>
                </a:lnTo>
                <a:lnTo>
                  <a:pt x="1106" y="0"/>
                </a:lnTo>
                <a:lnTo>
                  <a:pt x="1107" y="0"/>
                </a:lnTo>
                <a:lnTo>
                  <a:pt x="1108" y="0"/>
                </a:lnTo>
                <a:lnTo>
                  <a:pt x="1110" y="0"/>
                </a:lnTo>
                <a:lnTo>
                  <a:pt x="1111" y="0"/>
                </a:lnTo>
                <a:lnTo>
                  <a:pt x="1113" y="0"/>
                </a:lnTo>
                <a:lnTo>
                  <a:pt x="1115" y="0"/>
                </a:lnTo>
                <a:lnTo>
                  <a:pt x="1116" y="0"/>
                </a:lnTo>
                <a:lnTo>
                  <a:pt x="1117" y="0"/>
                </a:lnTo>
                <a:lnTo>
                  <a:pt x="1119" y="0"/>
                </a:lnTo>
                <a:lnTo>
                  <a:pt x="1120" y="0"/>
                </a:lnTo>
                <a:lnTo>
                  <a:pt x="1122" y="0"/>
                </a:lnTo>
                <a:lnTo>
                  <a:pt x="1123" y="0"/>
                </a:lnTo>
                <a:lnTo>
                  <a:pt x="1125" y="0"/>
                </a:lnTo>
                <a:lnTo>
                  <a:pt x="1126" y="0"/>
                </a:lnTo>
                <a:lnTo>
                  <a:pt x="1128" y="0"/>
                </a:lnTo>
                <a:lnTo>
                  <a:pt x="1129" y="0"/>
                </a:lnTo>
                <a:lnTo>
                  <a:pt x="1131" y="0"/>
                </a:lnTo>
                <a:lnTo>
                  <a:pt x="1132" y="0"/>
                </a:lnTo>
                <a:lnTo>
                  <a:pt x="1134" y="0"/>
                </a:lnTo>
                <a:lnTo>
                  <a:pt x="1135" y="0"/>
                </a:lnTo>
                <a:lnTo>
                  <a:pt x="1137" y="0"/>
                </a:lnTo>
                <a:lnTo>
                  <a:pt x="1138" y="0"/>
                </a:lnTo>
                <a:lnTo>
                  <a:pt x="1140" y="0"/>
                </a:lnTo>
                <a:lnTo>
                  <a:pt x="1141" y="0"/>
                </a:lnTo>
                <a:lnTo>
                  <a:pt x="1143" y="0"/>
                </a:lnTo>
                <a:lnTo>
                  <a:pt x="1144" y="0"/>
                </a:lnTo>
                <a:lnTo>
                  <a:pt x="1146" y="0"/>
                </a:lnTo>
                <a:lnTo>
                  <a:pt x="1147" y="0"/>
                </a:lnTo>
                <a:lnTo>
                  <a:pt x="1148" y="0"/>
                </a:lnTo>
                <a:lnTo>
                  <a:pt x="1150" y="0"/>
                </a:lnTo>
                <a:lnTo>
                  <a:pt x="1152" y="0"/>
                </a:lnTo>
                <a:lnTo>
                  <a:pt x="1153" y="0"/>
                </a:lnTo>
                <a:lnTo>
                  <a:pt x="1155" y="0"/>
                </a:lnTo>
                <a:lnTo>
                  <a:pt x="1156" y="0"/>
                </a:lnTo>
                <a:lnTo>
                  <a:pt x="1158" y="0"/>
                </a:lnTo>
                <a:lnTo>
                  <a:pt x="1159" y="0"/>
                </a:lnTo>
                <a:lnTo>
                  <a:pt x="1160" y="0"/>
                </a:lnTo>
                <a:lnTo>
                  <a:pt x="1162" y="0"/>
                </a:lnTo>
                <a:lnTo>
                  <a:pt x="1163" y="0"/>
                </a:lnTo>
                <a:lnTo>
                  <a:pt x="1165" y="0"/>
                </a:lnTo>
                <a:lnTo>
                  <a:pt x="1167" y="0"/>
                </a:lnTo>
                <a:lnTo>
                  <a:pt x="1168" y="0"/>
                </a:lnTo>
                <a:lnTo>
                  <a:pt x="1169" y="0"/>
                </a:lnTo>
                <a:lnTo>
                  <a:pt x="1171" y="0"/>
                </a:lnTo>
                <a:lnTo>
                  <a:pt x="1172" y="0"/>
                </a:lnTo>
                <a:lnTo>
                  <a:pt x="1174" y="0"/>
                </a:lnTo>
                <a:lnTo>
                  <a:pt x="1175" y="0"/>
                </a:lnTo>
                <a:lnTo>
                  <a:pt x="1177" y="0"/>
                </a:lnTo>
                <a:lnTo>
                  <a:pt x="1178" y="0"/>
                </a:lnTo>
                <a:lnTo>
                  <a:pt x="1180" y="0"/>
                </a:lnTo>
                <a:lnTo>
                  <a:pt x="1181" y="0"/>
                </a:lnTo>
                <a:lnTo>
                  <a:pt x="1183" y="0"/>
                </a:lnTo>
                <a:lnTo>
                  <a:pt x="1184" y="0"/>
                </a:lnTo>
                <a:lnTo>
                  <a:pt x="1186" y="0"/>
                </a:lnTo>
                <a:lnTo>
                  <a:pt x="1187" y="0"/>
                </a:lnTo>
                <a:lnTo>
                  <a:pt x="1189" y="0"/>
                </a:lnTo>
                <a:lnTo>
                  <a:pt x="1190" y="0"/>
                </a:lnTo>
                <a:lnTo>
                  <a:pt x="1192" y="0"/>
                </a:lnTo>
                <a:lnTo>
                  <a:pt x="1193" y="0"/>
                </a:lnTo>
                <a:lnTo>
                  <a:pt x="1195" y="0"/>
                </a:lnTo>
                <a:lnTo>
                  <a:pt x="1196" y="0"/>
                </a:lnTo>
                <a:lnTo>
                  <a:pt x="1198" y="0"/>
                </a:lnTo>
                <a:lnTo>
                  <a:pt x="1199" y="0"/>
                </a:lnTo>
                <a:lnTo>
                  <a:pt x="1200" y="0"/>
                </a:lnTo>
                <a:lnTo>
                  <a:pt x="1202" y="0"/>
                </a:lnTo>
                <a:lnTo>
                  <a:pt x="1204" y="0"/>
                </a:lnTo>
                <a:lnTo>
                  <a:pt x="1205" y="0"/>
                </a:lnTo>
                <a:lnTo>
                  <a:pt x="1207" y="0"/>
                </a:lnTo>
                <a:lnTo>
                  <a:pt x="1208" y="0"/>
                </a:lnTo>
                <a:lnTo>
                  <a:pt x="1210" y="0"/>
                </a:lnTo>
                <a:lnTo>
                  <a:pt x="1211" y="0"/>
                </a:lnTo>
                <a:lnTo>
                  <a:pt x="1212" y="0"/>
                </a:lnTo>
                <a:lnTo>
                  <a:pt x="1214" y="0"/>
                </a:lnTo>
                <a:lnTo>
                  <a:pt x="1215" y="0"/>
                </a:lnTo>
                <a:lnTo>
                  <a:pt x="1217" y="0"/>
                </a:lnTo>
                <a:lnTo>
                  <a:pt x="1219" y="0"/>
                </a:lnTo>
                <a:lnTo>
                  <a:pt x="1220" y="0"/>
                </a:lnTo>
                <a:lnTo>
                  <a:pt x="1221" y="0"/>
                </a:lnTo>
                <a:lnTo>
                  <a:pt x="1223" y="0"/>
                </a:lnTo>
                <a:lnTo>
                  <a:pt x="1224" y="0"/>
                </a:lnTo>
                <a:lnTo>
                  <a:pt x="1226" y="0"/>
                </a:lnTo>
                <a:lnTo>
                  <a:pt x="1227" y="0"/>
                </a:lnTo>
                <a:lnTo>
                  <a:pt x="1229" y="0"/>
                </a:lnTo>
                <a:lnTo>
                  <a:pt x="1231" y="0"/>
                </a:lnTo>
                <a:lnTo>
                  <a:pt x="1232" y="0"/>
                </a:lnTo>
                <a:lnTo>
                  <a:pt x="1233" y="0"/>
                </a:lnTo>
                <a:lnTo>
                  <a:pt x="1235" y="0"/>
                </a:lnTo>
                <a:lnTo>
                  <a:pt x="1236" y="0"/>
                </a:lnTo>
                <a:lnTo>
                  <a:pt x="1238" y="0"/>
                </a:lnTo>
                <a:lnTo>
                  <a:pt x="1239" y="0"/>
                </a:lnTo>
                <a:lnTo>
                  <a:pt x="1241" y="0"/>
                </a:lnTo>
                <a:lnTo>
                  <a:pt x="1242" y="0"/>
                </a:lnTo>
                <a:lnTo>
                  <a:pt x="1244" y="0"/>
                </a:lnTo>
                <a:lnTo>
                  <a:pt x="1245" y="0"/>
                </a:lnTo>
                <a:lnTo>
                  <a:pt x="1247" y="0"/>
                </a:lnTo>
                <a:lnTo>
                  <a:pt x="1248" y="0"/>
                </a:lnTo>
                <a:lnTo>
                  <a:pt x="1250" y="0"/>
                </a:lnTo>
                <a:lnTo>
                  <a:pt x="1251" y="0"/>
                </a:lnTo>
                <a:lnTo>
                  <a:pt x="1252" y="0"/>
                </a:lnTo>
                <a:lnTo>
                  <a:pt x="1254" y="0"/>
                </a:lnTo>
                <a:lnTo>
                  <a:pt x="1256" y="0"/>
                </a:lnTo>
                <a:lnTo>
                  <a:pt x="1257" y="0"/>
                </a:lnTo>
                <a:lnTo>
                  <a:pt x="1259" y="0"/>
                </a:lnTo>
                <a:lnTo>
                  <a:pt x="1260" y="0"/>
                </a:lnTo>
                <a:lnTo>
                  <a:pt x="1262" y="0"/>
                </a:lnTo>
                <a:lnTo>
                  <a:pt x="1263" y="0"/>
                </a:lnTo>
                <a:lnTo>
                  <a:pt x="1264" y="0"/>
                </a:lnTo>
                <a:lnTo>
                  <a:pt x="1266" y="0"/>
                </a:lnTo>
                <a:lnTo>
                  <a:pt x="1267" y="0"/>
                </a:lnTo>
                <a:lnTo>
                  <a:pt x="1269" y="0"/>
                </a:lnTo>
                <a:lnTo>
                  <a:pt x="1271" y="0"/>
                </a:lnTo>
                <a:lnTo>
                  <a:pt x="1272" y="0"/>
                </a:lnTo>
                <a:lnTo>
                  <a:pt x="1273" y="0"/>
                </a:lnTo>
                <a:lnTo>
                  <a:pt x="1275" y="0"/>
                </a:lnTo>
                <a:lnTo>
                  <a:pt x="1276" y="0"/>
                </a:lnTo>
                <a:lnTo>
                  <a:pt x="1278" y="0"/>
                </a:lnTo>
                <a:lnTo>
                  <a:pt x="1279" y="0"/>
                </a:lnTo>
                <a:lnTo>
                  <a:pt x="1281" y="0"/>
                </a:lnTo>
                <a:lnTo>
                  <a:pt x="1283" y="0"/>
                </a:lnTo>
                <a:lnTo>
                  <a:pt x="1284" y="0"/>
                </a:lnTo>
                <a:lnTo>
                  <a:pt x="1285" y="0"/>
                </a:lnTo>
                <a:lnTo>
                  <a:pt x="1287" y="0"/>
                </a:lnTo>
                <a:lnTo>
                  <a:pt x="1288" y="0"/>
                </a:lnTo>
                <a:lnTo>
                  <a:pt x="1290" y="0"/>
                </a:lnTo>
                <a:lnTo>
                  <a:pt x="1291" y="0"/>
                </a:lnTo>
                <a:lnTo>
                  <a:pt x="1293" y="0"/>
                </a:lnTo>
                <a:lnTo>
                  <a:pt x="1294" y="0"/>
                </a:lnTo>
                <a:lnTo>
                  <a:pt x="1296" y="0"/>
                </a:lnTo>
                <a:lnTo>
                  <a:pt x="1297" y="0"/>
                </a:lnTo>
                <a:lnTo>
                  <a:pt x="1299" y="0"/>
                </a:lnTo>
                <a:lnTo>
                  <a:pt x="1300" y="0"/>
                </a:lnTo>
                <a:lnTo>
                  <a:pt x="1302" y="0"/>
                </a:lnTo>
                <a:lnTo>
                  <a:pt x="1303" y="0"/>
                </a:lnTo>
                <a:lnTo>
                  <a:pt x="1304" y="0"/>
                </a:lnTo>
                <a:lnTo>
                  <a:pt x="1306" y="0"/>
                </a:lnTo>
                <a:lnTo>
                  <a:pt x="1308" y="0"/>
                </a:lnTo>
                <a:lnTo>
                  <a:pt x="1309" y="0"/>
                </a:lnTo>
                <a:lnTo>
                  <a:pt x="1311" y="0"/>
                </a:lnTo>
                <a:lnTo>
                  <a:pt x="1312" y="0"/>
                </a:lnTo>
                <a:lnTo>
                  <a:pt x="1314" y="0"/>
                </a:lnTo>
                <a:lnTo>
                  <a:pt x="1315" y="0"/>
                </a:lnTo>
                <a:lnTo>
                  <a:pt x="1316" y="0"/>
                </a:lnTo>
                <a:lnTo>
                  <a:pt x="1318" y="0"/>
                </a:lnTo>
                <a:lnTo>
                  <a:pt x="1320" y="0"/>
                </a:lnTo>
                <a:lnTo>
                  <a:pt x="1321" y="0"/>
                </a:lnTo>
                <a:lnTo>
                  <a:pt x="1323" y="0"/>
                </a:lnTo>
                <a:lnTo>
                  <a:pt x="1324" y="0"/>
                </a:lnTo>
                <a:lnTo>
                  <a:pt x="1325" y="0"/>
                </a:lnTo>
                <a:lnTo>
                  <a:pt x="1327" y="0"/>
                </a:lnTo>
                <a:lnTo>
                  <a:pt x="1328" y="0"/>
                </a:lnTo>
                <a:lnTo>
                  <a:pt x="1330" y="0"/>
                </a:lnTo>
                <a:lnTo>
                  <a:pt x="1331" y="0"/>
                </a:lnTo>
                <a:lnTo>
                  <a:pt x="1333" y="0"/>
                </a:lnTo>
                <a:lnTo>
                  <a:pt x="1335" y="0"/>
                </a:lnTo>
                <a:lnTo>
                  <a:pt x="1336" y="0"/>
                </a:lnTo>
                <a:lnTo>
                  <a:pt x="1337" y="0"/>
                </a:lnTo>
                <a:lnTo>
                  <a:pt x="1339" y="0"/>
                </a:lnTo>
                <a:lnTo>
                  <a:pt x="1340" y="0"/>
                </a:lnTo>
                <a:lnTo>
                  <a:pt x="1342" y="0"/>
                </a:lnTo>
                <a:lnTo>
                  <a:pt x="1343" y="0"/>
                </a:lnTo>
                <a:lnTo>
                  <a:pt x="1345" y="0"/>
                </a:lnTo>
                <a:lnTo>
                  <a:pt x="1346" y="0"/>
                </a:lnTo>
                <a:lnTo>
                  <a:pt x="1348" y="0"/>
                </a:lnTo>
                <a:lnTo>
                  <a:pt x="1349" y="0"/>
                </a:lnTo>
                <a:lnTo>
                  <a:pt x="1351" y="0"/>
                </a:lnTo>
                <a:lnTo>
                  <a:pt x="1352" y="0"/>
                </a:lnTo>
                <a:lnTo>
                  <a:pt x="1354" y="0"/>
                </a:lnTo>
                <a:lnTo>
                  <a:pt x="1355" y="0"/>
                </a:lnTo>
                <a:lnTo>
                  <a:pt x="1356" y="0"/>
                </a:lnTo>
                <a:lnTo>
                  <a:pt x="1358" y="0"/>
                </a:lnTo>
                <a:lnTo>
                  <a:pt x="1360" y="0"/>
                </a:lnTo>
                <a:lnTo>
                  <a:pt x="1361" y="0"/>
                </a:lnTo>
                <a:lnTo>
                  <a:pt x="1363" y="0"/>
                </a:lnTo>
                <a:lnTo>
                  <a:pt x="1364" y="0"/>
                </a:lnTo>
                <a:lnTo>
                  <a:pt x="1366" y="0"/>
                </a:lnTo>
                <a:lnTo>
                  <a:pt x="1367" y="0"/>
                </a:lnTo>
                <a:lnTo>
                  <a:pt x="1368" y="0"/>
                </a:lnTo>
                <a:lnTo>
                  <a:pt x="1370" y="0"/>
                </a:lnTo>
                <a:lnTo>
                  <a:pt x="1372" y="0"/>
                </a:lnTo>
                <a:lnTo>
                  <a:pt x="1373" y="0"/>
                </a:lnTo>
                <a:lnTo>
                  <a:pt x="1375" y="0"/>
                </a:lnTo>
                <a:lnTo>
                  <a:pt x="1376" y="0"/>
                </a:lnTo>
                <a:lnTo>
                  <a:pt x="1377" y="0"/>
                </a:lnTo>
                <a:lnTo>
                  <a:pt x="1379" y="0"/>
                </a:lnTo>
                <a:lnTo>
                  <a:pt x="1380" y="0"/>
                </a:lnTo>
                <a:lnTo>
                  <a:pt x="1382" y="0"/>
                </a:lnTo>
                <a:lnTo>
                  <a:pt x="1383" y="0"/>
                </a:lnTo>
                <a:lnTo>
                  <a:pt x="1385" y="0"/>
                </a:lnTo>
                <a:lnTo>
                  <a:pt x="1387" y="0"/>
                </a:lnTo>
                <a:lnTo>
                  <a:pt x="1388" y="0"/>
                </a:lnTo>
                <a:lnTo>
                  <a:pt x="1389" y="0"/>
                </a:lnTo>
                <a:lnTo>
                  <a:pt x="1391" y="0"/>
                </a:lnTo>
                <a:lnTo>
                  <a:pt x="1392" y="0"/>
                </a:lnTo>
                <a:lnTo>
                  <a:pt x="1394" y="0"/>
                </a:lnTo>
                <a:lnTo>
                  <a:pt x="1395" y="0"/>
                </a:lnTo>
                <a:lnTo>
                  <a:pt x="1397" y="0"/>
                </a:lnTo>
                <a:lnTo>
                  <a:pt x="1398" y="0"/>
                </a:lnTo>
                <a:lnTo>
                  <a:pt x="1400" y="0"/>
                </a:lnTo>
                <a:lnTo>
                  <a:pt x="1401" y="0"/>
                </a:lnTo>
                <a:lnTo>
                  <a:pt x="1403" y="0"/>
                </a:lnTo>
                <a:lnTo>
                  <a:pt x="1404" y="0"/>
                </a:lnTo>
                <a:lnTo>
                  <a:pt x="1406" y="0"/>
                </a:lnTo>
                <a:lnTo>
                  <a:pt x="1407" y="0"/>
                </a:lnTo>
                <a:lnTo>
                  <a:pt x="1409" y="0"/>
                </a:lnTo>
                <a:lnTo>
                  <a:pt x="1410" y="0"/>
                </a:lnTo>
                <a:lnTo>
                  <a:pt x="1412" y="0"/>
                </a:lnTo>
                <a:lnTo>
                  <a:pt x="1413" y="0"/>
                </a:lnTo>
                <a:lnTo>
                  <a:pt x="1415" y="0"/>
                </a:lnTo>
                <a:lnTo>
                  <a:pt x="1416" y="0"/>
                </a:lnTo>
                <a:lnTo>
                  <a:pt x="1418" y="0"/>
                </a:lnTo>
                <a:lnTo>
                  <a:pt x="1419" y="0"/>
                </a:lnTo>
                <a:lnTo>
                  <a:pt x="1420" y="0"/>
                </a:lnTo>
                <a:lnTo>
                  <a:pt x="1422" y="0"/>
                </a:lnTo>
                <a:lnTo>
                  <a:pt x="1424" y="0"/>
                </a:lnTo>
                <a:lnTo>
                  <a:pt x="1425" y="0"/>
                </a:lnTo>
                <a:lnTo>
                  <a:pt x="1427" y="0"/>
                </a:lnTo>
                <a:lnTo>
                  <a:pt x="1428" y="0"/>
                </a:lnTo>
                <a:lnTo>
                  <a:pt x="1430" y="0"/>
                </a:lnTo>
                <a:lnTo>
                  <a:pt x="1431" y="0"/>
                </a:lnTo>
                <a:lnTo>
                  <a:pt x="1432" y="0"/>
                </a:lnTo>
                <a:lnTo>
                  <a:pt x="1434" y="0"/>
                </a:lnTo>
                <a:lnTo>
                  <a:pt x="1435" y="0"/>
                </a:lnTo>
                <a:lnTo>
                  <a:pt x="1437" y="0"/>
                </a:lnTo>
                <a:lnTo>
                  <a:pt x="1439" y="0"/>
                </a:lnTo>
                <a:lnTo>
                  <a:pt x="1440" y="0"/>
                </a:lnTo>
                <a:lnTo>
                  <a:pt x="1441" y="0"/>
                </a:lnTo>
                <a:lnTo>
                  <a:pt x="1443" y="0"/>
                </a:lnTo>
                <a:lnTo>
                  <a:pt x="1444" y="0"/>
                </a:lnTo>
                <a:lnTo>
                  <a:pt x="1446" y="0"/>
                </a:lnTo>
                <a:lnTo>
                  <a:pt x="1447" y="0"/>
                </a:lnTo>
                <a:lnTo>
                  <a:pt x="1449" y="0"/>
                </a:lnTo>
                <a:lnTo>
                  <a:pt x="1451" y="0"/>
                </a:lnTo>
                <a:lnTo>
                  <a:pt x="1452" y="0"/>
                </a:lnTo>
                <a:lnTo>
                  <a:pt x="1453" y="0"/>
                </a:lnTo>
                <a:lnTo>
                  <a:pt x="1455" y="0"/>
                </a:lnTo>
                <a:lnTo>
                  <a:pt x="1456" y="0"/>
                </a:lnTo>
                <a:lnTo>
                  <a:pt x="1458" y="0"/>
                </a:lnTo>
                <a:lnTo>
                  <a:pt x="1459" y="0"/>
                </a:lnTo>
                <a:lnTo>
                  <a:pt x="1461" y="0"/>
                </a:lnTo>
                <a:lnTo>
                  <a:pt x="1462" y="0"/>
                </a:lnTo>
                <a:lnTo>
                  <a:pt x="1464" y="0"/>
                </a:lnTo>
                <a:lnTo>
                  <a:pt x="1465" y="0"/>
                </a:lnTo>
                <a:lnTo>
                  <a:pt x="1467" y="0"/>
                </a:lnTo>
                <a:lnTo>
                  <a:pt x="1468" y="0"/>
                </a:lnTo>
                <a:lnTo>
                  <a:pt x="1470" y="0"/>
                </a:lnTo>
                <a:lnTo>
                  <a:pt x="1471" y="0"/>
                </a:lnTo>
                <a:lnTo>
                  <a:pt x="1472" y="0"/>
                </a:lnTo>
                <a:lnTo>
                  <a:pt x="1474" y="0"/>
                </a:lnTo>
                <a:lnTo>
                  <a:pt x="1476" y="0"/>
                </a:lnTo>
                <a:lnTo>
                  <a:pt x="1477" y="0"/>
                </a:lnTo>
                <a:lnTo>
                  <a:pt x="1479" y="0"/>
                </a:lnTo>
                <a:lnTo>
                  <a:pt x="1480" y="0"/>
                </a:lnTo>
                <a:lnTo>
                  <a:pt x="1482" y="0"/>
                </a:lnTo>
                <a:lnTo>
                  <a:pt x="1483" y="0"/>
                </a:lnTo>
                <a:lnTo>
                  <a:pt x="1484" y="0"/>
                </a:lnTo>
                <a:lnTo>
                  <a:pt x="1486" y="0"/>
                </a:lnTo>
                <a:lnTo>
                  <a:pt x="1487" y="0"/>
                </a:lnTo>
                <a:lnTo>
                  <a:pt x="1489" y="0"/>
                </a:lnTo>
                <a:lnTo>
                  <a:pt x="1491" y="0"/>
                </a:lnTo>
                <a:lnTo>
                  <a:pt x="1492" y="0"/>
                </a:lnTo>
                <a:lnTo>
                  <a:pt x="1493" y="0"/>
                </a:lnTo>
                <a:lnTo>
                  <a:pt x="1495" y="0"/>
                </a:lnTo>
                <a:lnTo>
                  <a:pt x="1496" y="0"/>
                </a:lnTo>
                <a:lnTo>
                  <a:pt x="1498" y="0"/>
                </a:lnTo>
                <a:lnTo>
                  <a:pt x="1499" y="0"/>
                </a:lnTo>
                <a:lnTo>
                  <a:pt x="1501" y="0"/>
                </a:lnTo>
                <a:lnTo>
                  <a:pt x="1503" y="0"/>
                </a:lnTo>
                <a:lnTo>
                  <a:pt x="1504" y="0"/>
                </a:lnTo>
                <a:lnTo>
                  <a:pt x="1505" y="0"/>
                </a:lnTo>
                <a:lnTo>
                  <a:pt x="1507" y="0"/>
                </a:lnTo>
                <a:lnTo>
                  <a:pt x="1508" y="0"/>
                </a:lnTo>
                <a:lnTo>
                  <a:pt x="1510" y="0"/>
                </a:lnTo>
                <a:lnTo>
                  <a:pt x="1511" y="0"/>
                </a:lnTo>
                <a:lnTo>
                  <a:pt x="1513" y="0"/>
                </a:lnTo>
                <a:lnTo>
                  <a:pt x="1514" y="0"/>
                </a:lnTo>
                <a:lnTo>
                  <a:pt x="1516" y="0"/>
                </a:lnTo>
                <a:lnTo>
                  <a:pt x="1517" y="0"/>
                </a:lnTo>
                <a:lnTo>
                  <a:pt x="1519" y="0"/>
                </a:lnTo>
                <a:lnTo>
                  <a:pt x="1520" y="0"/>
                </a:lnTo>
                <a:lnTo>
                  <a:pt x="1522" y="0"/>
                </a:lnTo>
                <a:lnTo>
                  <a:pt x="1523" y="0"/>
                </a:lnTo>
                <a:lnTo>
                  <a:pt x="1524" y="0"/>
                </a:lnTo>
                <a:lnTo>
                  <a:pt x="1526" y="0"/>
                </a:lnTo>
                <a:lnTo>
                  <a:pt x="1528" y="0"/>
                </a:lnTo>
                <a:lnTo>
                  <a:pt x="1529" y="0"/>
                </a:lnTo>
                <a:lnTo>
                  <a:pt x="1531" y="0"/>
                </a:lnTo>
                <a:lnTo>
                  <a:pt x="1532" y="0"/>
                </a:lnTo>
                <a:lnTo>
                  <a:pt x="1534" y="0"/>
                </a:lnTo>
                <a:lnTo>
                  <a:pt x="1535" y="0"/>
                </a:lnTo>
                <a:lnTo>
                  <a:pt x="1536" y="0"/>
                </a:lnTo>
                <a:lnTo>
                  <a:pt x="1538" y="0"/>
                </a:lnTo>
                <a:lnTo>
                  <a:pt x="1540" y="0"/>
                </a:lnTo>
                <a:lnTo>
                  <a:pt x="1541" y="0"/>
                </a:lnTo>
                <a:lnTo>
                  <a:pt x="1543" y="0"/>
                </a:lnTo>
                <a:lnTo>
                  <a:pt x="1544" y="0"/>
                </a:lnTo>
                <a:lnTo>
                  <a:pt x="1545" y="0"/>
                </a:lnTo>
                <a:lnTo>
                  <a:pt x="1547" y="0"/>
                </a:lnTo>
                <a:lnTo>
                  <a:pt x="1548" y="0"/>
                </a:lnTo>
                <a:lnTo>
                  <a:pt x="1550" y="0"/>
                </a:lnTo>
                <a:lnTo>
                  <a:pt x="1551" y="0"/>
                </a:lnTo>
                <a:lnTo>
                  <a:pt x="1553" y="0"/>
                </a:lnTo>
                <a:lnTo>
                  <a:pt x="1555" y="0"/>
                </a:lnTo>
                <a:lnTo>
                  <a:pt x="1556" y="0"/>
                </a:lnTo>
                <a:lnTo>
                  <a:pt x="1557" y="0"/>
                </a:lnTo>
                <a:lnTo>
                  <a:pt x="1559" y="0"/>
                </a:lnTo>
                <a:lnTo>
                  <a:pt x="1560" y="0"/>
                </a:lnTo>
                <a:lnTo>
                  <a:pt x="1562" y="0"/>
                </a:lnTo>
                <a:lnTo>
                  <a:pt x="1563" y="0"/>
                </a:lnTo>
                <a:lnTo>
                  <a:pt x="1565" y="0"/>
                </a:lnTo>
                <a:lnTo>
                  <a:pt x="1566" y="0"/>
                </a:lnTo>
                <a:lnTo>
                  <a:pt x="1568" y="0"/>
                </a:lnTo>
                <a:lnTo>
                  <a:pt x="1569" y="0"/>
                </a:lnTo>
                <a:lnTo>
                  <a:pt x="1571" y="0"/>
                </a:lnTo>
                <a:lnTo>
                  <a:pt x="1572" y="0"/>
                </a:lnTo>
                <a:lnTo>
                  <a:pt x="1574" y="0"/>
                </a:lnTo>
                <a:lnTo>
                  <a:pt x="1575" y="0"/>
                </a:lnTo>
                <a:lnTo>
                  <a:pt x="1576" y="0"/>
                </a:lnTo>
                <a:lnTo>
                  <a:pt x="1578" y="0"/>
                </a:lnTo>
                <a:lnTo>
                  <a:pt x="1580" y="0"/>
                </a:lnTo>
                <a:lnTo>
                  <a:pt x="1581" y="0"/>
                </a:lnTo>
                <a:lnTo>
                  <a:pt x="1583" y="0"/>
                </a:lnTo>
                <a:lnTo>
                  <a:pt x="1584" y="0"/>
                </a:lnTo>
                <a:lnTo>
                  <a:pt x="1586" y="0"/>
                </a:lnTo>
                <a:lnTo>
                  <a:pt x="1587" y="0"/>
                </a:lnTo>
                <a:lnTo>
                  <a:pt x="1588" y="0"/>
                </a:lnTo>
                <a:lnTo>
                  <a:pt x="1590" y="0"/>
                </a:lnTo>
                <a:lnTo>
                  <a:pt x="1592" y="0"/>
                </a:lnTo>
                <a:lnTo>
                  <a:pt x="1593" y="0"/>
                </a:lnTo>
                <a:lnTo>
                  <a:pt x="1595" y="0"/>
                </a:lnTo>
                <a:lnTo>
                  <a:pt x="1596" y="0"/>
                </a:lnTo>
                <a:lnTo>
                  <a:pt x="1597" y="0"/>
                </a:lnTo>
                <a:lnTo>
                  <a:pt x="1599" y="0"/>
                </a:lnTo>
                <a:lnTo>
                  <a:pt x="1600" y="0"/>
                </a:lnTo>
                <a:lnTo>
                  <a:pt x="1602" y="0"/>
                </a:lnTo>
                <a:lnTo>
                  <a:pt x="1603" y="0"/>
                </a:lnTo>
                <a:lnTo>
                  <a:pt x="1605" y="0"/>
                </a:lnTo>
                <a:lnTo>
                  <a:pt x="1607" y="0"/>
                </a:lnTo>
                <a:lnTo>
                  <a:pt x="1608" y="0"/>
                </a:lnTo>
                <a:lnTo>
                  <a:pt x="1609" y="0"/>
                </a:lnTo>
                <a:lnTo>
                  <a:pt x="1611" y="0"/>
                </a:lnTo>
                <a:lnTo>
                  <a:pt x="1612" y="0"/>
                </a:lnTo>
                <a:lnTo>
                  <a:pt x="1614" y="0"/>
                </a:lnTo>
                <a:lnTo>
                  <a:pt x="1615" y="0"/>
                </a:lnTo>
                <a:lnTo>
                  <a:pt x="1617" y="0"/>
                </a:lnTo>
                <a:lnTo>
                  <a:pt x="1618" y="0"/>
                </a:lnTo>
                <a:lnTo>
                  <a:pt x="1620" y="0"/>
                </a:lnTo>
                <a:lnTo>
                  <a:pt x="1621" y="0"/>
                </a:lnTo>
                <a:lnTo>
                  <a:pt x="1623" y="0"/>
                </a:lnTo>
                <a:lnTo>
                  <a:pt x="1624" y="0"/>
                </a:lnTo>
                <a:lnTo>
                  <a:pt x="1626" y="0"/>
                </a:lnTo>
                <a:lnTo>
                  <a:pt x="1627" y="0"/>
                </a:lnTo>
                <a:lnTo>
                  <a:pt x="1629" y="0"/>
                </a:lnTo>
                <a:lnTo>
                  <a:pt x="1630" y="0"/>
                </a:lnTo>
                <a:lnTo>
                  <a:pt x="1632" y="0"/>
                </a:lnTo>
                <a:lnTo>
                  <a:pt x="1633" y="0"/>
                </a:lnTo>
                <a:lnTo>
                  <a:pt x="1635" y="0"/>
                </a:lnTo>
                <a:lnTo>
                  <a:pt x="1636" y="0"/>
                </a:lnTo>
                <a:lnTo>
                  <a:pt x="1638" y="0"/>
                </a:lnTo>
                <a:lnTo>
                  <a:pt x="1639" y="0"/>
                </a:lnTo>
                <a:lnTo>
                  <a:pt x="1640" y="0"/>
                </a:lnTo>
                <a:lnTo>
                  <a:pt x="1642" y="0"/>
                </a:lnTo>
                <a:lnTo>
                  <a:pt x="1644" y="0"/>
                </a:lnTo>
                <a:lnTo>
                  <a:pt x="1645" y="0"/>
                </a:lnTo>
                <a:lnTo>
                  <a:pt x="1647" y="0"/>
                </a:lnTo>
                <a:lnTo>
                  <a:pt x="1648" y="0"/>
                </a:lnTo>
                <a:lnTo>
                  <a:pt x="1649" y="0"/>
                </a:lnTo>
                <a:lnTo>
                  <a:pt x="1651" y="0"/>
                </a:lnTo>
                <a:lnTo>
                  <a:pt x="1652" y="0"/>
                </a:lnTo>
                <a:lnTo>
                  <a:pt x="1654" y="0"/>
                </a:lnTo>
                <a:lnTo>
                  <a:pt x="1655" y="0"/>
                </a:lnTo>
                <a:lnTo>
                  <a:pt x="1657" y="0"/>
                </a:lnTo>
                <a:lnTo>
                  <a:pt x="1659" y="0"/>
                </a:lnTo>
                <a:lnTo>
                  <a:pt x="1660" y="0"/>
                </a:lnTo>
                <a:lnTo>
                  <a:pt x="1661" y="0"/>
                </a:lnTo>
                <a:lnTo>
                  <a:pt x="1663" y="0"/>
                </a:lnTo>
                <a:lnTo>
                  <a:pt x="1664" y="0"/>
                </a:lnTo>
                <a:lnTo>
                  <a:pt x="1666" y="0"/>
                </a:lnTo>
                <a:lnTo>
                  <a:pt x="1667" y="0"/>
                </a:lnTo>
                <a:lnTo>
                  <a:pt x="1669" y="0"/>
                </a:lnTo>
                <a:lnTo>
                  <a:pt x="1670" y="0"/>
                </a:lnTo>
                <a:lnTo>
                  <a:pt x="1672" y="0"/>
                </a:lnTo>
                <a:lnTo>
                  <a:pt x="1673" y="0"/>
                </a:lnTo>
                <a:lnTo>
                  <a:pt x="1675" y="0"/>
                </a:lnTo>
                <a:lnTo>
                  <a:pt x="1676" y="0"/>
                </a:lnTo>
                <a:lnTo>
                  <a:pt x="1678" y="0"/>
                </a:lnTo>
                <a:lnTo>
                  <a:pt x="1679" y="0"/>
                </a:lnTo>
                <a:lnTo>
                  <a:pt x="1681" y="0"/>
                </a:lnTo>
                <a:lnTo>
                  <a:pt x="1682" y="0"/>
                </a:lnTo>
                <a:lnTo>
                  <a:pt x="1684" y="0"/>
                </a:lnTo>
                <a:lnTo>
                  <a:pt x="1685" y="0"/>
                </a:lnTo>
                <a:lnTo>
                  <a:pt x="1687" y="0"/>
                </a:lnTo>
                <a:lnTo>
                  <a:pt x="1688" y="0"/>
                </a:lnTo>
                <a:lnTo>
                  <a:pt x="1690" y="0"/>
                </a:lnTo>
                <a:lnTo>
                  <a:pt x="1691" y="0"/>
                </a:lnTo>
                <a:lnTo>
                  <a:pt x="1692" y="0"/>
                </a:lnTo>
                <a:lnTo>
                  <a:pt x="1694" y="0"/>
                </a:lnTo>
                <a:lnTo>
                  <a:pt x="1696" y="0"/>
                </a:lnTo>
                <a:lnTo>
                  <a:pt x="1697" y="0"/>
                </a:lnTo>
                <a:lnTo>
                  <a:pt x="1699" y="0"/>
                </a:lnTo>
                <a:lnTo>
                  <a:pt x="1700" y="0"/>
                </a:lnTo>
                <a:lnTo>
                  <a:pt x="1701" y="0"/>
                </a:lnTo>
                <a:lnTo>
                  <a:pt x="1703" y="0"/>
                </a:lnTo>
                <a:lnTo>
                  <a:pt x="1704" y="0"/>
                </a:lnTo>
                <a:lnTo>
                  <a:pt x="1706" y="0"/>
                </a:lnTo>
                <a:lnTo>
                  <a:pt x="1707" y="0"/>
                </a:lnTo>
                <a:lnTo>
                  <a:pt x="1709" y="0"/>
                </a:lnTo>
                <a:lnTo>
                  <a:pt x="1711" y="0"/>
                </a:lnTo>
                <a:lnTo>
                  <a:pt x="1712" y="0"/>
                </a:lnTo>
                <a:lnTo>
                  <a:pt x="1713" y="0"/>
                </a:lnTo>
                <a:lnTo>
                  <a:pt x="1715" y="0"/>
                </a:lnTo>
                <a:lnTo>
                  <a:pt x="1716" y="0"/>
                </a:lnTo>
                <a:lnTo>
                  <a:pt x="1718" y="0"/>
                </a:lnTo>
                <a:lnTo>
                  <a:pt x="1719" y="0"/>
                </a:lnTo>
                <a:lnTo>
                  <a:pt x="1721" y="0"/>
                </a:lnTo>
                <a:lnTo>
                  <a:pt x="1722" y="0"/>
                </a:lnTo>
                <a:lnTo>
                  <a:pt x="1724" y="0"/>
                </a:lnTo>
                <a:lnTo>
                  <a:pt x="1725" y="0"/>
                </a:lnTo>
                <a:lnTo>
                  <a:pt x="1727" y="0"/>
                </a:lnTo>
                <a:lnTo>
                  <a:pt x="1728" y="0"/>
                </a:lnTo>
                <a:lnTo>
                  <a:pt x="1730" y="0"/>
                </a:lnTo>
                <a:lnTo>
                  <a:pt x="1731" y="0"/>
                </a:lnTo>
                <a:lnTo>
                  <a:pt x="1733" y="0"/>
                </a:lnTo>
                <a:lnTo>
                  <a:pt x="1734" y="0"/>
                </a:lnTo>
                <a:lnTo>
                  <a:pt x="1736" y="0"/>
                </a:lnTo>
                <a:lnTo>
                  <a:pt x="1737" y="0"/>
                </a:lnTo>
                <a:lnTo>
                  <a:pt x="1739" y="0"/>
                </a:lnTo>
                <a:lnTo>
                  <a:pt x="1740" y="0"/>
                </a:lnTo>
                <a:lnTo>
                  <a:pt x="1742" y="0"/>
                </a:lnTo>
                <a:lnTo>
                  <a:pt x="1743" y="0"/>
                </a:lnTo>
                <a:lnTo>
                  <a:pt x="1744" y="0"/>
                </a:lnTo>
                <a:lnTo>
                  <a:pt x="1746" y="0"/>
                </a:lnTo>
                <a:lnTo>
                  <a:pt x="1748" y="0"/>
                </a:lnTo>
                <a:lnTo>
                  <a:pt x="1749" y="0"/>
                </a:lnTo>
                <a:lnTo>
                  <a:pt x="1751" y="0"/>
                </a:lnTo>
                <a:lnTo>
                  <a:pt x="1752" y="0"/>
                </a:lnTo>
                <a:lnTo>
                  <a:pt x="1754" y="0"/>
                </a:lnTo>
                <a:lnTo>
                  <a:pt x="1755" y="0"/>
                </a:lnTo>
                <a:lnTo>
                  <a:pt x="1756" y="0"/>
                </a:lnTo>
                <a:lnTo>
                  <a:pt x="1758" y="0"/>
                </a:lnTo>
                <a:lnTo>
                  <a:pt x="1759" y="0"/>
                </a:lnTo>
                <a:lnTo>
                  <a:pt x="1761" y="0"/>
                </a:lnTo>
                <a:lnTo>
                  <a:pt x="1763" y="0"/>
                </a:lnTo>
                <a:lnTo>
                  <a:pt x="1764" y="0"/>
                </a:lnTo>
                <a:lnTo>
                  <a:pt x="1765" y="0"/>
                </a:lnTo>
                <a:lnTo>
                  <a:pt x="1767" y="0"/>
                </a:lnTo>
                <a:lnTo>
                  <a:pt x="1768" y="0"/>
                </a:lnTo>
                <a:lnTo>
                  <a:pt x="1770" y="0"/>
                </a:lnTo>
                <a:lnTo>
                  <a:pt x="1771" y="0"/>
                </a:lnTo>
                <a:lnTo>
                  <a:pt x="1773" y="0"/>
                </a:lnTo>
                <a:lnTo>
                  <a:pt x="1775" y="0"/>
                </a:lnTo>
                <a:lnTo>
                  <a:pt x="1776" y="0"/>
                </a:lnTo>
                <a:lnTo>
                  <a:pt x="1777" y="0"/>
                </a:lnTo>
                <a:lnTo>
                  <a:pt x="1779" y="0"/>
                </a:lnTo>
                <a:lnTo>
                  <a:pt x="1780" y="0"/>
                </a:lnTo>
                <a:lnTo>
                  <a:pt x="1782" y="0"/>
                </a:lnTo>
                <a:lnTo>
                  <a:pt x="1783" y="0"/>
                </a:lnTo>
                <a:lnTo>
                  <a:pt x="1785" y="0"/>
                </a:lnTo>
                <a:lnTo>
                  <a:pt x="1786" y="0"/>
                </a:lnTo>
                <a:lnTo>
                  <a:pt x="1788" y="0"/>
                </a:lnTo>
                <a:lnTo>
                  <a:pt x="1789" y="0"/>
                </a:lnTo>
                <a:lnTo>
                  <a:pt x="1791" y="0"/>
                </a:lnTo>
                <a:lnTo>
                  <a:pt x="1792" y="0"/>
                </a:lnTo>
                <a:lnTo>
                  <a:pt x="1794" y="0"/>
                </a:lnTo>
                <a:lnTo>
                  <a:pt x="1795" y="0"/>
                </a:lnTo>
                <a:lnTo>
                  <a:pt x="1796" y="0"/>
                </a:lnTo>
                <a:lnTo>
                  <a:pt x="1798" y="0"/>
                </a:lnTo>
                <a:lnTo>
                  <a:pt x="1800" y="0"/>
                </a:lnTo>
                <a:lnTo>
                  <a:pt x="1801" y="0"/>
                </a:lnTo>
                <a:lnTo>
                  <a:pt x="1803" y="0"/>
                </a:lnTo>
                <a:lnTo>
                  <a:pt x="1804" y="0"/>
                </a:lnTo>
                <a:lnTo>
                  <a:pt x="1806" y="0"/>
                </a:lnTo>
                <a:lnTo>
                  <a:pt x="1807" y="0"/>
                </a:lnTo>
                <a:lnTo>
                  <a:pt x="1808" y="0"/>
                </a:lnTo>
                <a:lnTo>
                  <a:pt x="1810" y="0"/>
                </a:lnTo>
                <a:lnTo>
                  <a:pt x="1812" y="0"/>
                </a:lnTo>
                <a:lnTo>
                  <a:pt x="1813" y="0"/>
                </a:lnTo>
                <a:lnTo>
                  <a:pt x="1815" y="0"/>
                </a:lnTo>
                <a:lnTo>
                  <a:pt x="1816" y="0"/>
                </a:lnTo>
                <a:lnTo>
                  <a:pt x="1817" y="0"/>
                </a:lnTo>
                <a:lnTo>
                  <a:pt x="1819" y="0"/>
                </a:lnTo>
                <a:lnTo>
                  <a:pt x="1820" y="0"/>
                </a:lnTo>
                <a:lnTo>
                  <a:pt x="1822" y="0"/>
                </a:lnTo>
                <a:lnTo>
                  <a:pt x="1823" y="0"/>
                </a:lnTo>
                <a:lnTo>
                  <a:pt x="1825" y="0"/>
                </a:lnTo>
                <a:lnTo>
                  <a:pt x="1827" y="0"/>
                </a:lnTo>
                <a:lnTo>
                  <a:pt x="1828" y="0"/>
                </a:lnTo>
                <a:lnTo>
                  <a:pt x="1829" y="0"/>
                </a:lnTo>
                <a:lnTo>
                  <a:pt x="1831" y="0"/>
                </a:lnTo>
                <a:lnTo>
                  <a:pt x="1832" y="0"/>
                </a:lnTo>
                <a:lnTo>
                  <a:pt x="1834" y="0"/>
                </a:lnTo>
                <a:lnTo>
                  <a:pt x="1835" y="0"/>
                </a:lnTo>
                <a:lnTo>
                  <a:pt x="1837" y="0"/>
                </a:lnTo>
                <a:lnTo>
                  <a:pt x="1838" y="0"/>
                </a:lnTo>
                <a:lnTo>
                  <a:pt x="1840" y="0"/>
                </a:lnTo>
                <a:lnTo>
                  <a:pt x="1841" y="0"/>
                </a:lnTo>
                <a:lnTo>
                  <a:pt x="1843" y="0"/>
                </a:lnTo>
                <a:lnTo>
                  <a:pt x="1844" y="0"/>
                </a:lnTo>
                <a:lnTo>
                  <a:pt x="1846" y="0"/>
                </a:lnTo>
                <a:lnTo>
                  <a:pt x="1847" y="0"/>
                </a:lnTo>
                <a:lnTo>
                  <a:pt x="1848" y="0"/>
                </a:lnTo>
                <a:lnTo>
                  <a:pt x="1850" y="0"/>
                </a:lnTo>
                <a:lnTo>
                  <a:pt x="1852" y="0"/>
                </a:lnTo>
                <a:lnTo>
                  <a:pt x="1853" y="0"/>
                </a:lnTo>
                <a:lnTo>
                  <a:pt x="1855" y="0"/>
                </a:lnTo>
                <a:lnTo>
                  <a:pt x="1856" y="0"/>
                </a:lnTo>
                <a:lnTo>
                  <a:pt x="1858" y="0"/>
                </a:lnTo>
                <a:lnTo>
                  <a:pt x="1859" y="0"/>
                </a:lnTo>
                <a:lnTo>
                  <a:pt x="1860" y="0"/>
                </a:lnTo>
                <a:lnTo>
                  <a:pt x="1862" y="0"/>
                </a:lnTo>
                <a:lnTo>
                  <a:pt x="1864" y="0"/>
                </a:lnTo>
                <a:lnTo>
                  <a:pt x="1865" y="0"/>
                </a:lnTo>
                <a:lnTo>
                  <a:pt x="1867" y="0"/>
                </a:lnTo>
                <a:lnTo>
                  <a:pt x="1868" y="0"/>
                </a:lnTo>
                <a:lnTo>
                  <a:pt x="1869" y="0"/>
                </a:lnTo>
                <a:lnTo>
                  <a:pt x="1871" y="0"/>
                </a:lnTo>
                <a:lnTo>
                  <a:pt x="1872" y="0"/>
                </a:lnTo>
                <a:lnTo>
                  <a:pt x="1874" y="0"/>
                </a:lnTo>
                <a:lnTo>
                  <a:pt x="1875" y="0"/>
                </a:lnTo>
                <a:lnTo>
                  <a:pt x="1877" y="0"/>
                </a:lnTo>
                <a:lnTo>
                  <a:pt x="1879" y="0"/>
                </a:lnTo>
                <a:lnTo>
                  <a:pt x="1880" y="0"/>
                </a:lnTo>
                <a:lnTo>
                  <a:pt x="1881" y="0"/>
                </a:lnTo>
                <a:lnTo>
                  <a:pt x="1883" y="0"/>
                </a:lnTo>
                <a:lnTo>
                  <a:pt x="1884" y="0"/>
                </a:lnTo>
                <a:lnTo>
                  <a:pt x="1886" y="0"/>
                </a:lnTo>
                <a:lnTo>
                  <a:pt x="1887" y="0"/>
                </a:lnTo>
                <a:lnTo>
                  <a:pt x="1889" y="0"/>
                </a:lnTo>
                <a:lnTo>
                  <a:pt x="1890" y="0"/>
                </a:lnTo>
                <a:lnTo>
                  <a:pt x="1892" y="0"/>
                </a:lnTo>
                <a:lnTo>
                  <a:pt x="1893" y="0"/>
                </a:lnTo>
                <a:lnTo>
                  <a:pt x="1895" y="0"/>
                </a:lnTo>
                <a:lnTo>
                  <a:pt x="1896" y="0"/>
                </a:lnTo>
                <a:lnTo>
                  <a:pt x="1898" y="0"/>
                </a:lnTo>
                <a:lnTo>
                  <a:pt x="1899" y="0"/>
                </a:lnTo>
                <a:lnTo>
                  <a:pt x="1901" y="0"/>
                </a:lnTo>
                <a:lnTo>
                  <a:pt x="1902" y="0"/>
                </a:lnTo>
                <a:lnTo>
                  <a:pt x="1904" y="0"/>
                </a:lnTo>
                <a:lnTo>
                  <a:pt x="1905" y="0"/>
                </a:lnTo>
                <a:lnTo>
                  <a:pt x="1907" y="0"/>
                </a:lnTo>
                <a:lnTo>
                  <a:pt x="1908" y="0"/>
                </a:lnTo>
                <a:lnTo>
                  <a:pt x="1910" y="0"/>
                </a:lnTo>
                <a:lnTo>
                  <a:pt x="1911" y="0"/>
                </a:lnTo>
                <a:lnTo>
                  <a:pt x="1912" y="0"/>
                </a:lnTo>
                <a:lnTo>
                  <a:pt x="1914" y="0"/>
                </a:lnTo>
                <a:lnTo>
                  <a:pt x="1916" y="0"/>
                </a:lnTo>
                <a:lnTo>
                  <a:pt x="1917" y="0"/>
                </a:lnTo>
                <a:lnTo>
                  <a:pt x="1919" y="0"/>
                </a:lnTo>
                <a:lnTo>
                  <a:pt x="1920" y="0"/>
                </a:lnTo>
                <a:lnTo>
                  <a:pt x="1921" y="0"/>
                </a:lnTo>
                <a:lnTo>
                  <a:pt x="1923" y="0"/>
                </a:lnTo>
                <a:lnTo>
                  <a:pt x="1924" y="0"/>
                </a:lnTo>
                <a:lnTo>
                  <a:pt x="1926" y="0"/>
                </a:lnTo>
                <a:lnTo>
                  <a:pt x="1927" y="0"/>
                </a:lnTo>
                <a:lnTo>
                  <a:pt x="1929" y="0"/>
                </a:lnTo>
                <a:lnTo>
                  <a:pt x="1931" y="0"/>
                </a:lnTo>
                <a:lnTo>
                  <a:pt x="1932" y="0"/>
                </a:lnTo>
                <a:lnTo>
                  <a:pt x="1933" y="0"/>
                </a:lnTo>
                <a:lnTo>
                  <a:pt x="1935" y="0"/>
                </a:lnTo>
                <a:lnTo>
                  <a:pt x="1936" y="0"/>
                </a:lnTo>
                <a:lnTo>
                  <a:pt x="1938" y="0"/>
                </a:lnTo>
                <a:lnTo>
                  <a:pt x="1939" y="0"/>
                </a:lnTo>
                <a:lnTo>
                  <a:pt x="1941" y="0"/>
                </a:lnTo>
                <a:lnTo>
                  <a:pt x="1942" y="0"/>
                </a:lnTo>
                <a:lnTo>
                  <a:pt x="1944" y="0"/>
                </a:lnTo>
                <a:lnTo>
                  <a:pt x="1945" y="0"/>
                </a:lnTo>
                <a:lnTo>
                  <a:pt x="1947" y="0"/>
                </a:lnTo>
                <a:lnTo>
                  <a:pt x="1948" y="0"/>
                </a:lnTo>
                <a:lnTo>
                  <a:pt x="1950" y="0"/>
                </a:lnTo>
                <a:lnTo>
                  <a:pt x="1951" y="0"/>
                </a:lnTo>
                <a:lnTo>
                  <a:pt x="1953" y="0"/>
                </a:lnTo>
                <a:lnTo>
                  <a:pt x="1954" y="0"/>
                </a:lnTo>
                <a:lnTo>
                  <a:pt x="1956" y="0"/>
                </a:lnTo>
                <a:lnTo>
                  <a:pt x="1957" y="0"/>
                </a:lnTo>
                <a:lnTo>
                  <a:pt x="1959" y="0"/>
                </a:lnTo>
                <a:lnTo>
                  <a:pt x="1960" y="0"/>
                </a:lnTo>
                <a:lnTo>
                  <a:pt x="1962" y="0"/>
                </a:lnTo>
                <a:lnTo>
                  <a:pt x="1963" y="0"/>
                </a:lnTo>
                <a:lnTo>
                  <a:pt x="1964" y="0"/>
                </a:lnTo>
                <a:lnTo>
                  <a:pt x="1966" y="0"/>
                </a:lnTo>
                <a:lnTo>
                  <a:pt x="1968" y="0"/>
                </a:lnTo>
                <a:lnTo>
                  <a:pt x="1969" y="0"/>
                </a:lnTo>
                <a:lnTo>
                  <a:pt x="1971" y="0"/>
                </a:lnTo>
                <a:lnTo>
                  <a:pt x="1972" y="0"/>
                </a:lnTo>
                <a:lnTo>
                  <a:pt x="1973" y="0"/>
                </a:lnTo>
                <a:lnTo>
                  <a:pt x="1975" y="0"/>
                </a:lnTo>
                <a:lnTo>
                  <a:pt x="1976" y="0"/>
                </a:lnTo>
                <a:lnTo>
                  <a:pt x="1978" y="0"/>
                </a:lnTo>
                <a:lnTo>
                  <a:pt x="1979" y="0"/>
                </a:lnTo>
                <a:lnTo>
                  <a:pt x="1981" y="0"/>
                </a:lnTo>
                <a:lnTo>
                  <a:pt x="1983" y="0"/>
                </a:lnTo>
                <a:lnTo>
                  <a:pt x="1984" y="0"/>
                </a:lnTo>
                <a:lnTo>
                  <a:pt x="1985" y="0"/>
                </a:lnTo>
                <a:lnTo>
                  <a:pt x="1987" y="0"/>
                </a:lnTo>
                <a:lnTo>
                  <a:pt x="1988" y="0"/>
                </a:lnTo>
                <a:lnTo>
                  <a:pt x="1990" y="0"/>
                </a:lnTo>
                <a:lnTo>
                  <a:pt x="1991" y="0"/>
                </a:lnTo>
                <a:lnTo>
                  <a:pt x="1993" y="0"/>
                </a:lnTo>
                <a:lnTo>
                  <a:pt x="1994" y="0"/>
                </a:lnTo>
                <a:lnTo>
                  <a:pt x="1996" y="0"/>
                </a:lnTo>
                <a:lnTo>
                  <a:pt x="1997" y="0"/>
                </a:lnTo>
                <a:lnTo>
                  <a:pt x="1999" y="0"/>
                </a:lnTo>
                <a:lnTo>
                  <a:pt x="2000" y="0"/>
                </a:lnTo>
                <a:lnTo>
                  <a:pt x="2002" y="0"/>
                </a:lnTo>
                <a:lnTo>
                  <a:pt x="2003" y="0"/>
                </a:lnTo>
                <a:lnTo>
                  <a:pt x="2005" y="0"/>
                </a:lnTo>
                <a:lnTo>
                  <a:pt x="2006" y="0"/>
                </a:lnTo>
                <a:lnTo>
                  <a:pt x="2008" y="0"/>
                </a:lnTo>
                <a:lnTo>
                  <a:pt x="2009" y="0"/>
                </a:lnTo>
                <a:lnTo>
                  <a:pt x="2011" y="0"/>
                </a:lnTo>
                <a:lnTo>
                  <a:pt x="2012" y="0"/>
                </a:lnTo>
                <a:lnTo>
                  <a:pt x="2014" y="0"/>
                </a:lnTo>
                <a:lnTo>
                  <a:pt x="2015" y="0"/>
                </a:lnTo>
                <a:lnTo>
                  <a:pt x="2016" y="0"/>
                </a:lnTo>
                <a:lnTo>
                  <a:pt x="2018" y="0"/>
                </a:lnTo>
                <a:lnTo>
                  <a:pt x="2020" y="0"/>
                </a:lnTo>
                <a:lnTo>
                  <a:pt x="2021" y="0"/>
                </a:lnTo>
                <a:lnTo>
                  <a:pt x="2023" y="0"/>
                </a:lnTo>
                <a:lnTo>
                  <a:pt x="2024" y="0"/>
                </a:lnTo>
                <a:lnTo>
                  <a:pt x="2025" y="0"/>
                </a:lnTo>
                <a:lnTo>
                  <a:pt x="2027" y="0"/>
                </a:lnTo>
                <a:lnTo>
                  <a:pt x="2028" y="0"/>
                </a:lnTo>
                <a:lnTo>
                  <a:pt x="2030" y="0"/>
                </a:lnTo>
                <a:lnTo>
                  <a:pt x="2032" y="0"/>
                </a:lnTo>
                <a:lnTo>
                  <a:pt x="2033" y="0"/>
                </a:lnTo>
                <a:lnTo>
                  <a:pt x="2035" y="0"/>
                </a:lnTo>
                <a:lnTo>
                  <a:pt x="2036" y="0"/>
                </a:lnTo>
                <a:lnTo>
                  <a:pt x="2037" y="0"/>
                </a:lnTo>
                <a:lnTo>
                  <a:pt x="2039" y="0"/>
                </a:lnTo>
                <a:lnTo>
                  <a:pt x="2040" y="0"/>
                </a:lnTo>
                <a:lnTo>
                  <a:pt x="2042" y="0"/>
                </a:lnTo>
                <a:lnTo>
                  <a:pt x="2043" y="0"/>
                </a:lnTo>
                <a:lnTo>
                  <a:pt x="2045" y="0"/>
                </a:lnTo>
                <a:lnTo>
                  <a:pt x="2046" y="0"/>
                </a:lnTo>
                <a:lnTo>
                  <a:pt x="2048" y="0"/>
                </a:lnTo>
                <a:lnTo>
                  <a:pt x="2049" y="0"/>
                </a:lnTo>
                <a:lnTo>
                  <a:pt x="2051" y="0"/>
                </a:lnTo>
                <a:lnTo>
                  <a:pt x="2052" y="0"/>
                </a:lnTo>
                <a:lnTo>
                  <a:pt x="2054" y="0"/>
                </a:lnTo>
                <a:lnTo>
                  <a:pt x="2055" y="0"/>
                </a:lnTo>
                <a:lnTo>
                  <a:pt x="2057" y="0"/>
                </a:lnTo>
                <a:lnTo>
                  <a:pt x="2058" y="0"/>
                </a:lnTo>
                <a:lnTo>
                  <a:pt x="2060" y="0"/>
                </a:lnTo>
                <a:lnTo>
                  <a:pt x="2061" y="0"/>
                </a:lnTo>
                <a:lnTo>
                  <a:pt x="2063" y="0"/>
                </a:lnTo>
                <a:lnTo>
                  <a:pt x="2064" y="0"/>
                </a:lnTo>
                <a:lnTo>
                  <a:pt x="2066" y="0"/>
                </a:lnTo>
                <a:lnTo>
                  <a:pt x="2067" y="0"/>
                </a:lnTo>
                <a:lnTo>
                  <a:pt x="2068" y="0"/>
                </a:lnTo>
                <a:lnTo>
                  <a:pt x="2070" y="0"/>
                </a:lnTo>
                <a:lnTo>
                  <a:pt x="2072" y="0"/>
                </a:lnTo>
                <a:lnTo>
                  <a:pt x="2073" y="0"/>
                </a:lnTo>
                <a:lnTo>
                  <a:pt x="2075" y="0"/>
                </a:lnTo>
                <a:lnTo>
                  <a:pt x="2076" y="0"/>
                </a:lnTo>
                <a:lnTo>
                  <a:pt x="2078" y="0"/>
                </a:lnTo>
                <a:lnTo>
                  <a:pt x="2079" y="0"/>
                </a:lnTo>
                <a:lnTo>
                  <a:pt x="2080" y="0"/>
                </a:lnTo>
                <a:lnTo>
                  <a:pt x="2082" y="0"/>
                </a:lnTo>
                <a:lnTo>
                  <a:pt x="2084" y="0"/>
                </a:lnTo>
                <a:lnTo>
                  <a:pt x="2085" y="0"/>
                </a:lnTo>
                <a:lnTo>
                  <a:pt x="2087" y="0"/>
                </a:lnTo>
                <a:lnTo>
                  <a:pt x="2088" y="0"/>
                </a:lnTo>
                <a:lnTo>
                  <a:pt x="2089" y="0"/>
                </a:lnTo>
                <a:lnTo>
                  <a:pt x="2091" y="0"/>
                </a:lnTo>
                <a:lnTo>
                  <a:pt x="2092" y="0"/>
                </a:lnTo>
                <a:lnTo>
                  <a:pt x="2094" y="0"/>
                </a:lnTo>
                <a:lnTo>
                  <a:pt x="2095" y="0"/>
                </a:lnTo>
                <a:lnTo>
                  <a:pt x="2097" y="0"/>
                </a:lnTo>
                <a:lnTo>
                  <a:pt x="2099" y="0"/>
                </a:lnTo>
                <a:lnTo>
                  <a:pt x="2100" y="0"/>
                </a:lnTo>
                <a:lnTo>
                  <a:pt x="2101" y="0"/>
                </a:lnTo>
                <a:lnTo>
                  <a:pt x="2103" y="0"/>
                </a:lnTo>
                <a:lnTo>
                  <a:pt x="2104" y="0"/>
                </a:lnTo>
                <a:lnTo>
                  <a:pt x="2106" y="0"/>
                </a:lnTo>
                <a:lnTo>
                  <a:pt x="2107" y="0"/>
                </a:lnTo>
                <a:lnTo>
                  <a:pt x="2109" y="0"/>
                </a:lnTo>
                <a:lnTo>
                  <a:pt x="2110" y="0"/>
                </a:lnTo>
                <a:lnTo>
                  <a:pt x="2112" y="0"/>
                </a:lnTo>
                <a:lnTo>
                  <a:pt x="2113" y="0"/>
                </a:lnTo>
                <a:lnTo>
                  <a:pt x="2115" y="0"/>
                </a:lnTo>
                <a:lnTo>
                  <a:pt x="2116" y="0"/>
                </a:lnTo>
                <a:lnTo>
                  <a:pt x="2118" y="0"/>
                </a:lnTo>
                <a:lnTo>
                  <a:pt x="2119" y="0"/>
                </a:lnTo>
                <a:lnTo>
                  <a:pt x="2121" y="0"/>
                </a:lnTo>
                <a:lnTo>
                  <a:pt x="2122" y="0"/>
                </a:lnTo>
                <a:lnTo>
                  <a:pt x="2124" y="0"/>
                </a:lnTo>
                <a:lnTo>
                  <a:pt x="2125" y="0"/>
                </a:lnTo>
                <a:lnTo>
                  <a:pt x="2127" y="0"/>
                </a:lnTo>
                <a:lnTo>
                  <a:pt x="2128" y="0"/>
                </a:lnTo>
                <a:lnTo>
                  <a:pt x="2130" y="0"/>
                </a:lnTo>
                <a:lnTo>
                  <a:pt x="2131" y="0"/>
                </a:lnTo>
                <a:lnTo>
                  <a:pt x="2132" y="0"/>
                </a:lnTo>
                <a:lnTo>
                  <a:pt x="2134" y="0"/>
                </a:lnTo>
                <a:lnTo>
                  <a:pt x="2136" y="0"/>
                </a:lnTo>
                <a:lnTo>
                  <a:pt x="2137" y="0"/>
                </a:lnTo>
                <a:lnTo>
                  <a:pt x="2139" y="0"/>
                </a:lnTo>
                <a:lnTo>
                  <a:pt x="2140" y="0"/>
                </a:lnTo>
                <a:lnTo>
                  <a:pt x="2141" y="0"/>
                </a:lnTo>
                <a:lnTo>
                  <a:pt x="2143" y="0"/>
                </a:lnTo>
                <a:lnTo>
                  <a:pt x="2144" y="0"/>
                </a:lnTo>
                <a:lnTo>
                  <a:pt x="2146" y="0"/>
                </a:lnTo>
                <a:lnTo>
                  <a:pt x="2147" y="0"/>
                </a:lnTo>
                <a:lnTo>
                  <a:pt x="2149" y="0"/>
                </a:lnTo>
                <a:lnTo>
                  <a:pt x="2151" y="0"/>
                </a:lnTo>
                <a:lnTo>
                  <a:pt x="2152" y="0"/>
                </a:lnTo>
                <a:lnTo>
                  <a:pt x="2153" y="0"/>
                </a:lnTo>
                <a:lnTo>
                  <a:pt x="2155" y="0"/>
                </a:lnTo>
                <a:lnTo>
                  <a:pt x="2156" y="0"/>
                </a:lnTo>
                <a:lnTo>
                  <a:pt x="2158" y="0"/>
                </a:lnTo>
                <a:lnTo>
                  <a:pt x="2159" y="0"/>
                </a:lnTo>
                <a:lnTo>
                  <a:pt x="2161" y="0"/>
                </a:lnTo>
                <a:lnTo>
                  <a:pt x="2162" y="0"/>
                </a:lnTo>
                <a:lnTo>
                  <a:pt x="2164" y="0"/>
                </a:lnTo>
                <a:lnTo>
                  <a:pt x="2165" y="0"/>
                </a:lnTo>
                <a:lnTo>
                  <a:pt x="2167" y="0"/>
                </a:lnTo>
                <a:lnTo>
                  <a:pt x="2168" y="0"/>
                </a:lnTo>
                <a:lnTo>
                  <a:pt x="2170" y="0"/>
                </a:lnTo>
                <a:lnTo>
                  <a:pt x="2171" y="0"/>
                </a:lnTo>
                <a:lnTo>
                  <a:pt x="2173" y="0"/>
                </a:lnTo>
                <a:lnTo>
                  <a:pt x="2174" y="0"/>
                </a:lnTo>
                <a:lnTo>
                  <a:pt x="2176" y="0"/>
                </a:lnTo>
                <a:lnTo>
                  <a:pt x="2177" y="0"/>
                </a:lnTo>
                <a:lnTo>
                  <a:pt x="2179" y="0"/>
                </a:lnTo>
                <a:lnTo>
                  <a:pt x="2180" y="0"/>
                </a:lnTo>
                <a:lnTo>
                  <a:pt x="2182" y="0"/>
                </a:lnTo>
                <a:lnTo>
                  <a:pt x="2183" y="0"/>
                </a:lnTo>
                <a:lnTo>
                  <a:pt x="2184" y="1"/>
                </a:lnTo>
                <a:lnTo>
                  <a:pt x="2186" y="2"/>
                </a:lnTo>
                <a:lnTo>
                  <a:pt x="2188" y="3"/>
                </a:lnTo>
                <a:lnTo>
                  <a:pt x="2189" y="4"/>
                </a:lnTo>
                <a:lnTo>
                  <a:pt x="2191" y="5"/>
                </a:lnTo>
                <a:lnTo>
                  <a:pt x="2192" y="7"/>
                </a:lnTo>
                <a:lnTo>
                  <a:pt x="2193" y="9"/>
                </a:lnTo>
                <a:lnTo>
                  <a:pt x="2195" y="10"/>
                </a:lnTo>
                <a:lnTo>
                  <a:pt x="2196" y="13"/>
                </a:lnTo>
                <a:lnTo>
                  <a:pt x="2198" y="15"/>
                </a:lnTo>
                <a:lnTo>
                  <a:pt x="2199" y="18"/>
                </a:lnTo>
                <a:lnTo>
                  <a:pt x="2201" y="21"/>
                </a:lnTo>
                <a:lnTo>
                  <a:pt x="2203" y="24"/>
                </a:lnTo>
                <a:lnTo>
                  <a:pt x="2204" y="27"/>
                </a:lnTo>
                <a:lnTo>
                  <a:pt x="2205" y="30"/>
                </a:lnTo>
                <a:lnTo>
                  <a:pt x="2207" y="34"/>
                </a:lnTo>
                <a:lnTo>
                  <a:pt x="2208" y="38"/>
                </a:lnTo>
                <a:lnTo>
                  <a:pt x="2210" y="42"/>
                </a:lnTo>
                <a:lnTo>
                  <a:pt x="2211" y="47"/>
                </a:lnTo>
                <a:lnTo>
                  <a:pt x="2213" y="51"/>
                </a:lnTo>
                <a:lnTo>
                  <a:pt x="2214" y="56"/>
                </a:lnTo>
                <a:lnTo>
                  <a:pt x="2216" y="61"/>
                </a:lnTo>
                <a:lnTo>
                  <a:pt x="2217" y="66"/>
                </a:lnTo>
                <a:lnTo>
                  <a:pt x="2219" y="71"/>
                </a:lnTo>
                <a:lnTo>
                  <a:pt x="2220" y="77"/>
                </a:lnTo>
                <a:lnTo>
                  <a:pt x="2222" y="83"/>
                </a:lnTo>
                <a:lnTo>
                  <a:pt x="2223" y="88"/>
                </a:lnTo>
                <a:lnTo>
                  <a:pt x="2225" y="94"/>
                </a:lnTo>
                <a:lnTo>
                  <a:pt x="2226" y="101"/>
                </a:lnTo>
                <a:lnTo>
                  <a:pt x="2228" y="107"/>
                </a:lnTo>
                <a:lnTo>
                  <a:pt x="2229" y="114"/>
                </a:lnTo>
                <a:lnTo>
                  <a:pt x="2231" y="121"/>
                </a:lnTo>
                <a:lnTo>
                  <a:pt x="2232" y="128"/>
                </a:lnTo>
                <a:lnTo>
                  <a:pt x="2234" y="135"/>
                </a:lnTo>
                <a:lnTo>
                  <a:pt x="2235" y="143"/>
                </a:lnTo>
                <a:lnTo>
                  <a:pt x="2236" y="150"/>
                </a:lnTo>
                <a:lnTo>
                  <a:pt x="2238" y="158"/>
                </a:lnTo>
                <a:lnTo>
                  <a:pt x="2240" y="166"/>
                </a:lnTo>
                <a:lnTo>
                  <a:pt x="2241" y="174"/>
                </a:lnTo>
                <a:lnTo>
                  <a:pt x="2243" y="183"/>
                </a:lnTo>
                <a:lnTo>
                  <a:pt x="2244" y="191"/>
                </a:lnTo>
                <a:lnTo>
                  <a:pt x="2245" y="200"/>
                </a:lnTo>
                <a:lnTo>
                  <a:pt x="2247" y="209"/>
                </a:lnTo>
                <a:lnTo>
                  <a:pt x="2248" y="218"/>
                </a:lnTo>
                <a:lnTo>
                  <a:pt x="2250" y="227"/>
                </a:lnTo>
                <a:lnTo>
                  <a:pt x="2251" y="236"/>
                </a:lnTo>
                <a:lnTo>
                  <a:pt x="2253" y="246"/>
                </a:lnTo>
                <a:lnTo>
                  <a:pt x="2255" y="256"/>
                </a:lnTo>
                <a:lnTo>
                  <a:pt x="2256" y="266"/>
                </a:lnTo>
                <a:lnTo>
                  <a:pt x="2257" y="276"/>
                </a:lnTo>
                <a:lnTo>
                  <a:pt x="2259" y="286"/>
                </a:lnTo>
                <a:lnTo>
                  <a:pt x="2260" y="296"/>
                </a:lnTo>
                <a:lnTo>
                  <a:pt x="2262" y="306"/>
                </a:lnTo>
                <a:lnTo>
                  <a:pt x="2263" y="317"/>
                </a:lnTo>
                <a:lnTo>
                  <a:pt x="2265" y="328"/>
                </a:lnTo>
                <a:lnTo>
                  <a:pt x="2266" y="339"/>
                </a:lnTo>
                <a:lnTo>
                  <a:pt x="2268" y="350"/>
                </a:lnTo>
                <a:lnTo>
                  <a:pt x="2269" y="361"/>
                </a:lnTo>
                <a:lnTo>
                  <a:pt x="2271" y="373"/>
                </a:lnTo>
                <a:lnTo>
                  <a:pt x="2272" y="384"/>
                </a:lnTo>
                <a:lnTo>
                  <a:pt x="2274" y="396"/>
                </a:lnTo>
                <a:lnTo>
                  <a:pt x="2275" y="407"/>
                </a:lnTo>
                <a:lnTo>
                  <a:pt x="2277" y="419"/>
                </a:lnTo>
                <a:lnTo>
                  <a:pt x="2278" y="431"/>
                </a:lnTo>
                <a:lnTo>
                  <a:pt x="2280" y="444"/>
                </a:lnTo>
                <a:lnTo>
                  <a:pt x="2281" y="456"/>
                </a:lnTo>
                <a:lnTo>
                  <a:pt x="2283" y="468"/>
                </a:lnTo>
                <a:lnTo>
                  <a:pt x="2284" y="481"/>
                </a:lnTo>
                <a:lnTo>
                  <a:pt x="2286" y="493"/>
                </a:lnTo>
                <a:lnTo>
                  <a:pt x="2287" y="507"/>
                </a:lnTo>
                <a:lnTo>
                  <a:pt x="2288" y="519"/>
                </a:lnTo>
                <a:lnTo>
                  <a:pt x="2290" y="532"/>
                </a:lnTo>
                <a:lnTo>
                  <a:pt x="2292" y="545"/>
                </a:lnTo>
                <a:lnTo>
                  <a:pt x="2293" y="559"/>
                </a:lnTo>
                <a:lnTo>
                  <a:pt x="2295" y="572"/>
                </a:lnTo>
                <a:lnTo>
                  <a:pt x="2296" y="585"/>
                </a:lnTo>
                <a:lnTo>
                  <a:pt x="2297" y="599"/>
                </a:lnTo>
                <a:lnTo>
                  <a:pt x="2299" y="612"/>
                </a:lnTo>
                <a:lnTo>
                  <a:pt x="2300" y="626"/>
                </a:lnTo>
                <a:lnTo>
                  <a:pt x="2302" y="640"/>
                </a:lnTo>
                <a:lnTo>
                  <a:pt x="2304" y="653"/>
                </a:lnTo>
                <a:lnTo>
                  <a:pt x="2305" y="667"/>
                </a:lnTo>
                <a:lnTo>
                  <a:pt x="2307" y="682"/>
                </a:lnTo>
                <a:lnTo>
                  <a:pt x="2308" y="695"/>
                </a:lnTo>
                <a:lnTo>
                  <a:pt x="2309" y="710"/>
                </a:lnTo>
                <a:lnTo>
                  <a:pt x="2311" y="724"/>
                </a:lnTo>
                <a:lnTo>
                  <a:pt x="2312" y="738"/>
                </a:lnTo>
                <a:lnTo>
                  <a:pt x="2314" y="752"/>
                </a:lnTo>
                <a:lnTo>
                  <a:pt x="2315" y="767"/>
                </a:lnTo>
                <a:lnTo>
                  <a:pt x="2317" y="781"/>
                </a:lnTo>
                <a:lnTo>
                  <a:pt x="2318" y="796"/>
                </a:lnTo>
                <a:lnTo>
                  <a:pt x="2320" y="810"/>
                </a:lnTo>
                <a:lnTo>
                  <a:pt x="2321" y="825"/>
                </a:lnTo>
                <a:lnTo>
                  <a:pt x="2323" y="840"/>
                </a:lnTo>
                <a:lnTo>
                  <a:pt x="2324" y="855"/>
                </a:lnTo>
                <a:lnTo>
                  <a:pt x="2326" y="869"/>
                </a:lnTo>
                <a:lnTo>
                  <a:pt x="2327" y="884"/>
                </a:lnTo>
                <a:lnTo>
                  <a:pt x="2329" y="899"/>
                </a:lnTo>
                <a:lnTo>
                  <a:pt x="2330" y="914"/>
                </a:lnTo>
                <a:lnTo>
                  <a:pt x="2332" y="929"/>
                </a:lnTo>
                <a:lnTo>
                  <a:pt x="2333" y="944"/>
                </a:lnTo>
                <a:lnTo>
                  <a:pt x="2335" y="958"/>
                </a:lnTo>
                <a:lnTo>
                  <a:pt x="2336" y="973"/>
                </a:lnTo>
                <a:lnTo>
                  <a:pt x="2338" y="988"/>
                </a:lnTo>
                <a:lnTo>
                  <a:pt x="2339" y="1003"/>
                </a:lnTo>
                <a:lnTo>
                  <a:pt x="2340" y="1018"/>
                </a:lnTo>
                <a:lnTo>
                  <a:pt x="2342" y="1033"/>
                </a:lnTo>
                <a:lnTo>
                  <a:pt x="2344" y="1048"/>
                </a:lnTo>
                <a:lnTo>
                  <a:pt x="2345" y="1064"/>
                </a:lnTo>
                <a:lnTo>
                  <a:pt x="2347" y="1078"/>
                </a:lnTo>
                <a:lnTo>
                  <a:pt x="2348" y="1093"/>
                </a:lnTo>
                <a:lnTo>
                  <a:pt x="2349" y="1108"/>
                </a:lnTo>
                <a:lnTo>
                  <a:pt x="2351" y="1123"/>
                </a:lnTo>
                <a:lnTo>
                  <a:pt x="2352" y="1138"/>
                </a:lnTo>
                <a:lnTo>
                  <a:pt x="2354" y="1153"/>
                </a:lnTo>
                <a:lnTo>
                  <a:pt x="2356" y="1168"/>
                </a:lnTo>
                <a:lnTo>
                  <a:pt x="2357" y="1183"/>
                </a:lnTo>
                <a:lnTo>
                  <a:pt x="2359" y="1198"/>
                </a:lnTo>
                <a:lnTo>
                  <a:pt x="2360" y="1213"/>
                </a:lnTo>
                <a:lnTo>
                  <a:pt x="2361" y="1228"/>
                </a:lnTo>
                <a:lnTo>
                  <a:pt x="2363" y="1242"/>
                </a:lnTo>
                <a:lnTo>
                  <a:pt x="2364" y="1257"/>
                </a:lnTo>
                <a:lnTo>
                  <a:pt x="2366" y="1272"/>
                </a:lnTo>
                <a:lnTo>
                  <a:pt x="2367" y="1287"/>
                </a:lnTo>
                <a:lnTo>
                  <a:pt x="2369" y="1301"/>
                </a:lnTo>
                <a:lnTo>
                  <a:pt x="2370" y="1316"/>
                </a:lnTo>
                <a:lnTo>
                  <a:pt x="2372" y="1330"/>
                </a:lnTo>
                <a:lnTo>
                  <a:pt x="2373" y="1345"/>
                </a:lnTo>
                <a:lnTo>
                  <a:pt x="2375" y="1359"/>
                </a:lnTo>
                <a:lnTo>
                  <a:pt x="2376" y="1373"/>
                </a:lnTo>
                <a:lnTo>
                  <a:pt x="2378" y="1388"/>
                </a:lnTo>
                <a:lnTo>
                  <a:pt x="2379" y="1402"/>
                </a:lnTo>
                <a:lnTo>
                  <a:pt x="2381" y="1416"/>
                </a:lnTo>
                <a:lnTo>
                  <a:pt x="2382" y="1430"/>
                </a:lnTo>
                <a:lnTo>
                  <a:pt x="2384" y="1444"/>
                </a:lnTo>
                <a:lnTo>
                  <a:pt x="2385" y="1458"/>
                </a:lnTo>
                <a:lnTo>
                  <a:pt x="2387" y="1472"/>
                </a:lnTo>
                <a:lnTo>
                  <a:pt x="2388" y="1486"/>
                </a:lnTo>
                <a:lnTo>
                  <a:pt x="2390" y="1499"/>
                </a:lnTo>
                <a:lnTo>
                  <a:pt x="2391" y="1513"/>
                </a:lnTo>
                <a:lnTo>
                  <a:pt x="2393" y="1526"/>
                </a:lnTo>
                <a:lnTo>
                  <a:pt x="2394" y="1540"/>
                </a:lnTo>
                <a:lnTo>
                  <a:pt x="2396" y="1553"/>
                </a:lnTo>
                <a:lnTo>
                  <a:pt x="2397" y="1567"/>
                </a:lnTo>
                <a:lnTo>
                  <a:pt x="2399" y="1580"/>
                </a:lnTo>
                <a:lnTo>
                  <a:pt x="2400" y="1592"/>
                </a:lnTo>
                <a:lnTo>
                  <a:pt x="2401" y="1605"/>
                </a:lnTo>
                <a:lnTo>
                  <a:pt x="2403" y="1618"/>
                </a:lnTo>
                <a:lnTo>
                  <a:pt x="2404" y="1631"/>
                </a:lnTo>
                <a:lnTo>
                  <a:pt x="2406" y="1643"/>
                </a:lnTo>
                <a:lnTo>
                  <a:pt x="2408" y="1656"/>
                </a:lnTo>
                <a:lnTo>
                  <a:pt x="2409" y="1668"/>
                </a:lnTo>
                <a:lnTo>
                  <a:pt x="2411" y="1680"/>
                </a:lnTo>
                <a:lnTo>
                  <a:pt x="2412" y="1692"/>
                </a:lnTo>
                <a:lnTo>
                  <a:pt x="2413" y="1704"/>
                </a:lnTo>
                <a:lnTo>
                  <a:pt x="2415" y="1716"/>
                </a:lnTo>
                <a:lnTo>
                  <a:pt x="2416" y="1728"/>
                </a:lnTo>
                <a:lnTo>
                  <a:pt x="2418" y="1739"/>
                </a:lnTo>
                <a:lnTo>
                  <a:pt x="2419" y="1750"/>
                </a:lnTo>
                <a:lnTo>
                  <a:pt x="2421" y="1762"/>
                </a:lnTo>
                <a:lnTo>
                  <a:pt x="2423" y="1773"/>
                </a:lnTo>
                <a:lnTo>
                  <a:pt x="2424" y="1784"/>
                </a:lnTo>
                <a:lnTo>
                  <a:pt x="2425" y="1794"/>
                </a:lnTo>
                <a:lnTo>
                  <a:pt x="2427" y="1805"/>
                </a:lnTo>
                <a:lnTo>
                  <a:pt x="2428" y="1816"/>
                </a:lnTo>
                <a:lnTo>
                  <a:pt x="2430" y="1826"/>
                </a:lnTo>
                <a:lnTo>
                  <a:pt x="2431" y="1836"/>
                </a:lnTo>
                <a:lnTo>
                  <a:pt x="2433" y="1846"/>
                </a:lnTo>
                <a:lnTo>
                  <a:pt x="2434" y="1856"/>
                </a:lnTo>
                <a:lnTo>
                  <a:pt x="2436" y="1866"/>
                </a:lnTo>
                <a:lnTo>
                  <a:pt x="2437" y="1875"/>
                </a:lnTo>
                <a:lnTo>
                  <a:pt x="2439" y="1885"/>
                </a:lnTo>
                <a:lnTo>
                  <a:pt x="2440" y="1894"/>
                </a:lnTo>
                <a:lnTo>
                  <a:pt x="2442" y="1903"/>
                </a:lnTo>
                <a:lnTo>
                  <a:pt x="2443" y="1912"/>
                </a:lnTo>
                <a:lnTo>
                  <a:pt x="2445" y="1920"/>
                </a:lnTo>
                <a:lnTo>
                  <a:pt x="2446" y="1929"/>
                </a:lnTo>
                <a:lnTo>
                  <a:pt x="2448" y="1937"/>
                </a:lnTo>
                <a:lnTo>
                  <a:pt x="2449" y="1945"/>
                </a:lnTo>
                <a:lnTo>
                  <a:pt x="2451" y="1954"/>
                </a:lnTo>
                <a:lnTo>
                  <a:pt x="2452" y="1961"/>
                </a:lnTo>
                <a:lnTo>
                  <a:pt x="2454" y="1969"/>
                </a:lnTo>
                <a:lnTo>
                  <a:pt x="2455" y="1977"/>
                </a:lnTo>
                <a:lnTo>
                  <a:pt x="2456" y="1984"/>
                </a:lnTo>
                <a:lnTo>
                  <a:pt x="2458" y="1991"/>
                </a:lnTo>
                <a:lnTo>
                  <a:pt x="2460" y="1998"/>
                </a:lnTo>
                <a:lnTo>
                  <a:pt x="2461" y="2004"/>
                </a:lnTo>
                <a:lnTo>
                  <a:pt x="2463" y="2011"/>
                </a:lnTo>
                <a:lnTo>
                  <a:pt x="2464" y="2017"/>
                </a:lnTo>
                <a:lnTo>
                  <a:pt x="2465" y="2023"/>
                </a:lnTo>
                <a:lnTo>
                  <a:pt x="2467" y="2029"/>
                </a:lnTo>
                <a:lnTo>
                  <a:pt x="2468" y="2035"/>
                </a:lnTo>
                <a:lnTo>
                  <a:pt x="2470" y="2040"/>
                </a:lnTo>
                <a:lnTo>
                  <a:pt x="2471" y="2046"/>
                </a:lnTo>
                <a:lnTo>
                  <a:pt x="2473" y="2051"/>
                </a:lnTo>
                <a:lnTo>
                  <a:pt x="2475" y="2056"/>
                </a:lnTo>
                <a:lnTo>
                  <a:pt x="2476" y="2061"/>
                </a:lnTo>
                <a:lnTo>
                  <a:pt x="2477" y="2065"/>
                </a:lnTo>
                <a:lnTo>
                  <a:pt x="2479" y="2069"/>
                </a:lnTo>
                <a:lnTo>
                  <a:pt x="2480" y="2073"/>
                </a:lnTo>
                <a:lnTo>
                  <a:pt x="2482" y="2077"/>
                </a:lnTo>
                <a:lnTo>
                  <a:pt x="2483" y="2081"/>
                </a:lnTo>
                <a:lnTo>
                  <a:pt x="2485" y="2085"/>
                </a:lnTo>
                <a:lnTo>
                  <a:pt x="2486" y="2088"/>
                </a:lnTo>
                <a:lnTo>
                  <a:pt x="2488" y="2091"/>
                </a:lnTo>
                <a:lnTo>
                  <a:pt x="2489" y="2094"/>
                </a:lnTo>
                <a:lnTo>
                  <a:pt x="2491" y="2097"/>
                </a:lnTo>
                <a:lnTo>
                  <a:pt x="2492" y="2099"/>
                </a:lnTo>
                <a:lnTo>
                  <a:pt x="2494" y="2101"/>
                </a:lnTo>
                <a:lnTo>
                  <a:pt x="2495" y="2103"/>
                </a:lnTo>
                <a:lnTo>
                  <a:pt x="2497" y="2105"/>
                </a:lnTo>
                <a:lnTo>
                  <a:pt x="2498" y="2107"/>
                </a:lnTo>
                <a:lnTo>
                  <a:pt x="2500" y="2108"/>
                </a:lnTo>
                <a:lnTo>
                  <a:pt x="2501" y="2109"/>
                </a:lnTo>
                <a:lnTo>
                  <a:pt x="2503" y="2110"/>
                </a:lnTo>
                <a:lnTo>
                  <a:pt x="2504" y="2111"/>
                </a:lnTo>
                <a:lnTo>
                  <a:pt x="2506" y="2111"/>
                </a:lnTo>
                <a:lnTo>
                  <a:pt x="2507" y="2112"/>
                </a:lnTo>
              </a:path>
            </a:pathLst>
          </a:custGeom>
          <a:noFill/>
          <a:ln w="190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45" name="Straight Connector 244"/>
          <p:cNvCxnSpPr/>
          <p:nvPr/>
        </p:nvCxnSpPr>
        <p:spPr bwMode="auto">
          <a:xfrm>
            <a:off x="1904466" y="5720746"/>
            <a:ext cx="1971483"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46" name="Straight Connector 245"/>
          <p:cNvCxnSpPr/>
          <p:nvPr/>
        </p:nvCxnSpPr>
        <p:spPr bwMode="auto">
          <a:xfrm>
            <a:off x="5202470" y="4991546"/>
            <a:ext cx="0" cy="722946"/>
          </a:xfrm>
          <a:prstGeom prst="line">
            <a:avLst/>
          </a:prstGeom>
          <a:solidFill>
            <a:srgbClr val="00B8FF"/>
          </a:solidFill>
          <a:ln w="3175" cap="flat" cmpd="sng" algn="ctr">
            <a:solidFill>
              <a:schemeClr val="tx1"/>
            </a:solidFill>
            <a:prstDash val="dash"/>
            <a:round/>
            <a:headEnd type="none" w="med" len="med"/>
            <a:tailEnd type="none" w="med" len="med"/>
          </a:ln>
          <a:effectLst/>
        </p:spPr>
      </p:cxnSp>
      <p:cxnSp>
        <p:nvCxnSpPr>
          <p:cNvPr id="247" name="Straight Connector 246"/>
          <p:cNvCxnSpPr/>
          <p:nvPr/>
        </p:nvCxnSpPr>
        <p:spPr bwMode="auto">
          <a:xfrm>
            <a:off x="6478137" y="4991546"/>
            <a:ext cx="0" cy="722946"/>
          </a:xfrm>
          <a:prstGeom prst="line">
            <a:avLst/>
          </a:prstGeom>
          <a:solidFill>
            <a:srgbClr val="00B8FF"/>
          </a:solidFill>
          <a:ln w="3175" cap="flat" cmpd="sng" algn="ctr">
            <a:solidFill>
              <a:schemeClr val="tx1"/>
            </a:solidFill>
            <a:prstDash val="dash"/>
            <a:round/>
            <a:headEnd type="none" w="med" len="med"/>
            <a:tailEnd type="none" w="med" len="med"/>
          </a:ln>
          <a:effectLst/>
        </p:spPr>
      </p:cxnSp>
      <p:sp>
        <p:nvSpPr>
          <p:cNvPr id="249" name="Rectangle 248"/>
          <p:cNvSpPr/>
          <p:nvPr/>
        </p:nvSpPr>
        <p:spPr bwMode="auto">
          <a:xfrm>
            <a:off x="5202468" y="5350962"/>
            <a:ext cx="1275667" cy="373023"/>
          </a:xfrm>
          <a:prstGeom prst="rect">
            <a:avLst/>
          </a:prstGeom>
          <a:ln w="952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cxnSp>
        <p:nvCxnSpPr>
          <p:cNvPr id="250" name="Straight Connector 249"/>
          <p:cNvCxnSpPr/>
          <p:nvPr/>
        </p:nvCxnSpPr>
        <p:spPr bwMode="auto">
          <a:xfrm>
            <a:off x="4839221" y="5720225"/>
            <a:ext cx="1971483"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251" name="Right Brace 250"/>
          <p:cNvSpPr/>
          <p:nvPr/>
        </p:nvSpPr>
        <p:spPr bwMode="auto">
          <a:xfrm rot="5400000">
            <a:off x="3529037" y="5749564"/>
            <a:ext cx="117863" cy="11729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2" name="Right Brace 251"/>
          <p:cNvSpPr/>
          <p:nvPr/>
        </p:nvSpPr>
        <p:spPr bwMode="auto">
          <a:xfrm rot="5400000">
            <a:off x="2136077" y="5745133"/>
            <a:ext cx="117863" cy="11729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9" name="Freeform 258"/>
          <p:cNvSpPr/>
          <p:nvPr/>
        </p:nvSpPr>
        <p:spPr bwMode="auto">
          <a:xfrm>
            <a:off x="2207432" y="5769378"/>
            <a:ext cx="1249680" cy="278284"/>
          </a:xfrm>
          <a:custGeom>
            <a:avLst/>
            <a:gdLst>
              <a:gd name="connsiteX0" fmla="*/ 0 w 1249680"/>
              <a:gd name="connsiteY0" fmla="*/ 137160 h 278284"/>
              <a:gd name="connsiteX1" fmla="*/ 762000 w 1249680"/>
              <a:gd name="connsiteY1" fmla="*/ 274320 h 278284"/>
              <a:gd name="connsiteX2" fmla="*/ 1249680 w 1249680"/>
              <a:gd name="connsiteY2" fmla="*/ 0 h 278284"/>
            </a:gdLst>
            <a:ahLst/>
            <a:cxnLst>
              <a:cxn ang="0">
                <a:pos x="connsiteX0" y="connsiteY0"/>
              </a:cxn>
              <a:cxn ang="0">
                <a:pos x="connsiteX1" y="connsiteY1"/>
              </a:cxn>
              <a:cxn ang="0">
                <a:pos x="connsiteX2" y="connsiteY2"/>
              </a:cxn>
            </a:cxnLst>
            <a:rect l="l" t="t" r="r" b="b"/>
            <a:pathLst>
              <a:path w="1249680" h="278284">
                <a:moveTo>
                  <a:pt x="0" y="137160"/>
                </a:moveTo>
                <a:cubicBezTo>
                  <a:pt x="276860" y="217170"/>
                  <a:pt x="553720" y="297180"/>
                  <a:pt x="762000" y="274320"/>
                </a:cubicBezTo>
                <a:cubicBezTo>
                  <a:pt x="970280" y="251460"/>
                  <a:pt x="1249680" y="0"/>
                  <a:pt x="1249680" y="0"/>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60" name="Freeform 259"/>
          <p:cNvSpPr/>
          <p:nvPr/>
        </p:nvSpPr>
        <p:spPr bwMode="auto">
          <a:xfrm flipH="1">
            <a:off x="2326293" y="5762269"/>
            <a:ext cx="1249680" cy="278284"/>
          </a:xfrm>
          <a:custGeom>
            <a:avLst/>
            <a:gdLst>
              <a:gd name="connsiteX0" fmla="*/ 0 w 1249680"/>
              <a:gd name="connsiteY0" fmla="*/ 137160 h 278284"/>
              <a:gd name="connsiteX1" fmla="*/ 762000 w 1249680"/>
              <a:gd name="connsiteY1" fmla="*/ 274320 h 278284"/>
              <a:gd name="connsiteX2" fmla="*/ 1249680 w 1249680"/>
              <a:gd name="connsiteY2" fmla="*/ 0 h 278284"/>
            </a:gdLst>
            <a:ahLst/>
            <a:cxnLst>
              <a:cxn ang="0">
                <a:pos x="connsiteX0" y="connsiteY0"/>
              </a:cxn>
              <a:cxn ang="0">
                <a:pos x="connsiteX1" y="connsiteY1"/>
              </a:cxn>
              <a:cxn ang="0">
                <a:pos x="connsiteX2" y="connsiteY2"/>
              </a:cxn>
            </a:cxnLst>
            <a:rect l="l" t="t" r="r" b="b"/>
            <a:pathLst>
              <a:path w="1249680" h="278284">
                <a:moveTo>
                  <a:pt x="0" y="137160"/>
                </a:moveTo>
                <a:cubicBezTo>
                  <a:pt x="276860" y="217170"/>
                  <a:pt x="553720" y="297180"/>
                  <a:pt x="762000" y="274320"/>
                </a:cubicBezTo>
                <a:cubicBezTo>
                  <a:pt x="970280" y="251460"/>
                  <a:pt x="1249680" y="0"/>
                  <a:pt x="1249680" y="0"/>
                </a:cubicBezTo>
              </a:path>
            </a:pathLst>
          </a:custGeom>
          <a:noFill/>
          <a:ln w="9525"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65" name="Straight Connector 264"/>
          <p:cNvCxnSpPr/>
          <p:nvPr/>
        </p:nvCxnSpPr>
        <p:spPr bwMode="auto">
          <a:xfrm>
            <a:off x="2253655" y="4991166"/>
            <a:ext cx="0" cy="778212"/>
          </a:xfrm>
          <a:prstGeom prst="line">
            <a:avLst/>
          </a:prstGeom>
          <a:solidFill>
            <a:srgbClr val="00B8FF"/>
          </a:solidFill>
          <a:ln w="3175" cap="flat" cmpd="sng" algn="ctr">
            <a:solidFill>
              <a:schemeClr val="tx1"/>
            </a:solidFill>
            <a:prstDash val="dash"/>
            <a:round/>
            <a:headEnd type="none" w="med" len="med"/>
            <a:tailEnd type="none" w="med" len="med"/>
          </a:ln>
          <a:effectLst/>
        </p:spPr>
      </p:cxnSp>
      <p:cxnSp>
        <p:nvCxnSpPr>
          <p:cNvPr id="266" name="Straight Connector 265"/>
          <p:cNvCxnSpPr/>
          <p:nvPr/>
        </p:nvCxnSpPr>
        <p:spPr bwMode="auto">
          <a:xfrm>
            <a:off x="3529322" y="4991166"/>
            <a:ext cx="0" cy="778212"/>
          </a:xfrm>
          <a:prstGeom prst="line">
            <a:avLst/>
          </a:prstGeom>
          <a:solidFill>
            <a:srgbClr val="00B8FF"/>
          </a:solidFill>
          <a:ln w="3175" cap="flat" cmpd="sng" algn="ctr">
            <a:solidFill>
              <a:schemeClr val="tx1"/>
            </a:solidFill>
            <a:prstDash val="dash"/>
            <a:round/>
            <a:headEnd type="none" w="med" len="med"/>
            <a:tailEnd type="none" w="med" len="med"/>
          </a:ln>
          <a:effectLst/>
        </p:spPr>
      </p:cxnSp>
      <p:sp>
        <p:nvSpPr>
          <p:cNvPr id="270" name="Down Arrow 269"/>
          <p:cNvSpPr/>
          <p:nvPr/>
        </p:nvSpPr>
        <p:spPr bwMode="auto">
          <a:xfrm rot="2008159">
            <a:off x="2940869" y="4239107"/>
            <a:ext cx="342505" cy="1015117"/>
          </a:xfrm>
          <a:prstGeom prst="downArrow">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1" name="Down Arrow 270"/>
          <p:cNvSpPr/>
          <p:nvPr/>
        </p:nvSpPr>
        <p:spPr bwMode="auto">
          <a:xfrm>
            <a:off x="5688687" y="3905855"/>
            <a:ext cx="255079" cy="1268662"/>
          </a:xfrm>
          <a:prstGeom prst="downArrow">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72" name="TextBox 271"/>
              <p:cNvSpPr txBox="1"/>
              <p:nvPr/>
            </p:nvSpPr>
            <p:spPr>
              <a:xfrm>
                <a:off x="6478135" y="5688609"/>
                <a:ext cx="484731" cy="348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chemeClr val="tx1"/>
                          </a:solidFill>
                          <a:latin typeface="Cambria Math" panose="02040503050406030204" pitchFamily="18" charset="0"/>
                        </a:rPr>
                        <m:t>𝑓</m:t>
                      </m:r>
                    </m:oMath>
                  </m:oMathPara>
                </a14:m>
                <a:endParaRPr lang="en-US" sz="1100" dirty="0"/>
              </a:p>
            </p:txBody>
          </p:sp>
        </mc:Choice>
        <mc:Fallback xmlns="">
          <p:sp>
            <p:nvSpPr>
              <p:cNvPr id="272" name="TextBox 271"/>
              <p:cNvSpPr txBox="1">
                <a:spLocks noRot="1" noChangeAspect="1" noMove="1" noResize="1" noEditPoints="1" noAdjustHandles="1" noChangeArrowheads="1" noChangeShapeType="1" noTextEdit="1"/>
              </p:cNvSpPr>
              <p:nvPr/>
            </p:nvSpPr>
            <p:spPr>
              <a:xfrm>
                <a:off x="6478135" y="5688609"/>
                <a:ext cx="484731" cy="34820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3" name="TextBox 272"/>
              <p:cNvSpPr txBox="1"/>
              <p:nvPr/>
            </p:nvSpPr>
            <p:spPr>
              <a:xfrm>
                <a:off x="3567042" y="5688608"/>
                <a:ext cx="484731" cy="348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chemeClr val="tx1"/>
                          </a:solidFill>
                          <a:latin typeface="Cambria Math" panose="02040503050406030204" pitchFamily="18" charset="0"/>
                        </a:rPr>
                        <m:t>𝑓</m:t>
                      </m:r>
                    </m:oMath>
                  </m:oMathPara>
                </a14:m>
                <a:endParaRPr lang="en-US" sz="1100" dirty="0"/>
              </a:p>
            </p:txBody>
          </p:sp>
        </mc:Choice>
        <mc:Fallback xmlns="">
          <p:sp>
            <p:nvSpPr>
              <p:cNvPr id="273" name="TextBox 272"/>
              <p:cNvSpPr txBox="1">
                <a:spLocks noRot="1" noChangeAspect="1" noMove="1" noResize="1" noEditPoints="1" noAdjustHandles="1" noChangeArrowheads="1" noChangeShapeType="1" noTextEdit="1"/>
              </p:cNvSpPr>
              <p:nvPr/>
            </p:nvSpPr>
            <p:spPr>
              <a:xfrm>
                <a:off x="3567042" y="5688608"/>
                <a:ext cx="484731" cy="348203"/>
              </a:xfrm>
              <a:prstGeom prst="rect">
                <a:avLst/>
              </a:prstGeom>
              <a:blipFill>
                <a:blip r:embed="rId3"/>
                <a:stretch>
                  <a:fillRect/>
                </a:stretch>
              </a:blipFill>
            </p:spPr>
            <p:txBody>
              <a:bodyPr/>
              <a:lstStyle/>
              <a:p>
                <a:r>
                  <a:rPr lang="en-US">
                    <a:noFill/>
                  </a:rPr>
                  <a:t> </a:t>
                </a:r>
              </a:p>
            </p:txBody>
          </p:sp>
        </mc:Fallback>
      </mc:AlternateContent>
      <p:sp>
        <p:nvSpPr>
          <p:cNvPr id="274" name="TextBox 273"/>
          <p:cNvSpPr txBox="1"/>
          <p:nvPr/>
        </p:nvSpPr>
        <p:spPr>
          <a:xfrm>
            <a:off x="3849578" y="4243193"/>
            <a:ext cx="1196161" cy="261610"/>
          </a:xfrm>
          <a:prstGeom prst="rect">
            <a:avLst/>
          </a:prstGeom>
          <a:noFill/>
        </p:spPr>
        <p:txBody>
          <a:bodyPr wrap="none" rtlCol="0">
            <a:spAutoFit/>
          </a:bodyPr>
          <a:lstStyle/>
          <a:p>
            <a:r>
              <a:rPr lang="en-US" sz="1100" dirty="0">
                <a:solidFill>
                  <a:schemeClr val="tx1"/>
                </a:solidFill>
              </a:rPr>
              <a:t>Coherent addition</a:t>
            </a:r>
          </a:p>
        </p:txBody>
      </p:sp>
      <p:sp>
        <p:nvSpPr>
          <p:cNvPr id="286" name="TextBox 285"/>
          <p:cNvSpPr txBox="1"/>
          <p:nvPr/>
        </p:nvSpPr>
        <p:spPr>
          <a:xfrm>
            <a:off x="3347011" y="5714112"/>
            <a:ext cx="264816" cy="261610"/>
          </a:xfrm>
          <a:prstGeom prst="rect">
            <a:avLst/>
          </a:prstGeom>
          <a:noFill/>
        </p:spPr>
        <p:txBody>
          <a:bodyPr wrap="none" rtlCol="0">
            <a:spAutoFit/>
          </a:bodyPr>
          <a:lstStyle/>
          <a:p>
            <a:r>
              <a:rPr lang="en-US" sz="1100" dirty="0">
                <a:solidFill>
                  <a:schemeClr val="tx1"/>
                </a:solidFill>
              </a:rPr>
              <a:t>+</a:t>
            </a:r>
            <a:endParaRPr lang="en-US" dirty="0">
              <a:solidFill>
                <a:schemeClr val="tx1"/>
              </a:solidFill>
            </a:endParaRPr>
          </a:p>
        </p:txBody>
      </p:sp>
      <p:sp>
        <p:nvSpPr>
          <p:cNvPr id="287" name="TextBox 286"/>
          <p:cNvSpPr txBox="1"/>
          <p:nvPr/>
        </p:nvSpPr>
        <p:spPr>
          <a:xfrm>
            <a:off x="2191418" y="5714112"/>
            <a:ext cx="264816" cy="261610"/>
          </a:xfrm>
          <a:prstGeom prst="rect">
            <a:avLst/>
          </a:prstGeom>
          <a:noFill/>
        </p:spPr>
        <p:txBody>
          <a:bodyPr wrap="none" rtlCol="0">
            <a:spAutoFit/>
          </a:bodyPr>
          <a:lstStyle/>
          <a:p>
            <a:r>
              <a:rPr lang="en-US" sz="1100" dirty="0">
                <a:solidFill>
                  <a:schemeClr val="tx1"/>
                </a:solidFill>
              </a:rPr>
              <a:t>+</a:t>
            </a:r>
            <a:endParaRPr lang="en-US" dirty="0">
              <a:solidFill>
                <a:schemeClr val="tx1"/>
              </a:solidFill>
            </a:endParaRPr>
          </a:p>
        </p:txBody>
      </p:sp>
      <p:sp>
        <p:nvSpPr>
          <p:cNvPr id="67"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68"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49185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IV – </a:t>
            </a:r>
            <a:r>
              <a:rPr lang="en-US" dirty="0">
                <a:solidFill>
                  <a:schemeClr val="tx1"/>
                </a:solidFill>
              </a:rPr>
              <a:t>PAPR for QPSK</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pic>
        <p:nvPicPr>
          <p:cNvPr id="7" name="Picture 6"/>
          <p:cNvPicPr>
            <a:picLocks noChangeAspect="1"/>
          </p:cNvPicPr>
          <p:nvPr/>
        </p:nvPicPr>
        <p:blipFill>
          <a:blip r:embed="rId2"/>
          <a:stretch>
            <a:fillRect/>
          </a:stretch>
        </p:blipFill>
        <p:spPr>
          <a:xfrm>
            <a:off x="2051720" y="1916832"/>
            <a:ext cx="5346929" cy="4009340"/>
          </a:xfrm>
          <a:prstGeom prst="rect">
            <a:avLst/>
          </a:prstGeom>
        </p:spPr>
      </p:pic>
      <p:sp>
        <p:nvSpPr>
          <p:cNvPr id="5"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6"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8475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V – </a:t>
            </a:r>
            <a:r>
              <a:rPr lang="en-US" dirty="0">
                <a:solidFill>
                  <a:schemeClr val="tx1"/>
                </a:solidFill>
              </a:rPr>
              <a:t>Throughput Results </a:t>
            </a:r>
            <a:br>
              <a:rPr lang="en-US" dirty="0">
                <a:solidFill>
                  <a:schemeClr val="tx1"/>
                </a:solidFill>
              </a:rPr>
            </a:br>
            <a:r>
              <a:rPr lang="en-US" dirty="0">
                <a:solidFill>
                  <a:schemeClr val="tx1"/>
                </a:solidFill>
              </a:rPr>
              <a:t>(4 GHz BW)</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1403648" y="5612124"/>
                <a:ext cx="2646109" cy="276999"/>
              </a:xfrm>
              <a:prstGeom prst="rect">
                <a:avLst/>
              </a:prstGeom>
              <a:noFill/>
            </p:spPr>
            <p:txBody>
              <a:bodyPr wrap="none" rtlCol="0">
                <a:spAutoFit/>
              </a:bodyPr>
              <a:lstStyle/>
              <a:p>
                <a:r>
                  <a:rPr lang="en-US" sz="1200" dirty="0">
                    <a:solidFill>
                      <a:schemeClr val="tx1"/>
                    </a:solidFill>
                  </a:rPr>
                  <a:t>a) </a:t>
                </a:r>
                <a14:m>
                  <m:oMath xmlns:m="http://schemas.openxmlformats.org/officeDocument/2006/math">
                    <m:r>
                      <a:rPr lang="en-US" sz="1200" i="1" dirty="0" smtClean="0">
                        <a:solidFill>
                          <a:schemeClr val="tx1"/>
                        </a:solidFill>
                        <a:latin typeface="Cambria Math" panose="02040503050406030204" pitchFamily="18" charset="0"/>
                      </a:rPr>
                      <m:t>8</m:t>
                    </m:r>
                    <m:r>
                      <a:rPr lang="en-US" sz="1200" b="0" i="1" dirty="0" smtClean="0">
                        <a:solidFill>
                          <a:schemeClr val="tx1"/>
                        </a:solidFill>
                        <a:latin typeface="Cambria Math" panose="02040503050406030204" pitchFamily="18" charset="0"/>
                      </a:rPr>
                      <m:t>×1</m:t>
                    </m:r>
                  </m:oMath>
                </a14:m>
                <a:r>
                  <a:rPr lang="en-US" sz="1200" dirty="0">
                    <a:solidFill>
                      <a:schemeClr val="tx1"/>
                    </a:solidFill>
                  </a:rPr>
                  <a:t> PAA @ AP, </a:t>
                </a:r>
                <a14:m>
                  <m:oMath xmlns:m="http://schemas.openxmlformats.org/officeDocument/2006/math">
                    <m:r>
                      <a:rPr lang="en-US" sz="1200" b="0" i="1" dirty="0" smtClean="0">
                        <a:solidFill>
                          <a:schemeClr val="tx1"/>
                        </a:solidFill>
                        <a:latin typeface="Cambria Math" panose="02040503050406030204" pitchFamily="18" charset="0"/>
                      </a:rPr>
                      <m:t>1</m:t>
                    </m:r>
                    <m:r>
                      <a:rPr lang="en-US" sz="1200" i="1" dirty="0">
                        <a:solidFill>
                          <a:schemeClr val="tx1"/>
                        </a:solidFill>
                        <a:latin typeface="Cambria Math" panose="02040503050406030204" pitchFamily="18" charset="0"/>
                      </a:rPr>
                      <m:t>×1</m:t>
                    </m:r>
                  </m:oMath>
                </a14:m>
                <a:r>
                  <a:rPr lang="en-US" sz="1200" dirty="0">
                    <a:solidFill>
                      <a:schemeClr val="tx1"/>
                    </a:solidFill>
                  </a:rPr>
                  <a:t> PAA @ STA</a:t>
                </a:r>
              </a:p>
            </p:txBody>
          </p:sp>
        </mc:Choice>
        <mc:Fallback xmlns="">
          <p:sp>
            <p:nvSpPr>
              <p:cNvPr id="6" name="TextBox 5"/>
              <p:cNvSpPr txBox="1">
                <a:spLocks noRot="1" noChangeAspect="1" noMove="1" noResize="1" noEditPoints="1" noAdjustHandles="1" noChangeArrowheads="1" noChangeShapeType="1" noTextEdit="1"/>
              </p:cNvSpPr>
              <p:nvPr/>
            </p:nvSpPr>
            <p:spPr>
              <a:xfrm>
                <a:off x="1403648" y="5612124"/>
                <a:ext cx="2646109" cy="276999"/>
              </a:xfrm>
              <a:prstGeom prst="rect">
                <a:avLst/>
              </a:prstGeom>
              <a:blipFill>
                <a:blip r:embed="rId2"/>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83723" y="5612124"/>
                <a:ext cx="2654125" cy="276999"/>
              </a:xfrm>
              <a:prstGeom prst="rect">
                <a:avLst/>
              </a:prstGeom>
              <a:noFill/>
            </p:spPr>
            <p:txBody>
              <a:bodyPr wrap="none" rtlCol="0">
                <a:spAutoFit/>
              </a:bodyPr>
              <a:lstStyle/>
              <a:p>
                <a:r>
                  <a:rPr lang="en-US" sz="1200" dirty="0">
                    <a:solidFill>
                      <a:schemeClr val="tx1"/>
                    </a:solidFill>
                  </a:rPr>
                  <a:t>b) </a:t>
                </a:r>
                <a14:m>
                  <m:oMath xmlns:m="http://schemas.openxmlformats.org/officeDocument/2006/math">
                    <m:r>
                      <a:rPr lang="en-US" sz="1200" i="1" dirty="0" smtClean="0">
                        <a:solidFill>
                          <a:schemeClr val="tx1"/>
                        </a:solidFill>
                        <a:latin typeface="Cambria Math" panose="02040503050406030204" pitchFamily="18" charset="0"/>
                      </a:rPr>
                      <m:t>8</m:t>
                    </m:r>
                    <m:r>
                      <a:rPr lang="en-US" sz="1200" b="0" i="1" dirty="0" smtClean="0">
                        <a:solidFill>
                          <a:schemeClr val="tx1"/>
                        </a:solidFill>
                        <a:latin typeface="Cambria Math" panose="02040503050406030204" pitchFamily="18" charset="0"/>
                      </a:rPr>
                      <m:t>×2</m:t>
                    </m:r>
                  </m:oMath>
                </a14:m>
                <a:r>
                  <a:rPr lang="en-US" sz="1200" dirty="0">
                    <a:solidFill>
                      <a:schemeClr val="tx1"/>
                    </a:solidFill>
                  </a:rPr>
                  <a:t> PAA @ AP, </a:t>
                </a:r>
                <a14:m>
                  <m:oMath xmlns:m="http://schemas.openxmlformats.org/officeDocument/2006/math">
                    <m:r>
                      <a:rPr lang="en-US" sz="1200" b="0" i="1" dirty="0" smtClean="0">
                        <a:solidFill>
                          <a:schemeClr val="tx1"/>
                        </a:solidFill>
                        <a:latin typeface="Cambria Math" panose="02040503050406030204" pitchFamily="18" charset="0"/>
                      </a:rPr>
                      <m:t>2</m:t>
                    </m:r>
                    <m:r>
                      <a:rPr lang="en-US" sz="1200" i="1" dirty="0">
                        <a:solidFill>
                          <a:schemeClr val="tx1"/>
                        </a:solidFill>
                        <a:latin typeface="Cambria Math" panose="02040503050406030204" pitchFamily="18" charset="0"/>
                      </a:rPr>
                      <m:t>×</m:t>
                    </m:r>
                    <m:r>
                      <a:rPr lang="en-US" sz="1200" b="0" i="1" dirty="0" smtClean="0">
                        <a:solidFill>
                          <a:schemeClr val="tx1"/>
                        </a:solidFill>
                        <a:latin typeface="Cambria Math" panose="02040503050406030204" pitchFamily="18" charset="0"/>
                      </a:rPr>
                      <m:t>2</m:t>
                    </m:r>
                  </m:oMath>
                </a14:m>
                <a:r>
                  <a:rPr lang="en-US" sz="1200" dirty="0">
                    <a:solidFill>
                      <a:schemeClr val="tx1"/>
                    </a:solidFill>
                  </a:rPr>
                  <a:t> PAA @ STA</a:t>
                </a:r>
              </a:p>
            </p:txBody>
          </p:sp>
        </mc:Choice>
        <mc:Fallback xmlns="">
          <p:sp>
            <p:nvSpPr>
              <p:cNvPr id="8" name="TextBox 7"/>
              <p:cNvSpPr txBox="1">
                <a:spLocks noRot="1" noChangeAspect="1" noMove="1" noResize="1" noEditPoints="1" noAdjustHandles="1" noChangeArrowheads="1" noChangeShapeType="1" noTextEdit="1"/>
              </p:cNvSpPr>
              <p:nvPr/>
            </p:nvSpPr>
            <p:spPr>
              <a:xfrm>
                <a:off x="5583723" y="5612124"/>
                <a:ext cx="2654125" cy="276999"/>
              </a:xfrm>
              <a:prstGeom prst="rect">
                <a:avLst/>
              </a:prstGeom>
              <a:blipFill>
                <a:blip r:embed="rId3"/>
                <a:stretch>
                  <a:fillRect l="-230" t="-2222" b="-17778"/>
                </a:stretch>
              </a:blipFill>
            </p:spPr>
            <p:txBody>
              <a:bodyPr/>
              <a:lstStyle/>
              <a:p>
                <a:r>
                  <a:rPr lang="en-US">
                    <a:noFill/>
                  </a:rPr>
                  <a:t> </a:t>
                </a:r>
              </a:p>
            </p:txBody>
          </p:sp>
        </mc:Fallback>
      </mc:AlternateContent>
      <p:sp>
        <p:nvSpPr>
          <p:cNvPr id="10"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11"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pic>
        <p:nvPicPr>
          <p:cNvPr id="3" name="Picture 2"/>
          <p:cNvPicPr>
            <a:picLocks noChangeAspect="1"/>
          </p:cNvPicPr>
          <p:nvPr/>
        </p:nvPicPr>
        <p:blipFill>
          <a:blip r:embed="rId4"/>
          <a:stretch>
            <a:fillRect/>
          </a:stretch>
        </p:blipFill>
        <p:spPr>
          <a:xfrm>
            <a:off x="107504" y="1882460"/>
            <a:ext cx="4407458" cy="3306198"/>
          </a:xfrm>
          <a:prstGeom prst="rect">
            <a:avLst/>
          </a:prstGeom>
        </p:spPr>
      </p:pic>
      <p:pic>
        <p:nvPicPr>
          <p:cNvPr id="7" name="Picture 6"/>
          <p:cNvPicPr>
            <a:picLocks noChangeAspect="1"/>
          </p:cNvPicPr>
          <p:nvPr/>
        </p:nvPicPr>
        <p:blipFill>
          <a:blip r:embed="rId5"/>
          <a:stretch>
            <a:fillRect/>
          </a:stretch>
        </p:blipFill>
        <p:spPr>
          <a:xfrm>
            <a:off x="4514962" y="1882460"/>
            <a:ext cx="4407458" cy="3306198"/>
          </a:xfrm>
          <a:prstGeom prst="rect">
            <a:avLst/>
          </a:prstGeom>
        </p:spPr>
      </p:pic>
    </p:spTree>
    <p:extLst>
      <p:ext uri="{BB962C8B-B14F-4D97-AF65-F5344CB8AC3E}">
        <p14:creationId xmlns:p14="http://schemas.microsoft.com/office/powerpoint/2010/main" val="147097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Poll (for survey)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 you agree that the </a:t>
            </a:r>
            <a:r>
              <a:rPr lang="en-US" dirty="0" err="1"/>
              <a:t>TGay</a:t>
            </a:r>
            <a:r>
              <a:rPr lang="en-US" dirty="0"/>
              <a:t> should further study the feasibility of including multi-DFT-spread OFDM as an additional waveform for 11ay?</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6"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187022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rPr>
              <a:t>Abstract</a:t>
            </a:r>
          </a:p>
        </p:txBody>
      </p:sp>
      <p:sp>
        <p:nvSpPr>
          <p:cNvPr id="4098" name="Rectangle 2"/>
          <p:cNvSpPr>
            <a:spLocks noGrp="1" noChangeArrowheads="1"/>
          </p:cNvSpPr>
          <p:nvPr>
            <p:ph idx="1"/>
          </p:nvPr>
        </p:nvSpPr>
        <p:spPr>
          <a:xfrm>
            <a:off x="685800" y="1763614"/>
            <a:ext cx="7918648" cy="4113213"/>
          </a:xfrm>
          <a:ln/>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 [1], a waveform with multi-DFT-spread operation was introduced for 802.11ay</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to support SU and orthogonal MU transmissions over wideband channels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to address hardware impairments, i.e., non-linear power amplifier and phase noise</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to exploit channel selectivity in 60 GHz channels</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 this contribution, we demonstrate those benefits of this waveform via simulation results and compare it with single carrier (SC) and </a:t>
            </a:r>
            <a:r>
              <a:rPr lang="en-US" dirty="0" smtClean="0"/>
              <a:t>CP-OFDM</a:t>
            </a:r>
            <a:endParaRPr lang="en-US"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5"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7"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12466397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9844"/>
            <a:ext cx="7770813" cy="685800"/>
          </a:xfrm>
        </p:spPr>
        <p:txBody>
          <a:bodyPr/>
          <a:lstStyle/>
          <a:p>
            <a:r>
              <a:rPr lang="en-US" dirty="0"/>
              <a:t>Introduction (1/2)</a:t>
            </a:r>
          </a:p>
        </p:txBody>
      </p:sp>
      <p:sp>
        <p:nvSpPr>
          <p:cNvPr id="3" name="Content Placeholder 2"/>
          <p:cNvSpPr>
            <a:spLocks noGrp="1"/>
          </p:cNvSpPr>
          <p:nvPr>
            <p:ph idx="1"/>
          </p:nvPr>
        </p:nvSpPr>
        <p:spPr>
          <a:xfrm>
            <a:off x="685799" y="1139259"/>
            <a:ext cx="7770813" cy="417533"/>
          </a:xfrm>
        </p:spPr>
        <p:txBody>
          <a:bodyPr/>
          <a:lstStyle/>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err="1"/>
              <a:t>TGay</a:t>
            </a:r>
            <a:r>
              <a:rPr lang="en-US" sz="2000" dirty="0"/>
              <a:t> has agreed that [2] </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11ay shall enable both SC and OFDM waveforms for SU-MIMO and MU-MIMO data transmission and support multiple STAs allocated to different frequency resources in downlink</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dirty="0"/>
              <a:t>The bandwidth of bonded channels can be up to 8.64GHz</a:t>
            </a:r>
          </a:p>
          <a:p>
            <a:pPr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dirty="0">
                <a:solidFill>
                  <a:schemeClr val="tx1"/>
                </a:solidFill>
              </a:rPr>
              <a:t>For very wide BW transmission, the PAPR for OFDM can be very large. </a:t>
            </a:r>
            <a:r>
              <a:rPr lang="en-US" sz="2000" dirty="0"/>
              <a:t>While SC maintains lower PAPR, </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Using matched filter at receiver is a suboptimum solution in selective channels</a:t>
            </a:r>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It is not trivial how to achieve orthogonal FDMA with SC</a:t>
            </a:r>
            <a:endParaRPr lang="en-US" sz="1800" b="1" dirty="0"/>
          </a:p>
          <a:p>
            <a:pPr lvl="1" algn="just">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SC cannot exploit the frequency selectivity as OFDM does</a:t>
            </a:r>
          </a:p>
          <a:p>
            <a:pPr algn="just">
              <a:buFont typeface="Arial" panose="020B0604020202020204" pitchFamily="34" charset="0"/>
              <a:buChar char="•"/>
            </a:pPr>
            <a:r>
              <a:rPr lang="en-US" sz="2000" dirty="0">
                <a:solidFill>
                  <a:schemeClr val="tx1"/>
                </a:solidFill>
              </a:rPr>
              <a:t>The channel characteristics at 60 GHz can vary significantly, depending on beamforming at TX and RX, existence of line-of-sight (</a:t>
            </a:r>
            <a:r>
              <a:rPr lang="en-US" sz="2000" dirty="0" err="1">
                <a:solidFill>
                  <a:schemeClr val="tx1"/>
                </a:solidFill>
              </a:rPr>
              <a:t>LoS</a:t>
            </a:r>
            <a:r>
              <a:rPr lang="en-US" sz="2000" dirty="0">
                <a:solidFill>
                  <a:schemeClr val="tx1"/>
                </a:solidFill>
              </a:rPr>
              <a:t>), and environment</a:t>
            </a:r>
          </a:p>
          <a:p>
            <a:pPr lvl="1" algn="just">
              <a:buFont typeface="Arial" panose="020B0604020202020204" pitchFamily="34" charset="0"/>
              <a:buChar char="•"/>
            </a:pPr>
            <a:r>
              <a:rPr lang="en-US" sz="1800" dirty="0">
                <a:solidFill>
                  <a:schemeClr val="tx1"/>
                </a:solidFill>
              </a:rPr>
              <a:t>The maximum delay spread can be as large as several hundreds of ns due to rich non-line-of-sight (</a:t>
            </a:r>
            <a:r>
              <a:rPr lang="en-US" sz="1800" dirty="0" err="1">
                <a:solidFill>
                  <a:schemeClr val="tx1"/>
                </a:solidFill>
              </a:rPr>
              <a:t>NLoS</a:t>
            </a:r>
            <a:r>
              <a:rPr lang="en-US" sz="1800" dirty="0">
                <a:solidFill>
                  <a:schemeClr val="tx1"/>
                </a:solidFill>
              </a:rPr>
              <a:t>) paths [3][4], especially in outdoor scenarios, or very low in  </a:t>
            </a:r>
            <a:r>
              <a:rPr lang="en-US" sz="1800" dirty="0" err="1">
                <a:solidFill>
                  <a:schemeClr val="tx1"/>
                </a:solidFill>
              </a:rPr>
              <a:t>LoS</a:t>
            </a:r>
            <a:r>
              <a:rPr lang="en-US" sz="1800" dirty="0">
                <a:solidFill>
                  <a:schemeClr val="tx1"/>
                </a:solidFill>
              </a:rPr>
              <a:t> scenarios</a:t>
            </a:r>
          </a:p>
          <a:p>
            <a:pPr algn="just">
              <a:buFont typeface="Arial" panose="020B0604020202020204" pitchFamily="34" charset="0"/>
              <a:buChar char="•"/>
            </a:pPr>
            <a:endParaRPr lang="en-US" sz="200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6"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364756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47703"/>
            <a:ext cx="7770813" cy="685800"/>
          </a:xfrm>
        </p:spPr>
        <p:txBody>
          <a:bodyPr/>
          <a:lstStyle/>
          <a:p>
            <a:r>
              <a:rPr lang="en-US" dirty="0"/>
              <a:t>Introduction (2/2)</a:t>
            </a:r>
          </a:p>
        </p:txBody>
      </p:sp>
      <p:sp>
        <p:nvSpPr>
          <p:cNvPr id="3" name="Content Placeholder 2"/>
          <p:cNvSpPr>
            <a:spLocks noGrp="1"/>
          </p:cNvSpPr>
          <p:nvPr>
            <p:ph idx="1"/>
          </p:nvPr>
        </p:nvSpPr>
        <p:spPr>
          <a:xfrm>
            <a:off x="685800" y="1371474"/>
            <a:ext cx="7918648" cy="417533"/>
          </a:xfrm>
        </p:spPr>
        <p:txBody>
          <a:bodyPr/>
          <a:lstStyle/>
          <a:p>
            <a:pPr algn="just">
              <a:buFont typeface="Arial" panose="020B0604020202020204" pitchFamily="34" charset="0"/>
              <a:buChar char="•"/>
            </a:pPr>
            <a:r>
              <a:rPr lang="en-US" sz="2000" dirty="0">
                <a:solidFill>
                  <a:schemeClr val="tx1"/>
                </a:solidFill>
              </a:rPr>
              <a:t>In [1], it is shown that multi-DFT-spread OFDM can address the shortcomings of SC and OFDM</a:t>
            </a:r>
          </a:p>
          <a:p>
            <a:pPr lvl="1" algn="just">
              <a:buFont typeface="Arial" panose="020B0604020202020204" pitchFamily="34" charset="0"/>
              <a:buChar char="•"/>
            </a:pPr>
            <a:r>
              <a:rPr lang="en-US" sz="1600" dirty="0">
                <a:solidFill>
                  <a:schemeClr val="tx1"/>
                </a:solidFill>
              </a:rPr>
              <a:t>Use of multi-DFT-s OFDM can lead to much lower PAPR than that of OFDM for wide band channels. This translates to increased coverage range for 802.11ay [5-9]</a:t>
            </a:r>
          </a:p>
          <a:p>
            <a:pPr lvl="1" algn="just">
              <a:buFont typeface="Arial" panose="020B0604020202020204" pitchFamily="34" charset="0"/>
              <a:buChar char="•"/>
            </a:pPr>
            <a:r>
              <a:rPr lang="en-US" sz="1600" dirty="0">
                <a:solidFill>
                  <a:schemeClr val="tx1"/>
                </a:solidFill>
              </a:rPr>
              <a:t>Multi-DFT-spread OFDM allows receiver to exploit the frequency selectivity and enable orthogonal FDMA for MU transmitter</a:t>
            </a:r>
          </a:p>
          <a:p>
            <a:pPr lvl="1" algn="just">
              <a:buFont typeface="Arial" panose="020B0604020202020204" pitchFamily="34" charset="0"/>
              <a:buChar char="•"/>
            </a:pPr>
            <a:r>
              <a:rPr lang="en-US" sz="1600" dirty="0">
                <a:solidFill>
                  <a:schemeClr val="tx1"/>
                </a:solidFill>
              </a:rPr>
              <a:t>Use of multi-DFT-s OFDM can facilitate the compensation of ICI due to the phase noise correction at receiver</a:t>
            </a:r>
          </a:p>
          <a:p>
            <a:pPr lvl="1" algn="just">
              <a:buFont typeface="Arial" panose="020B0604020202020204" pitchFamily="34" charset="0"/>
              <a:buChar char="•"/>
            </a:pPr>
            <a:r>
              <a:rPr lang="en-US" sz="1600" dirty="0">
                <a:solidFill>
                  <a:schemeClr val="tx1"/>
                </a:solidFill>
              </a:rPr>
              <a:t>The guard interval with multi-DFT-spread OFDM can be adjusted by changing the length of the sequence without affecting the block duration [5-9]</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Rectangle 4"/>
          <p:cNvSpPr/>
          <p:nvPr/>
        </p:nvSpPr>
        <p:spPr bwMode="auto">
          <a:xfrm rot="16200000">
            <a:off x="2444987" y="4687868"/>
            <a:ext cx="449681" cy="41563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(M)</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bwMode="auto">
          <a:xfrm rot="16200000">
            <a:off x="3336047" y="5139576"/>
            <a:ext cx="1741571" cy="41563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(N)</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6"/>
          <p:cNvSpPr/>
          <p:nvPr/>
        </p:nvSpPr>
        <p:spPr bwMode="auto">
          <a:xfrm rot="16200000">
            <a:off x="3091250" y="4692141"/>
            <a:ext cx="449681" cy="41563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900" b="1" dirty="0">
                <a:solidFill>
                  <a:schemeClr val="tx1"/>
                </a:solidFill>
                <a:latin typeface="Arial" panose="020B0604020202020204" pitchFamily="34" charset="0"/>
                <a:cs typeface="Arial" panose="020B0604020202020204" pitchFamily="34" charset="0"/>
              </a:rPr>
              <a:t>Mapping</a:t>
            </a:r>
            <a:endPar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8" name="Straight Arrow Connector 7"/>
          <p:cNvCxnSpPr/>
          <p:nvPr/>
        </p:nvCxnSpPr>
        <p:spPr bwMode="auto">
          <a:xfrm>
            <a:off x="2873525" y="4733774"/>
            <a:ext cx="2347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a:off x="2873525" y="5046594"/>
            <a:ext cx="2347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235173" y="4729500"/>
            <a:ext cx="2347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222700" y="5042320"/>
            <a:ext cx="24544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3523909" y="4733774"/>
            <a:ext cx="47261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3523909" y="5046594"/>
            <a:ext cx="47261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3851616" y="4520393"/>
            <a:ext cx="144912" cy="0"/>
          </a:xfrm>
          <a:prstGeom prst="straightConnector1">
            <a:avLst/>
          </a:prstGeom>
          <a:ln>
            <a:headEnd type="none" w="med" len="med"/>
            <a:tailEnd type="triangle"/>
          </a:ln>
          <a:effectLst/>
        </p:spPr>
        <p:style>
          <a:lnRef idx="2">
            <a:schemeClr val="dk1"/>
          </a:lnRef>
          <a:fillRef idx="0">
            <a:schemeClr val="dk1"/>
          </a:fillRef>
          <a:effectRef idx="1">
            <a:schemeClr val="dk1"/>
          </a:effectRef>
          <a:fontRef idx="minor">
            <a:schemeClr val="tx1"/>
          </a:fontRef>
        </p:style>
      </p:cxnSp>
      <p:sp>
        <p:nvSpPr>
          <p:cNvPr id="17" name="Rectangle 16"/>
          <p:cNvSpPr/>
          <p:nvPr/>
        </p:nvSpPr>
        <p:spPr bwMode="auto">
          <a:xfrm rot="16200000">
            <a:off x="3838546" y="5221084"/>
            <a:ext cx="1741571" cy="25261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a:t>
            </a:r>
          </a:p>
        </p:txBody>
      </p:sp>
      <p:cxnSp>
        <p:nvCxnSpPr>
          <p:cNvPr id="18" name="Straight Arrow Connector 17"/>
          <p:cNvCxnSpPr/>
          <p:nvPr/>
        </p:nvCxnSpPr>
        <p:spPr bwMode="auto">
          <a:xfrm>
            <a:off x="4414652" y="4538253"/>
            <a:ext cx="17140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4414652" y="6141839"/>
            <a:ext cx="17140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 name="Rectangle 22"/>
          <p:cNvSpPr/>
          <p:nvPr/>
        </p:nvSpPr>
        <p:spPr bwMode="auto">
          <a:xfrm rot="16200000">
            <a:off x="4907692" y="5194424"/>
            <a:ext cx="369301" cy="311034"/>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RF</a:t>
            </a:r>
          </a:p>
        </p:txBody>
      </p:sp>
      <p:cxnSp>
        <p:nvCxnSpPr>
          <p:cNvPr id="24" name="Straight Arrow Connector 23"/>
          <p:cNvCxnSpPr>
            <a:stCxn id="17" idx="2"/>
            <a:endCxn id="23" idx="0"/>
          </p:cNvCxnSpPr>
          <p:nvPr/>
        </p:nvCxnSpPr>
        <p:spPr bwMode="auto">
          <a:xfrm>
            <a:off x="4835641" y="5347393"/>
            <a:ext cx="101185" cy="25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 name="TextBox 24"/>
          <p:cNvSpPr txBox="1"/>
          <p:nvPr/>
        </p:nvSpPr>
        <p:spPr>
          <a:xfrm>
            <a:off x="1324726" y="4661074"/>
            <a:ext cx="843180" cy="138742"/>
          </a:xfrm>
          <a:prstGeom prst="rect">
            <a:avLst/>
          </a:prstGeom>
          <a:noFill/>
        </p:spPr>
        <p:txBody>
          <a:bodyPr wrap="none" lIns="0" tIns="0" rIns="0" bIns="0" rtlCol="0">
            <a:spAutoFit/>
          </a:bodyPr>
          <a:lstStyle/>
          <a:p>
            <a:r>
              <a:rPr lang="en-US" sz="1200" dirty="0">
                <a:solidFill>
                  <a:schemeClr val="tx1"/>
                </a:solidFill>
              </a:rPr>
              <a:t>Data symbols</a:t>
            </a:r>
          </a:p>
        </p:txBody>
      </p:sp>
      <mc:AlternateContent xmlns:mc="http://schemas.openxmlformats.org/markup-compatibility/2006" xmlns:a14="http://schemas.microsoft.com/office/drawing/2010/main">
        <mc:Choice Requires="a14">
          <p:sp>
            <p:nvSpPr>
              <p:cNvPr id="26" name="TextBox 25"/>
              <p:cNvSpPr txBox="1"/>
              <p:nvPr/>
            </p:nvSpPr>
            <p:spPr>
              <a:xfrm>
                <a:off x="3675302" y="4379857"/>
                <a:ext cx="177787" cy="156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rPr>
                        <m:t>𝟎</m:t>
                      </m:r>
                    </m:oMath>
                  </m:oMathPara>
                </a14:m>
                <a:endParaRPr lang="en-US" sz="1800" b="1"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675302" y="4379857"/>
                <a:ext cx="177787" cy="156358"/>
              </a:xfrm>
              <a:prstGeom prst="rect">
                <a:avLst/>
              </a:prstGeom>
              <a:blipFill>
                <a:blip r:embed="rId3"/>
                <a:stretch>
                  <a:fillRect l="-37931" r="-34483" b="-92308"/>
                </a:stretch>
              </a:blipFill>
            </p:spPr>
            <p:txBody>
              <a:bodyPr/>
              <a:lstStyle/>
              <a:p>
                <a:r>
                  <a:rPr lang="en-US">
                    <a:noFill/>
                  </a:rPr>
                  <a:t> </a:t>
                </a:r>
              </a:p>
            </p:txBody>
          </p:sp>
        </mc:Fallback>
      </mc:AlternateContent>
      <p:sp>
        <p:nvSpPr>
          <p:cNvPr id="28" name="Isosceles Triangle 27"/>
          <p:cNvSpPr/>
          <p:nvPr/>
        </p:nvSpPr>
        <p:spPr bwMode="auto">
          <a:xfrm rot="10800000">
            <a:off x="5339440" y="5148254"/>
            <a:ext cx="106832" cy="71595"/>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b="1">
              <a:latin typeface="Arial" panose="020B0604020202020204" pitchFamily="34" charset="0"/>
              <a:cs typeface="Arial" panose="020B0604020202020204" pitchFamily="34" charset="0"/>
            </a:endParaRPr>
          </a:p>
        </p:txBody>
      </p:sp>
      <p:cxnSp>
        <p:nvCxnSpPr>
          <p:cNvPr id="29" name="Elbow Connector 28"/>
          <p:cNvCxnSpPr>
            <a:stCxn id="23" idx="2"/>
            <a:endCxn id="28" idx="0"/>
          </p:cNvCxnSpPr>
          <p:nvPr/>
        </p:nvCxnSpPr>
        <p:spPr bwMode="auto">
          <a:xfrm flipV="1">
            <a:off x="5247859" y="5219849"/>
            <a:ext cx="144996" cy="130092"/>
          </a:xfrm>
          <a:prstGeom prst="bentConnector2">
            <a:avLst/>
          </a:prstGeom>
          <a:solidFill>
            <a:srgbClr val="00B8FF"/>
          </a:solidFill>
          <a:ln w="9525"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a:off x="3851616" y="6141839"/>
            <a:ext cx="144912" cy="0"/>
          </a:xfrm>
          <a:prstGeom prst="straightConnector1">
            <a:avLst/>
          </a:prstGeom>
          <a:ln>
            <a:headEnd type="none" w="med" len="med"/>
            <a:tailEnd type="triangle"/>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3675302" y="6004373"/>
                <a:ext cx="177787" cy="156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smtClean="0">
                          <a:solidFill>
                            <a:schemeClr val="tx1"/>
                          </a:solidFill>
                          <a:latin typeface="Cambria Math" panose="02040503050406030204" pitchFamily="18" charset="0"/>
                        </a:rPr>
                        <m:t>𝟎</m:t>
                      </m:r>
                    </m:oMath>
                  </m:oMathPara>
                </a14:m>
                <a:endParaRPr lang="en-US" sz="1800" b="1" dirty="0">
                  <a:solidFill>
                    <a:schemeClr val="tx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675302" y="6004373"/>
                <a:ext cx="177787" cy="156358"/>
              </a:xfrm>
              <a:prstGeom prst="rect">
                <a:avLst/>
              </a:prstGeom>
              <a:blipFill>
                <a:blip r:embed="rId4"/>
                <a:stretch>
                  <a:fillRect l="-37931" r="-34483" b="-88462"/>
                </a:stretch>
              </a:blipFill>
            </p:spPr>
            <p:txBody>
              <a:bodyPr/>
              <a:lstStyle/>
              <a:p>
                <a:r>
                  <a:rPr lang="en-US">
                    <a:noFill/>
                  </a:rPr>
                  <a:t> </a:t>
                </a:r>
              </a:p>
            </p:txBody>
          </p:sp>
        </mc:Fallback>
      </mc:AlternateContent>
      <p:sp>
        <p:nvSpPr>
          <p:cNvPr id="87" name="Rectangle 86"/>
          <p:cNvSpPr/>
          <p:nvPr/>
        </p:nvSpPr>
        <p:spPr bwMode="auto">
          <a:xfrm rot="16200000">
            <a:off x="2444987" y="5571714"/>
            <a:ext cx="449681" cy="415636"/>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(M)</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8" name="Rectangle 87"/>
          <p:cNvSpPr/>
          <p:nvPr/>
        </p:nvSpPr>
        <p:spPr bwMode="auto">
          <a:xfrm rot="16200000">
            <a:off x="3091250" y="5575988"/>
            <a:ext cx="449681" cy="41563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900" b="1" dirty="0">
                <a:solidFill>
                  <a:schemeClr val="tx1"/>
                </a:solidFill>
                <a:latin typeface="Arial" panose="020B0604020202020204" pitchFamily="34" charset="0"/>
                <a:cs typeface="Arial" panose="020B0604020202020204" pitchFamily="34" charset="0"/>
              </a:rPr>
              <a:t>Mapping</a:t>
            </a:r>
            <a:endPar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89" name="Straight Arrow Connector 88"/>
          <p:cNvCxnSpPr/>
          <p:nvPr/>
        </p:nvCxnSpPr>
        <p:spPr bwMode="auto">
          <a:xfrm>
            <a:off x="2873525" y="5617620"/>
            <a:ext cx="2347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0" name="Straight Arrow Connector 89"/>
          <p:cNvCxnSpPr/>
          <p:nvPr/>
        </p:nvCxnSpPr>
        <p:spPr bwMode="auto">
          <a:xfrm>
            <a:off x="2873525" y="5930441"/>
            <a:ext cx="2347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1" name="Straight Arrow Connector 90"/>
          <p:cNvCxnSpPr/>
          <p:nvPr/>
        </p:nvCxnSpPr>
        <p:spPr bwMode="auto">
          <a:xfrm>
            <a:off x="2235173" y="5613347"/>
            <a:ext cx="23474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2" name="Straight Arrow Connector 91"/>
          <p:cNvCxnSpPr/>
          <p:nvPr/>
        </p:nvCxnSpPr>
        <p:spPr bwMode="auto">
          <a:xfrm>
            <a:off x="2222700" y="5926167"/>
            <a:ext cx="24544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3" name="Straight Arrow Connector 92"/>
          <p:cNvCxnSpPr/>
          <p:nvPr/>
        </p:nvCxnSpPr>
        <p:spPr bwMode="auto">
          <a:xfrm>
            <a:off x="3523909" y="5617620"/>
            <a:ext cx="47261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4" name="Straight Arrow Connector 93"/>
          <p:cNvCxnSpPr/>
          <p:nvPr/>
        </p:nvCxnSpPr>
        <p:spPr bwMode="auto">
          <a:xfrm>
            <a:off x="3523909" y="5930441"/>
            <a:ext cx="47261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6" name="TextBox 105"/>
          <p:cNvSpPr txBox="1"/>
          <p:nvPr/>
        </p:nvSpPr>
        <p:spPr>
          <a:xfrm>
            <a:off x="1178389" y="4969550"/>
            <a:ext cx="981038" cy="138742"/>
          </a:xfrm>
          <a:prstGeom prst="rect">
            <a:avLst/>
          </a:prstGeom>
          <a:noFill/>
        </p:spPr>
        <p:txBody>
          <a:bodyPr wrap="none" lIns="0" tIns="0" rIns="0" bIns="0" rtlCol="0">
            <a:spAutoFit/>
          </a:bodyPr>
          <a:lstStyle/>
          <a:p>
            <a:r>
              <a:rPr lang="en-US" sz="1200" dirty="0" err="1">
                <a:solidFill>
                  <a:schemeClr val="tx1"/>
                </a:solidFill>
              </a:rPr>
              <a:t>Golay</a:t>
            </a:r>
            <a:r>
              <a:rPr lang="en-US" sz="1200" dirty="0">
                <a:solidFill>
                  <a:schemeClr val="tx1"/>
                </a:solidFill>
              </a:rPr>
              <a:t> sequence</a:t>
            </a:r>
          </a:p>
        </p:txBody>
      </p:sp>
      <p:sp>
        <p:nvSpPr>
          <p:cNvPr id="107" name="TextBox 106"/>
          <p:cNvSpPr txBox="1"/>
          <p:nvPr/>
        </p:nvSpPr>
        <p:spPr>
          <a:xfrm>
            <a:off x="1309077" y="5543853"/>
            <a:ext cx="843180" cy="138742"/>
          </a:xfrm>
          <a:prstGeom prst="rect">
            <a:avLst/>
          </a:prstGeom>
          <a:noFill/>
        </p:spPr>
        <p:txBody>
          <a:bodyPr wrap="none" lIns="0" tIns="0" rIns="0" bIns="0" rtlCol="0">
            <a:spAutoFit/>
          </a:bodyPr>
          <a:lstStyle/>
          <a:p>
            <a:r>
              <a:rPr lang="en-US" sz="1200" dirty="0">
                <a:solidFill>
                  <a:schemeClr val="tx1"/>
                </a:solidFill>
              </a:rPr>
              <a:t>Data symbols</a:t>
            </a:r>
          </a:p>
        </p:txBody>
      </p:sp>
      <p:sp>
        <p:nvSpPr>
          <p:cNvPr id="108" name="TextBox 107"/>
          <p:cNvSpPr txBox="1"/>
          <p:nvPr/>
        </p:nvSpPr>
        <p:spPr>
          <a:xfrm>
            <a:off x="1162740" y="5852329"/>
            <a:ext cx="981038" cy="138742"/>
          </a:xfrm>
          <a:prstGeom prst="rect">
            <a:avLst/>
          </a:prstGeom>
          <a:noFill/>
        </p:spPr>
        <p:txBody>
          <a:bodyPr wrap="none" lIns="0" tIns="0" rIns="0" bIns="0" rtlCol="0">
            <a:spAutoFit/>
          </a:bodyPr>
          <a:lstStyle/>
          <a:p>
            <a:r>
              <a:rPr lang="en-US" sz="1200" dirty="0" err="1">
                <a:solidFill>
                  <a:schemeClr val="tx1"/>
                </a:solidFill>
              </a:rPr>
              <a:t>Golay</a:t>
            </a:r>
            <a:r>
              <a:rPr lang="en-US" sz="1200" dirty="0">
                <a:solidFill>
                  <a:schemeClr val="tx1"/>
                </a:solidFill>
              </a:rPr>
              <a:t> sequence</a:t>
            </a:r>
          </a:p>
        </p:txBody>
      </p:sp>
      <p:grpSp>
        <p:nvGrpSpPr>
          <p:cNvPr id="120" name="Group 119"/>
          <p:cNvGrpSpPr/>
          <p:nvPr/>
        </p:nvGrpSpPr>
        <p:grpSpPr>
          <a:xfrm>
            <a:off x="5760949" y="4729500"/>
            <a:ext cx="2704760" cy="1295946"/>
            <a:chOff x="5606575" y="4685732"/>
            <a:chExt cx="2704760" cy="1295946"/>
          </a:xfrm>
        </p:grpSpPr>
        <p:sp>
          <p:nvSpPr>
            <p:cNvPr id="65" name="Rectangle 64"/>
            <p:cNvSpPr/>
            <p:nvPr/>
          </p:nvSpPr>
          <p:spPr bwMode="auto">
            <a:xfrm>
              <a:off x="7271587" y="5140104"/>
              <a:ext cx="835539" cy="317829"/>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0" i="0" u="none" strike="noStrike" cap="none" normalizeH="0" baseline="0" dirty="0" err="1">
                  <a:ln>
                    <a:noFill/>
                  </a:ln>
                  <a:solidFill>
                    <a:schemeClr val="tx1"/>
                  </a:solidFill>
                  <a:effectLst/>
                  <a:latin typeface="Times New Roman" pitchFamily="16" charset="0"/>
                  <a:ea typeface="MS Gothic" charset="-128"/>
                </a:rPr>
                <a:t>Golay</a:t>
              </a:r>
              <a:r>
                <a:rPr kumimoji="0" lang="en-US" sz="1400" b="0" i="0" u="none" strike="noStrike" cap="none" normalizeH="0" baseline="0" dirty="0">
                  <a:ln>
                    <a:noFill/>
                  </a:ln>
                  <a:solidFill>
                    <a:schemeClr val="tx1"/>
                  </a:solidFill>
                  <a:effectLst/>
                  <a:latin typeface="Times New Roman" pitchFamily="16" charset="0"/>
                  <a:ea typeface="MS Gothic" charset="-128"/>
                </a:rPr>
                <a:t> S.</a:t>
              </a:r>
            </a:p>
          </p:txBody>
        </p:sp>
        <p:sp>
          <p:nvSpPr>
            <p:cNvPr id="68" name="Rectangle 67"/>
            <p:cNvSpPr/>
            <p:nvPr/>
          </p:nvSpPr>
          <p:spPr bwMode="auto">
            <a:xfrm>
              <a:off x="5758975" y="5140104"/>
              <a:ext cx="1511930" cy="317829"/>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0" i="0" u="none" strike="noStrike" cap="none" normalizeH="0" baseline="0" dirty="0">
                  <a:ln>
                    <a:noFill/>
                  </a:ln>
                  <a:solidFill>
                    <a:schemeClr val="tx1"/>
                  </a:solidFill>
                  <a:effectLst/>
                  <a:latin typeface="Times New Roman" pitchFamily="16" charset="0"/>
                  <a:ea typeface="MS Gothic" charset="-128"/>
                </a:rPr>
                <a:t>Data</a:t>
              </a:r>
              <a:r>
                <a:rPr kumimoji="0" lang="en-US" sz="1400" b="0" i="0" u="none" strike="noStrike" cap="none" normalizeH="0" dirty="0">
                  <a:ln>
                    <a:noFill/>
                  </a:ln>
                  <a:solidFill>
                    <a:schemeClr val="tx1"/>
                  </a:solidFill>
                  <a:effectLst/>
                  <a:latin typeface="Times New Roman" pitchFamily="16" charset="0"/>
                  <a:ea typeface="MS Gothic" charset="-128"/>
                </a:rPr>
                <a:t> Symbols</a:t>
              </a:r>
              <a:endParaRPr kumimoji="0" lang="en-US" sz="1400" b="0" i="0" u="none" strike="noStrike" cap="none" normalizeH="0" baseline="0" dirty="0">
                <a:ln>
                  <a:noFill/>
                </a:ln>
                <a:solidFill>
                  <a:schemeClr val="tx1"/>
                </a:solidFill>
                <a:effectLst/>
                <a:latin typeface="Times New Roman" pitchFamily="16" charset="0"/>
                <a:ea typeface="MS Gothic" charset="-128"/>
              </a:endParaRPr>
            </a:p>
          </p:txBody>
        </p:sp>
        <p:cxnSp>
          <p:nvCxnSpPr>
            <p:cNvPr id="69" name="Straight Arrow Connector 68"/>
            <p:cNvCxnSpPr/>
            <p:nvPr/>
          </p:nvCxnSpPr>
          <p:spPr bwMode="auto">
            <a:xfrm>
              <a:off x="5606575" y="5457933"/>
              <a:ext cx="270476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1" name="Straight Connector 70"/>
            <p:cNvCxnSpPr/>
            <p:nvPr/>
          </p:nvCxnSpPr>
          <p:spPr bwMode="auto">
            <a:xfrm flipV="1">
              <a:off x="8107126" y="4802763"/>
              <a:ext cx="0" cy="66298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Arrow Connector 71"/>
            <p:cNvCxnSpPr/>
            <p:nvPr/>
          </p:nvCxnSpPr>
          <p:spPr bwMode="auto">
            <a:xfrm>
              <a:off x="5758975" y="4988962"/>
              <a:ext cx="2348151"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3" name="Straight Connector 72"/>
            <p:cNvCxnSpPr/>
            <p:nvPr/>
          </p:nvCxnSpPr>
          <p:spPr bwMode="auto">
            <a:xfrm flipV="1">
              <a:off x="7269259" y="5085635"/>
              <a:ext cx="0" cy="441792"/>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75" name="TextBox 74"/>
                <p:cNvSpPr txBox="1"/>
                <p:nvPr/>
              </p:nvSpPr>
              <p:spPr>
                <a:xfrm>
                  <a:off x="6482763" y="4685732"/>
                  <a:ext cx="1055289" cy="338554"/>
                </a:xfrm>
                <a:prstGeom prst="rect">
                  <a:avLst/>
                </a:prstGeom>
                <a:noFill/>
              </p:spPr>
              <p:txBody>
                <a:bodyPr wrap="none" rtlCol="0">
                  <a:spAutoFit/>
                </a:bodyPr>
                <a:lstStyle/>
                <a:p>
                  <a14:m>
                    <m:oMath xmlns:m="http://schemas.openxmlformats.org/officeDocument/2006/math">
                      <m:r>
                        <a:rPr lang="en-US" sz="1600" i="1" dirty="0" smtClean="0">
                          <a:solidFill>
                            <a:schemeClr val="tx1"/>
                          </a:solidFill>
                          <a:latin typeface="Cambria Math" panose="02040503050406030204" pitchFamily="18" charset="0"/>
                        </a:rPr>
                        <m:t>𝑁</m:t>
                      </m:r>
                    </m:oMath>
                  </a14:m>
                  <a:r>
                    <a:rPr lang="en-US" sz="1600" dirty="0">
                      <a:solidFill>
                        <a:schemeClr val="tx1"/>
                      </a:solidFill>
                    </a:rPr>
                    <a:t> samples</a:t>
                  </a:r>
                </a:p>
              </p:txBody>
            </p:sp>
          </mc:Choice>
          <mc:Fallback xmlns="">
            <p:sp>
              <p:nvSpPr>
                <p:cNvPr id="75" name="TextBox 74"/>
                <p:cNvSpPr txBox="1">
                  <a:spLocks noRot="1" noChangeAspect="1" noMove="1" noResize="1" noEditPoints="1" noAdjustHandles="1" noChangeArrowheads="1" noChangeShapeType="1" noTextEdit="1"/>
                </p:cNvSpPr>
                <p:nvPr/>
              </p:nvSpPr>
              <p:spPr>
                <a:xfrm>
                  <a:off x="6482763" y="4685732"/>
                  <a:ext cx="1055289" cy="338554"/>
                </a:xfrm>
                <a:prstGeom prst="rect">
                  <a:avLst/>
                </a:prstGeom>
                <a:blipFill>
                  <a:blip r:embed="rId5"/>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8124730" y="5446024"/>
                  <a:ext cx="11977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m:t>
                        </m:r>
                      </m:oMath>
                    </m:oMathPara>
                  </a14:m>
                  <a:endParaRPr lang="en-US" sz="1400" dirty="0">
                    <a:solidFill>
                      <a:schemeClr val="tx1"/>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8124730" y="5446024"/>
                  <a:ext cx="119776" cy="215444"/>
                </a:xfrm>
                <a:prstGeom prst="rect">
                  <a:avLst/>
                </a:prstGeom>
                <a:blipFill>
                  <a:blip r:embed="rId6"/>
                  <a:stretch>
                    <a:fillRect l="-25000" r="-25000" b="-5714"/>
                  </a:stretch>
                </a:blipFill>
              </p:spPr>
              <p:txBody>
                <a:bodyPr/>
                <a:lstStyle/>
                <a:p>
                  <a:r>
                    <a:rPr lang="en-US">
                      <a:noFill/>
                    </a:rPr>
                    <a:t> </a:t>
                  </a:r>
                </a:p>
              </p:txBody>
            </p:sp>
          </mc:Fallback>
        </mc:AlternateContent>
        <p:cxnSp>
          <p:nvCxnSpPr>
            <p:cNvPr id="109" name="Straight Connector 108"/>
            <p:cNvCxnSpPr/>
            <p:nvPr/>
          </p:nvCxnSpPr>
          <p:spPr bwMode="auto">
            <a:xfrm flipV="1">
              <a:off x="5752634" y="4802765"/>
              <a:ext cx="0" cy="66298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13" name="Right Brace 112"/>
            <p:cNvSpPr/>
            <p:nvPr/>
          </p:nvSpPr>
          <p:spPr bwMode="auto">
            <a:xfrm rot="5400000">
              <a:off x="6849503" y="4361064"/>
              <a:ext cx="154411" cy="234815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14" name="TextBox 113"/>
                <p:cNvSpPr txBox="1"/>
                <p:nvPr/>
              </p:nvSpPr>
              <p:spPr>
                <a:xfrm>
                  <a:off x="6450995" y="5612346"/>
                  <a:ext cx="1015919" cy="369332"/>
                </a:xfrm>
                <a:prstGeom prst="rect">
                  <a:avLst/>
                </a:prstGeom>
                <a:noFill/>
              </p:spPr>
              <p:txBody>
                <a:bodyPr wrap="none" rtlCol="0">
                  <a:spAutoFit/>
                </a:bodyPr>
                <a:lstStyle/>
                <a:p>
                  <a14:m>
                    <m:oMath xmlns:m="http://schemas.openxmlformats.org/officeDocument/2006/math">
                      <m:r>
                        <a:rPr lang="en-US" sz="1800" b="0" i="1" smtClean="0">
                          <a:solidFill>
                            <a:schemeClr val="tx1"/>
                          </a:solidFill>
                          <a:latin typeface="Cambria Math" panose="02040503050406030204" pitchFamily="18" charset="0"/>
                        </a:rPr>
                        <m:t>𝑖</m:t>
                      </m:r>
                    </m:oMath>
                  </a14:m>
                  <a:r>
                    <a:rPr lang="en-US" sz="1800" dirty="0" err="1">
                      <a:solidFill>
                        <a:schemeClr val="tx1"/>
                      </a:solidFill>
                    </a:rPr>
                    <a:t>th</a:t>
                  </a:r>
                  <a:r>
                    <a:rPr lang="en-US" sz="1800" dirty="0">
                      <a:solidFill>
                        <a:schemeClr val="tx1"/>
                      </a:solidFill>
                    </a:rPr>
                    <a:t> block</a:t>
                  </a:r>
                </a:p>
              </p:txBody>
            </p:sp>
          </mc:Choice>
          <mc:Fallback xmlns="">
            <p:sp>
              <p:nvSpPr>
                <p:cNvPr id="114" name="TextBox 113"/>
                <p:cNvSpPr txBox="1">
                  <a:spLocks noRot="1" noChangeAspect="1" noMove="1" noResize="1" noEditPoints="1" noAdjustHandles="1" noChangeArrowheads="1" noChangeShapeType="1" noTextEdit="1"/>
                </p:cNvSpPr>
                <p:nvPr/>
              </p:nvSpPr>
              <p:spPr>
                <a:xfrm>
                  <a:off x="6450995" y="5612346"/>
                  <a:ext cx="1015919" cy="369332"/>
                </a:xfrm>
                <a:prstGeom prst="rect">
                  <a:avLst/>
                </a:prstGeom>
                <a:blipFill>
                  <a:blip r:embed="rId7"/>
                  <a:stretch>
                    <a:fillRect t="-10000" r="-4217" b="-26667"/>
                  </a:stretch>
                </a:blipFill>
              </p:spPr>
              <p:txBody>
                <a:bodyPr/>
                <a:lstStyle/>
                <a:p>
                  <a:r>
                    <a:rPr lang="en-US">
                      <a:noFill/>
                    </a:rPr>
                    <a:t> </a:t>
                  </a:r>
                </a:p>
              </p:txBody>
            </p:sp>
          </mc:Fallback>
        </mc:AlternateContent>
      </p:grpSp>
      <p:sp>
        <p:nvSpPr>
          <p:cNvPr id="122" name="Rounded Rectangle 121"/>
          <p:cNvSpPr/>
          <p:nvPr/>
        </p:nvSpPr>
        <p:spPr bwMode="auto">
          <a:xfrm>
            <a:off x="2336276" y="4620518"/>
            <a:ext cx="1236358" cy="1444981"/>
          </a:xfrm>
          <a:prstGeom prst="roundRect">
            <a:avLst>
              <a:gd name="adj" fmla="val 3182"/>
            </a:avLst>
          </a:prstGeom>
          <a:noFill/>
          <a:ln w="9525" cap="flat" cmpd="sng" algn="ctr">
            <a:solidFill>
              <a:srgbClr val="FF0000"/>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FF0000"/>
              </a:solidFill>
              <a:effectLst/>
              <a:latin typeface="Times New Roman" pitchFamily="16" charset="0"/>
              <a:ea typeface="MS Gothic" charset="-128"/>
            </a:endParaRPr>
          </a:p>
        </p:txBody>
      </p:sp>
      <p:sp>
        <p:nvSpPr>
          <p:cNvPr id="123" name="Rectangle 122"/>
          <p:cNvSpPr/>
          <p:nvPr/>
        </p:nvSpPr>
        <p:spPr>
          <a:xfrm>
            <a:off x="2192708" y="4364518"/>
            <a:ext cx="1331134" cy="276999"/>
          </a:xfrm>
          <a:prstGeom prst="rect">
            <a:avLst/>
          </a:prstGeom>
        </p:spPr>
        <p:txBody>
          <a:bodyPr wrap="none">
            <a:spAutoFit/>
          </a:bodyPr>
          <a:lstStyle/>
          <a:p>
            <a:r>
              <a:rPr lang="en-US" sz="1200" dirty="0">
                <a:solidFill>
                  <a:srgbClr val="FF0000"/>
                </a:solidFill>
              </a:rPr>
              <a:t>multi-DFT-spread </a:t>
            </a:r>
          </a:p>
        </p:txBody>
      </p:sp>
      <p:sp>
        <p:nvSpPr>
          <p:cNvPr id="51"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52"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21244046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943000"/>
          </a:xfrm>
        </p:spPr>
        <p:txBody>
          <a:bodyPr/>
          <a:lstStyle/>
          <a:p>
            <a:r>
              <a:rPr lang="en-US" dirty="0"/>
              <a:t>PAPR results with multi-DFT-s OFDM</a:t>
            </a:r>
          </a:p>
        </p:txBody>
      </p:sp>
      <mc:AlternateContent xmlns:mc="http://schemas.openxmlformats.org/markup-compatibility/2006" xmlns:a14="http://schemas.microsoft.com/office/drawing/2010/main">
        <mc:Choice Requires="a14">
          <p:sp>
            <p:nvSpPr>
              <p:cNvPr id="30" name="Content Placeholder 29"/>
              <p:cNvSpPr>
                <a:spLocks noGrp="1"/>
              </p:cNvSpPr>
              <p:nvPr>
                <p:ph idx="1"/>
              </p:nvPr>
            </p:nvSpPr>
            <p:spPr>
              <a:xfrm>
                <a:off x="685801" y="4913723"/>
                <a:ext cx="5617233" cy="1180690"/>
              </a:xfrm>
            </p:spPr>
            <p:txBody>
              <a:bodyPr/>
              <a:lstStyle/>
              <a:p>
                <a:pPr>
                  <a:buFont typeface="Arial" panose="020B0604020202020204" pitchFamily="34" charset="0"/>
                  <a:buChar char="•"/>
                </a:pPr>
                <a14:m>
                  <m:oMath xmlns:m="http://schemas.openxmlformats.org/officeDocument/2006/math">
                    <m:r>
                      <a:rPr lang="en-US" sz="1800" b="0" i="1" dirty="0" smtClean="0">
                        <a:latin typeface="Cambria Math" panose="02040503050406030204" pitchFamily="18" charset="0"/>
                      </a:rPr>
                      <m:t>𝐾</m:t>
                    </m:r>
                  </m:oMath>
                </a14:m>
                <a:r>
                  <a:rPr lang="en-US" sz="1800" i="1" dirty="0"/>
                  <a:t> </a:t>
                </a:r>
                <a:r>
                  <a:rPr lang="en-US" sz="1800" dirty="0"/>
                  <a:t>is the number of DFT-spread blocks </a:t>
                </a:r>
              </a:p>
              <a:p>
                <a:pPr>
                  <a:buFont typeface="Arial" panose="020B0604020202020204" pitchFamily="34" charset="0"/>
                  <a:buChar char="•"/>
                </a:pPr>
                <a:r>
                  <a:rPr lang="en-US" sz="1800" dirty="0"/>
                  <a:t>With multiple DFT-spread blocks, the PAPR is still lower than that of OFDM</a:t>
                </a:r>
              </a:p>
              <a:p>
                <a:pPr>
                  <a:buFont typeface="Arial" panose="020B0604020202020204" pitchFamily="34" charset="0"/>
                  <a:buChar char="•"/>
                </a:pPr>
                <a:r>
                  <a:rPr lang="en-US" sz="1800" dirty="0">
                    <a:solidFill>
                      <a:schemeClr val="tx1"/>
                    </a:solidFill>
                  </a:rPr>
                  <a:t>Simulation assumptions are given in Appendix I</a:t>
                </a:r>
                <a:endParaRPr lang="en-US" sz="1800" dirty="0"/>
              </a:p>
            </p:txBody>
          </p:sp>
        </mc:Choice>
        <mc:Fallback xmlns="">
          <p:sp>
            <p:nvSpPr>
              <p:cNvPr id="30" name="Content Placeholder 29"/>
              <p:cNvSpPr>
                <a:spLocks noGrp="1" noRot="1" noChangeAspect="1" noMove="1" noResize="1" noEditPoints="1" noAdjustHandles="1" noChangeArrowheads="1" noChangeShapeType="1" noTextEdit="1"/>
              </p:cNvSpPr>
              <p:nvPr>
                <p:ph idx="1"/>
              </p:nvPr>
            </p:nvSpPr>
            <p:spPr>
              <a:xfrm>
                <a:off x="685801" y="4913723"/>
                <a:ext cx="5617233" cy="1180690"/>
              </a:xfrm>
              <a:blipFill rotWithShape="0">
                <a:blip r:embed="rId2"/>
                <a:stretch>
                  <a:fillRect l="-760" t="-2577" r="-326" b="-21649"/>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3" name="Rectangle 2"/>
          <p:cNvSpPr/>
          <p:nvPr/>
        </p:nvSpPr>
        <p:spPr bwMode="auto">
          <a:xfrm>
            <a:off x="6762328" y="5131484"/>
            <a:ext cx="533400" cy="3048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solidFill>
                  <a:schemeClr val="tx1"/>
                </a:solidFill>
                <a:latin typeface="Arial" panose="020B0604020202020204" pitchFamily="34" charset="0"/>
                <a:cs typeface="Arial" panose="020B0604020202020204" pitchFamily="34" charset="0"/>
              </a:rPr>
              <a:t>DFT</a:t>
            </a:r>
          </a:p>
        </p:txBody>
      </p:sp>
      <p:sp>
        <p:nvSpPr>
          <p:cNvPr id="6" name="Rectangle 5"/>
          <p:cNvSpPr/>
          <p:nvPr/>
        </p:nvSpPr>
        <p:spPr bwMode="auto">
          <a:xfrm>
            <a:off x="6762328" y="5748430"/>
            <a:ext cx="533400" cy="3048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p:txBody>
      </p:sp>
      <p:sp>
        <p:nvSpPr>
          <p:cNvPr id="7" name="Rectangle 6"/>
          <p:cNvSpPr/>
          <p:nvPr/>
        </p:nvSpPr>
        <p:spPr bwMode="auto">
          <a:xfrm>
            <a:off x="7524328" y="4928547"/>
            <a:ext cx="533400" cy="129614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solidFill>
                  <a:schemeClr val="tx1"/>
                </a:solidFill>
                <a:latin typeface="Arial" panose="020B0604020202020204" pitchFamily="34" charset="0"/>
                <a:cs typeface="Arial" panose="020B0604020202020204" pitchFamily="34" charset="0"/>
              </a:rPr>
              <a:t>IDFT</a:t>
            </a:r>
          </a:p>
        </p:txBody>
      </p:sp>
      <p:cxnSp>
        <p:nvCxnSpPr>
          <p:cNvPr id="9" name="Straight Arrow Connector 8"/>
          <p:cNvCxnSpPr>
            <a:stCxn id="3" idx="3"/>
          </p:cNvCxnSpPr>
          <p:nvPr/>
        </p:nvCxnSpPr>
        <p:spPr bwMode="auto">
          <a:xfrm>
            <a:off x="7295728" y="5283884"/>
            <a:ext cx="228600"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1" name="Straight Arrow Connector 10"/>
          <p:cNvCxnSpPr>
            <a:stCxn id="6" idx="3"/>
          </p:cNvCxnSpPr>
          <p:nvPr/>
        </p:nvCxnSpPr>
        <p:spPr bwMode="auto">
          <a:xfrm flipV="1">
            <a:off x="7295728" y="5899243"/>
            <a:ext cx="228600" cy="1587"/>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2" name="Straight Arrow Connector 11"/>
          <p:cNvCxnSpPr>
            <a:endCxn id="3" idx="1"/>
          </p:cNvCxnSpPr>
          <p:nvPr/>
        </p:nvCxnSpPr>
        <p:spPr bwMode="auto">
          <a:xfrm>
            <a:off x="6531634" y="5283884"/>
            <a:ext cx="230694"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3" name="Straight Arrow Connector 12"/>
          <p:cNvCxnSpPr>
            <a:endCxn id="6" idx="1"/>
          </p:cNvCxnSpPr>
          <p:nvPr/>
        </p:nvCxnSpPr>
        <p:spPr bwMode="auto">
          <a:xfrm flipV="1">
            <a:off x="6531634" y="5900830"/>
            <a:ext cx="230694" cy="1"/>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14" name="TextBox 13"/>
          <p:cNvSpPr txBox="1"/>
          <p:nvPr/>
        </p:nvSpPr>
        <p:spPr>
          <a:xfrm rot="16200000">
            <a:off x="6702142" y="5355018"/>
            <a:ext cx="492443" cy="461665"/>
          </a:xfrm>
          <a:prstGeom prst="rect">
            <a:avLst/>
          </a:prstGeom>
          <a:noFill/>
        </p:spPr>
        <p:txBody>
          <a:bodyPr wrap="none" rtlCol="0">
            <a:spAutoFit/>
          </a:bodyPr>
          <a:lstStyle/>
          <a:p>
            <a:r>
              <a:rPr lang="en-US" dirty="0">
                <a:solidFill>
                  <a:schemeClr val="tx1"/>
                </a:solidFill>
              </a:rPr>
              <a:t>…</a:t>
            </a:r>
          </a:p>
        </p:txBody>
      </p:sp>
      <p:cxnSp>
        <p:nvCxnSpPr>
          <p:cNvPr id="16" name="Straight Arrow Connector 15"/>
          <p:cNvCxnSpPr>
            <a:stCxn id="7" idx="3"/>
          </p:cNvCxnSpPr>
          <p:nvPr/>
        </p:nvCxnSpPr>
        <p:spPr bwMode="auto">
          <a:xfrm>
            <a:off x="8057728" y="5576619"/>
            <a:ext cx="228600"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TextBox 17"/>
              <p:cNvSpPr txBox="1"/>
              <p:nvPr/>
            </p:nvSpPr>
            <p:spPr>
              <a:xfrm>
                <a:off x="6150813" y="5083733"/>
                <a:ext cx="4657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solidFill>
                              <a:latin typeface="Cambria Math" panose="02040503050406030204" pitchFamily="18" charset="0"/>
                            </a:rPr>
                          </m:ctrlPr>
                        </m:sSubPr>
                        <m:e>
                          <m:r>
                            <a:rPr lang="en-US" sz="1600" b="1" i="0" dirty="0" smtClean="0">
                              <a:solidFill>
                                <a:schemeClr val="tx1"/>
                              </a:solidFill>
                              <a:latin typeface="Cambria Math" panose="02040503050406030204" pitchFamily="18" charset="0"/>
                            </a:rPr>
                            <m:t>𝐝</m:t>
                          </m:r>
                        </m:e>
                        <m:sub>
                          <m:r>
                            <a:rPr lang="en-US" sz="1600" b="0" i="1" dirty="0" smtClean="0">
                              <a:solidFill>
                                <a:schemeClr val="tx1"/>
                              </a:solidFill>
                              <a:latin typeface="Cambria Math" panose="02040503050406030204" pitchFamily="18" charset="0"/>
                            </a:rPr>
                            <m:t>1</m:t>
                          </m:r>
                        </m:sub>
                      </m:sSub>
                    </m:oMath>
                  </m:oMathPara>
                </a14:m>
                <a:endParaRPr lang="en-US" b="1"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150813" y="5083733"/>
                <a:ext cx="465704" cy="3385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105908" y="5669585"/>
                <a:ext cx="4913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solidFill>
                              <a:latin typeface="Cambria Math" panose="02040503050406030204" pitchFamily="18" charset="0"/>
                            </a:rPr>
                          </m:ctrlPr>
                        </m:sSubPr>
                        <m:e>
                          <m:r>
                            <a:rPr lang="en-US" sz="1600" b="1" i="0" dirty="0" smtClean="0">
                              <a:solidFill>
                                <a:schemeClr val="tx1"/>
                              </a:solidFill>
                              <a:latin typeface="Cambria Math" panose="02040503050406030204" pitchFamily="18" charset="0"/>
                            </a:rPr>
                            <m:t>𝐝</m:t>
                          </m:r>
                        </m:e>
                        <m:sub>
                          <m:r>
                            <a:rPr lang="en-US" sz="1600" b="0" i="1" dirty="0" smtClean="0">
                              <a:solidFill>
                                <a:schemeClr val="tx1"/>
                              </a:solidFill>
                              <a:latin typeface="Cambria Math" panose="02040503050406030204" pitchFamily="18" charset="0"/>
                            </a:rPr>
                            <m:t>𝐾</m:t>
                          </m:r>
                        </m:sub>
                      </m:sSub>
                    </m:oMath>
                  </m:oMathPara>
                </a14:m>
                <a:endParaRPr lang="en-US"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105908" y="5669585"/>
                <a:ext cx="491352" cy="338554"/>
              </a:xfrm>
              <a:prstGeom prst="rect">
                <a:avLst/>
              </a:prstGeom>
              <a:blipFill>
                <a:blip r:embed="rId4"/>
                <a:stretch>
                  <a:fillRect/>
                </a:stretch>
              </a:blipFill>
            </p:spPr>
            <p:txBody>
              <a:bodyPr/>
              <a:lstStyle/>
              <a:p>
                <a:r>
                  <a:rPr lang="en-US">
                    <a:noFill/>
                  </a:rPr>
                  <a:t> </a:t>
                </a:r>
              </a:p>
            </p:txBody>
          </p:sp>
        </mc:Fallback>
      </mc:AlternateContent>
      <p:pic>
        <p:nvPicPr>
          <p:cNvPr id="32" name="Picture 31"/>
          <p:cNvPicPr>
            <a:picLocks noChangeAspect="1"/>
          </p:cNvPicPr>
          <p:nvPr/>
        </p:nvPicPr>
        <p:blipFill>
          <a:blip r:embed="rId5"/>
          <a:stretch>
            <a:fillRect/>
          </a:stretch>
        </p:blipFill>
        <p:spPr>
          <a:xfrm>
            <a:off x="4429782" y="1477226"/>
            <a:ext cx="4521075" cy="3390083"/>
          </a:xfrm>
          <a:prstGeom prst="rect">
            <a:avLst/>
          </a:prstGeom>
        </p:spPr>
      </p:pic>
      <p:pic>
        <p:nvPicPr>
          <p:cNvPr id="33" name="Picture 32"/>
          <p:cNvPicPr>
            <a:picLocks noChangeAspect="1"/>
          </p:cNvPicPr>
          <p:nvPr/>
        </p:nvPicPr>
        <p:blipFill>
          <a:blip r:embed="rId6"/>
          <a:stretch>
            <a:fillRect/>
          </a:stretch>
        </p:blipFill>
        <p:spPr>
          <a:xfrm>
            <a:off x="281003" y="1474986"/>
            <a:ext cx="4521075" cy="3390083"/>
          </a:xfrm>
          <a:prstGeom prst="rect">
            <a:avLst/>
          </a:prstGeom>
        </p:spPr>
      </p:pic>
      <p:sp>
        <p:nvSpPr>
          <p:cNvPr id="20"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21"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251761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PAPR Further with Frequency Domain Windowing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4" name="Rectangle 23"/>
          <p:cNvSpPr/>
          <p:nvPr/>
        </p:nvSpPr>
        <p:spPr bwMode="auto">
          <a:xfrm>
            <a:off x="1848997" y="3893220"/>
            <a:ext cx="302462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(N)</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Rectangle 44"/>
          <p:cNvSpPr/>
          <p:nvPr/>
        </p:nvSpPr>
        <p:spPr bwMode="auto">
          <a:xfrm>
            <a:off x="2104807" y="2383326"/>
            <a:ext cx="85906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(M)</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48" name="Straight Arrow Connector 47"/>
          <p:cNvCxnSpPr/>
          <p:nvPr/>
        </p:nvCxnSpPr>
        <p:spPr bwMode="auto">
          <a:xfrm>
            <a:off x="2534927" y="2717986"/>
            <a:ext cx="0" cy="147141"/>
          </a:xfrm>
          <a:prstGeom prst="straightConnector1">
            <a:avLst/>
          </a:prstGeom>
          <a:solidFill>
            <a:srgbClr val="00B8FF"/>
          </a:solidFill>
          <a:ln w="28575" cap="flat" cmpd="sng" algn="ctr">
            <a:solidFill>
              <a:schemeClr val="tx1"/>
            </a:solidFill>
            <a:prstDash val="solid"/>
            <a:round/>
            <a:headEnd type="none" w="med" len="med"/>
            <a:tailEnd type="none"/>
          </a:ln>
          <a:effectLst/>
        </p:spPr>
      </p:cxnSp>
      <p:cxnSp>
        <p:nvCxnSpPr>
          <p:cNvPr id="49" name="Straight Arrow Connector 48"/>
          <p:cNvCxnSpPr/>
          <p:nvPr/>
        </p:nvCxnSpPr>
        <p:spPr bwMode="auto">
          <a:xfrm rot="5400000">
            <a:off x="2756369" y="2294307"/>
            <a:ext cx="19090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50" name="Straight Arrow Connector 49"/>
          <p:cNvCxnSpPr/>
          <p:nvPr/>
        </p:nvCxnSpPr>
        <p:spPr bwMode="auto">
          <a:xfrm rot="5400000">
            <a:off x="2154407" y="2288515"/>
            <a:ext cx="19960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TextBox 53"/>
          <p:cNvSpPr txBox="1"/>
          <p:nvPr/>
        </p:nvSpPr>
        <p:spPr>
          <a:xfrm>
            <a:off x="2550592" y="1786597"/>
            <a:ext cx="599524" cy="430887"/>
          </a:xfrm>
          <a:prstGeom prst="rect">
            <a:avLst/>
          </a:prstGeom>
          <a:noFill/>
        </p:spPr>
        <p:txBody>
          <a:bodyPr vert="horz" wrap="none" lIns="0" tIns="0" rIns="0" bIns="0" rtlCol="0">
            <a:spAutoFit/>
          </a:bodyPr>
          <a:lstStyle/>
          <a:p>
            <a:pPr algn="ctr"/>
            <a:r>
              <a:rPr lang="en-US" sz="1400" dirty="0">
                <a:solidFill>
                  <a:schemeClr val="tx1"/>
                </a:solidFill>
              </a:rPr>
              <a:t>Data</a:t>
            </a:r>
          </a:p>
          <a:p>
            <a:pPr algn="ctr"/>
            <a:r>
              <a:rPr lang="en-US" sz="1400" dirty="0">
                <a:solidFill>
                  <a:schemeClr val="tx1"/>
                </a:solidFill>
              </a:rPr>
              <a:t>symbols</a:t>
            </a:r>
          </a:p>
        </p:txBody>
      </p:sp>
      <p:sp>
        <p:nvSpPr>
          <p:cNvPr id="55" name="TextBox 54"/>
          <p:cNvSpPr txBox="1"/>
          <p:nvPr/>
        </p:nvSpPr>
        <p:spPr>
          <a:xfrm>
            <a:off x="1810002" y="1793550"/>
            <a:ext cx="660437" cy="430887"/>
          </a:xfrm>
          <a:prstGeom prst="rect">
            <a:avLst/>
          </a:prstGeom>
          <a:noFill/>
        </p:spPr>
        <p:txBody>
          <a:bodyPr vert="horz" wrap="none" lIns="0" tIns="0" rIns="0" bIns="0" rtlCol="0">
            <a:spAutoFit/>
          </a:bodyPr>
          <a:lstStyle/>
          <a:p>
            <a:pPr algn="ctr"/>
            <a:r>
              <a:rPr lang="en-US" sz="1400" dirty="0" err="1">
                <a:solidFill>
                  <a:schemeClr val="tx1"/>
                </a:solidFill>
              </a:rPr>
              <a:t>Golay</a:t>
            </a:r>
            <a:r>
              <a:rPr lang="en-US" sz="1400" dirty="0">
                <a:solidFill>
                  <a:schemeClr val="tx1"/>
                </a:solidFill>
              </a:rPr>
              <a:t> </a:t>
            </a:r>
          </a:p>
          <a:p>
            <a:pPr algn="ctr"/>
            <a:r>
              <a:rPr lang="en-US" sz="1400" dirty="0">
                <a:solidFill>
                  <a:schemeClr val="tx1"/>
                </a:solidFill>
              </a:rPr>
              <a:t>sequence</a:t>
            </a:r>
          </a:p>
        </p:txBody>
      </p:sp>
      <p:sp>
        <p:nvSpPr>
          <p:cNvPr id="213" name="Rectangle 212"/>
          <p:cNvSpPr/>
          <p:nvPr/>
        </p:nvSpPr>
        <p:spPr bwMode="auto">
          <a:xfrm>
            <a:off x="2084832" y="2865127"/>
            <a:ext cx="85906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00" b="1" dirty="0">
                <a:solidFill>
                  <a:schemeClr val="tx1"/>
                </a:solidFill>
                <a:latin typeface="Arial" panose="020B0604020202020204" pitchFamily="34" charset="0"/>
                <a:cs typeface="Arial" panose="020B0604020202020204" pitchFamily="34" charset="0"/>
              </a:rPr>
              <a:t>Extending</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14" name="Rectangle 213"/>
          <p:cNvSpPr/>
          <p:nvPr/>
        </p:nvSpPr>
        <p:spPr bwMode="auto">
          <a:xfrm>
            <a:off x="2084832" y="3362027"/>
            <a:ext cx="85906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900" b="1" dirty="0">
                <a:solidFill>
                  <a:schemeClr val="tx1"/>
                </a:solidFill>
                <a:latin typeface="Arial" panose="020B0604020202020204" pitchFamily="34" charset="0"/>
                <a:cs typeface="Arial" panose="020B0604020202020204" pitchFamily="34" charset="0"/>
              </a:rPr>
              <a:t>Windowing</a:t>
            </a:r>
            <a:endPar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21" name="Straight Arrow Connector 220"/>
          <p:cNvCxnSpPr/>
          <p:nvPr/>
        </p:nvCxnSpPr>
        <p:spPr bwMode="auto">
          <a:xfrm>
            <a:off x="2534927" y="3203138"/>
            <a:ext cx="0" cy="158889"/>
          </a:xfrm>
          <a:prstGeom prst="straightConnector1">
            <a:avLst/>
          </a:prstGeom>
          <a:solidFill>
            <a:srgbClr val="00B8FF"/>
          </a:solidFill>
          <a:ln w="28575" cap="flat" cmpd="sng" algn="ctr">
            <a:solidFill>
              <a:schemeClr val="tx1"/>
            </a:solidFill>
            <a:prstDash val="solid"/>
            <a:round/>
            <a:headEnd type="none" w="med" len="med"/>
            <a:tailEnd type="none"/>
          </a:ln>
          <a:effectLst/>
        </p:spPr>
      </p:cxnSp>
      <p:cxnSp>
        <p:nvCxnSpPr>
          <p:cNvPr id="228" name="Straight Arrow Connector 227"/>
          <p:cNvCxnSpPr/>
          <p:nvPr/>
        </p:nvCxnSpPr>
        <p:spPr bwMode="auto">
          <a:xfrm>
            <a:off x="2534927" y="3700038"/>
            <a:ext cx="0" cy="196360"/>
          </a:xfrm>
          <a:prstGeom prst="straightConnector1">
            <a:avLst/>
          </a:prstGeom>
          <a:solidFill>
            <a:srgbClr val="00B8FF"/>
          </a:solidFill>
          <a:ln w="28575" cap="flat" cmpd="sng" algn="ctr">
            <a:solidFill>
              <a:schemeClr val="tx1"/>
            </a:solidFill>
            <a:prstDash val="solid"/>
            <a:round/>
            <a:headEnd type="none" w="med" len="med"/>
            <a:tailEnd type="none"/>
          </a:ln>
          <a:effectLst/>
        </p:spPr>
      </p:cxnSp>
      <p:sp>
        <p:nvSpPr>
          <p:cNvPr id="250" name="Rectangle 249"/>
          <p:cNvSpPr/>
          <p:nvPr/>
        </p:nvSpPr>
        <p:spPr bwMode="auto">
          <a:xfrm>
            <a:off x="3825469" y="2379975"/>
            <a:ext cx="85906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b="1" dirty="0">
                <a:solidFill>
                  <a:schemeClr val="tx1"/>
                </a:solidFill>
                <a:latin typeface="Arial" panose="020B0604020202020204" pitchFamily="34" charset="0"/>
                <a:cs typeface="Arial" panose="020B0604020202020204" pitchFamily="34" charset="0"/>
              </a:rPr>
              <a:t>(M)</a:t>
            </a: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51" name="Straight Arrow Connector 250"/>
          <p:cNvCxnSpPr/>
          <p:nvPr/>
        </p:nvCxnSpPr>
        <p:spPr bwMode="auto">
          <a:xfrm>
            <a:off x="4255589" y="2714635"/>
            <a:ext cx="0" cy="147141"/>
          </a:xfrm>
          <a:prstGeom prst="straightConnector1">
            <a:avLst/>
          </a:prstGeom>
          <a:solidFill>
            <a:srgbClr val="00B8FF"/>
          </a:solidFill>
          <a:ln w="28575" cap="flat" cmpd="sng" algn="ctr">
            <a:solidFill>
              <a:schemeClr val="tx1"/>
            </a:solidFill>
            <a:prstDash val="solid"/>
            <a:round/>
            <a:headEnd type="none" w="med" len="med"/>
            <a:tailEnd type="none"/>
          </a:ln>
          <a:effectLst/>
        </p:spPr>
      </p:cxnSp>
      <p:cxnSp>
        <p:nvCxnSpPr>
          <p:cNvPr id="252" name="Straight Arrow Connector 251"/>
          <p:cNvCxnSpPr/>
          <p:nvPr/>
        </p:nvCxnSpPr>
        <p:spPr bwMode="auto">
          <a:xfrm rot="5400000">
            <a:off x="4477031" y="2290956"/>
            <a:ext cx="19090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53" name="Straight Arrow Connector 252"/>
          <p:cNvCxnSpPr/>
          <p:nvPr/>
        </p:nvCxnSpPr>
        <p:spPr bwMode="auto">
          <a:xfrm rot="5400000">
            <a:off x="3875069" y="2285164"/>
            <a:ext cx="199608"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4" name="TextBox 253"/>
          <p:cNvSpPr txBox="1"/>
          <p:nvPr/>
        </p:nvSpPr>
        <p:spPr>
          <a:xfrm>
            <a:off x="4308774" y="1783245"/>
            <a:ext cx="599524" cy="430887"/>
          </a:xfrm>
          <a:prstGeom prst="rect">
            <a:avLst/>
          </a:prstGeom>
          <a:noFill/>
        </p:spPr>
        <p:txBody>
          <a:bodyPr vert="horz" wrap="none" lIns="0" tIns="0" rIns="0" bIns="0" rtlCol="0">
            <a:spAutoFit/>
          </a:bodyPr>
          <a:lstStyle/>
          <a:p>
            <a:pPr algn="ctr"/>
            <a:r>
              <a:rPr lang="en-US" sz="1400" dirty="0">
                <a:solidFill>
                  <a:schemeClr val="tx1"/>
                </a:solidFill>
              </a:rPr>
              <a:t>Data</a:t>
            </a:r>
          </a:p>
          <a:p>
            <a:pPr algn="ctr"/>
            <a:r>
              <a:rPr lang="en-US" sz="1400" dirty="0">
                <a:solidFill>
                  <a:schemeClr val="tx1"/>
                </a:solidFill>
              </a:rPr>
              <a:t>symbols</a:t>
            </a:r>
          </a:p>
        </p:txBody>
      </p:sp>
      <p:sp>
        <p:nvSpPr>
          <p:cNvPr id="255" name="TextBox 254"/>
          <p:cNvSpPr txBox="1"/>
          <p:nvPr/>
        </p:nvSpPr>
        <p:spPr>
          <a:xfrm>
            <a:off x="3621879" y="1783246"/>
            <a:ext cx="660437" cy="430887"/>
          </a:xfrm>
          <a:prstGeom prst="rect">
            <a:avLst/>
          </a:prstGeom>
          <a:noFill/>
        </p:spPr>
        <p:txBody>
          <a:bodyPr vert="horz" wrap="none" lIns="0" tIns="0" rIns="0" bIns="0" rtlCol="0">
            <a:spAutoFit/>
          </a:bodyPr>
          <a:lstStyle/>
          <a:p>
            <a:pPr algn="ctr"/>
            <a:r>
              <a:rPr lang="en-US" sz="1400" dirty="0" err="1">
                <a:solidFill>
                  <a:schemeClr val="tx1"/>
                </a:solidFill>
              </a:rPr>
              <a:t>Golay</a:t>
            </a:r>
            <a:r>
              <a:rPr lang="en-US" sz="1400" dirty="0">
                <a:solidFill>
                  <a:schemeClr val="tx1"/>
                </a:solidFill>
              </a:rPr>
              <a:t> </a:t>
            </a:r>
          </a:p>
          <a:p>
            <a:pPr algn="ctr"/>
            <a:r>
              <a:rPr lang="en-US" sz="1400" dirty="0">
                <a:solidFill>
                  <a:schemeClr val="tx1"/>
                </a:solidFill>
              </a:rPr>
              <a:t>sequence</a:t>
            </a:r>
          </a:p>
        </p:txBody>
      </p:sp>
      <p:sp>
        <p:nvSpPr>
          <p:cNvPr id="256" name="Rectangle 255"/>
          <p:cNvSpPr/>
          <p:nvPr/>
        </p:nvSpPr>
        <p:spPr bwMode="auto">
          <a:xfrm>
            <a:off x="3805494" y="2861776"/>
            <a:ext cx="85906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000" b="1" dirty="0">
                <a:solidFill>
                  <a:schemeClr val="tx1"/>
                </a:solidFill>
                <a:latin typeface="Arial" panose="020B0604020202020204" pitchFamily="34" charset="0"/>
                <a:cs typeface="Arial" panose="020B0604020202020204" pitchFamily="34" charset="0"/>
              </a:rPr>
              <a:t>Extending</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7" name="Rectangle 256"/>
          <p:cNvSpPr/>
          <p:nvPr/>
        </p:nvSpPr>
        <p:spPr bwMode="auto">
          <a:xfrm>
            <a:off x="3805494" y="3358676"/>
            <a:ext cx="859068" cy="33801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900" b="1" dirty="0">
                <a:solidFill>
                  <a:schemeClr val="tx1"/>
                </a:solidFill>
                <a:latin typeface="Arial" panose="020B0604020202020204" pitchFamily="34" charset="0"/>
                <a:cs typeface="Arial" panose="020B0604020202020204" pitchFamily="34" charset="0"/>
              </a:rPr>
              <a:t>Windowing</a:t>
            </a:r>
            <a:endParaRPr kumimoji="0" lang="en-US" sz="9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58" name="Straight Arrow Connector 257"/>
          <p:cNvCxnSpPr/>
          <p:nvPr/>
        </p:nvCxnSpPr>
        <p:spPr bwMode="auto">
          <a:xfrm>
            <a:off x="4255589" y="3199787"/>
            <a:ext cx="0" cy="158889"/>
          </a:xfrm>
          <a:prstGeom prst="straightConnector1">
            <a:avLst/>
          </a:prstGeom>
          <a:solidFill>
            <a:srgbClr val="00B8FF"/>
          </a:solidFill>
          <a:ln w="28575" cap="flat" cmpd="sng" algn="ctr">
            <a:solidFill>
              <a:schemeClr val="tx1"/>
            </a:solidFill>
            <a:prstDash val="solid"/>
            <a:round/>
            <a:headEnd type="none" w="med" len="med"/>
            <a:tailEnd type="none"/>
          </a:ln>
          <a:effectLst/>
        </p:spPr>
      </p:cxnSp>
      <p:cxnSp>
        <p:nvCxnSpPr>
          <p:cNvPr id="259" name="Straight Arrow Connector 258"/>
          <p:cNvCxnSpPr/>
          <p:nvPr/>
        </p:nvCxnSpPr>
        <p:spPr bwMode="auto">
          <a:xfrm>
            <a:off x="4255589" y="3696687"/>
            <a:ext cx="0" cy="196360"/>
          </a:xfrm>
          <a:prstGeom prst="straightConnector1">
            <a:avLst/>
          </a:prstGeom>
          <a:solidFill>
            <a:srgbClr val="00B8FF"/>
          </a:solidFill>
          <a:ln w="28575" cap="flat" cmpd="sng" algn="ctr">
            <a:solidFill>
              <a:schemeClr val="tx1"/>
            </a:solidFill>
            <a:prstDash val="solid"/>
            <a:round/>
            <a:headEnd type="none" w="med" len="med"/>
            <a:tailEnd type="none"/>
          </a:ln>
          <a:effectLst/>
        </p:spPr>
      </p:cxnSp>
      <p:sp>
        <p:nvSpPr>
          <p:cNvPr id="263" name="TextBox 262"/>
          <p:cNvSpPr txBox="1"/>
          <p:nvPr/>
        </p:nvSpPr>
        <p:spPr>
          <a:xfrm>
            <a:off x="3108982" y="2769119"/>
            <a:ext cx="492443" cy="461665"/>
          </a:xfrm>
          <a:prstGeom prst="rect">
            <a:avLst/>
          </a:prstGeom>
          <a:noFill/>
        </p:spPr>
        <p:txBody>
          <a:bodyPr wrap="none" rtlCol="0">
            <a:spAutoFit/>
          </a:bodyPr>
          <a:lstStyle/>
          <a:p>
            <a:r>
              <a:rPr lang="en-US" dirty="0">
                <a:solidFill>
                  <a:schemeClr val="tx1"/>
                </a:solidFill>
              </a:rPr>
              <a:t>…</a:t>
            </a:r>
          </a:p>
        </p:txBody>
      </p:sp>
      <p:grpSp>
        <p:nvGrpSpPr>
          <p:cNvPr id="267" name="Group 266"/>
          <p:cNvGrpSpPr/>
          <p:nvPr/>
        </p:nvGrpSpPr>
        <p:grpSpPr>
          <a:xfrm>
            <a:off x="5924678" y="1944086"/>
            <a:ext cx="2366208" cy="2312476"/>
            <a:chOff x="6763183" y="2362554"/>
            <a:chExt cx="1469229" cy="1737397"/>
          </a:xfrm>
        </p:grpSpPr>
        <p:grpSp>
          <p:nvGrpSpPr>
            <p:cNvPr id="260" name="Group 259"/>
            <p:cNvGrpSpPr/>
            <p:nvPr/>
          </p:nvGrpSpPr>
          <p:grpSpPr>
            <a:xfrm>
              <a:off x="6763183" y="2362554"/>
              <a:ext cx="1232865" cy="1624220"/>
              <a:chOff x="3830415" y="2293798"/>
              <a:chExt cx="1232865" cy="1320765"/>
            </a:xfrm>
          </p:grpSpPr>
          <p:sp>
            <p:nvSpPr>
              <p:cNvPr id="210" name="Rectangle 209"/>
              <p:cNvSpPr/>
              <p:nvPr/>
            </p:nvSpPr>
            <p:spPr bwMode="auto">
              <a:xfrm>
                <a:off x="4848052" y="2960299"/>
                <a:ext cx="72009" cy="223421"/>
              </a:xfrm>
              <a:prstGeom prst="rect">
                <a:avLst/>
              </a:prstGeom>
              <a:ln w="952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11" name="Rectangle 210"/>
              <p:cNvSpPr/>
              <p:nvPr/>
            </p:nvSpPr>
            <p:spPr bwMode="auto">
              <a:xfrm>
                <a:off x="3983547" y="2958901"/>
                <a:ext cx="72009" cy="224818"/>
              </a:xfrm>
              <a:prstGeom prst="rect">
                <a:avLst/>
              </a:prstGeom>
              <a:ln w="952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96" name="Freeform 136"/>
              <p:cNvSpPr>
                <a:spLocks/>
              </p:cNvSpPr>
              <p:nvPr/>
            </p:nvSpPr>
            <p:spPr bwMode="auto">
              <a:xfrm>
                <a:off x="3998823" y="3385042"/>
                <a:ext cx="904778" cy="225468"/>
              </a:xfrm>
              <a:custGeom>
                <a:avLst/>
                <a:gdLst>
                  <a:gd name="T0" fmla="*/ 38 w 2507"/>
                  <a:gd name="T1" fmla="*/ 2035 h 2112"/>
                  <a:gd name="T2" fmla="*/ 79 w 2507"/>
                  <a:gd name="T3" fmla="*/ 1816 h 2112"/>
                  <a:gd name="T4" fmla="*/ 119 w 2507"/>
                  <a:gd name="T5" fmla="*/ 1486 h 2112"/>
                  <a:gd name="T6" fmla="*/ 159 w 2507"/>
                  <a:gd name="T7" fmla="*/ 1093 h 2112"/>
                  <a:gd name="T8" fmla="*/ 199 w 2507"/>
                  <a:gd name="T9" fmla="*/ 695 h 2112"/>
                  <a:gd name="T10" fmla="*/ 239 w 2507"/>
                  <a:gd name="T11" fmla="*/ 350 h 2112"/>
                  <a:gd name="T12" fmla="*/ 279 w 2507"/>
                  <a:gd name="T13" fmla="*/ 107 h 2112"/>
                  <a:gd name="T14" fmla="*/ 319 w 2507"/>
                  <a:gd name="T15" fmla="*/ 3 h 2112"/>
                  <a:gd name="T16" fmla="*/ 359 w 2507"/>
                  <a:gd name="T17" fmla="*/ 0 h 2112"/>
                  <a:gd name="T18" fmla="*/ 399 w 2507"/>
                  <a:gd name="T19" fmla="*/ 0 h 2112"/>
                  <a:gd name="T20" fmla="*/ 440 w 2507"/>
                  <a:gd name="T21" fmla="*/ 0 h 2112"/>
                  <a:gd name="T22" fmla="*/ 480 w 2507"/>
                  <a:gd name="T23" fmla="*/ 0 h 2112"/>
                  <a:gd name="T24" fmla="*/ 520 w 2507"/>
                  <a:gd name="T25" fmla="*/ 0 h 2112"/>
                  <a:gd name="T26" fmla="*/ 560 w 2507"/>
                  <a:gd name="T27" fmla="*/ 0 h 2112"/>
                  <a:gd name="T28" fmla="*/ 600 w 2507"/>
                  <a:gd name="T29" fmla="*/ 0 h 2112"/>
                  <a:gd name="T30" fmla="*/ 640 w 2507"/>
                  <a:gd name="T31" fmla="*/ 0 h 2112"/>
                  <a:gd name="T32" fmla="*/ 680 w 2507"/>
                  <a:gd name="T33" fmla="*/ 0 h 2112"/>
                  <a:gd name="T34" fmla="*/ 720 w 2507"/>
                  <a:gd name="T35" fmla="*/ 0 h 2112"/>
                  <a:gd name="T36" fmla="*/ 761 w 2507"/>
                  <a:gd name="T37" fmla="*/ 0 h 2112"/>
                  <a:gd name="T38" fmla="*/ 801 w 2507"/>
                  <a:gd name="T39" fmla="*/ 0 h 2112"/>
                  <a:gd name="T40" fmla="*/ 841 w 2507"/>
                  <a:gd name="T41" fmla="*/ 0 h 2112"/>
                  <a:gd name="T42" fmla="*/ 881 w 2507"/>
                  <a:gd name="T43" fmla="*/ 0 h 2112"/>
                  <a:gd name="T44" fmla="*/ 921 w 2507"/>
                  <a:gd name="T45" fmla="*/ 0 h 2112"/>
                  <a:gd name="T46" fmla="*/ 961 w 2507"/>
                  <a:gd name="T47" fmla="*/ 0 h 2112"/>
                  <a:gd name="T48" fmla="*/ 1001 w 2507"/>
                  <a:gd name="T49" fmla="*/ 0 h 2112"/>
                  <a:gd name="T50" fmla="*/ 1042 w 2507"/>
                  <a:gd name="T51" fmla="*/ 0 h 2112"/>
                  <a:gd name="T52" fmla="*/ 1082 w 2507"/>
                  <a:gd name="T53" fmla="*/ 0 h 2112"/>
                  <a:gd name="T54" fmla="*/ 1122 w 2507"/>
                  <a:gd name="T55" fmla="*/ 0 h 2112"/>
                  <a:gd name="T56" fmla="*/ 1162 w 2507"/>
                  <a:gd name="T57" fmla="*/ 0 h 2112"/>
                  <a:gd name="T58" fmla="*/ 1202 w 2507"/>
                  <a:gd name="T59" fmla="*/ 0 h 2112"/>
                  <a:gd name="T60" fmla="*/ 1242 w 2507"/>
                  <a:gd name="T61" fmla="*/ 0 h 2112"/>
                  <a:gd name="T62" fmla="*/ 1283 w 2507"/>
                  <a:gd name="T63" fmla="*/ 0 h 2112"/>
                  <a:gd name="T64" fmla="*/ 1323 w 2507"/>
                  <a:gd name="T65" fmla="*/ 0 h 2112"/>
                  <a:gd name="T66" fmla="*/ 1363 w 2507"/>
                  <a:gd name="T67" fmla="*/ 0 h 2112"/>
                  <a:gd name="T68" fmla="*/ 1403 w 2507"/>
                  <a:gd name="T69" fmla="*/ 0 h 2112"/>
                  <a:gd name="T70" fmla="*/ 1443 w 2507"/>
                  <a:gd name="T71" fmla="*/ 0 h 2112"/>
                  <a:gd name="T72" fmla="*/ 1483 w 2507"/>
                  <a:gd name="T73" fmla="*/ 0 h 2112"/>
                  <a:gd name="T74" fmla="*/ 1523 w 2507"/>
                  <a:gd name="T75" fmla="*/ 0 h 2112"/>
                  <a:gd name="T76" fmla="*/ 1563 w 2507"/>
                  <a:gd name="T77" fmla="*/ 0 h 2112"/>
                  <a:gd name="T78" fmla="*/ 1603 w 2507"/>
                  <a:gd name="T79" fmla="*/ 0 h 2112"/>
                  <a:gd name="T80" fmla="*/ 1644 w 2507"/>
                  <a:gd name="T81" fmla="*/ 0 h 2112"/>
                  <a:gd name="T82" fmla="*/ 1684 w 2507"/>
                  <a:gd name="T83" fmla="*/ 0 h 2112"/>
                  <a:gd name="T84" fmla="*/ 1724 w 2507"/>
                  <a:gd name="T85" fmla="*/ 0 h 2112"/>
                  <a:gd name="T86" fmla="*/ 1764 w 2507"/>
                  <a:gd name="T87" fmla="*/ 0 h 2112"/>
                  <a:gd name="T88" fmla="*/ 1804 w 2507"/>
                  <a:gd name="T89" fmla="*/ 0 h 2112"/>
                  <a:gd name="T90" fmla="*/ 1844 w 2507"/>
                  <a:gd name="T91" fmla="*/ 0 h 2112"/>
                  <a:gd name="T92" fmla="*/ 1884 w 2507"/>
                  <a:gd name="T93" fmla="*/ 0 h 2112"/>
                  <a:gd name="T94" fmla="*/ 1924 w 2507"/>
                  <a:gd name="T95" fmla="*/ 0 h 2112"/>
                  <a:gd name="T96" fmla="*/ 1964 w 2507"/>
                  <a:gd name="T97" fmla="*/ 0 h 2112"/>
                  <a:gd name="T98" fmla="*/ 2005 w 2507"/>
                  <a:gd name="T99" fmla="*/ 0 h 2112"/>
                  <a:gd name="T100" fmla="*/ 2045 w 2507"/>
                  <a:gd name="T101" fmla="*/ 0 h 2112"/>
                  <a:gd name="T102" fmla="*/ 2085 w 2507"/>
                  <a:gd name="T103" fmla="*/ 0 h 2112"/>
                  <a:gd name="T104" fmla="*/ 2125 w 2507"/>
                  <a:gd name="T105" fmla="*/ 0 h 2112"/>
                  <a:gd name="T106" fmla="*/ 2165 w 2507"/>
                  <a:gd name="T107" fmla="*/ 0 h 2112"/>
                  <a:gd name="T108" fmla="*/ 2205 w 2507"/>
                  <a:gd name="T109" fmla="*/ 30 h 2112"/>
                  <a:gd name="T110" fmla="*/ 2245 w 2507"/>
                  <a:gd name="T111" fmla="*/ 200 h 2112"/>
                  <a:gd name="T112" fmla="*/ 2286 w 2507"/>
                  <a:gd name="T113" fmla="*/ 493 h 2112"/>
                  <a:gd name="T114" fmla="*/ 2326 w 2507"/>
                  <a:gd name="T115" fmla="*/ 869 h 2112"/>
                  <a:gd name="T116" fmla="*/ 2366 w 2507"/>
                  <a:gd name="T117" fmla="*/ 1272 h 2112"/>
                  <a:gd name="T118" fmla="*/ 2406 w 2507"/>
                  <a:gd name="T119" fmla="*/ 1643 h 2112"/>
                  <a:gd name="T120" fmla="*/ 2446 w 2507"/>
                  <a:gd name="T121" fmla="*/ 1929 h 2112"/>
                  <a:gd name="T122" fmla="*/ 2486 w 2507"/>
                  <a:gd name="T123" fmla="*/ 2088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07" h="2112">
                    <a:moveTo>
                      <a:pt x="0" y="2112"/>
                    </a:moveTo>
                    <a:lnTo>
                      <a:pt x="1" y="2111"/>
                    </a:lnTo>
                    <a:lnTo>
                      <a:pt x="3" y="2111"/>
                    </a:lnTo>
                    <a:lnTo>
                      <a:pt x="4" y="2110"/>
                    </a:lnTo>
                    <a:lnTo>
                      <a:pt x="6" y="2109"/>
                    </a:lnTo>
                    <a:lnTo>
                      <a:pt x="7" y="2108"/>
                    </a:lnTo>
                    <a:lnTo>
                      <a:pt x="8" y="2107"/>
                    </a:lnTo>
                    <a:lnTo>
                      <a:pt x="10" y="2105"/>
                    </a:lnTo>
                    <a:lnTo>
                      <a:pt x="11" y="2103"/>
                    </a:lnTo>
                    <a:lnTo>
                      <a:pt x="13" y="2101"/>
                    </a:lnTo>
                    <a:lnTo>
                      <a:pt x="15" y="2099"/>
                    </a:lnTo>
                    <a:lnTo>
                      <a:pt x="16" y="2097"/>
                    </a:lnTo>
                    <a:lnTo>
                      <a:pt x="18" y="2094"/>
                    </a:lnTo>
                    <a:lnTo>
                      <a:pt x="19" y="2091"/>
                    </a:lnTo>
                    <a:lnTo>
                      <a:pt x="20" y="2088"/>
                    </a:lnTo>
                    <a:lnTo>
                      <a:pt x="22" y="2085"/>
                    </a:lnTo>
                    <a:lnTo>
                      <a:pt x="23" y="2081"/>
                    </a:lnTo>
                    <a:lnTo>
                      <a:pt x="25" y="2077"/>
                    </a:lnTo>
                    <a:lnTo>
                      <a:pt x="27" y="2073"/>
                    </a:lnTo>
                    <a:lnTo>
                      <a:pt x="28" y="2069"/>
                    </a:lnTo>
                    <a:lnTo>
                      <a:pt x="29" y="2065"/>
                    </a:lnTo>
                    <a:lnTo>
                      <a:pt x="31" y="2061"/>
                    </a:lnTo>
                    <a:lnTo>
                      <a:pt x="32" y="2056"/>
                    </a:lnTo>
                    <a:lnTo>
                      <a:pt x="34" y="2051"/>
                    </a:lnTo>
                    <a:lnTo>
                      <a:pt x="35" y="2046"/>
                    </a:lnTo>
                    <a:lnTo>
                      <a:pt x="37" y="2040"/>
                    </a:lnTo>
                    <a:lnTo>
                      <a:pt x="38" y="2035"/>
                    </a:lnTo>
                    <a:lnTo>
                      <a:pt x="40" y="2029"/>
                    </a:lnTo>
                    <a:lnTo>
                      <a:pt x="41" y="2023"/>
                    </a:lnTo>
                    <a:lnTo>
                      <a:pt x="43" y="2017"/>
                    </a:lnTo>
                    <a:lnTo>
                      <a:pt x="44" y="2011"/>
                    </a:lnTo>
                    <a:lnTo>
                      <a:pt x="46" y="2004"/>
                    </a:lnTo>
                    <a:lnTo>
                      <a:pt x="47" y="1998"/>
                    </a:lnTo>
                    <a:lnTo>
                      <a:pt x="49" y="1991"/>
                    </a:lnTo>
                    <a:lnTo>
                      <a:pt x="50" y="1984"/>
                    </a:lnTo>
                    <a:lnTo>
                      <a:pt x="52" y="1977"/>
                    </a:lnTo>
                    <a:lnTo>
                      <a:pt x="53" y="1969"/>
                    </a:lnTo>
                    <a:lnTo>
                      <a:pt x="55" y="1961"/>
                    </a:lnTo>
                    <a:lnTo>
                      <a:pt x="56" y="1954"/>
                    </a:lnTo>
                    <a:lnTo>
                      <a:pt x="58" y="1945"/>
                    </a:lnTo>
                    <a:lnTo>
                      <a:pt x="59" y="1937"/>
                    </a:lnTo>
                    <a:lnTo>
                      <a:pt x="60" y="1929"/>
                    </a:lnTo>
                    <a:lnTo>
                      <a:pt x="62" y="1920"/>
                    </a:lnTo>
                    <a:lnTo>
                      <a:pt x="64" y="1912"/>
                    </a:lnTo>
                    <a:lnTo>
                      <a:pt x="65" y="1903"/>
                    </a:lnTo>
                    <a:lnTo>
                      <a:pt x="67" y="1894"/>
                    </a:lnTo>
                    <a:lnTo>
                      <a:pt x="68" y="1885"/>
                    </a:lnTo>
                    <a:lnTo>
                      <a:pt x="70" y="1875"/>
                    </a:lnTo>
                    <a:lnTo>
                      <a:pt x="71" y="1866"/>
                    </a:lnTo>
                    <a:lnTo>
                      <a:pt x="72" y="1856"/>
                    </a:lnTo>
                    <a:lnTo>
                      <a:pt x="74" y="1846"/>
                    </a:lnTo>
                    <a:lnTo>
                      <a:pt x="75" y="1836"/>
                    </a:lnTo>
                    <a:lnTo>
                      <a:pt x="77" y="1826"/>
                    </a:lnTo>
                    <a:lnTo>
                      <a:pt x="79" y="1816"/>
                    </a:lnTo>
                    <a:lnTo>
                      <a:pt x="80" y="1805"/>
                    </a:lnTo>
                    <a:lnTo>
                      <a:pt x="82" y="1794"/>
                    </a:lnTo>
                    <a:lnTo>
                      <a:pt x="83" y="1784"/>
                    </a:lnTo>
                    <a:lnTo>
                      <a:pt x="84" y="1773"/>
                    </a:lnTo>
                    <a:lnTo>
                      <a:pt x="86" y="1762"/>
                    </a:lnTo>
                    <a:lnTo>
                      <a:pt x="87" y="1750"/>
                    </a:lnTo>
                    <a:lnTo>
                      <a:pt x="89" y="1739"/>
                    </a:lnTo>
                    <a:lnTo>
                      <a:pt x="90" y="1728"/>
                    </a:lnTo>
                    <a:lnTo>
                      <a:pt x="92" y="1716"/>
                    </a:lnTo>
                    <a:lnTo>
                      <a:pt x="93" y="1704"/>
                    </a:lnTo>
                    <a:lnTo>
                      <a:pt x="95" y="1692"/>
                    </a:lnTo>
                    <a:lnTo>
                      <a:pt x="96" y="1680"/>
                    </a:lnTo>
                    <a:lnTo>
                      <a:pt x="98" y="1668"/>
                    </a:lnTo>
                    <a:lnTo>
                      <a:pt x="99" y="1656"/>
                    </a:lnTo>
                    <a:lnTo>
                      <a:pt x="101" y="1643"/>
                    </a:lnTo>
                    <a:lnTo>
                      <a:pt x="102" y="1631"/>
                    </a:lnTo>
                    <a:lnTo>
                      <a:pt x="104" y="1618"/>
                    </a:lnTo>
                    <a:lnTo>
                      <a:pt x="105" y="1605"/>
                    </a:lnTo>
                    <a:lnTo>
                      <a:pt x="107" y="1592"/>
                    </a:lnTo>
                    <a:lnTo>
                      <a:pt x="108" y="1580"/>
                    </a:lnTo>
                    <a:lnTo>
                      <a:pt x="110" y="1567"/>
                    </a:lnTo>
                    <a:lnTo>
                      <a:pt x="111" y="1553"/>
                    </a:lnTo>
                    <a:lnTo>
                      <a:pt x="113" y="1540"/>
                    </a:lnTo>
                    <a:lnTo>
                      <a:pt x="114" y="1526"/>
                    </a:lnTo>
                    <a:lnTo>
                      <a:pt x="116" y="1513"/>
                    </a:lnTo>
                    <a:lnTo>
                      <a:pt x="117" y="1499"/>
                    </a:lnTo>
                    <a:lnTo>
                      <a:pt x="119" y="1486"/>
                    </a:lnTo>
                    <a:lnTo>
                      <a:pt x="120" y="1472"/>
                    </a:lnTo>
                    <a:lnTo>
                      <a:pt x="122" y="1458"/>
                    </a:lnTo>
                    <a:lnTo>
                      <a:pt x="123" y="1444"/>
                    </a:lnTo>
                    <a:lnTo>
                      <a:pt x="124" y="1430"/>
                    </a:lnTo>
                    <a:lnTo>
                      <a:pt x="126" y="1416"/>
                    </a:lnTo>
                    <a:lnTo>
                      <a:pt x="127" y="1402"/>
                    </a:lnTo>
                    <a:lnTo>
                      <a:pt x="129" y="1388"/>
                    </a:lnTo>
                    <a:lnTo>
                      <a:pt x="131" y="1373"/>
                    </a:lnTo>
                    <a:lnTo>
                      <a:pt x="132" y="1359"/>
                    </a:lnTo>
                    <a:lnTo>
                      <a:pt x="134" y="1345"/>
                    </a:lnTo>
                    <a:lnTo>
                      <a:pt x="135" y="1330"/>
                    </a:lnTo>
                    <a:lnTo>
                      <a:pt x="136" y="1316"/>
                    </a:lnTo>
                    <a:lnTo>
                      <a:pt x="138" y="1301"/>
                    </a:lnTo>
                    <a:lnTo>
                      <a:pt x="139" y="1287"/>
                    </a:lnTo>
                    <a:lnTo>
                      <a:pt x="141" y="1272"/>
                    </a:lnTo>
                    <a:lnTo>
                      <a:pt x="142" y="1257"/>
                    </a:lnTo>
                    <a:lnTo>
                      <a:pt x="144" y="1242"/>
                    </a:lnTo>
                    <a:lnTo>
                      <a:pt x="145" y="1228"/>
                    </a:lnTo>
                    <a:lnTo>
                      <a:pt x="147" y="1213"/>
                    </a:lnTo>
                    <a:lnTo>
                      <a:pt x="148" y="1198"/>
                    </a:lnTo>
                    <a:lnTo>
                      <a:pt x="150" y="1183"/>
                    </a:lnTo>
                    <a:lnTo>
                      <a:pt x="151" y="1168"/>
                    </a:lnTo>
                    <a:lnTo>
                      <a:pt x="153" y="1153"/>
                    </a:lnTo>
                    <a:lnTo>
                      <a:pt x="154" y="1138"/>
                    </a:lnTo>
                    <a:lnTo>
                      <a:pt x="156" y="1123"/>
                    </a:lnTo>
                    <a:lnTo>
                      <a:pt x="157" y="1108"/>
                    </a:lnTo>
                    <a:lnTo>
                      <a:pt x="159" y="1093"/>
                    </a:lnTo>
                    <a:lnTo>
                      <a:pt x="160" y="1078"/>
                    </a:lnTo>
                    <a:lnTo>
                      <a:pt x="162" y="1064"/>
                    </a:lnTo>
                    <a:lnTo>
                      <a:pt x="163" y="1048"/>
                    </a:lnTo>
                    <a:lnTo>
                      <a:pt x="165" y="1033"/>
                    </a:lnTo>
                    <a:lnTo>
                      <a:pt x="166" y="1018"/>
                    </a:lnTo>
                    <a:lnTo>
                      <a:pt x="168" y="1003"/>
                    </a:lnTo>
                    <a:lnTo>
                      <a:pt x="169" y="988"/>
                    </a:lnTo>
                    <a:lnTo>
                      <a:pt x="171" y="973"/>
                    </a:lnTo>
                    <a:lnTo>
                      <a:pt x="172" y="958"/>
                    </a:lnTo>
                    <a:lnTo>
                      <a:pt x="174" y="944"/>
                    </a:lnTo>
                    <a:lnTo>
                      <a:pt x="175" y="929"/>
                    </a:lnTo>
                    <a:lnTo>
                      <a:pt x="176" y="914"/>
                    </a:lnTo>
                    <a:lnTo>
                      <a:pt x="178" y="899"/>
                    </a:lnTo>
                    <a:lnTo>
                      <a:pt x="179" y="884"/>
                    </a:lnTo>
                    <a:lnTo>
                      <a:pt x="181" y="869"/>
                    </a:lnTo>
                    <a:lnTo>
                      <a:pt x="183" y="855"/>
                    </a:lnTo>
                    <a:lnTo>
                      <a:pt x="184" y="840"/>
                    </a:lnTo>
                    <a:lnTo>
                      <a:pt x="186" y="825"/>
                    </a:lnTo>
                    <a:lnTo>
                      <a:pt x="187" y="810"/>
                    </a:lnTo>
                    <a:lnTo>
                      <a:pt x="188" y="796"/>
                    </a:lnTo>
                    <a:lnTo>
                      <a:pt x="190" y="781"/>
                    </a:lnTo>
                    <a:lnTo>
                      <a:pt x="191" y="767"/>
                    </a:lnTo>
                    <a:lnTo>
                      <a:pt x="193" y="752"/>
                    </a:lnTo>
                    <a:lnTo>
                      <a:pt x="194" y="738"/>
                    </a:lnTo>
                    <a:lnTo>
                      <a:pt x="196" y="724"/>
                    </a:lnTo>
                    <a:lnTo>
                      <a:pt x="197" y="710"/>
                    </a:lnTo>
                    <a:lnTo>
                      <a:pt x="199" y="695"/>
                    </a:lnTo>
                    <a:lnTo>
                      <a:pt x="200" y="682"/>
                    </a:lnTo>
                    <a:lnTo>
                      <a:pt x="202" y="667"/>
                    </a:lnTo>
                    <a:lnTo>
                      <a:pt x="203" y="653"/>
                    </a:lnTo>
                    <a:lnTo>
                      <a:pt x="205" y="640"/>
                    </a:lnTo>
                    <a:lnTo>
                      <a:pt x="206" y="626"/>
                    </a:lnTo>
                    <a:lnTo>
                      <a:pt x="208" y="612"/>
                    </a:lnTo>
                    <a:lnTo>
                      <a:pt x="209" y="599"/>
                    </a:lnTo>
                    <a:lnTo>
                      <a:pt x="211" y="585"/>
                    </a:lnTo>
                    <a:lnTo>
                      <a:pt x="212" y="572"/>
                    </a:lnTo>
                    <a:lnTo>
                      <a:pt x="214" y="559"/>
                    </a:lnTo>
                    <a:lnTo>
                      <a:pt x="215" y="545"/>
                    </a:lnTo>
                    <a:lnTo>
                      <a:pt x="217" y="532"/>
                    </a:lnTo>
                    <a:lnTo>
                      <a:pt x="218" y="519"/>
                    </a:lnTo>
                    <a:lnTo>
                      <a:pt x="220" y="507"/>
                    </a:lnTo>
                    <a:lnTo>
                      <a:pt x="221" y="493"/>
                    </a:lnTo>
                    <a:lnTo>
                      <a:pt x="223" y="481"/>
                    </a:lnTo>
                    <a:lnTo>
                      <a:pt x="224" y="468"/>
                    </a:lnTo>
                    <a:lnTo>
                      <a:pt x="226" y="456"/>
                    </a:lnTo>
                    <a:lnTo>
                      <a:pt x="227" y="444"/>
                    </a:lnTo>
                    <a:lnTo>
                      <a:pt x="228" y="431"/>
                    </a:lnTo>
                    <a:lnTo>
                      <a:pt x="230" y="419"/>
                    </a:lnTo>
                    <a:lnTo>
                      <a:pt x="231" y="407"/>
                    </a:lnTo>
                    <a:lnTo>
                      <a:pt x="233" y="396"/>
                    </a:lnTo>
                    <a:lnTo>
                      <a:pt x="235" y="384"/>
                    </a:lnTo>
                    <a:lnTo>
                      <a:pt x="236" y="373"/>
                    </a:lnTo>
                    <a:lnTo>
                      <a:pt x="238" y="361"/>
                    </a:lnTo>
                    <a:lnTo>
                      <a:pt x="239" y="350"/>
                    </a:lnTo>
                    <a:lnTo>
                      <a:pt x="240" y="339"/>
                    </a:lnTo>
                    <a:lnTo>
                      <a:pt x="242" y="328"/>
                    </a:lnTo>
                    <a:lnTo>
                      <a:pt x="243" y="317"/>
                    </a:lnTo>
                    <a:lnTo>
                      <a:pt x="245" y="306"/>
                    </a:lnTo>
                    <a:lnTo>
                      <a:pt x="247" y="296"/>
                    </a:lnTo>
                    <a:lnTo>
                      <a:pt x="248" y="286"/>
                    </a:lnTo>
                    <a:lnTo>
                      <a:pt x="249" y="276"/>
                    </a:lnTo>
                    <a:lnTo>
                      <a:pt x="251" y="266"/>
                    </a:lnTo>
                    <a:lnTo>
                      <a:pt x="252" y="256"/>
                    </a:lnTo>
                    <a:lnTo>
                      <a:pt x="254" y="246"/>
                    </a:lnTo>
                    <a:lnTo>
                      <a:pt x="255" y="236"/>
                    </a:lnTo>
                    <a:lnTo>
                      <a:pt x="257" y="227"/>
                    </a:lnTo>
                    <a:lnTo>
                      <a:pt x="258" y="218"/>
                    </a:lnTo>
                    <a:lnTo>
                      <a:pt x="260" y="209"/>
                    </a:lnTo>
                    <a:lnTo>
                      <a:pt x="261" y="200"/>
                    </a:lnTo>
                    <a:lnTo>
                      <a:pt x="263" y="191"/>
                    </a:lnTo>
                    <a:lnTo>
                      <a:pt x="264" y="183"/>
                    </a:lnTo>
                    <a:lnTo>
                      <a:pt x="266" y="174"/>
                    </a:lnTo>
                    <a:lnTo>
                      <a:pt x="267" y="166"/>
                    </a:lnTo>
                    <a:lnTo>
                      <a:pt x="269" y="158"/>
                    </a:lnTo>
                    <a:lnTo>
                      <a:pt x="270" y="150"/>
                    </a:lnTo>
                    <a:lnTo>
                      <a:pt x="272" y="143"/>
                    </a:lnTo>
                    <a:lnTo>
                      <a:pt x="273" y="135"/>
                    </a:lnTo>
                    <a:lnTo>
                      <a:pt x="275" y="128"/>
                    </a:lnTo>
                    <a:lnTo>
                      <a:pt x="276" y="121"/>
                    </a:lnTo>
                    <a:lnTo>
                      <a:pt x="278" y="114"/>
                    </a:lnTo>
                    <a:lnTo>
                      <a:pt x="279" y="107"/>
                    </a:lnTo>
                    <a:lnTo>
                      <a:pt x="280" y="101"/>
                    </a:lnTo>
                    <a:lnTo>
                      <a:pt x="282" y="94"/>
                    </a:lnTo>
                    <a:lnTo>
                      <a:pt x="283" y="88"/>
                    </a:lnTo>
                    <a:lnTo>
                      <a:pt x="285" y="83"/>
                    </a:lnTo>
                    <a:lnTo>
                      <a:pt x="287" y="77"/>
                    </a:lnTo>
                    <a:lnTo>
                      <a:pt x="288" y="71"/>
                    </a:lnTo>
                    <a:lnTo>
                      <a:pt x="290" y="66"/>
                    </a:lnTo>
                    <a:lnTo>
                      <a:pt x="291" y="61"/>
                    </a:lnTo>
                    <a:lnTo>
                      <a:pt x="292" y="56"/>
                    </a:lnTo>
                    <a:lnTo>
                      <a:pt x="294" y="51"/>
                    </a:lnTo>
                    <a:lnTo>
                      <a:pt x="295" y="47"/>
                    </a:lnTo>
                    <a:lnTo>
                      <a:pt x="297" y="42"/>
                    </a:lnTo>
                    <a:lnTo>
                      <a:pt x="299" y="38"/>
                    </a:lnTo>
                    <a:lnTo>
                      <a:pt x="300" y="34"/>
                    </a:lnTo>
                    <a:lnTo>
                      <a:pt x="301" y="30"/>
                    </a:lnTo>
                    <a:lnTo>
                      <a:pt x="303" y="27"/>
                    </a:lnTo>
                    <a:lnTo>
                      <a:pt x="304" y="24"/>
                    </a:lnTo>
                    <a:lnTo>
                      <a:pt x="306" y="21"/>
                    </a:lnTo>
                    <a:lnTo>
                      <a:pt x="307" y="18"/>
                    </a:lnTo>
                    <a:lnTo>
                      <a:pt x="309" y="15"/>
                    </a:lnTo>
                    <a:lnTo>
                      <a:pt x="310" y="13"/>
                    </a:lnTo>
                    <a:lnTo>
                      <a:pt x="312" y="10"/>
                    </a:lnTo>
                    <a:lnTo>
                      <a:pt x="313" y="9"/>
                    </a:lnTo>
                    <a:lnTo>
                      <a:pt x="315" y="7"/>
                    </a:lnTo>
                    <a:lnTo>
                      <a:pt x="316" y="5"/>
                    </a:lnTo>
                    <a:lnTo>
                      <a:pt x="318" y="4"/>
                    </a:lnTo>
                    <a:lnTo>
                      <a:pt x="319" y="3"/>
                    </a:lnTo>
                    <a:lnTo>
                      <a:pt x="321" y="2"/>
                    </a:lnTo>
                    <a:lnTo>
                      <a:pt x="322" y="1"/>
                    </a:lnTo>
                    <a:lnTo>
                      <a:pt x="324" y="0"/>
                    </a:lnTo>
                    <a:lnTo>
                      <a:pt x="325" y="0"/>
                    </a:lnTo>
                    <a:lnTo>
                      <a:pt x="327" y="0"/>
                    </a:lnTo>
                    <a:lnTo>
                      <a:pt x="328" y="0"/>
                    </a:lnTo>
                    <a:lnTo>
                      <a:pt x="330" y="0"/>
                    </a:lnTo>
                    <a:lnTo>
                      <a:pt x="331" y="0"/>
                    </a:lnTo>
                    <a:lnTo>
                      <a:pt x="332" y="0"/>
                    </a:lnTo>
                    <a:lnTo>
                      <a:pt x="334" y="0"/>
                    </a:lnTo>
                    <a:lnTo>
                      <a:pt x="336" y="0"/>
                    </a:lnTo>
                    <a:lnTo>
                      <a:pt x="337" y="0"/>
                    </a:lnTo>
                    <a:lnTo>
                      <a:pt x="339" y="0"/>
                    </a:lnTo>
                    <a:lnTo>
                      <a:pt x="340" y="0"/>
                    </a:lnTo>
                    <a:lnTo>
                      <a:pt x="342" y="0"/>
                    </a:lnTo>
                    <a:lnTo>
                      <a:pt x="343" y="0"/>
                    </a:lnTo>
                    <a:lnTo>
                      <a:pt x="344" y="0"/>
                    </a:lnTo>
                    <a:lnTo>
                      <a:pt x="346" y="0"/>
                    </a:lnTo>
                    <a:lnTo>
                      <a:pt x="347" y="0"/>
                    </a:lnTo>
                    <a:lnTo>
                      <a:pt x="349" y="0"/>
                    </a:lnTo>
                    <a:lnTo>
                      <a:pt x="351" y="0"/>
                    </a:lnTo>
                    <a:lnTo>
                      <a:pt x="352" y="0"/>
                    </a:lnTo>
                    <a:lnTo>
                      <a:pt x="353" y="0"/>
                    </a:lnTo>
                    <a:lnTo>
                      <a:pt x="355" y="0"/>
                    </a:lnTo>
                    <a:lnTo>
                      <a:pt x="356" y="0"/>
                    </a:lnTo>
                    <a:lnTo>
                      <a:pt x="358" y="0"/>
                    </a:lnTo>
                    <a:lnTo>
                      <a:pt x="359" y="0"/>
                    </a:lnTo>
                    <a:lnTo>
                      <a:pt x="361" y="0"/>
                    </a:lnTo>
                    <a:lnTo>
                      <a:pt x="362" y="0"/>
                    </a:lnTo>
                    <a:lnTo>
                      <a:pt x="364" y="0"/>
                    </a:lnTo>
                    <a:lnTo>
                      <a:pt x="365" y="0"/>
                    </a:lnTo>
                    <a:lnTo>
                      <a:pt x="367" y="0"/>
                    </a:lnTo>
                    <a:lnTo>
                      <a:pt x="368" y="0"/>
                    </a:lnTo>
                    <a:lnTo>
                      <a:pt x="370" y="0"/>
                    </a:lnTo>
                    <a:lnTo>
                      <a:pt x="371" y="0"/>
                    </a:lnTo>
                    <a:lnTo>
                      <a:pt x="373" y="0"/>
                    </a:lnTo>
                    <a:lnTo>
                      <a:pt x="374" y="0"/>
                    </a:lnTo>
                    <a:lnTo>
                      <a:pt x="376" y="0"/>
                    </a:lnTo>
                    <a:lnTo>
                      <a:pt x="377" y="0"/>
                    </a:lnTo>
                    <a:lnTo>
                      <a:pt x="379" y="0"/>
                    </a:lnTo>
                    <a:lnTo>
                      <a:pt x="380" y="0"/>
                    </a:lnTo>
                    <a:lnTo>
                      <a:pt x="382" y="0"/>
                    </a:lnTo>
                    <a:lnTo>
                      <a:pt x="383" y="0"/>
                    </a:lnTo>
                    <a:lnTo>
                      <a:pt x="384" y="0"/>
                    </a:lnTo>
                    <a:lnTo>
                      <a:pt x="386" y="0"/>
                    </a:lnTo>
                    <a:lnTo>
                      <a:pt x="388" y="0"/>
                    </a:lnTo>
                    <a:lnTo>
                      <a:pt x="389" y="0"/>
                    </a:lnTo>
                    <a:lnTo>
                      <a:pt x="391" y="0"/>
                    </a:lnTo>
                    <a:lnTo>
                      <a:pt x="392" y="0"/>
                    </a:lnTo>
                    <a:lnTo>
                      <a:pt x="394" y="0"/>
                    </a:lnTo>
                    <a:lnTo>
                      <a:pt x="395" y="0"/>
                    </a:lnTo>
                    <a:lnTo>
                      <a:pt x="396" y="0"/>
                    </a:lnTo>
                    <a:lnTo>
                      <a:pt x="398" y="0"/>
                    </a:lnTo>
                    <a:lnTo>
                      <a:pt x="399" y="0"/>
                    </a:lnTo>
                    <a:lnTo>
                      <a:pt x="401" y="0"/>
                    </a:lnTo>
                    <a:lnTo>
                      <a:pt x="403" y="0"/>
                    </a:lnTo>
                    <a:lnTo>
                      <a:pt x="404" y="0"/>
                    </a:lnTo>
                    <a:lnTo>
                      <a:pt x="405" y="0"/>
                    </a:lnTo>
                    <a:lnTo>
                      <a:pt x="407" y="0"/>
                    </a:lnTo>
                    <a:lnTo>
                      <a:pt x="408" y="0"/>
                    </a:lnTo>
                    <a:lnTo>
                      <a:pt x="410" y="0"/>
                    </a:lnTo>
                    <a:lnTo>
                      <a:pt x="411" y="0"/>
                    </a:lnTo>
                    <a:lnTo>
                      <a:pt x="413" y="0"/>
                    </a:lnTo>
                    <a:lnTo>
                      <a:pt x="414" y="0"/>
                    </a:lnTo>
                    <a:lnTo>
                      <a:pt x="416" y="0"/>
                    </a:lnTo>
                    <a:lnTo>
                      <a:pt x="417" y="0"/>
                    </a:lnTo>
                    <a:lnTo>
                      <a:pt x="419" y="0"/>
                    </a:lnTo>
                    <a:lnTo>
                      <a:pt x="420" y="0"/>
                    </a:lnTo>
                    <a:lnTo>
                      <a:pt x="422" y="0"/>
                    </a:lnTo>
                    <a:lnTo>
                      <a:pt x="423" y="0"/>
                    </a:lnTo>
                    <a:lnTo>
                      <a:pt x="425" y="0"/>
                    </a:lnTo>
                    <a:lnTo>
                      <a:pt x="426" y="0"/>
                    </a:lnTo>
                    <a:lnTo>
                      <a:pt x="428" y="0"/>
                    </a:lnTo>
                    <a:lnTo>
                      <a:pt x="429" y="0"/>
                    </a:lnTo>
                    <a:lnTo>
                      <a:pt x="431" y="0"/>
                    </a:lnTo>
                    <a:lnTo>
                      <a:pt x="432" y="0"/>
                    </a:lnTo>
                    <a:lnTo>
                      <a:pt x="434" y="0"/>
                    </a:lnTo>
                    <a:lnTo>
                      <a:pt x="435" y="0"/>
                    </a:lnTo>
                    <a:lnTo>
                      <a:pt x="437" y="0"/>
                    </a:lnTo>
                    <a:lnTo>
                      <a:pt x="438" y="0"/>
                    </a:lnTo>
                    <a:lnTo>
                      <a:pt x="440" y="0"/>
                    </a:lnTo>
                    <a:lnTo>
                      <a:pt x="441" y="0"/>
                    </a:lnTo>
                    <a:lnTo>
                      <a:pt x="443" y="0"/>
                    </a:lnTo>
                    <a:lnTo>
                      <a:pt x="444" y="0"/>
                    </a:lnTo>
                    <a:lnTo>
                      <a:pt x="446" y="0"/>
                    </a:lnTo>
                    <a:lnTo>
                      <a:pt x="447" y="0"/>
                    </a:lnTo>
                    <a:lnTo>
                      <a:pt x="448" y="0"/>
                    </a:lnTo>
                    <a:lnTo>
                      <a:pt x="450" y="0"/>
                    </a:lnTo>
                    <a:lnTo>
                      <a:pt x="451" y="0"/>
                    </a:lnTo>
                    <a:lnTo>
                      <a:pt x="453" y="0"/>
                    </a:lnTo>
                    <a:lnTo>
                      <a:pt x="455" y="0"/>
                    </a:lnTo>
                    <a:lnTo>
                      <a:pt x="456" y="0"/>
                    </a:lnTo>
                    <a:lnTo>
                      <a:pt x="458" y="0"/>
                    </a:lnTo>
                    <a:lnTo>
                      <a:pt x="459" y="0"/>
                    </a:lnTo>
                    <a:lnTo>
                      <a:pt x="460" y="0"/>
                    </a:lnTo>
                    <a:lnTo>
                      <a:pt x="462" y="0"/>
                    </a:lnTo>
                    <a:lnTo>
                      <a:pt x="463" y="0"/>
                    </a:lnTo>
                    <a:lnTo>
                      <a:pt x="465" y="0"/>
                    </a:lnTo>
                    <a:lnTo>
                      <a:pt x="467" y="0"/>
                    </a:lnTo>
                    <a:lnTo>
                      <a:pt x="468" y="0"/>
                    </a:lnTo>
                    <a:lnTo>
                      <a:pt x="469" y="0"/>
                    </a:lnTo>
                    <a:lnTo>
                      <a:pt x="471" y="0"/>
                    </a:lnTo>
                    <a:lnTo>
                      <a:pt x="472" y="0"/>
                    </a:lnTo>
                    <a:lnTo>
                      <a:pt x="474" y="0"/>
                    </a:lnTo>
                    <a:lnTo>
                      <a:pt x="475" y="0"/>
                    </a:lnTo>
                    <a:lnTo>
                      <a:pt x="477" y="0"/>
                    </a:lnTo>
                    <a:lnTo>
                      <a:pt x="478" y="0"/>
                    </a:lnTo>
                    <a:lnTo>
                      <a:pt x="480" y="0"/>
                    </a:lnTo>
                    <a:lnTo>
                      <a:pt x="481" y="0"/>
                    </a:lnTo>
                    <a:lnTo>
                      <a:pt x="483" y="0"/>
                    </a:lnTo>
                    <a:lnTo>
                      <a:pt x="484" y="0"/>
                    </a:lnTo>
                    <a:lnTo>
                      <a:pt x="486" y="0"/>
                    </a:lnTo>
                    <a:lnTo>
                      <a:pt x="487" y="0"/>
                    </a:lnTo>
                    <a:lnTo>
                      <a:pt x="489" y="0"/>
                    </a:lnTo>
                    <a:lnTo>
                      <a:pt x="490" y="0"/>
                    </a:lnTo>
                    <a:lnTo>
                      <a:pt x="492" y="0"/>
                    </a:lnTo>
                    <a:lnTo>
                      <a:pt x="493" y="0"/>
                    </a:lnTo>
                    <a:lnTo>
                      <a:pt x="495" y="0"/>
                    </a:lnTo>
                    <a:lnTo>
                      <a:pt x="496" y="0"/>
                    </a:lnTo>
                    <a:lnTo>
                      <a:pt x="498" y="0"/>
                    </a:lnTo>
                    <a:lnTo>
                      <a:pt x="499" y="0"/>
                    </a:lnTo>
                    <a:lnTo>
                      <a:pt x="500" y="0"/>
                    </a:lnTo>
                    <a:lnTo>
                      <a:pt x="502" y="0"/>
                    </a:lnTo>
                    <a:lnTo>
                      <a:pt x="503" y="0"/>
                    </a:lnTo>
                    <a:lnTo>
                      <a:pt x="505" y="0"/>
                    </a:lnTo>
                    <a:lnTo>
                      <a:pt x="507" y="0"/>
                    </a:lnTo>
                    <a:lnTo>
                      <a:pt x="508" y="0"/>
                    </a:lnTo>
                    <a:lnTo>
                      <a:pt x="510" y="0"/>
                    </a:lnTo>
                    <a:lnTo>
                      <a:pt x="511" y="0"/>
                    </a:lnTo>
                    <a:lnTo>
                      <a:pt x="512" y="0"/>
                    </a:lnTo>
                    <a:lnTo>
                      <a:pt x="514" y="0"/>
                    </a:lnTo>
                    <a:lnTo>
                      <a:pt x="515" y="0"/>
                    </a:lnTo>
                    <a:lnTo>
                      <a:pt x="517" y="0"/>
                    </a:lnTo>
                    <a:lnTo>
                      <a:pt x="519" y="0"/>
                    </a:lnTo>
                    <a:lnTo>
                      <a:pt x="520" y="0"/>
                    </a:lnTo>
                    <a:lnTo>
                      <a:pt x="521" y="0"/>
                    </a:lnTo>
                    <a:lnTo>
                      <a:pt x="523" y="0"/>
                    </a:lnTo>
                    <a:lnTo>
                      <a:pt x="524" y="0"/>
                    </a:lnTo>
                    <a:lnTo>
                      <a:pt x="526" y="0"/>
                    </a:lnTo>
                    <a:lnTo>
                      <a:pt x="527" y="0"/>
                    </a:lnTo>
                    <a:lnTo>
                      <a:pt x="529" y="0"/>
                    </a:lnTo>
                    <a:lnTo>
                      <a:pt x="530" y="0"/>
                    </a:lnTo>
                    <a:lnTo>
                      <a:pt x="532" y="0"/>
                    </a:lnTo>
                    <a:lnTo>
                      <a:pt x="533" y="0"/>
                    </a:lnTo>
                    <a:lnTo>
                      <a:pt x="535" y="0"/>
                    </a:lnTo>
                    <a:lnTo>
                      <a:pt x="536" y="0"/>
                    </a:lnTo>
                    <a:lnTo>
                      <a:pt x="538" y="0"/>
                    </a:lnTo>
                    <a:lnTo>
                      <a:pt x="539" y="0"/>
                    </a:lnTo>
                    <a:lnTo>
                      <a:pt x="541" y="0"/>
                    </a:lnTo>
                    <a:lnTo>
                      <a:pt x="542" y="0"/>
                    </a:lnTo>
                    <a:lnTo>
                      <a:pt x="544" y="0"/>
                    </a:lnTo>
                    <a:lnTo>
                      <a:pt x="545" y="0"/>
                    </a:lnTo>
                    <a:lnTo>
                      <a:pt x="547" y="0"/>
                    </a:lnTo>
                    <a:lnTo>
                      <a:pt x="548" y="0"/>
                    </a:lnTo>
                    <a:lnTo>
                      <a:pt x="550" y="0"/>
                    </a:lnTo>
                    <a:lnTo>
                      <a:pt x="551" y="0"/>
                    </a:lnTo>
                    <a:lnTo>
                      <a:pt x="552" y="0"/>
                    </a:lnTo>
                    <a:lnTo>
                      <a:pt x="554" y="0"/>
                    </a:lnTo>
                    <a:lnTo>
                      <a:pt x="556" y="0"/>
                    </a:lnTo>
                    <a:lnTo>
                      <a:pt x="557" y="0"/>
                    </a:lnTo>
                    <a:lnTo>
                      <a:pt x="559" y="0"/>
                    </a:lnTo>
                    <a:lnTo>
                      <a:pt x="560" y="0"/>
                    </a:lnTo>
                    <a:lnTo>
                      <a:pt x="562" y="0"/>
                    </a:lnTo>
                    <a:lnTo>
                      <a:pt x="563" y="0"/>
                    </a:lnTo>
                    <a:lnTo>
                      <a:pt x="564" y="0"/>
                    </a:lnTo>
                    <a:lnTo>
                      <a:pt x="566" y="0"/>
                    </a:lnTo>
                    <a:lnTo>
                      <a:pt x="567" y="0"/>
                    </a:lnTo>
                    <a:lnTo>
                      <a:pt x="569" y="0"/>
                    </a:lnTo>
                    <a:lnTo>
                      <a:pt x="571" y="0"/>
                    </a:lnTo>
                    <a:lnTo>
                      <a:pt x="572" y="0"/>
                    </a:lnTo>
                    <a:lnTo>
                      <a:pt x="573" y="0"/>
                    </a:lnTo>
                    <a:lnTo>
                      <a:pt x="575" y="0"/>
                    </a:lnTo>
                    <a:lnTo>
                      <a:pt x="576" y="0"/>
                    </a:lnTo>
                    <a:lnTo>
                      <a:pt x="578" y="0"/>
                    </a:lnTo>
                    <a:lnTo>
                      <a:pt x="579" y="0"/>
                    </a:lnTo>
                    <a:lnTo>
                      <a:pt x="581" y="0"/>
                    </a:lnTo>
                    <a:lnTo>
                      <a:pt x="582" y="0"/>
                    </a:lnTo>
                    <a:lnTo>
                      <a:pt x="584" y="0"/>
                    </a:lnTo>
                    <a:lnTo>
                      <a:pt x="585" y="0"/>
                    </a:lnTo>
                    <a:lnTo>
                      <a:pt x="587" y="0"/>
                    </a:lnTo>
                    <a:lnTo>
                      <a:pt x="588" y="0"/>
                    </a:lnTo>
                    <a:lnTo>
                      <a:pt x="590" y="0"/>
                    </a:lnTo>
                    <a:lnTo>
                      <a:pt x="591" y="0"/>
                    </a:lnTo>
                    <a:lnTo>
                      <a:pt x="593" y="0"/>
                    </a:lnTo>
                    <a:lnTo>
                      <a:pt x="594" y="0"/>
                    </a:lnTo>
                    <a:lnTo>
                      <a:pt x="596" y="0"/>
                    </a:lnTo>
                    <a:lnTo>
                      <a:pt x="597" y="0"/>
                    </a:lnTo>
                    <a:lnTo>
                      <a:pt x="599" y="0"/>
                    </a:lnTo>
                    <a:lnTo>
                      <a:pt x="600" y="0"/>
                    </a:lnTo>
                    <a:lnTo>
                      <a:pt x="602" y="0"/>
                    </a:lnTo>
                    <a:lnTo>
                      <a:pt x="603" y="0"/>
                    </a:lnTo>
                    <a:lnTo>
                      <a:pt x="604" y="0"/>
                    </a:lnTo>
                    <a:lnTo>
                      <a:pt x="606" y="0"/>
                    </a:lnTo>
                    <a:lnTo>
                      <a:pt x="608" y="0"/>
                    </a:lnTo>
                    <a:lnTo>
                      <a:pt x="609" y="0"/>
                    </a:lnTo>
                    <a:lnTo>
                      <a:pt x="611" y="0"/>
                    </a:lnTo>
                    <a:lnTo>
                      <a:pt x="612" y="0"/>
                    </a:lnTo>
                    <a:lnTo>
                      <a:pt x="614" y="0"/>
                    </a:lnTo>
                    <a:lnTo>
                      <a:pt x="615" y="0"/>
                    </a:lnTo>
                    <a:lnTo>
                      <a:pt x="616" y="0"/>
                    </a:lnTo>
                    <a:lnTo>
                      <a:pt x="618" y="0"/>
                    </a:lnTo>
                    <a:lnTo>
                      <a:pt x="619" y="0"/>
                    </a:lnTo>
                    <a:lnTo>
                      <a:pt x="621" y="0"/>
                    </a:lnTo>
                    <a:lnTo>
                      <a:pt x="623" y="0"/>
                    </a:lnTo>
                    <a:lnTo>
                      <a:pt x="624" y="0"/>
                    </a:lnTo>
                    <a:lnTo>
                      <a:pt x="625" y="0"/>
                    </a:lnTo>
                    <a:lnTo>
                      <a:pt x="627" y="0"/>
                    </a:lnTo>
                    <a:lnTo>
                      <a:pt x="628" y="0"/>
                    </a:lnTo>
                    <a:lnTo>
                      <a:pt x="630" y="0"/>
                    </a:lnTo>
                    <a:lnTo>
                      <a:pt x="631" y="0"/>
                    </a:lnTo>
                    <a:lnTo>
                      <a:pt x="633" y="0"/>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6" y="0"/>
                    </a:lnTo>
                    <a:lnTo>
                      <a:pt x="658" y="0"/>
                    </a:lnTo>
                    <a:lnTo>
                      <a:pt x="660" y="0"/>
                    </a:lnTo>
                    <a:lnTo>
                      <a:pt x="661" y="0"/>
                    </a:lnTo>
                    <a:lnTo>
                      <a:pt x="663" y="0"/>
                    </a:lnTo>
                    <a:lnTo>
                      <a:pt x="664" y="0"/>
                    </a:lnTo>
                    <a:lnTo>
                      <a:pt x="666" y="0"/>
                    </a:lnTo>
                    <a:lnTo>
                      <a:pt x="667" y="0"/>
                    </a:lnTo>
                    <a:lnTo>
                      <a:pt x="668" y="0"/>
                    </a:lnTo>
                    <a:lnTo>
                      <a:pt x="670" y="0"/>
                    </a:lnTo>
                    <a:lnTo>
                      <a:pt x="671" y="0"/>
                    </a:lnTo>
                    <a:lnTo>
                      <a:pt x="673" y="0"/>
                    </a:lnTo>
                    <a:lnTo>
                      <a:pt x="675" y="0"/>
                    </a:lnTo>
                    <a:lnTo>
                      <a:pt x="676" y="0"/>
                    </a:lnTo>
                    <a:lnTo>
                      <a:pt x="677" y="0"/>
                    </a:lnTo>
                    <a:lnTo>
                      <a:pt x="679" y="0"/>
                    </a:lnTo>
                    <a:lnTo>
                      <a:pt x="680" y="0"/>
                    </a:lnTo>
                    <a:lnTo>
                      <a:pt x="682" y="0"/>
                    </a:lnTo>
                    <a:lnTo>
                      <a:pt x="683" y="0"/>
                    </a:lnTo>
                    <a:lnTo>
                      <a:pt x="685" y="0"/>
                    </a:lnTo>
                    <a:lnTo>
                      <a:pt x="686" y="0"/>
                    </a:lnTo>
                    <a:lnTo>
                      <a:pt x="688" y="0"/>
                    </a:lnTo>
                    <a:lnTo>
                      <a:pt x="689" y="0"/>
                    </a:lnTo>
                    <a:lnTo>
                      <a:pt x="691" y="0"/>
                    </a:lnTo>
                    <a:lnTo>
                      <a:pt x="692" y="0"/>
                    </a:lnTo>
                    <a:lnTo>
                      <a:pt x="694" y="0"/>
                    </a:lnTo>
                    <a:lnTo>
                      <a:pt x="695" y="0"/>
                    </a:lnTo>
                    <a:lnTo>
                      <a:pt x="697" y="0"/>
                    </a:lnTo>
                    <a:lnTo>
                      <a:pt x="698" y="0"/>
                    </a:lnTo>
                    <a:lnTo>
                      <a:pt x="700" y="0"/>
                    </a:lnTo>
                    <a:lnTo>
                      <a:pt x="701" y="0"/>
                    </a:lnTo>
                    <a:lnTo>
                      <a:pt x="703" y="0"/>
                    </a:lnTo>
                    <a:lnTo>
                      <a:pt x="704" y="0"/>
                    </a:lnTo>
                    <a:lnTo>
                      <a:pt x="706" y="0"/>
                    </a:lnTo>
                    <a:lnTo>
                      <a:pt x="707" y="0"/>
                    </a:lnTo>
                    <a:lnTo>
                      <a:pt x="708" y="0"/>
                    </a:lnTo>
                    <a:lnTo>
                      <a:pt x="710" y="0"/>
                    </a:lnTo>
                    <a:lnTo>
                      <a:pt x="712" y="0"/>
                    </a:lnTo>
                    <a:lnTo>
                      <a:pt x="713" y="0"/>
                    </a:lnTo>
                    <a:lnTo>
                      <a:pt x="715" y="0"/>
                    </a:lnTo>
                    <a:lnTo>
                      <a:pt x="716" y="0"/>
                    </a:lnTo>
                    <a:lnTo>
                      <a:pt x="718" y="0"/>
                    </a:lnTo>
                    <a:lnTo>
                      <a:pt x="719" y="0"/>
                    </a:lnTo>
                    <a:lnTo>
                      <a:pt x="720" y="0"/>
                    </a:lnTo>
                    <a:lnTo>
                      <a:pt x="722" y="0"/>
                    </a:lnTo>
                    <a:lnTo>
                      <a:pt x="723" y="0"/>
                    </a:lnTo>
                    <a:lnTo>
                      <a:pt x="725" y="0"/>
                    </a:lnTo>
                    <a:lnTo>
                      <a:pt x="727" y="0"/>
                    </a:lnTo>
                    <a:lnTo>
                      <a:pt x="728" y="0"/>
                    </a:lnTo>
                    <a:lnTo>
                      <a:pt x="729" y="0"/>
                    </a:lnTo>
                    <a:lnTo>
                      <a:pt x="731" y="0"/>
                    </a:lnTo>
                    <a:lnTo>
                      <a:pt x="732" y="0"/>
                    </a:lnTo>
                    <a:lnTo>
                      <a:pt x="734" y="0"/>
                    </a:lnTo>
                    <a:lnTo>
                      <a:pt x="735" y="0"/>
                    </a:lnTo>
                    <a:lnTo>
                      <a:pt x="737" y="0"/>
                    </a:lnTo>
                    <a:lnTo>
                      <a:pt x="739" y="0"/>
                    </a:lnTo>
                    <a:lnTo>
                      <a:pt x="740" y="0"/>
                    </a:lnTo>
                    <a:lnTo>
                      <a:pt x="741" y="0"/>
                    </a:lnTo>
                    <a:lnTo>
                      <a:pt x="743" y="0"/>
                    </a:lnTo>
                    <a:lnTo>
                      <a:pt x="744" y="0"/>
                    </a:lnTo>
                    <a:lnTo>
                      <a:pt x="746" y="0"/>
                    </a:lnTo>
                    <a:lnTo>
                      <a:pt x="747" y="0"/>
                    </a:lnTo>
                    <a:lnTo>
                      <a:pt x="749" y="0"/>
                    </a:lnTo>
                    <a:lnTo>
                      <a:pt x="750" y="0"/>
                    </a:lnTo>
                    <a:lnTo>
                      <a:pt x="752" y="0"/>
                    </a:lnTo>
                    <a:lnTo>
                      <a:pt x="753" y="0"/>
                    </a:lnTo>
                    <a:lnTo>
                      <a:pt x="755" y="0"/>
                    </a:lnTo>
                    <a:lnTo>
                      <a:pt x="756" y="0"/>
                    </a:lnTo>
                    <a:lnTo>
                      <a:pt x="758" y="0"/>
                    </a:lnTo>
                    <a:lnTo>
                      <a:pt x="759" y="0"/>
                    </a:lnTo>
                    <a:lnTo>
                      <a:pt x="761" y="0"/>
                    </a:lnTo>
                    <a:lnTo>
                      <a:pt x="762" y="0"/>
                    </a:lnTo>
                    <a:lnTo>
                      <a:pt x="764" y="0"/>
                    </a:lnTo>
                    <a:lnTo>
                      <a:pt x="765" y="0"/>
                    </a:lnTo>
                    <a:lnTo>
                      <a:pt x="767" y="0"/>
                    </a:lnTo>
                    <a:lnTo>
                      <a:pt x="768" y="0"/>
                    </a:lnTo>
                    <a:lnTo>
                      <a:pt x="770" y="0"/>
                    </a:lnTo>
                    <a:lnTo>
                      <a:pt x="771" y="0"/>
                    </a:lnTo>
                    <a:lnTo>
                      <a:pt x="772" y="0"/>
                    </a:lnTo>
                    <a:lnTo>
                      <a:pt x="774" y="0"/>
                    </a:lnTo>
                    <a:lnTo>
                      <a:pt x="775" y="0"/>
                    </a:lnTo>
                    <a:lnTo>
                      <a:pt x="777" y="0"/>
                    </a:lnTo>
                    <a:lnTo>
                      <a:pt x="779" y="0"/>
                    </a:lnTo>
                    <a:lnTo>
                      <a:pt x="780" y="0"/>
                    </a:lnTo>
                    <a:lnTo>
                      <a:pt x="782" y="0"/>
                    </a:lnTo>
                    <a:lnTo>
                      <a:pt x="783" y="0"/>
                    </a:lnTo>
                    <a:lnTo>
                      <a:pt x="784" y="0"/>
                    </a:lnTo>
                    <a:lnTo>
                      <a:pt x="786" y="0"/>
                    </a:lnTo>
                    <a:lnTo>
                      <a:pt x="787" y="0"/>
                    </a:lnTo>
                    <a:lnTo>
                      <a:pt x="789" y="0"/>
                    </a:lnTo>
                    <a:lnTo>
                      <a:pt x="791" y="0"/>
                    </a:lnTo>
                    <a:lnTo>
                      <a:pt x="792" y="0"/>
                    </a:lnTo>
                    <a:lnTo>
                      <a:pt x="793" y="0"/>
                    </a:lnTo>
                    <a:lnTo>
                      <a:pt x="795" y="0"/>
                    </a:lnTo>
                    <a:lnTo>
                      <a:pt x="796" y="0"/>
                    </a:lnTo>
                    <a:lnTo>
                      <a:pt x="798" y="0"/>
                    </a:lnTo>
                    <a:lnTo>
                      <a:pt x="799" y="0"/>
                    </a:lnTo>
                    <a:lnTo>
                      <a:pt x="801" y="0"/>
                    </a:lnTo>
                    <a:lnTo>
                      <a:pt x="802" y="0"/>
                    </a:lnTo>
                    <a:lnTo>
                      <a:pt x="804" y="0"/>
                    </a:lnTo>
                    <a:lnTo>
                      <a:pt x="805" y="0"/>
                    </a:lnTo>
                    <a:lnTo>
                      <a:pt x="807" y="0"/>
                    </a:lnTo>
                    <a:lnTo>
                      <a:pt x="808" y="0"/>
                    </a:lnTo>
                    <a:lnTo>
                      <a:pt x="810" y="0"/>
                    </a:lnTo>
                    <a:lnTo>
                      <a:pt x="811" y="0"/>
                    </a:lnTo>
                    <a:lnTo>
                      <a:pt x="813" y="0"/>
                    </a:lnTo>
                    <a:lnTo>
                      <a:pt x="814" y="0"/>
                    </a:lnTo>
                    <a:lnTo>
                      <a:pt x="816" y="0"/>
                    </a:lnTo>
                    <a:lnTo>
                      <a:pt x="817" y="0"/>
                    </a:lnTo>
                    <a:lnTo>
                      <a:pt x="819" y="0"/>
                    </a:lnTo>
                    <a:lnTo>
                      <a:pt x="820" y="0"/>
                    </a:lnTo>
                    <a:lnTo>
                      <a:pt x="822" y="0"/>
                    </a:lnTo>
                    <a:lnTo>
                      <a:pt x="823" y="0"/>
                    </a:lnTo>
                    <a:lnTo>
                      <a:pt x="824" y="0"/>
                    </a:lnTo>
                    <a:lnTo>
                      <a:pt x="826" y="0"/>
                    </a:lnTo>
                    <a:lnTo>
                      <a:pt x="828" y="0"/>
                    </a:lnTo>
                    <a:lnTo>
                      <a:pt x="829" y="0"/>
                    </a:lnTo>
                    <a:lnTo>
                      <a:pt x="831" y="0"/>
                    </a:lnTo>
                    <a:lnTo>
                      <a:pt x="832" y="0"/>
                    </a:lnTo>
                    <a:lnTo>
                      <a:pt x="834" y="0"/>
                    </a:lnTo>
                    <a:lnTo>
                      <a:pt x="835" y="0"/>
                    </a:lnTo>
                    <a:lnTo>
                      <a:pt x="836" y="0"/>
                    </a:lnTo>
                    <a:lnTo>
                      <a:pt x="838" y="0"/>
                    </a:lnTo>
                    <a:lnTo>
                      <a:pt x="839" y="0"/>
                    </a:lnTo>
                    <a:lnTo>
                      <a:pt x="841" y="0"/>
                    </a:lnTo>
                    <a:lnTo>
                      <a:pt x="843" y="0"/>
                    </a:lnTo>
                    <a:lnTo>
                      <a:pt x="844" y="0"/>
                    </a:lnTo>
                    <a:lnTo>
                      <a:pt x="845" y="0"/>
                    </a:lnTo>
                    <a:lnTo>
                      <a:pt x="847" y="0"/>
                    </a:lnTo>
                    <a:lnTo>
                      <a:pt x="848" y="0"/>
                    </a:lnTo>
                    <a:lnTo>
                      <a:pt x="850" y="0"/>
                    </a:lnTo>
                    <a:lnTo>
                      <a:pt x="851" y="0"/>
                    </a:lnTo>
                    <a:lnTo>
                      <a:pt x="853" y="0"/>
                    </a:lnTo>
                    <a:lnTo>
                      <a:pt x="854" y="0"/>
                    </a:lnTo>
                    <a:lnTo>
                      <a:pt x="856" y="0"/>
                    </a:lnTo>
                    <a:lnTo>
                      <a:pt x="857" y="0"/>
                    </a:lnTo>
                    <a:lnTo>
                      <a:pt x="859" y="0"/>
                    </a:lnTo>
                    <a:lnTo>
                      <a:pt x="860" y="0"/>
                    </a:lnTo>
                    <a:lnTo>
                      <a:pt x="862" y="0"/>
                    </a:lnTo>
                    <a:lnTo>
                      <a:pt x="863" y="0"/>
                    </a:lnTo>
                    <a:lnTo>
                      <a:pt x="865" y="0"/>
                    </a:lnTo>
                    <a:lnTo>
                      <a:pt x="866" y="0"/>
                    </a:lnTo>
                    <a:lnTo>
                      <a:pt x="868" y="0"/>
                    </a:lnTo>
                    <a:lnTo>
                      <a:pt x="869" y="0"/>
                    </a:lnTo>
                    <a:lnTo>
                      <a:pt x="871" y="0"/>
                    </a:lnTo>
                    <a:lnTo>
                      <a:pt x="872" y="0"/>
                    </a:lnTo>
                    <a:lnTo>
                      <a:pt x="874" y="0"/>
                    </a:lnTo>
                    <a:lnTo>
                      <a:pt x="875" y="0"/>
                    </a:lnTo>
                    <a:lnTo>
                      <a:pt x="876" y="0"/>
                    </a:lnTo>
                    <a:lnTo>
                      <a:pt x="878" y="0"/>
                    </a:lnTo>
                    <a:lnTo>
                      <a:pt x="880" y="0"/>
                    </a:lnTo>
                    <a:lnTo>
                      <a:pt x="881" y="0"/>
                    </a:lnTo>
                    <a:lnTo>
                      <a:pt x="883" y="0"/>
                    </a:lnTo>
                    <a:lnTo>
                      <a:pt x="884" y="0"/>
                    </a:lnTo>
                    <a:lnTo>
                      <a:pt x="886" y="0"/>
                    </a:lnTo>
                    <a:lnTo>
                      <a:pt x="887" y="0"/>
                    </a:lnTo>
                    <a:lnTo>
                      <a:pt x="888" y="0"/>
                    </a:lnTo>
                    <a:lnTo>
                      <a:pt x="890" y="0"/>
                    </a:lnTo>
                    <a:lnTo>
                      <a:pt x="891" y="0"/>
                    </a:lnTo>
                    <a:lnTo>
                      <a:pt x="893" y="0"/>
                    </a:lnTo>
                    <a:lnTo>
                      <a:pt x="895" y="0"/>
                    </a:lnTo>
                    <a:lnTo>
                      <a:pt x="896" y="0"/>
                    </a:lnTo>
                    <a:lnTo>
                      <a:pt x="897" y="0"/>
                    </a:lnTo>
                    <a:lnTo>
                      <a:pt x="899" y="0"/>
                    </a:lnTo>
                    <a:lnTo>
                      <a:pt x="900" y="0"/>
                    </a:lnTo>
                    <a:lnTo>
                      <a:pt x="902" y="0"/>
                    </a:lnTo>
                    <a:lnTo>
                      <a:pt x="903" y="0"/>
                    </a:lnTo>
                    <a:lnTo>
                      <a:pt x="905" y="0"/>
                    </a:lnTo>
                    <a:lnTo>
                      <a:pt x="906" y="0"/>
                    </a:lnTo>
                    <a:lnTo>
                      <a:pt x="908" y="0"/>
                    </a:lnTo>
                    <a:lnTo>
                      <a:pt x="909" y="0"/>
                    </a:lnTo>
                    <a:lnTo>
                      <a:pt x="911" y="0"/>
                    </a:lnTo>
                    <a:lnTo>
                      <a:pt x="912" y="0"/>
                    </a:lnTo>
                    <a:lnTo>
                      <a:pt x="914" y="0"/>
                    </a:lnTo>
                    <a:lnTo>
                      <a:pt x="915" y="0"/>
                    </a:lnTo>
                    <a:lnTo>
                      <a:pt x="917" y="0"/>
                    </a:lnTo>
                    <a:lnTo>
                      <a:pt x="918" y="0"/>
                    </a:lnTo>
                    <a:lnTo>
                      <a:pt x="920" y="0"/>
                    </a:lnTo>
                    <a:lnTo>
                      <a:pt x="921" y="0"/>
                    </a:lnTo>
                    <a:lnTo>
                      <a:pt x="923" y="0"/>
                    </a:lnTo>
                    <a:lnTo>
                      <a:pt x="924" y="0"/>
                    </a:lnTo>
                    <a:lnTo>
                      <a:pt x="926" y="0"/>
                    </a:lnTo>
                    <a:lnTo>
                      <a:pt x="927" y="0"/>
                    </a:lnTo>
                    <a:lnTo>
                      <a:pt x="928" y="0"/>
                    </a:lnTo>
                    <a:lnTo>
                      <a:pt x="930" y="0"/>
                    </a:lnTo>
                    <a:lnTo>
                      <a:pt x="932" y="0"/>
                    </a:lnTo>
                    <a:lnTo>
                      <a:pt x="933" y="0"/>
                    </a:lnTo>
                    <a:lnTo>
                      <a:pt x="935" y="0"/>
                    </a:lnTo>
                    <a:lnTo>
                      <a:pt x="936" y="0"/>
                    </a:lnTo>
                    <a:lnTo>
                      <a:pt x="938" y="0"/>
                    </a:lnTo>
                    <a:lnTo>
                      <a:pt x="939" y="0"/>
                    </a:lnTo>
                    <a:lnTo>
                      <a:pt x="940" y="0"/>
                    </a:lnTo>
                    <a:lnTo>
                      <a:pt x="942" y="0"/>
                    </a:lnTo>
                    <a:lnTo>
                      <a:pt x="943" y="0"/>
                    </a:lnTo>
                    <a:lnTo>
                      <a:pt x="945" y="0"/>
                    </a:lnTo>
                    <a:lnTo>
                      <a:pt x="947" y="0"/>
                    </a:lnTo>
                    <a:lnTo>
                      <a:pt x="948" y="0"/>
                    </a:lnTo>
                    <a:lnTo>
                      <a:pt x="949" y="0"/>
                    </a:lnTo>
                    <a:lnTo>
                      <a:pt x="951" y="0"/>
                    </a:lnTo>
                    <a:lnTo>
                      <a:pt x="952" y="0"/>
                    </a:lnTo>
                    <a:lnTo>
                      <a:pt x="954" y="0"/>
                    </a:lnTo>
                    <a:lnTo>
                      <a:pt x="955" y="0"/>
                    </a:lnTo>
                    <a:lnTo>
                      <a:pt x="957" y="0"/>
                    </a:lnTo>
                    <a:lnTo>
                      <a:pt x="959" y="0"/>
                    </a:lnTo>
                    <a:lnTo>
                      <a:pt x="960" y="0"/>
                    </a:lnTo>
                    <a:lnTo>
                      <a:pt x="961" y="0"/>
                    </a:lnTo>
                    <a:lnTo>
                      <a:pt x="963" y="0"/>
                    </a:lnTo>
                    <a:lnTo>
                      <a:pt x="964" y="0"/>
                    </a:lnTo>
                    <a:lnTo>
                      <a:pt x="966" y="0"/>
                    </a:lnTo>
                    <a:lnTo>
                      <a:pt x="967" y="0"/>
                    </a:lnTo>
                    <a:lnTo>
                      <a:pt x="969" y="0"/>
                    </a:lnTo>
                    <a:lnTo>
                      <a:pt x="970" y="0"/>
                    </a:lnTo>
                    <a:lnTo>
                      <a:pt x="972" y="0"/>
                    </a:lnTo>
                    <a:lnTo>
                      <a:pt x="973" y="0"/>
                    </a:lnTo>
                    <a:lnTo>
                      <a:pt x="975" y="0"/>
                    </a:lnTo>
                    <a:lnTo>
                      <a:pt x="976" y="0"/>
                    </a:lnTo>
                    <a:lnTo>
                      <a:pt x="978" y="0"/>
                    </a:lnTo>
                    <a:lnTo>
                      <a:pt x="979" y="0"/>
                    </a:lnTo>
                    <a:lnTo>
                      <a:pt x="980" y="0"/>
                    </a:lnTo>
                    <a:lnTo>
                      <a:pt x="982" y="0"/>
                    </a:lnTo>
                    <a:lnTo>
                      <a:pt x="984" y="0"/>
                    </a:lnTo>
                    <a:lnTo>
                      <a:pt x="985" y="0"/>
                    </a:lnTo>
                    <a:lnTo>
                      <a:pt x="987" y="0"/>
                    </a:lnTo>
                    <a:lnTo>
                      <a:pt x="988" y="0"/>
                    </a:lnTo>
                    <a:lnTo>
                      <a:pt x="990" y="0"/>
                    </a:lnTo>
                    <a:lnTo>
                      <a:pt x="991" y="0"/>
                    </a:lnTo>
                    <a:lnTo>
                      <a:pt x="992" y="0"/>
                    </a:lnTo>
                    <a:lnTo>
                      <a:pt x="994" y="0"/>
                    </a:lnTo>
                    <a:lnTo>
                      <a:pt x="995" y="0"/>
                    </a:lnTo>
                    <a:lnTo>
                      <a:pt x="997" y="0"/>
                    </a:lnTo>
                    <a:lnTo>
                      <a:pt x="999" y="0"/>
                    </a:lnTo>
                    <a:lnTo>
                      <a:pt x="1000" y="0"/>
                    </a:lnTo>
                    <a:lnTo>
                      <a:pt x="1001" y="0"/>
                    </a:lnTo>
                    <a:lnTo>
                      <a:pt x="1003" y="0"/>
                    </a:lnTo>
                    <a:lnTo>
                      <a:pt x="1004" y="0"/>
                    </a:lnTo>
                    <a:lnTo>
                      <a:pt x="1006" y="0"/>
                    </a:lnTo>
                    <a:lnTo>
                      <a:pt x="1007" y="0"/>
                    </a:lnTo>
                    <a:lnTo>
                      <a:pt x="1009" y="0"/>
                    </a:lnTo>
                    <a:lnTo>
                      <a:pt x="1011" y="0"/>
                    </a:lnTo>
                    <a:lnTo>
                      <a:pt x="1012" y="0"/>
                    </a:lnTo>
                    <a:lnTo>
                      <a:pt x="1013" y="0"/>
                    </a:lnTo>
                    <a:lnTo>
                      <a:pt x="1015" y="0"/>
                    </a:lnTo>
                    <a:lnTo>
                      <a:pt x="1016" y="0"/>
                    </a:lnTo>
                    <a:lnTo>
                      <a:pt x="1018" y="0"/>
                    </a:lnTo>
                    <a:lnTo>
                      <a:pt x="1019" y="0"/>
                    </a:lnTo>
                    <a:lnTo>
                      <a:pt x="1021" y="0"/>
                    </a:lnTo>
                    <a:lnTo>
                      <a:pt x="1022" y="0"/>
                    </a:lnTo>
                    <a:lnTo>
                      <a:pt x="1024" y="0"/>
                    </a:lnTo>
                    <a:lnTo>
                      <a:pt x="1025" y="0"/>
                    </a:lnTo>
                    <a:lnTo>
                      <a:pt x="1027" y="0"/>
                    </a:lnTo>
                    <a:lnTo>
                      <a:pt x="1028" y="0"/>
                    </a:lnTo>
                    <a:lnTo>
                      <a:pt x="1030" y="0"/>
                    </a:lnTo>
                    <a:lnTo>
                      <a:pt x="1031" y="0"/>
                    </a:lnTo>
                    <a:lnTo>
                      <a:pt x="1032" y="0"/>
                    </a:lnTo>
                    <a:lnTo>
                      <a:pt x="1034" y="0"/>
                    </a:lnTo>
                    <a:lnTo>
                      <a:pt x="1036" y="0"/>
                    </a:lnTo>
                    <a:lnTo>
                      <a:pt x="1037" y="0"/>
                    </a:lnTo>
                    <a:lnTo>
                      <a:pt x="1039" y="0"/>
                    </a:lnTo>
                    <a:lnTo>
                      <a:pt x="1040" y="0"/>
                    </a:lnTo>
                    <a:lnTo>
                      <a:pt x="1042" y="0"/>
                    </a:lnTo>
                    <a:lnTo>
                      <a:pt x="1043" y="0"/>
                    </a:lnTo>
                    <a:lnTo>
                      <a:pt x="1044" y="0"/>
                    </a:lnTo>
                    <a:lnTo>
                      <a:pt x="1046" y="0"/>
                    </a:lnTo>
                    <a:lnTo>
                      <a:pt x="1048" y="0"/>
                    </a:lnTo>
                    <a:lnTo>
                      <a:pt x="1049" y="0"/>
                    </a:lnTo>
                    <a:lnTo>
                      <a:pt x="1051" y="0"/>
                    </a:lnTo>
                    <a:lnTo>
                      <a:pt x="1052" y="0"/>
                    </a:lnTo>
                    <a:lnTo>
                      <a:pt x="1053" y="0"/>
                    </a:lnTo>
                    <a:lnTo>
                      <a:pt x="1055" y="0"/>
                    </a:lnTo>
                    <a:lnTo>
                      <a:pt x="1056" y="0"/>
                    </a:lnTo>
                    <a:lnTo>
                      <a:pt x="1058" y="0"/>
                    </a:lnTo>
                    <a:lnTo>
                      <a:pt x="1059" y="0"/>
                    </a:lnTo>
                    <a:lnTo>
                      <a:pt x="1061" y="0"/>
                    </a:lnTo>
                    <a:lnTo>
                      <a:pt x="1063" y="0"/>
                    </a:lnTo>
                    <a:lnTo>
                      <a:pt x="1064" y="0"/>
                    </a:lnTo>
                    <a:lnTo>
                      <a:pt x="1065" y="0"/>
                    </a:lnTo>
                    <a:lnTo>
                      <a:pt x="1067" y="0"/>
                    </a:lnTo>
                    <a:lnTo>
                      <a:pt x="1068" y="0"/>
                    </a:lnTo>
                    <a:lnTo>
                      <a:pt x="1070" y="0"/>
                    </a:lnTo>
                    <a:lnTo>
                      <a:pt x="1071" y="0"/>
                    </a:lnTo>
                    <a:lnTo>
                      <a:pt x="1073" y="0"/>
                    </a:lnTo>
                    <a:lnTo>
                      <a:pt x="1074" y="0"/>
                    </a:lnTo>
                    <a:lnTo>
                      <a:pt x="1076" y="0"/>
                    </a:lnTo>
                    <a:lnTo>
                      <a:pt x="1077" y="0"/>
                    </a:lnTo>
                    <a:lnTo>
                      <a:pt x="1079" y="0"/>
                    </a:lnTo>
                    <a:lnTo>
                      <a:pt x="1080" y="0"/>
                    </a:lnTo>
                    <a:lnTo>
                      <a:pt x="1082" y="0"/>
                    </a:lnTo>
                    <a:lnTo>
                      <a:pt x="1083" y="0"/>
                    </a:lnTo>
                    <a:lnTo>
                      <a:pt x="1085" y="0"/>
                    </a:lnTo>
                    <a:lnTo>
                      <a:pt x="1086" y="0"/>
                    </a:lnTo>
                    <a:lnTo>
                      <a:pt x="1088" y="0"/>
                    </a:lnTo>
                    <a:lnTo>
                      <a:pt x="1089" y="0"/>
                    </a:lnTo>
                    <a:lnTo>
                      <a:pt x="1091" y="0"/>
                    </a:lnTo>
                    <a:lnTo>
                      <a:pt x="1092" y="0"/>
                    </a:lnTo>
                    <a:lnTo>
                      <a:pt x="1094" y="0"/>
                    </a:lnTo>
                    <a:lnTo>
                      <a:pt x="1095" y="0"/>
                    </a:lnTo>
                    <a:lnTo>
                      <a:pt x="1096" y="0"/>
                    </a:lnTo>
                    <a:lnTo>
                      <a:pt x="1098" y="0"/>
                    </a:lnTo>
                    <a:lnTo>
                      <a:pt x="1100" y="0"/>
                    </a:lnTo>
                    <a:lnTo>
                      <a:pt x="1101" y="0"/>
                    </a:lnTo>
                    <a:lnTo>
                      <a:pt x="1103" y="0"/>
                    </a:lnTo>
                    <a:lnTo>
                      <a:pt x="1104" y="0"/>
                    </a:lnTo>
                    <a:lnTo>
                      <a:pt x="1106" y="0"/>
                    </a:lnTo>
                    <a:lnTo>
                      <a:pt x="1107" y="0"/>
                    </a:lnTo>
                    <a:lnTo>
                      <a:pt x="1108" y="0"/>
                    </a:lnTo>
                    <a:lnTo>
                      <a:pt x="1110" y="0"/>
                    </a:lnTo>
                    <a:lnTo>
                      <a:pt x="1111" y="0"/>
                    </a:lnTo>
                    <a:lnTo>
                      <a:pt x="1113" y="0"/>
                    </a:lnTo>
                    <a:lnTo>
                      <a:pt x="1115" y="0"/>
                    </a:lnTo>
                    <a:lnTo>
                      <a:pt x="1116" y="0"/>
                    </a:lnTo>
                    <a:lnTo>
                      <a:pt x="1117" y="0"/>
                    </a:lnTo>
                    <a:lnTo>
                      <a:pt x="1119" y="0"/>
                    </a:lnTo>
                    <a:lnTo>
                      <a:pt x="1120" y="0"/>
                    </a:lnTo>
                    <a:lnTo>
                      <a:pt x="1122" y="0"/>
                    </a:lnTo>
                    <a:lnTo>
                      <a:pt x="1123" y="0"/>
                    </a:lnTo>
                    <a:lnTo>
                      <a:pt x="1125" y="0"/>
                    </a:lnTo>
                    <a:lnTo>
                      <a:pt x="1126" y="0"/>
                    </a:lnTo>
                    <a:lnTo>
                      <a:pt x="1128" y="0"/>
                    </a:lnTo>
                    <a:lnTo>
                      <a:pt x="1129" y="0"/>
                    </a:lnTo>
                    <a:lnTo>
                      <a:pt x="1131" y="0"/>
                    </a:lnTo>
                    <a:lnTo>
                      <a:pt x="1132" y="0"/>
                    </a:lnTo>
                    <a:lnTo>
                      <a:pt x="1134" y="0"/>
                    </a:lnTo>
                    <a:lnTo>
                      <a:pt x="1135" y="0"/>
                    </a:lnTo>
                    <a:lnTo>
                      <a:pt x="1137" y="0"/>
                    </a:lnTo>
                    <a:lnTo>
                      <a:pt x="1138" y="0"/>
                    </a:lnTo>
                    <a:lnTo>
                      <a:pt x="1140" y="0"/>
                    </a:lnTo>
                    <a:lnTo>
                      <a:pt x="1141" y="0"/>
                    </a:lnTo>
                    <a:lnTo>
                      <a:pt x="1143" y="0"/>
                    </a:lnTo>
                    <a:lnTo>
                      <a:pt x="1144" y="0"/>
                    </a:lnTo>
                    <a:lnTo>
                      <a:pt x="1146" y="0"/>
                    </a:lnTo>
                    <a:lnTo>
                      <a:pt x="1147" y="0"/>
                    </a:lnTo>
                    <a:lnTo>
                      <a:pt x="1148" y="0"/>
                    </a:lnTo>
                    <a:lnTo>
                      <a:pt x="1150" y="0"/>
                    </a:lnTo>
                    <a:lnTo>
                      <a:pt x="1152" y="0"/>
                    </a:lnTo>
                    <a:lnTo>
                      <a:pt x="1153" y="0"/>
                    </a:lnTo>
                    <a:lnTo>
                      <a:pt x="1155" y="0"/>
                    </a:lnTo>
                    <a:lnTo>
                      <a:pt x="1156" y="0"/>
                    </a:lnTo>
                    <a:lnTo>
                      <a:pt x="1158" y="0"/>
                    </a:lnTo>
                    <a:lnTo>
                      <a:pt x="1159" y="0"/>
                    </a:lnTo>
                    <a:lnTo>
                      <a:pt x="1160" y="0"/>
                    </a:lnTo>
                    <a:lnTo>
                      <a:pt x="1162" y="0"/>
                    </a:lnTo>
                    <a:lnTo>
                      <a:pt x="1163" y="0"/>
                    </a:lnTo>
                    <a:lnTo>
                      <a:pt x="1165" y="0"/>
                    </a:lnTo>
                    <a:lnTo>
                      <a:pt x="1167" y="0"/>
                    </a:lnTo>
                    <a:lnTo>
                      <a:pt x="1168" y="0"/>
                    </a:lnTo>
                    <a:lnTo>
                      <a:pt x="1169" y="0"/>
                    </a:lnTo>
                    <a:lnTo>
                      <a:pt x="1171" y="0"/>
                    </a:lnTo>
                    <a:lnTo>
                      <a:pt x="1172" y="0"/>
                    </a:lnTo>
                    <a:lnTo>
                      <a:pt x="1174" y="0"/>
                    </a:lnTo>
                    <a:lnTo>
                      <a:pt x="1175" y="0"/>
                    </a:lnTo>
                    <a:lnTo>
                      <a:pt x="1177" y="0"/>
                    </a:lnTo>
                    <a:lnTo>
                      <a:pt x="1178" y="0"/>
                    </a:lnTo>
                    <a:lnTo>
                      <a:pt x="1180" y="0"/>
                    </a:lnTo>
                    <a:lnTo>
                      <a:pt x="1181" y="0"/>
                    </a:lnTo>
                    <a:lnTo>
                      <a:pt x="1183" y="0"/>
                    </a:lnTo>
                    <a:lnTo>
                      <a:pt x="1184" y="0"/>
                    </a:lnTo>
                    <a:lnTo>
                      <a:pt x="1186" y="0"/>
                    </a:lnTo>
                    <a:lnTo>
                      <a:pt x="1187" y="0"/>
                    </a:lnTo>
                    <a:lnTo>
                      <a:pt x="1189" y="0"/>
                    </a:lnTo>
                    <a:lnTo>
                      <a:pt x="1190" y="0"/>
                    </a:lnTo>
                    <a:lnTo>
                      <a:pt x="1192" y="0"/>
                    </a:lnTo>
                    <a:lnTo>
                      <a:pt x="1193" y="0"/>
                    </a:lnTo>
                    <a:lnTo>
                      <a:pt x="1195" y="0"/>
                    </a:lnTo>
                    <a:lnTo>
                      <a:pt x="1196" y="0"/>
                    </a:lnTo>
                    <a:lnTo>
                      <a:pt x="1198" y="0"/>
                    </a:lnTo>
                    <a:lnTo>
                      <a:pt x="1199" y="0"/>
                    </a:lnTo>
                    <a:lnTo>
                      <a:pt x="1200" y="0"/>
                    </a:lnTo>
                    <a:lnTo>
                      <a:pt x="1202" y="0"/>
                    </a:lnTo>
                    <a:lnTo>
                      <a:pt x="1204" y="0"/>
                    </a:lnTo>
                    <a:lnTo>
                      <a:pt x="1205" y="0"/>
                    </a:lnTo>
                    <a:lnTo>
                      <a:pt x="1207" y="0"/>
                    </a:lnTo>
                    <a:lnTo>
                      <a:pt x="1208" y="0"/>
                    </a:lnTo>
                    <a:lnTo>
                      <a:pt x="1210" y="0"/>
                    </a:lnTo>
                    <a:lnTo>
                      <a:pt x="1211" y="0"/>
                    </a:lnTo>
                    <a:lnTo>
                      <a:pt x="1212" y="0"/>
                    </a:lnTo>
                    <a:lnTo>
                      <a:pt x="1214" y="0"/>
                    </a:lnTo>
                    <a:lnTo>
                      <a:pt x="1215" y="0"/>
                    </a:lnTo>
                    <a:lnTo>
                      <a:pt x="1217" y="0"/>
                    </a:lnTo>
                    <a:lnTo>
                      <a:pt x="1219" y="0"/>
                    </a:lnTo>
                    <a:lnTo>
                      <a:pt x="1220" y="0"/>
                    </a:lnTo>
                    <a:lnTo>
                      <a:pt x="1221" y="0"/>
                    </a:lnTo>
                    <a:lnTo>
                      <a:pt x="1223" y="0"/>
                    </a:lnTo>
                    <a:lnTo>
                      <a:pt x="1224" y="0"/>
                    </a:lnTo>
                    <a:lnTo>
                      <a:pt x="1226" y="0"/>
                    </a:lnTo>
                    <a:lnTo>
                      <a:pt x="1227" y="0"/>
                    </a:lnTo>
                    <a:lnTo>
                      <a:pt x="1229" y="0"/>
                    </a:lnTo>
                    <a:lnTo>
                      <a:pt x="1231" y="0"/>
                    </a:lnTo>
                    <a:lnTo>
                      <a:pt x="1232" y="0"/>
                    </a:lnTo>
                    <a:lnTo>
                      <a:pt x="1233" y="0"/>
                    </a:lnTo>
                    <a:lnTo>
                      <a:pt x="1235" y="0"/>
                    </a:lnTo>
                    <a:lnTo>
                      <a:pt x="1236" y="0"/>
                    </a:lnTo>
                    <a:lnTo>
                      <a:pt x="1238" y="0"/>
                    </a:lnTo>
                    <a:lnTo>
                      <a:pt x="1239" y="0"/>
                    </a:lnTo>
                    <a:lnTo>
                      <a:pt x="1241" y="0"/>
                    </a:lnTo>
                    <a:lnTo>
                      <a:pt x="1242" y="0"/>
                    </a:lnTo>
                    <a:lnTo>
                      <a:pt x="1244" y="0"/>
                    </a:lnTo>
                    <a:lnTo>
                      <a:pt x="1245" y="0"/>
                    </a:lnTo>
                    <a:lnTo>
                      <a:pt x="1247" y="0"/>
                    </a:lnTo>
                    <a:lnTo>
                      <a:pt x="1248" y="0"/>
                    </a:lnTo>
                    <a:lnTo>
                      <a:pt x="1250" y="0"/>
                    </a:lnTo>
                    <a:lnTo>
                      <a:pt x="1251" y="0"/>
                    </a:lnTo>
                    <a:lnTo>
                      <a:pt x="1252" y="0"/>
                    </a:lnTo>
                    <a:lnTo>
                      <a:pt x="1254" y="0"/>
                    </a:lnTo>
                    <a:lnTo>
                      <a:pt x="1256" y="0"/>
                    </a:lnTo>
                    <a:lnTo>
                      <a:pt x="1257" y="0"/>
                    </a:lnTo>
                    <a:lnTo>
                      <a:pt x="1259" y="0"/>
                    </a:lnTo>
                    <a:lnTo>
                      <a:pt x="1260" y="0"/>
                    </a:lnTo>
                    <a:lnTo>
                      <a:pt x="1262" y="0"/>
                    </a:lnTo>
                    <a:lnTo>
                      <a:pt x="1263" y="0"/>
                    </a:lnTo>
                    <a:lnTo>
                      <a:pt x="1264" y="0"/>
                    </a:lnTo>
                    <a:lnTo>
                      <a:pt x="1266" y="0"/>
                    </a:lnTo>
                    <a:lnTo>
                      <a:pt x="1267" y="0"/>
                    </a:lnTo>
                    <a:lnTo>
                      <a:pt x="1269" y="0"/>
                    </a:lnTo>
                    <a:lnTo>
                      <a:pt x="1271" y="0"/>
                    </a:lnTo>
                    <a:lnTo>
                      <a:pt x="1272" y="0"/>
                    </a:lnTo>
                    <a:lnTo>
                      <a:pt x="1273" y="0"/>
                    </a:lnTo>
                    <a:lnTo>
                      <a:pt x="1275" y="0"/>
                    </a:lnTo>
                    <a:lnTo>
                      <a:pt x="1276" y="0"/>
                    </a:lnTo>
                    <a:lnTo>
                      <a:pt x="1278" y="0"/>
                    </a:lnTo>
                    <a:lnTo>
                      <a:pt x="1279" y="0"/>
                    </a:lnTo>
                    <a:lnTo>
                      <a:pt x="1281" y="0"/>
                    </a:lnTo>
                    <a:lnTo>
                      <a:pt x="1283" y="0"/>
                    </a:lnTo>
                    <a:lnTo>
                      <a:pt x="1284" y="0"/>
                    </a:lnTo>
                    <a:lnTo>
                      <a:pt x="1285" y="0"/>
                    </a:lnTo>
                    <a:lnTo>
                      <a:pt x="1287" y="0"/>
                    </a:lnTo>
                    <a:lnTo>
                      <a:pt x="1288" y="0"/>
                    </a:lnTo>
                    <a:lnTo>
                      <a:pt x="1290" y="0"/>
                    </a:lnTo>
                    <a:lnTo>
                      <a:pt x="1291" y="0"/>
                    </a:lnTo>
                    <a:lnTo>
                      <a:pt x="1293" y="0"/>
                    </a:lnTo>
                    <a:lnTo>
                      <a:pt x="1294" y="0"/>
                    </a:lnTo>
                    <a:lnTo>
                      <a:pt x="1296" y="0"/>
                    </a:lnTo>
                    <a:lnTo>
                      <a:pt x="1297" y="0"/>
                    </a:lnTo>
                    <a:lnTo>
                      <a:pt x="1299" y="0"/>
                    </a:lnTo>
                    <a:lnTo>
                      <a:pt x="1300" y="0"/>
                    </a:lnTo>
                    <a:lnTo>
                      <a:pt x="1302" y="0"/>
                    </a:lnTo>
                    <a:lnTo>
                      <a:pt x="1303" y="0"/>
                    </a:lnTo>
                    <a:lnTo>
                      <a:pt x="1304" y="0"/>
                    </a:lnTo>
                    <a:lnTo>
                      <a:pt x="1306" y="0"/>
                    </a:lnTo>
                    <a:lnTo>
                      <a:pt x="1308" y="0"/>
                    </a:lnTo>
                    <a:lnTo>
                      <a:pt x="1309" y="0"/>
                    </a:lnTo>
                    <a:lnTo>
                      <a:pt x="1311" y="0"/>
                    </a:lnTo>
                    <a:lnTo>
                      <a:pt x="1312" y="0"/>
                    </a:lnTo>
                    <a:lnTo>
                      <a:pt x="1314" y="0"/>
                    </a:lnTo>
                    <a:lnTo>
                      <a:pt x="1315" y="0"/>
                    </a:lnTo>
                    <a:lnTo>
                      <a:pt x="1316" y="0"/>
                    </a:lnTo>
                    <a:lnTo>
                      <a:pt x="1318" y="0"/>
                    </a:lnTo>
                    <a:lnTo>
                      <a:pt x="1320" y="0"/>
                    </a:lnTo>
                    <a:lnTo>
                      <a:pt x="1321" y="0"/>
                    </a:lnTo>
                    <a:lnTo>
                      <a:pt x="1323" y="0"/>
                    </a:lnTo>
                    <a:lnTo>
                      <a:pt x="1324" y="0"/>
                    </a:lnTo>
                    <a:lnTo>
                      <a:pt x="1325" y="0"/>
                    </a:lnTo>
                    <a:lnTo>
                      <a:pt x="1327" y="0"/>
                    </a:lnTo>
                    <a:lnTo>
                      <a:pt x="1328" y="0"/>
                    </a:lnTo>
                    <a:lnTo>
                      <a:pt x="1330" y="0"/>
                    </a:lnTo>
                    <a:lnTo>
                      <a:pt x="1331" y="0"/>
                    </a:lnTo>
                    <a:lnTo>
                      <a:pt x="1333" y="0"/>
                    </a:lnTo>
                    <a:lnTo>
                      <a:pt x="1335" y="0"/>
                    </a:lnTo>
                    <a:lnTo>
                      <a:pt x="1336" y="0"/>
                    </a:lnTo>
                    <a:lnTo>
                      <a:pt x="1337" y="0"/>
                    </a:lnTo>
                    <a:lnTo>
                      <a:pt x="1339" y="0"/>
                    </a:lnTo>
                    <a:lnTo>
                      <a:pt x="1340" y="0"/>
                    </a:lnTo>
                    <a:lnTo>
                      <a:pt x="1342" y="0"/>
                    </a:lnTo>
                    <a:lnTo>
                      <a:pt x="1343" y="0"/>
                    </a:lnTo>
                    <a:lnTo>
                      <a:pt x="1345" y="0"/>
                    </a:lnTo>
                    <a:lnTo>
                      <a:pt x="1346" y="0"/>
                    </a:lnTo>
                    <a:lnTo>
                      <a:pt x="1348" y="0"/>
                    </a:lnTo>
                    <a:lnTo>
                      <a:pt x="1349" y="0"/>
                    </a:lnTo>
                    <a:lnTo>
                      <a:pt x="1351" y="0"/>
                    </a:lnTo>
                    <a:lnTo>
                      <a:pt x="1352" y="0"/>
                    </a:lnTo>
                    <a:lnTo>
                      <a:pt x="1354" y="0"/>
                    </a:lnTo>
                    <a:lnTo>
                      <a:pt x="1355" y="0"/>
                    </a:lnTo>
                    <a:lnTo>
                      <a:pt x="1356" y="0"/>
                    </a:lnTo>
                    <a:lnTo>
                      <a:pt x="1358" y="0"/>
                    </a:lnTo>
                    <a:lnTo>
                      <a:pt x="1360" y="0"/>
                    </a:lnTo>
                    <a:lnTo>
                      <a:pt x="1361" y="0"/>
                    </a:lnTo>
                    <a:lnTo>
                      <a:pt x="1363" y="0"/>
                    </a:lnTo>
                    <a:lnTo>
                      <a:pt x="1364" y="0"/>
                    </a:lnTo>
                    <a:lnTo>
                      <a:pt x="1366" y="0"/>
                    </a:lnTo>
                    <a:lnTo>
                      <a:pt x="1367" y="0"/>
                    </a:lnTo>
                    <a:lnTo>
                      <a:pt x="1368" y="0"/>
                    </a:lnTo>
                    <a:lnTo>
                      <a:pt x="1370" y="0"/>
                    </a:lnTo>
                    <a:lnTo>
                      <a:pt x="1372" y="0"/>
                    </a:lnTo>
                    <a:lnTo>
                      <a:pt x="1373" y="0"/>
                    </a:lnTo>
                    <a:lnTo>
                      <a:pt x="1375" y="0"/>
                    </a:lnTo>
                    <a:lnTo>
                      <a:pt x="1376" y="0"/>
                    </a:lnTo>
                    <a:lnTo>
                      <a:pt x="1377" y="0"/>
                    </a:lnTo>
                    <a:lnTo>
                      <a:pt x="1379" y="0"/>
                    </a:lnTo>
                    <a:lnTo>
                      <a:pt x="1380" y="0"/>
                    </a:lnTo>
                    <a:lnTo>
                      <a:pt x="1382" y="0"/>
                    </a:lnTo>
                    <a:lnTo>
                      <a:pt x="1383" y="0"/>
                    </a:lnTo>
                    <a:lnTo>
                      <a:pt x="1385" y="0"/>
                    </a:lnTo>
                    <a:lnTo>
                      <a:pt x="1387" y="0"/>
                    </a:lnTo>
                    <a:lnTo>
                      <a:pt x="1388" y="0"/>
                    </a:lnTo>
                    <a:lnTo>
                      <a:pt x="1389" y="0"/>
                    </a:lnTo>
                    <a:lnTo>
                      <a:pt x="1391" y="0"/>
                    </a:lnTo>
                    <a:lnTo>
                      <a:pt x="1392" y="0"/>
                    </a:lnTo>
                    <a:lnTo>
                      <a:pt x="1394" y="0"/>
                    </a:lnTo>
                    <a:lnTo>
                      <a:pt x="1395" y="0"/>
                    </a:lnTo>
                    <a:lnTo>
                      <a:pt x="1397" y="0"/>
                    </a:lnTo>
                    <a:lnTo>
                      <a:pt x="1398" y="0"/>
                    </a:lnTo>
                    <a:lnTo>
                      <a:pt x="1400" y="0"/>
                    </a:lnTo>
                    <a:lnTo>
                      <a:pt x="1401" y="0"/>
                    </a:lnTo>
                    <a:lnTo>
                      <a:pt x="1403" y="0"/>
                    </a:lnTo>
                    <a:lnTo>
                      <a:pt x="1404" y="0"/>
                    </a:lnTo>
                    <a:lnTo>
                      <a:pt x="1406" y="0"/>
                    </a:lnTo>
                    <a:lnTo>
                      <a:pt x="1407" y="0"/>
                    </a:lnTo>
                    <a:lnTo>
                      <a:pt x="1409" y="0"/>
                    </a:lnTo>
                    <a:lnTo>
                      <a:pt x="1410" y="0"/>
                    </a:lnTo>
                    <a:lnTo>
                      <a:pt x="1412" y="0"/>
                    </a:lnTo>
                    <a:lnTo>
                      <a:pt x="1413" y="0"/>
                    </a:lnTo>
                    <a:lnTo>
                      <a:pt x="1415" y="0"/>
                    </a:lnTo>
                    <a:lnTo>
                      <a:pt x="1416" y="0"/>
                    </a:lnTo>
                    <a:lnTo>
                      <a:pt x="1418" y="0"/>
                    </a:lnTo>
                    <a:lnTo>
                      <a:pt x="1419" y="0"/>
                    </a:lnTo>
                    <a:lnTo>
                      <a:pt x="1420" y="0"/>
                    </a:lnTo>
                    <a:lnTo>
                      <a:pt x="1422" y="0"/>
                    </a:lnTo>
                    <a:lnTo>
                      <a:pt x="1424" y="0"/>
                    </a:lnTo>
                    <a:lnTo>
                      <a:pt x="1425" y="0"/>
                    </a:lnTo>
                    <a:lnTo>
                      <a:pt x="1427" y="0"/>
                    </a:lnTo>
                    <a:lnTo>
                      <a:pt x="1428" y="0"/>
                    </a:lnTo>
                    <a:lnTo>
                      <a:pt x="1430" y="0"/>
                    </a:lnTo>
                    <a:lnTo>
                      <a:pt x="1431" y="0"/>
                    </a:lnTo>
                    <a:lnTo>
                      <a:pt x="1432" y="0"/>
                    </a:lnTo>
                    <a:lnTo>
                      <a:pt x="1434" y="0"/>
                    </a:lnTo>
                    <a:lnTo>
                      <a:pt x="1435" y="0"/>
                    </a:lnTo>
                    <a:lnTo>
                      <a:pt x="1437" y="0"/>
                    </a:lnTo>
                    <a:lnTo>
                      <a:pt x="1439" y="0"/>
                    </a:lnTo>
                    <a:lnTo>
                      <a:pt x="1440" y="0"/>
                    </a:lnTo>
                    <a:lnTo>
                      <a:pt x="1441" y="0"/>
                    </a:lnTo>
                    <a:lnTo>
                      <a:pt x="1443" y="0"/>
                    </a:lnTo>
                    <a:lnTo>
                      <a:pt x="1444" y="0"/>
                    </a:lnTo>
                    <a:lnTo>
                      <a:pt x="1446" y="0"/>
                    </a:lnTo>
                    <a:lnTo>
                      <a:pt x="1447" y="0"/>
                    </a:lnTo>
                    <a:lnTo>
                      <a:pt x="1449" y="0"/>
                    </a:lnTo>
                    <a:lnTo>
                      <a:pt x="1451" y="0"/>
                    </a:lnTo>
                    <a:lnTo>
                      <a:pt x="1452" y="0"/>
                    </a:lnTo>
                    <a:lnTo>
                      <a:pt x="1453" y="0"/>
                    </a:lnTo>
                    <a:lnTo>
                      <a:pt x="1455" y="0"/>
                    </a:lnTo>
                    <a:lnTo>
                      <a:pt x="1456" y="0"/>
                    </a:lnTo>
                    <a:lnTo>
                      <a:pt x="1458" y="0"/>
                    </a:lnTo>
                    <a:lnTo>
                      <a:pt x="1459" y="0"/>
                    </a:lnTo>
                    <a:lnTo>
                      <a:pt x="1461" y="0"/>
                    </a:lnTo>
                    <a:lnTo>
                      <a:pt x="1462" y="0"/>
                    </a:lnTo>
                    <a:lnTo>
                      <a:pt x="1464" y="0"/>
                    </a:lnTo>
                    <a:lnTo>
                      <a:pt x="1465" y="0"/>
                    </a:lnTo>
                    <a:lnTo>
                      <a:pt x="1467" y="0"/>
                    </a:lnTo>
                    <a:lnTo>
                      <a:pt x="1468" y="0"/>
                    </a:lnTo>
                    <a:lnTo>
                      <a:pt x="1470" y="0"/>
                    </a:lnTo>
                    <a:lnTo>
                      <a:pt x="1471" y="0"/>
                    </a:lnTo>
                    <a:lnTo>
                      <a:pt x="1472" y="0"/>
                    </a:lnTo>
                    <a:lnTo>
                      <a:pt x="1474" y="0"/>
                    </a:lnTo>
                    <a:lnTo>
                      <a:pt x="1476" y="0"/>
                    </a:lnTo>
                    <a:lnTo>
                      <a:pt x="1477" y="0"/>
                    </a:lnTo>
                    <a:lnTo>
                      <a:pt x="1479" y="0"/>
                    </a:lnTo>
                    <a:lnTo>
                      <a:pt x="1480" y="0"/>
                    </a:lnTo>
                    <a:lnTo>
                      <a:pt x="1482" y="0"/>
                    </a:lnTo>
                    <a:lnTo>
                      <a:pt x="1483" y="0"/>
                    </a:lnTo>
                    <a:lnTo>
                      <a:pt x="1484" y="0"/>
                    </a:lnTo>
                    <a:lnTo>
                      <a:pt x="1486" y="0"/>
                    </a:lnTo>
                    <a:lnTo>
                      <a:pt x="1487" y="0"/>
                    </a:lnTo>
                    <a:lnTo>
                      <a:pt x="1489" y="0"/>
                    </a:lnTo>
                    <a:lnTo>
                      <a:pt x="1491" y="0"/>
                    </a:lnTo>
                    <a:lnTo>
                      <a:pt x="1492" y="0"/>
                    </a:lnTo>
                    <a:lnTo>
                      <a:pt x="1493" y="0"/>
                    </a:lnTo>
                    <a:lnTo>
                      <a:pt x="1495" y="0"/>
                    </a:lnTo>
                    <a:lnTo>
                      <a:pt x="1496" y="0"/>
                    </a:lnTo>
                    <a:lnTo>
                      <a:pt x="1498" y="0"/>
                    </a:lnTo>
                    <a:lnTo>
                      <a:pt x="1499" y="0"/>
                    </a:lnTo>
                    <a:lnTo>
                      <a:pt x="1501" y="0"/>
                    </a:lnTo>
                    <a:lnTo>
                      <a:pt x="1503" y="0"/>
                    </a:lnTo>
                    <a:lnTo>
                      <a:pt x="1504" y="0"/>
                    </a:lnTo>
                    <a:lnTo>
                      <a:pt x="1505" y="0"/>
                    </a:lnTo>
                    <a:lnTo>
                      <a:pt x="1507" y="0"/>
                    </a:lnTo>
                    <a:lnTo>
                      <a:pt x="1508" y="0"/>
                    </a:lnTo>
                    <a:lnTo>
                      <a:pt x="1510" y="0"/>
                    </a:lnTo>
                    <a:lnTo>
                      <a:pt x="1511" y="0"/>
                    </a:lnTo>
                    <a:lnTo>
                      <a:pt x="1513" y="0"/>
                    </a:lnTo>
                    <a:lnTo>
                      <a:pt x="1514" y="0"/>
                    </a:lnTo>
                    <a:lnTo>
                      <a:pt x="1516" y="0"/>
                    </a:lnTo>
                    <a:lnTo>
                      <a:pt x="1517" y="0"/>
                    </a:lnTo>
                    <a:lnTo>
                      <a:pt x="1519" y="0"/>
                    </a:lnTo>
                    <a:lnTo>
                      <a:pt x="1520" y="0"/>
                    </a:lnTo>
                    <a:lnTo>
                      <a:pt x="1522" y="0"/>
                    </a:lnTo>
                    <a:lnTo>
                      <a:pt x="1523" y="0"/>
                    </a:lnTo>
                    <a:lnTo>
                      <a:pt x="1524" y="0"/>
                    </a:lnTo>
                    <a:lnTo>
                      <a:pt x="1526" y="0"/>
                    </a:lnTo>
                    <a:lnTo>
                      <a:pt x="1528" y="0"/>
                    </a:lnTo>
                    <a:lnTo>
                      <a:pt x="1529" y="0"/>
                    </a:lnTo>
                    <a:lnTo>
                      <a:pt x="1531" y="0"/>
                    </a:lnTo>
                    <a:lnTo>
                      <a:pt x="1532" y="0"/>
                    </a:lnTo>
                    <a:lnTo>
                      <a:pt x="1534" y="0"/>
                    </a:lnTo>
                    <a:lnTo>
                      <a:pt x="1535" y="0"/>
                    </a:lnTo>
                    <a:lnTo>
                      <a:pt x="1536" y="0"/>
                    </a:lnTo>
                    <a:lnTo>
                      <a:pt x="1538" y="0"/>
                    </a:lnTo>
                    <a:lnTo>
                      <a:pt x="1540" y="0"/>
                    </a:lnTo>
                    <a:lnTo>
                      <a:pt x="1541" y="0"/>
                    </a:lnTo>
                    <a:lnTo>
                      <a:pt x="1543" y="0"/>
                    </a:lnTo>
                    <a:lnTo>
                      <a:pt x="1544" y="0"/>
                    </a:lnTo>
                    <a:lnTo>
                      <a:pt x="1545" y="0"/>
                    </a:lnTo>
                    <a:lnTo>
                      <a:pt x="1547" y="0"/>
                    </a:lnTo>
                    <a:lnTo>
                      <a:pt x="1548" y="0"/>
                    </a:lnTo>
                    <a:lnTo>
                      <a:pt x="1550" y="0"/>
                    </a:lnTo>
                    <a:lnTo>
                      <a:pt x="1551" y="0"/>
                    </a:lnTo>
                    <a:lnTo>
                      <a:pt x="1553" y="0"/>
                    </a:lnTo>
                    <a:lnTo>
                      <a:pt x="1555" y="0"/>
                    </a:lnTo>
                    <a:lnTo>
                      <a:pt x="1556" y="0"/>
                    </a:lnTo>
                    <a:lnTo>
                      <a:pt x="1557" y="0"/>
                    </a:lnTo>
                    <a:lnTo>
                      <a:pt x="1559" y="0"/>
                    </a:lnTo>
                    <a:lnTo>
                      <a:pt x="1560" y="0"/>
                    </a:lnTo>
                    <a:lnTo>
                      <a:pt x="1562" y="0"/>
                    </a:lnTo>
                    <a:lnTo>
                      <a:pt x="1563" y="0"/>
                    </a:lnTo>
                    <a:lnTo>
                      <a:pt x="1565" y="0"/>
                    </a:lnTo>
                    <a:lnTo>
                      <a:pt x="1566" y="0"/>
                    </a:lnTo>
                    <a:lnTo>
                      <a:pt x="1568" y="0"/>
                    </a:lnTo>
                    <a:lnTo>
                      <a:pt x="1569" y="0"/>
                    </a:lnTo>
                    <a:lnTo>
                      <a:pt x="1571" y="0"/>
                    </a:lnTo>
                    <a:lnTo>
                      <a:pt x="1572" y="0"/>
                    </a:lnTo>
                    <a:lnTo>
                      <a:pt x="1574" y="0"/>
                    </a:lnTo>
                    <a:lnTo>
                      <a:pt x="1575" y="0"/>
                    </a:lnTo>
                    <a:lnTo>
                      <a:pt x="1576" y="0"/>
                    </a:lnTo>
                    <a:lnTo>
                      <a:pt x="1578" y="0"/>
                    </a:lnTo>
                    <a:lnTo>
                      <a:pt x="1580" y="0"/>
                    </a:lnTo>
                    <a:lnTo>
                      <a:pt x="1581" y="0"/>
                    </a:lnTo>
                    <a:lnTo>
                      <a:pt x="1583" y="0"/>
                    </a:lnTo>
                    <a:lnTo>
                      <a:pt x="1584" y="0"/>
                    </a:lnTo>
                    <a:lnTo>
                      <a:pt x="1586" y="0"/>
                    </a:lnTo>
                    <a:lnTo>
                      <a:pt x="1587" y="0"/>
                    </a:lnTo>
                    <a:lnTo>
                      <a:pt x="1588" y="0"/>
                    </a:lnTo>
                    <a:lnTo>
                      <a:pt x="1590" y="0"/>
                    </a:lnTo>
                    <a:lnTo>
                      <a:pt x="1592" y="0"/>
                    </a:lnTo>
                    <a:lnTo>
                      <a:pt x="1593" y="0"/>
                    </a:lnTo>
                    <a:lnTo>
                      <a:pt x="1595" y="0"/>
                    </a:lnTo>
                    <a:lnTo>
                      <a:pt x="1596" y="0"/>
                    </a:lnTo>
                    <a:lnTo>
                      <a:pt x="1597" y="0"/>
                    </a:lnTo>
                    <a:lnTo>
                      <a:pt x="1599" y="0"/>
                    </a:lnTo>
                    <a:lnTo>
                      <a:pt x="1600" y="0"/>
                    </a:lnTo>
                    <a:lnTo>
                      <a:pt x="1602" y="0"/>
                    </a:lnTo>
                    <a:lnTo>
                      <a:pt x="1603" y="0"/>
                    </a:lnTo>
                    <a:lnTo>
                      <a:pt x="1605" y="0"/>
                    </a:lnTo>
                    <a:lnTo>
                      <a:pt x="1607" y="0"/>
                    </a:lnTo>
                    <a:lnTo>
                      <a:pt x="1608" y="0"/>
                    </a:lnTo>
                    <a:lnTo>
                      <a:pt x="1609" y="0"/>
                    </a:lnTo>
                    <a:lnTo>
                      <a:pt x="1611" y="0"/>
                    </a:lnTo>
                    <a:lnTo>
                      <a:pt x="1612" y="0"/>
                    </a:lnTo>
                    <a:lnTo>
                      <a:pt x="1614" y="0"/>
                    </a:lnTo>
                    <a:lnTo>
                      <a:pt x="1615" y="0"/>
                    </a:lnTo>
                    <a:lnTo>
                      <a:pt x="1617" y="0"/>
                    </a:lnTo>
                    <a:lnTo>
                      <a:pt x="1618" y="0"/>
                    </a:lnTo>
                    <a:lnTo>
                      <a:pt x="1620" y="0"/>
                    </a:lnTo>
                    <a:lnTo>
                      <a:pt x="1621" y="0"/>
                    </a:lnTo>
                    <a:lnTo>
                      <a:pt x="1623" y="0"/>
                    </a:lnTo>
                    <a:lnTo>
                      <a:pt x="1624" y="0"/>
                    </a:lnTo>
                    <a:lnTo>
                      <a:pt x="1626" y="0"/>
                    </a:lnTo>
                    <a:lnTo>
                      <a:pt x="1627" y="0"/>
                    </a:lnTo>
                    <a:lnTo>
                      <a:pt x="1629" y="0"/>
                    </a:lnTo>
                    <a:lnTo>
                      <a:pt x="1630" y="0"/>
                    </a:lnTo>
                    <a:lnTo>
                      <a:pt x="1632" y="0"/>
                    </a:lnTo>
                    <a:lnTo>
                      <a:pt x="1633" y="0"/>
                    </a:lnTo>
                    <a:lnTo>
                      <a:pt x="1635" y="0"/>
                    </a:lnTo>
                    <a:lnTo>
                      <a:pt x="1636" y="0"/>
                    </a:lnTo>
                    <a:lnTo>
                      <a:pt x="1638" y="0"/>
                    </a:lnTo>
                    <a:lnTo>
                      <a:pt x="1639" y="0"/>
                    </a:lnTo>
                    <a:lnTo>
                      <a:pt x="1640" y="0"/>
                    </a:lnTo>
                    <a:lnTo>
                      <a:pt x="1642" y="0"/>
                    </a:lnTo>
                    <a:lnTo>
                      <a:pt x="1644" y="0"/>
                    </a:lnTo>
                    <a:lnTo>
                      <a:pt x="1645" y="0"/>
                    </a:lnTo>
                    <a:lnTo>
                      <a:pt x="1647" y="0"/>
                    </a:lnTo>
                    <a:lnTo>
                      <a:pt x="1648" y="0"/>
                    </a:lnTo>
                    <a:lnTo>
                      <a:pt x="1649" y="0"/>
                    </a:lnTo>
                    <a:lnTo>
                      <a:pt x="1651" y="0"/>
                    </a:lnTo>
                    <a:lnTo>
                      <a:pt x="1652" y="0"/>
                    </a:lnTo>
                    <a:lnTo>
                      <a:pt x="1654" y="0"/>
                    </a:lnTo>
                    <a:lnTo>
                      <a:pt x="1655" y="0"/>
                    </a:lnTo>
                    <a:lnTo>
                      <a:pt x="1657" y="0"/>
                    </a:lnTo>
                    <a:lnTo>
                      <a:pt x="1659" y="0"/>
                    </a:lnTo>
                    <a:lnTo>
                      <a:pt x="1660" y="0"/>
                    </a:lnTo>
                    <a:lnTo>
                      <a:pt x="1661" y="0"/>
                    </a:lnTo>
                    <a:lnTo>
                      <a:pt x="1663" y="0"/>
                    </a:lnTo>
                    <a:lnTo>
                      <a:pt x="1664" y="0"/>
                    </a:lnTo>
                    <a:lnTo>
                      <a:pt x="1666" y="0"/>
                    </a:lnTo>
                    <a:lnTo>
                      <a:pt x="1667" y="0"/>
                    </a:lnTo>
                    <a:lnTo>
                      <a:pt x="1669" y="0"/>
                    </a:lnTo>
                    <a:lnTo>
                      <a:pt x="1670" y="0"/>
                    </a:lnTo>
                    <a:lnTo>
                      <a:pt x="1672" y="0"/>
                    </a:lnTo>
                    <a:lnTo>
                      <a:pt x="1673" y="0"/>
                    </a:lnTo>
                    <a:lnTo>
                      <a:pt x="1675" y="0"/>
                    </a:lnTo>
                    <a:lnTo>
                      <a:pt x="1676" y="0"/>
                    </a:lnTo>
                    <a:lnTo>
                      <a:pt x="1678" y="0"/>
                    </a:lnTo>
                    <a:lnTo>
                      <a:pt x="1679" y="0"/>
                    </a:lnTo>
                    <a:lnTo>
                      <a:pt x="1681" y="0"/>
                    </a:lnTo>
                    <a:lnTo>
                      <a:pt x="1682" y="0"/>
                    </a:lnTo>
                    <a:lnTo>
                      <a:pt x="1684" y="0"/>
                    </a:lnTo>
                    <a:lnTo>
                      <a:pt x="1685" y="0"/>
                    </a:lnTo>
                    <a:lnTo>
                      <a:pt x="1687" y="0"/>
                    </a:lnTo>
                    <a:lnTo>
                      <a:pt x="1688" y="0"/>
                    </a:lnTo>
                    <a:lnTo>
                      <a:pt x="1690" y="0"/>
                    </a:lnTo>
                    <a:lnTo>
                      <a:pt x="1691" y="0"/>
                    </a:lnTo>
                    <a:lnTo>
                      <a:pt x="1692" y="0"/>
                    </a:lnTo>
                    <a:lnTo>
                      <a:pt x="1694" y="0"/>
                    </a:lnTo>
                    <a:lnTo>
                      <a:pt x="1696" y="0"/>
                    </a:lnTo>
                    <a:lnTo>
                      <a:pt x="1697" y="0"/>
                    </a:lnTo>
                    <a:lnTo>
                      <a:pt x="1699" y="0"/>
                    </a:lnTo>
                    <a:lnTo>
                      <a:pt x="1700" y="0"/>
                    </a:lnTo>
                    <a:lnTo>
                      <a:pt x="1701" y="0"/>
                    </a:lnTo>
                    <a:lnTo>
                      <a:pt x="1703" y="0"/>
                    </a:lnTo>
                    <a:lnTo>
                      <a:pt x="1704" y="0"/>
                    </a:lnTo>
                    <a:lnTo>
                      <a:pt x="1706" y="0"/>
                    </a:lnTo>
                    <a:lnTo>
                      <a:pt x="1707" y="0"/>
                    </a:lnTo>
                    <a:lnTo>
                      <a:pt x="1709" y="0"/>
                    </a:lnTo>
                    <a:lnTo>
                      <a:pt x="1711" y="0"/>
                    </a:lnTo>
                    <a:lnTo>
                      <a:pt x="1712" y="0"/>
                    </a:lnTo>
                    <a:lnTo>
                      <a:pt x="1713" y="0"/>
                    </a:lnTo>
                    <a:lnTo>
                      <a:pt x="1715" y="0"/>
                    </a:lnTo>
                    <a:lnTo>
                      <a:pt x="1716" y="0"/>
                    </a:lnTo>
                    <a:lnTo>
                      <a:pt x="1718" y="0"/>
                    </a:lnTo>
                    <a:lnTo>
                      <a:pt x="1719" y="0"/>
                    </a:lnTo>
                    <a:lnTo>
                      <a:pt x="1721" y="0"/>
                    </a:lnTo>
                    <a:lnTo>
                      <a:pt x="1722" y="0"/>
                    </a:lnTo>
                    <a:lnTo>
                      <a:pt x="1724" y="0"/>
                    </a:lnTo>
                    <a:lnTo>
                      <a:pt x="1725" y="0"/>
                    </a:lnTo>
                    <a:lnTo>
                      <a:pt x="1727" y="0"/>
                    </a:lnTo>
                    <a:lnTo>
                      <a:pt x="1728" y="0"/>
                    </a:lnTo>
                    <a:lnTo>
                      <a:pt x="1730" y="0"/>
                    </a:lnTo>
                    <a:lnTo>
                      <a:pt x="1731" y="0"/>
                    </a:lnTo>
                    <a:lnTo>
                      <a:pt x="1733" y="0"/>
                    </a:lnTo>
                    <a:lnTo>
                      <a:pt x="1734" y="0"/>
                    </a:lnTo>
                    <a:lnTo>
                      <a:pt x="1736" y="0"/>
                    </a:lnTo>
                    <a:lnTo>
                      <a:pt x="1737" y="0"/>
                    </a:lnTo>
                    <a:lnTo>
                      <a:pt x="1739" y="0"/>
                    </a:lnTo>
                    <a:lnTo>
                      <a:pt x="1740" y="0"/>
                    </a:lnTo>
                    <a:lnTo>
                      <a:pt x="1742" y="0"/>
                    </a:lnTo>
                    <a:lnTo>
                      <a:pt x="1743" y="0"/>
                    </a:lnTo>
                    <a:lnTo>
                      <a:pt x="1744" y="0"/>
                    </a:lnTo>
                    <a:lnTo>
                      <a:pt x="1746" y="0"/>
                    </a:lnTo>
                    <a:lnTo>
                      <a:pt x="1748" y="0"/>
                    </a:lnTo>
                    <a:lnTo>
                      <a:pt x="1749" y="0"/>
                    </a:lnTo>
                    <a:lnTo>
                      <a:pt x="1751" y="0"/>
                    </a:lnTo>
                    <a:lnTo>
                      <a:pt x="1752" y="0"/>
                    </a:lnTo>
                    <a:lnTo>
                      <a:pt x="1754" y="0"/>
                    </a:lnTo>
                    <a:lnTo>
                      <a:pt x="1755" y="0"/>
                    </a:lnTo>
                    <a:lnTo>
                      <a:pt x="1756" y="0"/>
                    </a:lnTo>
                    <a:lnTo>
                      <a:pt x="1758" y="0"/>
                    </a:lnTo>
                    <a:lnTo>
                      <a:pt x="1759" y="0"/>
                    </a:lnTo>
                    <a:lnTo>
                      <a:pt x="1761" y="0"/>
                    </a:lnTo>
                    <a:lnTo>
                      <a:pt x="1763" y="0"/>
                    </a:lnTo>
                    <a:lnTo>
                      <a:pt x="1764" y="0"/>
                    </a:lnTo>
                    <a:lnTo>
                      <a:pt x="1765" y="0"/>
                    </a:lnTo>
                    <a:lnTo>
                      <a:pt x="1767" y="0"/>
                    </a:lnTo>
                    <a:lnTo>
                      <a:pt x="1768" y="0"/>
                    </a:lnTo>
                    <a:lnTo>
                      <a:pt x="1770" y="0"/>
                    </a:lnTo>
                    <a:lnTo>
                      <a:pt x="1771" y="0"/>
                    </a:lnTo>
                    <a:lnTo>
                      <a:pt x="1773" y="0"/>
                    </a:lnTo>
                    <a:lnTo>
                      <a:pt x="1775" y="0"/>
                    </a:lnTo>
                    <a:lnTo>
                      <a:pt x="1776" y="0"/>
                    </a:lnTo>
                    <a:lnTo>
                      <a:pt x="1777" y="0"/>
                    </a:lnTo>
                    <a:lnTo>
                      <a:pt x="1779" y="0"/>
                    </a:lnTo>
                    <a:lnTo>
                      <a:pt x="1780" y="0"/>
                    </a:lnTo>
                    <a:lnTo>
                      <a:pt x="1782" y="0"/>
                    </a:lnTo>
                    <a:lnTo>
                      <a:pt x="1783" y="0"/>
                    </a:lnTo>
                    <a:lnTo>
                      <a:pt x="1785" y="0"/>
                    </a:lnTo>
                    <a:lnTo>
                      <a:pt x="1786" y="0"/>
                    </a:lnTo>
                    <a:lnTo>
                      <a:pt x="1788" y="0"/>
                    </a:lnTo>
                    <a:lnTo>
                      <a:pt x="1789" y="0"/>
                    </a:lnTo>
                    <a:lnTo>
                      <a:pt x="1791" y="0"/>
                    </a:lnTo>
                    <a:lnTo>
                      <a:pt x="1792" y="0"/>
                    </a:lnTo>
                    <a:lnTo>
                      <a:pt x="1794" y="0"/>
                    </a:lnTo>
                    <a:lnTo>
                      <a:pt x="1795" y="0"/>
                    </a:lnTo>
                    <a:lnTo>
                      <a:pt x="1796" y="0"/>
                    </a:lnTo>
                    <a:lnTo>
                      <a:pt x="1798" y="0"/>
                    </a:lnTo>
                    <a:lnTo>
                      <a:pt x="1800" y="0"/>
                    </a:lnTo>
                    <a:lnTo>
                      <a:pt x="1801" y="0"/>
                    </a:lnTo>
                    <a:lnTo>
                      <a:pt x="1803" y="0"/>
                    </a:lnTo>
                    <a:lnTo>
                      <a:pt x="1804" y="0"/>
                    </a:lnTo>
                    <a:lnTo>
                      <a:pt x="1806" y="0"/>
                    </a:lnTo>
                    <a:lnTo>
                      <a:pt x="1807" y="0"/>
                    </a:lnTo>
                    <a:lnTo>
                      <a:pt x="1808" y="0"/>
                    </a:lnTo>
                    <a:lnTo>
                      <a:pt x="1810" y="0"/>
                    </a:lnTo>
                    <a:lnTo>
                      <a:pt x="1812" y="0"/>
                    </a:lnTo>
                    <a:lnTo>
                      <a:pt x="1813" y="0"/>
                    </a:lnTo>
                    <a:lnTo>
                      <a:pt x="1815" y="0"/>
                    </a:lnTo>
                    <a:lnTo>
                      <a:pt x="1816" y="0"/>
                    </a:lnTo>
                    <a:lnTo>
                      <a:pt x="1817" y="0"/>
                    </a:lnTo>
                    <a:lnTo>
                      <a:pt x="1819" y="0"/>
                    </a:lnTo>
                    <a:lnTo>
                      <a:pt x="1820" y="0"/>
                    </a:lnTo>
                    <a:lnTo>
                      <a:pt x="1822" y="0"/>
                    </a:lnTo>
                    <a:lnTo>
                      <a:pt x="1823" y="0"/>
                    </a:lnTo>
                    <a:lnTo>
                      <a:pt x="1825" y="0"/>
                    </a:lnTo>
                    <a:lnTo>
                      <a:pt x="1827" y="0"/>
                    </a:lnTo>
                    <a:lnTo>
                      <a:pt x="1828" y="0"/>
                    </a:lnTo>
                    <a:lnTo>
                      <a:pt x="1829" y="0"/>
                    </a:lnTo>
                    <a:lnTo>
                      <a:pt x="1831" y="0"/>
                    </a:lnTo>
                    <a:lnTo>
                      <a:pt x="1832" y="0"/>
                    </a:lnTo>
                    <a:lnTo>
                      <a:pt x="1834" y="0"/>
                    </a:lnTo>
                    <a:lnTo>
                      <a:pt x="1835" y="0"/>
                    </a:lnTo>
                    <a:lnTo>
                      <a:pt x="1837" y="0"/>
                    </a:lnTo>
                    <a:lnTo>
                      <a:pt x="1838" y="0"/>
                    </a:lnTo>
                    <a:lnTo>
                      <a:pt x="1840" y="0"/>
                    </a:lnTo>
                    <a:lnTo>
                      <a:pt x="1841" y="0"/>
                    </a:lnTo>
                    <a:lnTo>
                      <a:pt x="1843" y="0"/>
                    </a:lnTo>
                    <a:lnTo>
                      <a:pt x="1844" y="0"/>
                    </a:lnTo>
                    <a:lnTo>
                      <a:pt x="1846" y="0"/>
                    </a:lnTo>
                    <a:lnTo>
                      <a:pt x="1847" y="0"/>
                    </a:lnTo>
                    <a:lnTo>
                      <a:pt x="1848" y="0"/>
                    </a:lnTo>
                    <a:lnTo>
                      <a:pt x="1850" y="0"/>
                    </a:lnTo>
                    <a:lnTo>
                      <a:pt x="1852" y="0"/>
                    </a:lnTo>
                    <a:lnTo>
                      <a:pt x="1853" y="0"/>
                    </a:lnTo>
                    <a:lnTo>
                      <a:pt x="1855" y="0"/>
                    </a:lnTo>
                    <a:lnTo>
                      <a:pt x="1856" y="0"/>
                    </a:lnTo>
                    <a:lnTo>
                      <a:pt x="1858" y="0"/>
                    </a:lnTo>
                    <a:lnTo>
                      <a:pt x="1859" y="0"/>
                    </a:lnTo>
                    <a:lnTo>
                      <a:pt x="1860" y="0"/>
                    </a:lnTo>
                    <a:lnTo>
                      <a:pt x="1862" y="0"/>
                    </a:lnTo>
                    <a:lnTo>
                      <a:pt x="1864" y="0"/>
                    </a:lnTo>
                    <a:lnTo>
                      <a:pt x="1865" y="0"/>
                    </a:lnTo>
                    <a:lnTo>
                      <a:pt x="1867" y="0"/>
                    </a:lnTo>
                    <a:lnTo>
                      <a:pt x="1868" y="0"/>
                    </a:lnTo>
                    <a:lnTo>
                      <a:pt x="1869" y="0"/>
                    </a:lnTo>
                    <a:lnTo>
                      <a:pt x="1871" y="0"/>
                    </a:lnTo>
                    <a:lnTo>
                      <a:pt x="1872" y="0"/>
                    </a:lnTo>
                    <a:lnTo>
                      <a:pt x="1874" y="0"/>
                    </a:lnTo>
                    <a:lnTo>
                      <a:pt x="1875" y="0"/>
                    </a:lnTo>
                    <a:lnTo>
                      <a:pt x="1877" y="0"/>
                    </a:lnTo>
                    <a:lnTo>
                      <a:pt x="1879" y="0"/>
                    </a:lnTo>
                    <a:lnTo>
                      <a:pt x="1880" y="0"/>
                    </a:lnTo>
                    <a:lnTo>
                      <a:pt x="1881" y="0"/>
                    </a:lnTo>
                    <a:lnTo>
                      <a:pt x="1883" y="0"/>
                    </a:lnTo>
                    <a:lnTo>
                      <a:pt x="1884" y="0"/>
                    </a:lnTo>
                    <a:lnTo>
                      <a:pt x="1886" y="0"/>
                    </a:lnTo>
                    <a:lnTo>
                      <a:pt x="1887" y="0"/>
                    </a:lnTo>
                    <a:lnTo>
                      <a:pt x="1889" y="0"/>
                    </a:lnTo>
                    <a:lnTo>
                      <a:pt x="1890" y="0"/>
                    </a:lnTo>
                    <a:lnTo>
                      <a:pt x="1892" y="0"/>
                    </a:lnTo>
                    <a:lnTo>
                      <a:pt x="1893" y="0"/>
                    </a:lnTo>
                    <a:lnTo>
                      <a:pt x="1895" y="0"/>
                    </a:lnTo>
                    <a:lnTo>
                      <a:pt x="1896" y="0"/>
                    </a:lnTo>
                    <a:lnTo>
                      <a:pt x="1898" y="0"/>
                    </a:lnTo>
                    <a:lnTo>
                      <a:pt x="1899" y="0"/>
                    </a:lnTo>
                    <a:lnTo>
                      <a:pt x="1901" y="0"/>
                    </a:lnTo>
                    <a:lnTo>
                      <a:pt x="1902" y="0"/>
                    </a:lnTo>
                    <a:lnTo>
                      <a:pt x="1904" y="0"/>
                    </a:lnTo>
                    <a:lnTo>
                      <a:pt x="1905" y="0"/>
                    </a:lnTo>
                    <a:lnTo>
                      <a:pt x="1907" y="0"/>
                    </a:lnTo>
                    <a:lnTo>
                      <a:pt x="1908" y="0"/>
                    </a:lnTo>
                    <a:lnTo>
                      <a:pt x="1910" y="0"/>
                    </a:lnTo>
                    <a:lnTo>
                      <a:pt x="1911" y="0"/>
                    </a:lnTo>
                    <a:lnTo>
                      <a:pt x="1912" y="0"/>
                    </a:lnTo>
                    <a:lnTo>
                      <a:pt x="1914" y="0"/>
                    </a:lnTo>
                    <a:lnTo>
                      <a:pt x="1916" y="0"/>
                    </a:lnTo>
                    <a:lnTo>
                      <a:pt x="1917" y="0"/>
                    </a:lnTo>
                    <a:lnTo>
                      <a:pt x="1919" y="0"/>
                    </a:lnTo>
                    <a:lnTo>
                      <a:pt x="1920" y="0"/>
                    </a:lnTo>
                    <a:lnTo>
                      <a:pt x="1921" y="0"/>
                    </a:lnTo>
                    <a:lnTo>
                      <a:pt x="1923" y="0"/>
                    </a:lnTo>
                    <a:lnTo>
                      <a:pt x="1924" y="0"/>
                    </a:lnTo>
                    <a:lnTo>
                      <a:pt x="1926" y="0"/>
                    </a:lnTo>
                    <a:lnTo>
                      <a:pt x="1927" y="0"/>
                    </a:lnTo>
                    <a:lnTo>
                      <a:pt x="1929" y="0"/>
                    </a:lnTo>
                    <a:lnTo>
                      <a:pt x="1931" y="0"/>
                    </a:lnTo>
                    <a:lnTo>
                      <a:pt x="1932" y="0"/>
                    </a:lnTo>
                    <a:lnTo>
                      <a:pt x="1933" y="0"/>
                    </a:lnTo>
                    <a:lnTo>
                      <a:pt x="1935" y="0"/>
                    </a:lnTo>
                    <a:lnTo>
                      <a:pt x="1936" y="0"/>
                    </a:lnTo>
                    <a:lnTo>
                      <a:pt x="1938" y="0"/>
                    </a:lnTo>
                    <a:lnTo>
                      <a:pt x="1939" y="0"/>
                    </a:lnTo>
                    <a:lnTo>
                      <a:pt x="1941" y="0"/>
                    </a:lnTo>
                    <a:lnTo>
                      <a:pt x="1942" y="0"/>
                    </a:lnTo>
                    <a:lnTo>
                      <a:pt x="1944" y="0"/>
                    </a:lnTo>
                    <a:lnTo>
                      <a:pt x="1945" y="0"/>
                    </a:lnTo>
                    <a:lnTo>
                      <a:pt x="1947" y="0"/>
                    </a:lnTo>
                    <a:lnTo>
                      <a:pt x="1948" y="0"/>
                    </a:lnTo>
                    <a:lnTo>
                      <a:pt x="1950" y="0"/>
                    </a:lnTo>
                    <a:lnTo>
                      <a:pt x="1951" y="0"/>
                    </a:lnTo>
                    <a:lnTo>
                      <a:pt x="1953" y="0"/>
                    </a:lnTo>
                    <a:lnTo>
                      <a:pt x="1954" y="0"/>
                    </a:lnTo>
                    <a:lnTo>
                      <a:pt x="1956" y="0"/>
                    </a:lnTo>
                    <a:lnTo>
                      <a:pt x="1957" y="0"/>
                    </a:lnTo>
                    <a:lnTo>
                      <a:pt x="1959" y="0"/>
                    </a:lnTo>
                    <a:lnTo>
                      <a:pt x="1960" y="0"/>
                    </a:lnTo>
                    <a:lnTo>
                      <a:pt x="1962" y="0"/>
                    </a:lnTo>
                    <a:lnTo>
                      <a:pt x="1963" y="0"/>
                    </a:lnTo>
                    <a:lnTo>
                      <a:pt x="1964" y="0"/>
                    </a:lnTo>
                    <a:lnTo>
                      <a:pt x="1966" y="0"/>
                    </a:lnTo>
                    <a:lnTo>
                      <a:pt x="1968" y="0"/>
                    </a:lnTo>
                    <a:lnTo>
                      <a:pt x="1969" y="0"/>
                    </a:lnTo>
                    <a:lnTo>
                      <a:pt x="1971" y="0"/>
                    </a:lnTo>
                    <a:lnTo>
                      <a:pt x="1972" y="0"/>
                    </a:lnTo>
                    <a:lnTo>
                      <a:pt x="1973" y="0"/>
                    </a:lnTo>
                    <a:lnTo>
                      <a:pt x="1975" y="0"/>
                    </a:lnTo>
                    <a:lnTo>
                      <a:pt x="1976" y="0"/>
                    </a:lnTo>
                    <a:lnTo>
                      <a:pt x="1978" y="0"/>
                    </a:lnTo>
                    <a:lnTo>
                      <a:pt x="1979" y="0"/>
                    </a:lnTo>
                    <a:lnTo>
                      <a:pt x="1981" y="0"/>
                    </a:lnTo>
                    <a:lnTo>
                      <a:pt x="1983" y="0"/>
                    </a:lnTo>
                    <a:lnTo>
                      <a:pt x="1984" y="0"/>
                    </a:lnTo>
                    <a:lnTo>
                      <a:pt x="1985" y="0"/>
                    </a:lnTo>
                    <a:lnTo>
                      <a:pt x="1987" y="0"/>
                    </a:lnTo>
                    <a:lnTo>
                      <a:pt x="1988" y="0"/>
                    </a:lnTo>
                    <a:lnTo>
                      <a:pt x="1990" y="0"/>
                    </a:lnTo>
                    <a:lnTo>
                      <a:pt x="1991" y="0"/>
                    </a:lnTo>
                    <a:lnTo>
                      <a:pt x="1993" y="0"/>
                    </a:lnTo>
                    <a:lnTo>
                      <a:pt x="1994" y="0"/>
                    </a:lnTo>
                    <a:lnTo>
                      <a:pt x="1996" y="0"/>
                    </a:lnTo>
                    <a:lnTo>
                      <a:pt x="1997" y="0"/>
                    </a:lnTo>
                    <a:lnTo>
                      <a:pt x="1999" y="0"/>
                    </a:lnTo>
                    <a:lnTo>
                      <a:pt x="2000" y="0"/>
                    </a:lnTo>
                    <a:lnTo>
                      <a:pt x="2002" y="0"/>
                    </a:lnTo>
                    <a:lnTo>
                      <a:pt x="2003" y="0"/>
                    </a:lnTo>
                    <a:lnTo>
                      <a:pt x="2005" y="0"/>
                    </a:lnTo>
                    <a:lnTo>
                      <a:pt x="2006" y="0"/>
                    </a:lnTo>
                    <a:lnTo>
                      <a:pt x="2008" y="0"/>
                    </a:lnTo>
                    <a:lnTo>
                      <a:pt x="2009" y="0"/>
                    </a:lnTo>
                    <a:lnTo>
                      <a:pt x="2011" y="0"/>
                    </a:lnTo>
                    <a:lnTo>
                      <a:pt x="2012" y="0"/>
                    </a:lnTo>
                    <a:lnTo>
                      <a:pt x="2014" y="0"/>
                    </a:lnTo>
                    <a:lnTo>
                      <a:pt x="2015" y="0"/>
                    </a:lnTo>
                    <a:lnTo>
                      <a:pt x="2016" y="0"/>
                    </a:lnTo>
                    <a:lnTo>
                      <a:pt x="2018" y="0"/>
                    </a:lnTo>
                    <a:lnTo>
                      <a:pt x="2020" y="0"/>
                    </a:lnTo>
                    <a:lnTo>
                      <a:pt x="2021" y="0"/>
                    </a:lnTo>
                    <a:lnTo>
                      <a:pt x="2023" y="0"/>
                    </a:lnTo>
                    <a:lnTo>
                      <a:pt x="2024" y="0"/>
                    </a:lnTo>
                    <a:lnTo>
                      <a:pt x="2025" y="0"/>
                    </a:lnTo>
                    <a:lnTo>
                      <a:pt x="2027" y="0"/>
                    </a:lnTo>
                    <a:lnTo>
                      <a:pt x="2028" y="0"/>
                    </a:lnTo>
                    <a:lnTo>
                      <a:pt x="2030" y="0"/>
                    </a:lnTo>
                    <a:lnTo>
                      <a:pt x="2032" y="0"/>
                    </a:lnTo>
                    <a:lnTo>
                      <a:pt x="2033" y="0"/>
                    </a:lnTo>
                    <a:lnTo>
                      <a:pt x="2035" y="0"/>
                    </a:lnTo>
                    <a:lnTo>
                      <a:pt x="2036" y="0"/>
                    </a:lnTo>
                    <a:lnTo>
                      <a:pt x="2037" y="0"/>
                    </a:lnTo>
                    <a:lnTo>
                      <a:pt x="2039" y="0"/>
                    </a:lnTo>
                    <a:lnTo>
                      <a:pt x="2040" y="0"/>
                    </a:lnTo>
                    <a:lnTo>
                      <a:pt x="2042" y="0"/>
                    </a:lnTo>
                    <a:lnTo>
                      <a:pt x="2043" y="0"/>
                    </a:lnTo>
                    <a:lnTo>
                      <a:pt x="2045" y="0"/>
                    </a:lnTo>
                    <a:lnTo>
                      <a:pt x="2046" y="0"/>
                    </a:lnTo>
                    <a:lnTo>
                      <a:pt x="2048" y="0"/>
                    </a:lnTo>
                    <a:lnTo>
                      <a:pt x="2049" y="0"/>
                    </a:lnTo>
                    <a:lnTo>
                      <a:pt x="2051" y="0"/>
                    </a:lnTo>
                    <a:lnTo>
                      <a:pt x="2052" y="0"/>
                    </a:lnTo>
                    <a:lnTo>
                      <a:pt x="2054" y="0"/>
                    </a:lnTo>
                    <a:lnTo>
                      <a:pt x="2055" y="0"/>
                    </a:lnTo>
                    <a:lnTo>
                      <a:pt x="2057" y="0"/>
                    </a:lnTo>
                    <a:lnTo>
                      <a:pt x="2058" y="0"/>
                    </a:lnTo>
                    <a:lnTo>
                      <a:pt x="2060" y="0"/>
                    </a:lnTo>
                    <a:lnTo>
                      <a:pt x="2061" y="0"/>
                    </a:lnTo>
                    <a:lnTo>
                      <a:pt x="2063" y="0"/>
                    </a:lnTo>
                    <a:lnTo>
                      <a:pt x="2064" y="0"/>
                    </a:lnTo>
                    <a:lnTo>
                      <a:pt x="2066" y="0"/>
                    </a:lnTo>
                    <a:lnTo>
                      <a:pt x="2067" y="0"/>
                    </a:lnTo>
                    <a:lnTo>
                      <a:pt x="2068" y="0"/>
                    </a:lnTo>
                    <a:lnTo>
                      <a:pt x="2070" y="0"/>
                    </a:lnTo>
                    <a:lnTo>
                      <a:pt x="2072" y="0"/>
                    </a:lnTo>
                    <a:lnTo>
                      <a:pt x="2073" y="0"/>
                    </a:lnTo>
                    <a:lnTo>
                      <a:pt x="2075" y="0"/>
                    </a:lnTo>
                    <a:lnTo>
                      <a:pt x="2076" y="0"/>
                    </a:lnTo>
                    <a:lnTo>
                      <a:pt x="2078" y="0"/>
                    </a:lnTo>
                    <a:lnTo>
                      <a:pt x="2079" y="0"/>
                    </a:lnTo>
                    <a:lnTo>
                      <a:pt x="2080" y="0"/>
                    </a:lnTo>
                    <a:lnTo>
                      <a:pt x="2082" y="0"/>
                    </a:lnTo>
                    <a:lnTo>
                      <a:pt x="2084" y="0"/>
                    </a:lnTo>
                    <a:lnTo>
                      <a:pt x="2085" y="0"/>
                    </a:lnTo>
                    <a:lnTo>
                      <a:pt x="2087" y="0"/>
                    </a:lnTo>
                    <a:lnTo>
                      <a:pt x="2088" y="0"/>
                    </a:lnTo>
                    <a:lnTo>
                      <a:pt x="2089" y="0"/>
                    </a:lnTo>
                    <a:lnTo>
                      <a:pt x="2091" y="0"/>
                    </a:lnTo>
                    <a:lnTo>
                      <a:pt x="2092" y="0"/>
                    </a:lnTo>
                    <a:lnTo>
                      <a:pt x="2094" y="0"/>
                    </a:lnTo>
                    <a:lnTo>
                      <a:pt x="2095" y="0"/>
                    </a:lnTo>
                    <a:lnTo>
                      <a:pt x="2097" y="0"/>
                    </a:lnTo>
                    <a:lnTo>
                      <a:pt x="2099" y="0"/>
                    </a:lnTo>
                    <a:lnTo>
                      <a:pt x="2100" y="0"/>
                    </a:lnTo>
                    <a:lnTo>
                      <a:pt x="2101" y="0"/>
                    </a:lnTo>
                    <a:lnTo>
                      <a:pt x="2103" y="0"/>
                    </a:lnTo>
                    <a:lnTo>
                      <a:pt x="2104" y="0"/>
                    </a:lnTo>
                    <a:lnTo>
                      <a:pt x="2106" y="0"/>
                    </a:lnTo>
                    <a:lnTo>
                      <a:pt x="2107" y="0"/>
                    </a:lnTo>
                    <a:lnTo>
                      <a:pt x="2109" y="0"/>
                    </a:lnTo>
                    <a:lnTo>
                      <a:pt x="2110" y="0"/>
                    </a:lnTo>
                    <a:lnTo>
                      <a:pt x="2112" y="0"/>
                    </a:lnTo>
                    <a:lnTo>
                      <a:pt x="2113" y="0"/>
                    </a:lnTo>
                    <a:lnTo>
                      <a:pt x="2115" y="0"/>
                    </a:lnTo>
                    <a:lnTo>
                      <a:pt x="2116" y="0"/>
                    </a:lnTo>
                    <a:lnTo>
                      <a:pt x="2118" y="0"/>
                    </a:lnTo>
                    <a:lnTo>
                      <a:pt x="2119" y="0"/>
                    </a:lnTo>
                    <a:lnTo>
                      <a:pt x="2121" y="0"/>
                    </a:lnTo>
                    <a:lnTo>
                      <a:pt x="2122" y="0"/>
                    </a:lnTo>
                    <a:lnTo>
                      <a:pt x="2124" y="0"/>
                    </a:lnTo>
                    <a:lnTo>
                      <a:pt x="2125" y="0"/>
                    </a:lnTo>
                    <a:lnTo>
                      <a:pt x="2127" y="0"/>
                    </a:lnTo>
                    <a:lnTo>
                      <a:pt x="2128" y="0"/>
                    </a:lnTo>
                    <a:lnTo>
                      <a:pt x="2130" y="0"/>
                    </a:lnTo>
                    <a:lnTo>
                      <a:pt x="2131" y="0"/>
                    </a:lnTo>
                    <a:lnTo>
                      <a:pt x="2132" y="0"/>
                    </a:lnTo>
                    <a:lnTo>
                      <a:pt x="2134" y="0"/>
                    </a:lnTo>
                    <a:lnTo>
                      <a:pt x="2136" y="0"/>
                    </a:lnTo>
                    <a:lnTo>
                      <a:pt x="2137" y="0"/>
                    </a:lnTo>
                    <a:lnTo>
                      <a:pt x="2139" y="0"/>
                    </a:lnTo>
                    <a:lnTo>
                      <a:pt x="2140" y="0"/>
                    </a:lnTo>
                    <a:lnTo>
                      <a:pt x="2141" y="0"/>
                    </a:lnTo>
                    <a:lnTo>
                      <a:pt x="2143" y="0"/>
                    </a:lnTo>
                    <a:lnTo>
                      <a:pt x="2144" y="0"/>
                    </a:lnTo>
                    <a:lnTo>
                      <a:pt x="2146" y="0"/>
                    </a:lnTo>
                    <a:lnTo>
                      <a:pt x="2147" y="0"/>
                    </a:lnTo>
                    <a:lnTo>
                      <a:pt x="2149" y="0"/>
                    </a:lnTo>
                    <a:lnTo>
                      <a:pt x="2151" y="0"/>
                    </a:lnTo>
                    <a:lnTo>
                      <a:pt x="2152" y="0"/>
                    </a:lnTo>
                    <a:lnTo>
                      <a:pt x="2153" y="0"/>
                    </a:lnTo>
                    <a:lnTo>
                      <a:pt x="2155" y="0"/>
                    </a:lnTo>
                    <a:lnTo>
                      <a:pt x="2156" y="0"/>
                    </a:lnTo>
                    <a:lnTo>
                      <a:pt x="2158" y="0"/>
                    </a:lnTo>
                    <a:lnTo>
                      <a:pt x="2159" y="0"/>
                    </a:lnTo>
                    <a:lnTo>
                      <a:pt x="2161" y="0"/>
                    </a:lnTo>
                    <a:lnTo>
                      <a:pt x="2162" y="0"/>
                    </a:lnTo>
                    <a:lnTo>
                      <a:pt x="2164" y="0"/>
                    </a:lnTo>
                    <a:lnTo>
                      <a:pt x="2165" y="0"/>
                    </a:lnTo>
                    <a:lnTo>
                      <a:pt x="2167" y="0"/>
                    </a:lnTo>
                    <a:lnTo>
                      <a:pt x="2168" y="0"/>
                    </a:lnTo>
                    <a:lnTo>
                      <a:pt x="2170" y="0"/>
                    </a:lnTo>
                    <a:lnTo>
                      <a:pt x="2171" y="0"/>
                    </a:lnTo>
                    <a:lnTo>
                      <a:pt x="2173" y="0"/>
                    </a:lnTo>
                    <a:lnTo>
                      <a:pt x="2174" y="0"/>
                    </a:lnTo>
                    <a:lnTo>
                      <a:pt x="2176" y="0"/>
                    </a:lnTo>
                    <a:lnTo>
                      <a:pt x="2177" y="0"/>
                    </a:lnTo>
                    <a:lnTo>
                      <a:pt x="2179" y="0"/>
                    </a:lnTo>
                    <a:lnTo>
                      <a:pt x="2180" y="0"/>
                    </a:lnTo>
                    <a:lnTo>
                      <a:pt x="2182" y="0"/>
                    </a:lnTo>
                    <a:lnTo>
                      <a:pt x="2183" y="0"/>
                    </a:lnTo>
                    <a:lnTo>
                      <a:pt x="2184" y="1"/>
                    </a:lnTo>
                    <a:lnTo>
                      <a:pt x="2186" y="2"/>
                    </a:lnTo>
                    <a:lnTo>
                      <a:pt x="2188" y="3"/>
                    </a:lnTo>
                    <a:lnTo>
                      <a:pt x="2189" y="4"/>
                    </a:lnTo>
                    <a:lnTo>
                      <a:pt x="2191" y="5"/>
                    </a:lnTo>
                    <a:lnTo>
                      <a:pt x="2192" y="7"/>
                    </a:lnTo>
                    <a:lnTo>
                      <a:pt x="2193" y="9"/>
                    </a:lnTo>
                    <a:lnTo>
                      <a:pt x="2195" y="10"/>
                    </a:lnTo>
                    <a:lnTo>
                      <a:pt x="2196" y="13"/>
                    </a:lnTo>
                    <a:lnTo>
                      <a:pt x="2198" y="15"/>
                    </a:lnTo>
                    <a:lnTo>
                      <a:pt x="2199" y="18"/>
                    </a:lnTo>
                    <a:lnTo>
                      <a:pt x="2201" y="21"/>
                    </a:lnTo>
                    <a:lnTo>
                      <a:pt x="2203" y="24"/>
                    </a:lnTo>
                    <a:lnTo>
                      <a:pt x="2204" y="27"/>
                    </a:lnTo>
                    <a:lnTo>
                      <a:pt x="2205" y="30"/>
                    </a:lnTo>
                    <a:lnTo>
                      <a:pt x="2207" y="34"/>
                    </a:lnTo>
                    <a:lnTo>
                      <a:pt x="2208" y="38"/>
                    </a:lnTo>
                    <a:lnTo>
                      <a:pt x="2210" y="42"/>
                    </a:lnTo>
                    <a:lnTo>
                      <a:pt x="2211" y="47"/>
                    </a:lnTo>
                    <a:lnTo>
                      <a:pt x="2213" y="51"/>
                    </a:lnTo>
                    <a:lnTo>
                      <a:pt x="2214" y="56"/>
                    </a:lnTo>
                    <a:lnTo>
                      <a:pt x="2216" y="61"/>
                    </a:lnTo>
                    <a:lnTo>
                      <a:pt x="2217" y="66"/>
                    </a:lnTo>
                    <a:lnTo>
                      <a:pt x="2219" y="71"/>
                    </a:lnTo>
                    <a:lnTo>
                      <a:pt x="2220" y="77"/>
                    </a:lnTo>
                    <a:lnTo>
                      <a:pt x="2222" y="83"/>
                    </a:lnTo>
                    <a:lnTo>
                      <a:pt x="2223" y="88"/>
                    </a:lnTo>
                    <a:lnTo>
                      <a:pt x="2225" y="94"/>
                    </a:lnTo>
                    <a:lnTo>
                      <a:pt x="2226" y="101"/>
                    </a:lnTo>
                    <a:lnTo>
                      <a:pt x="2228" y="107"/>
                    </a:lnTo>
                    <a:lnTo>
                      <a:pt x="2229" y="114"/>
                    </a:lnTo>
                    <a:lnTo>
                      <a:pt x="2231" y="121"/>
                    </a:lnTo>
                    <a:lnTo>
                      <a:pt x="2232" y="128"/>
                    </a:lnTo>
                    <a:lnTo>
                      <a:pt x="2234" y="135"/>
                    </a:lnTo>
                    <a:lnTo>
                      <a:pt x="2235" y="143"/>
                    </a:lnTo>
                    <a:lnTo>
                      <a:pt x="2236" y="150"/>
                    </a:lnTo>
                    <a:lnTo>
                      <a:pt x="2238" y="158"/>
                    </a:lnTo>
                    <a:lnTo>
                      <a:pt x="2240" y="166"/>
                    </a:lnTo>
                    <a:lnTo>
                      <a:pt x="2241" y="174"/>
                    </a:lnTo>
                    <a:lnTo>
                      <a:pt x="2243" y="183"/>
                    </a:lnTo>
                    <a:lnTo>
                      <a:pt x="2244" y="191"/>
                    </a:lnTo>
                    <a:lnTo>
                      <a:pt x="2245" y="200"/>
                    </a:lnTo>
                    <a:lnTo>
                      <a:pt x="2247" y="209"/>
                    </a:lnTo>
                    <a:lnTo>
                      <a:pt x="2248" y="218"/>
                    </a:lnTo>
                    <a:lnTo>
                      <a:pt x="2250" y="227"/>
                    </a:lnTo>
                    <a:lnTo>
                      <a:pt x="2251" y="236"/>
                    </a:lnTo>
                    <a:lnTo>
                      <a:pt x="2253" y="246"/>
                    </a:lnTo>
                    <a:lnTo>
                      <a:pt x="2255" y="256"/>
                    </a:lnTo>
                    <a:lnTo>
                      <a:pt x="2256" y="266"/>
                    </a:lnTo>
                    <a:lnTo>
                      <a:pt x="2257" y="276"/>
                    </a:lnTo>
                    <a:lnTo>
                      <a:pt x="2259" y="286"/>
                    </a:lnTo>
                    <a:lnTo>
                      <a:pt x="2260" y="296"/>
                    </a:lnTo>
                    <a:lnTo>
                      <a:pt x="2262" y="306"/>
                    </a:lnTo>
                    <a:lnTo>
                      <a:pt x="2263" y="317"/>
                    </a:lnTo>
                    <a:lnTo>
                      <a:pt x="2265" y="328"/>
                    </a:lnTo>
                    <a:lnTo>
                      <a:pt x="2266" y="339"/>
                    </a:lnTo>
                    <a:lnTo>
                      <a:pt x="2268" y="350"/>
                    </a:lnTo>
                    <a:lnTo>
                      <a:pt x="2269" y="361"/>
                    </a:lnTo>
                    <a:lnTo>
                      <a:pt x="2271" y="373"/>
                    </a:lnTo>
                    <a:lnTo>
                      <a:pt x="2272" y="384"/>
                    </a:lnTo>
                    <a:lnTo>
                      <a:pt x="2274" y="396"/>
                    </a:lnTo>
                    <a:lnTo>
                      <a:pt x="2275" y="407"/>
                    </a:lnTo>
                    <a:lnTo>
                      <a:pt x="2277" y="419"/>
                    </a:lnTo>
                    <a:lnTo>
                      <a:pt x="2278" y="431"/>
                    </a:lnTo>
                    <a:lnTo>
                      <a:pt x="2280" y="444"/>
                    </a:lnTo>
                    <a:lnTo>
                      <a:pt x="2281" y="456"/>
                    </a:lnTo>
                    <a:lnTo>
                      <a:pt x="2283" y="468"/>
                    </a:lnTo>
                    <a:lnTo>
                      <a:pt x="2284" y="481"/>
                    </a:lnTo>
                    <a:lnTo>
                      <a:pt x="2286" y="493"/>
                    </a:lnTo>
                    <a:lnTo>
                      <a:pt x="2287" y="507"/>
                    </a:lnTo>
                    <a:lnTo>
                      <a:pt x="2288" y="519"/>
                    </a:lnTo>
                    <a:lnTo>
                      <a:pt x="2290" y="532"/>
                    </a:lnTo>
                    <a:lnTo>
                      <a:pt x="2292" y="545"/>
                    </a:lnTo>
                    <a:lnTo>
                      <a:pt x="2293" y="559"/>
                    </a:lnTo>
                    <a:lnTo>
                      <a:pt x="2295" y="572"/>
                    </a:lnTo>
                    <a:lnTo>
                      <a:pt x="2296" y="585"/>
                    </a:lnTo>
                    <a:lnTo>
                      <a:pt x="2297" y="599"/>
                    </a:lnTo>
                    <a:lnTo>
                      <a:pt x="2299" y="612"/>
                    </a:lnTo>
                    <a:lnTo>
                      <a:pt x="2300" y="626"/>
                    </a:lnTo>
                    <a:lnTo>
                      <a:pt x="2302" y="640"/>
                    </a:lnTo>
                    <a:lnTo>
                      <a:pt x="2304" y="653"/>
                    </a:lnTo>
                    <a:lnTo>
                      <a:pt x="2305" y="667"/>
                    </a:lnTo>
                    <a:lnTo>
                      <a:pt x="2307" y="682"/>
                    </a:lnTo>
                    <a:lnTo>
                      <a:pt x="2308" y="695"/>
                    </a:lnTo>
                    <a:lnTo>
                      <a:pt x="2309" y="710"/>
                    </a:lnTo>
                    <a:lnTo>
                      <a:pt x="2311" y="724"/>
                    </a:lnTo>
                    <a:lnTo>
                      <a:pt x="2312" y="738"/>
                    </a:lnTo>
                    <a:lnTo>
                      <a:pt x="2314" y="752"/>
                    </a:lnTo>
                    <a:lnTo>
                      <a:pt x="2315" y="767"/>
                    </a:lnTo>
                    <a:lnTo>
                      <a:pt x="2317" y="781"/>
                    </a:lnTo>
                    <a:lnTo>
                      <a:pt x="2318" y="796"/>
                    </a:lnTo>
                    <a:lnTo>
                      <a:pt x="2320" y="810"/>
                    </a:lnTo>
                    <a:lnTo>
                      <a:pt x="2321" y="825"/>
                    </a:lnTo>
                    <a:lnTo>
                      <a:pt x="2323" y="840"/>
                    </a:lnTo>
                    <a:lnTo>
                      <a:pt x="2324" y="855"/>
                    </a:lnTo>
                    <a:lnTo>
                      <a:pt x="2326" y="869"/>
                    </a:lnTo>
                    <a:lnTo>
                      <a:pt x="2327" y="884"/>
                    </a:lnTo>
                    <a:lnTo>
                      <a:pt x="2329" y="899"/>
                    </a:lnTo>
                    <a:lnTo>
                      <a:pt x="2330" y="914"/>
                    </a:lnTo>
                    <a:lnTo>
                      <a:pt x="2332" y="929"/>
                    </a:lnTo>
                    <a:lnTo>
                      <a:pt x="2333" y="944"/>
                    </a:lnTo>
                    <a:lnTo>
                      <a:pt x="2335" y="958"/>
                    </a:lnTo>
                    <a:lnTo>
                      <a:pt x="2336" y="973"/>
                    </a:lnTo>
                    <a:lnTo>
                      <a:pt x="2338" y="988"/>
                    </a:lnTo>
                    <a:lnTo>
                      <a:pt x="2339" y="1003"/>
                    </a:lnTo>
                    <a:lnTo>
                      <a:pt x="2340" y="1018"/>
                    </a:lnTo>
                    <a:lnTo>
                      <a:pt x="2342" y="1033"/>
                    </a:lnTo>
                    <a:lnTo>
                      <a:pt x="2344" y="1048"/>
                    </a:lnTo>
                    <a:lnTo>
                      <a:pt x="2345" y="1064"/>
                    </a:lnTo>
                    <a:lnTo>
                      <a:pt x="2347" y="1078"/>
                    </a:lnTo>
                    <a:lnTo>
                      <a:pt x="2348" y="1093"/>
                    </a:lnTo>
                    <a:lnTo>
                      <a:pt x="2349" y="1108"/>
                    </a:lnTo>
                    <a:lnTo>
                      <a:pt x="2351" y="1123"/>
                    </a:lnTo>
                    <a:lnTo>
                      <a:pt x="2352" y="1138"/>
                    </a:lnTo>
                    <a:lnTo>
                      <a:pt x="2354" y="1153"/>
                    </a:lnTo>
                    <a:lnTo>
                      <a:pt x="2356" y="1168"/>
                    </a:lnTo>
                    <a:lnTo>
                      <a:pt x="2357" y="1183"/>
                    </a:lnTo>
                    <a:lnTo>
                      <a:pt x="2359" y="1198"/>
                    </a:lnTo>
                    <a:lnTo>
                      <a:pt x="2360" y="1213"/>
                    </a:lnTo>
                    <a:lnTo>
                      <a:pt x="2361" y="1228"/>
                    </a:lnTo>
                    <a:lnTo>
                      <a:pt x="2363" y="1242"/>
                    </a:lnTo>
                    <a:lnTo>
                      <a:pt x="2364" y="1257"/>
                    </a:lnTo>
                    <a:lnTo>
                      <a:pt x="2366" y="1272"/>
                    </a:lnTo>
                    <a:lnTo>
                      <a:pt x="2367" y="1287"/>
                    </a:lnTo>
                    <a:lnTo>
                      <a:pt x="2369" y="1301"/>
                    </a:lnTo>
                    <a:lnTo>
                      <a:pt x="2370" y="1316"/>
                    </a:lnTo>
                    <a:lnTo>
                      <a:pt x="2372" y="1330"/>
                    </a:lnTo>
                    <a:lnTo>
                      <a:pt x="2373" y="1345"/>
                    </a:lnTo>
                    <a:lnTo>
                      <a:pt x="2375" y="1359"/>
                    </a:lnTo>
                    <a:lnTo>
                      <a:pt x="2376" y="1373"/>
                    </a:lnTo>
                    <a:lnTo>
                      <a:pt x="2378" y="1388"/>
                    </a:lnTo>
                    <a:lnTo>
                      <a:pt x="2379" y="1402"/>
                    </a:lnTo>
                    <a:lnTo>
                      <a:pt x="2381" y="1416"/>
                    </a:lnTo>
                    <a:lnTo>
                      <a:pt x="2382" y="1430"/>
                    </a:lnTo>
                    <a:lnTo>
                      <a:pt x="2384" y="1444"/>
                    </a:lnTo>
                    <a:lnTo>
                      <a:pt x="2385" y="1458"/>
                    </a:lnTo>
                    <a:lnTo>
                      <a:pt x="2387" y="1472"/>
                    </a:lnTo>
                    <a:lnTo>
                      <a:pt x="2388" y="1486"/>
                    </a:lnTo>
                    <a:lnTo>
                      <a:pt x="2390" y="1499"/>
                    </a:lnTo>
                    <a:lnTo>
                      <a:pt x="2391" y="1513"/>
                    </a:lnTo>
                    <a:lnTo>
                      <a:pt x="2393" y="1526"/>
                    </a:lnTo>
                    <a:lnTo>
                      <a:pt x="2394" y="1540"/>
                    </a:lnTo>
                    <a:lnTo>
                      <a:pt x="2396" y="1553"/>
                    </a:lnTo>
                    <a:lnTo>
                      <a:pt x="2397" y="1567"/>
                    </a:lnTo>
                    <a:lnTo>
                      <a:pt x="2399" y="1580"/>
                    </a:lnTo>
                    <a:lnTo>
                      <a:pt x="2400" y="1592"/>
                    </a:lnTo>
                    <a:lnTo>
                      <a:pt x="2401" y="1605"/>
                    </a:lnTo>
                    <a:lnTo>
                      <a:pt x="2403" y="1618"/>
                    </a:lnTo>
                    <a:lnTo>
                      <a:pt x="2404" y="1631"/>
                    </a:lnTo>
                    <a:lnTo>
                      <a:pt x="2406" y="1643"/>
                    </a:lnTo>
                    <a:lnTo>
                      <a:pt x="2408" y="1656"/>
                    </a:lnTo>
                    <a:lnTo>
                      <a:pt x="2409" y="1668"/>
                    </a:lnTo>
                    <a:lnTo>
                      <a:pt x="2411" y="1680"/>
                    </a:lnTo>
                    <a:lnTo>
                      <a:pt x="2412" y="1692"/>
                    </a:lnTo>
                    <a:lnTo>
                      <a:pt x="2413" y="1704"/>
                    </a:lnTo>
                    <a:lnTo>
                      <a:pt x="2415" y="1716"/>
                    </a:lnTo>
                    <a:lnTo>
                      <a:pt x="2416" y="1728"/>
                    </a:lnTo>
                    <a:lnTo>
                      <a:pt x="2418" y="1739"/>
                    </a:lnTo>
                    <a:lnTo>
                      <a:pt x="2419" y="1750"/>
                    </a:lnTo>
                    <a:lnTo>
                      <a:pt x="2421" y="1762"/>
                    </a:lnTo>
                    <a:lnTo>
                      <a:pt x="2423" y="1773"/>
                    </a:lnTo>
                    <a:lnTo>
                      <a:pt x="2424" y="1784"/>
                    </a:lnTo>
                    <a:lnTo>
                      <a:pt x="2425" y="1794"/>
                    </a:lnTo>
                    <a:lnTo>
                      <a:pt x="2427" y="1805"/>
                    </a:lnTo>
                    <a:lnTo>
                      <a:pt x="2428" y="1816"/>
                    </a:lnTo>
                    <a:lnTo>
                      <a:pt x="2430" y="1826"/>
                    </a:lnTo>
                    <a:lnTo>
                      <a:pt x="2431" y="1836"/>
                    </a:lnTo>
                    <a:lnTo>
                      <a:pt x="2433" y="1846"/>
                    </a:lnTo>
                    <a:lnTo>
                      <a:pt x="2434" y="1856"/>
                    </a:lnTo>
                    <a:lnTo>
                      <a:pt x="2436" y="1866"/>
                    </a:lnTo>
                    <a:lnTo>
                      <a:pt x="2437" y="1875"/>
                    </a:lnTo>
                    <a:lnTo>
                      <a:pt x="2439" y="1885"/>
                    </a:lnTo>
                    <a:lnTo>
                      <a:pt x="2440" y="1894"/>
                    </a:lnTo>
                    <a:lnTo>
                      <a:pt x="2442" y="1903"/>
                    </a:lnTo>
                    <a:lnTo>
                      <a:pt x="2443" y="1912"/>
                    </a:lnTo>
                    <a:lnTo>
                      <a:pt x="2445" y="1920"/>
                    </a:lnTo>
                    <a:lnTo>
                      <a:pt x="2446" y="1929"/>
                    </a:lnTo>
                    <a:lnTo>
                      <a:pt x="2448" y="1937"/>
                    </a:lnTo>
                    <a:lnTo>
                      <a:pt x="2449" y="1945"/>
                    </a:lnTo>
                    <a:lnTo>
                      <a:pt x="2451" y="1954"/>
                    </a:lnTo>
                    <a:lnTo>
                      <a:pt x="2452" y="1961"/>
                    </a:lnTo>
                    <a:lnTo>
                      <a:pt x="2454" y="1969"/>
                    </a:lnTo>
                    <a:lnTo>
                      <a:pt x="2455" y="1977"/>
                    </a:lnTo>
                    <a:lnTo>
                      <a:pt x="2456" y="1984"/>
                    </a:lnTo>
                    <a:lnTo>
                      <a:pt x="2458" y="1991"/>
                    </a:lnTo>
                    <a:lnTo>
                      <a:pt x="2460" y="1998"/>
                    </a:lnTo>
                    <a:lnTo>
                      <a:pt x="2461" y="2004"/>
                    </a:lnTo>
                    <a:lnTo>
                      <a:pt x="2463" y="2011"/>
                    </a:lnTo>
                    <a:lnTo>
                      <a:pt x="2464" y="2017"/>
                    </a:lnTo>
                    <a:lnTo>
                      <a:pt x="2465" y="2023"/>
                    </a:lnTo>
                    <a:lnTo>
                      <a:pt x="2467" y="2029"/>
                    </a:lnTo>
                    <a:lnTo>
                      <a:pt x="2468" y="2035"/>
                    </a:lnTo>
                    <a:lnTo>
                      <a:pt x="2470" y="2040"/>
                    </a:lnTo>
                    <a:lnTo>
                      <a:pt x="2471" y="2046"/>
                    </a:lnTo>
                    <a:lnTo>
                      <a:pt x="2473" y="2051"/>
                    </a:lnTo>
                    <a:lnTo>
                      <a:pt x="2475" y="2056"/>
                    </a:lnTo>
                    <a:lnTo>
                      <a:pt x="2476" y="2061"/>
                    </a:lnTo>
                    <a:lnTo>
                      <a:pt x="2477" y="2065"/>
                    </a:lnTo>
                    <a:lnTo>
                      <a:pt x="2479" y="2069"/>
                    </a:lnTo>
                    <a:lnTo>
                      <a:pt x="2480" y="2073"/>
                    </a:lnTo>
                    <a:lnTo>
                      <a:pt x="2482" y="2077"/>
                    </a:lnTo>
                    <a:lnTo>
                      <a:pt x="2483" y="2081"/>
                    </a:lnTo>
                    <a:lnTo>
                      <a:pt x="2485" y="2085"/>
                    </a:lnTo>
                    <a:lnTo>
                      <a:pt x="2486" y="2088"/>
                    </a:lnTo>
                    <a:lnTo>
                      <a:pt x="2488" y="2091"/>
                    </a:lnTo>
                    <a:lnTo>
                      <a:pt x="2489" y="2094"/>
                    </a:lnTo>
                    <a:lnTo>
                      <a:pt x="2491" y="2097"/>
                    </a:lnTo>
                    <a:lnTo>
                      <a:pt x="2492" y="2099"/>
                    </a:lnTo>
                    <a:lnTo>
                      <a:pt x="2494" y="2101"/>
                    </a:lnTo>
                    <a:lnTo>
                      <a:pt x="2495" y="2103"/>
                    </a:lnTo>
                    <a:lnTo>
                      <a:pt x="2497" y="2105"/>
                    </a:lnTo>
                    <a:lnTo>
                      <a:pt x="2498" y="2107"/>
                    </a:lnTo>
                    <a:lnTo>
                      <a:pt x="2500" y="2108"/>
                    </a:lnTo>
                    <a:lnTo>
                      <a:pt x="2501" y="2109"/>
                    </a:lnTo>
                    <a:lnTo>
                      <a:pt x="2503" y="2110"/>
                    </a:lnTo>
                    <a:lnTo>
                      <a:pt x="2504" y="2111"/>
                    </a:lnTo>
                    <a:lnTo>
                      <a:pt x="2506" y="2111"/>
                    </a:lnTo>
                    <a:lnTo>
                      <a:pt x="2507" y="2112"/>
                    </a:lnTo>
                  </a:path>
                </a:pathLst>
              </a:custGeom>
              <a:noFill/>
              <a:ln w="190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99"/>
              <p:cNvSpPr/>
              <p:nvPr/>
            </p:nvSpPr>
            <p:spPr bwMode="auto">
              <a:xfrm>
                <a:off x="4055964" y="2959876"/>
                <a:ext cx="792089" cy="227897"/>
              </a:xfrm>
              <a:prstGeom prst="rect">
                <a:avLst/>
              </a:prstGeom>
              <a:ln w="952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cxnSp>
            <p:nvCxnSpPr>
              <p:cNvPr id="203" name="Straight Connector 202"/>
              <p:cNvCxnSpPr/>
              <p:nvPr/>
            </p:nvCxnSpPr>
            <p:spPr bwMode="auto">
              <a:xfrm>
                <a:off x="3839144" y="3614563"/>
                <a:ext cx="1224136"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a:off x="4055964" y="2293798"/>
                <a:ext cx="0" cy="1316712"/>
              </a:xfrm>
              <a:prstGeom prst="line">
                <a:avLst/>
              </a:prstGeom>
              <a:solidFill>
                <a:srgbClr val="00B8FF"/>
              </a:solidFill>
              <a:ln w="3175" cap="flat" cmpd="sng" algn="ctr">
                <a:solidFill>
                  <a:schemeClr val="tx1"/>
                </a:solidFill>
                <a:prstDash val="dash"/>
                <a:round/>
                <a:headEnd type="none" w="med" len="med"/>
                <a:tailEnd type="none" w="med" len="med"/>
              </a:ln>
              <a:effectLst/>
            </p:spPr>
          </p:cxnSp>
          <p:cxnSp>
            <p:nvCxnSpPr>
              <p:cNvPr id="207" name="Straight Connector 206"/>
              <p:cNvCxnSpPr/>
              <p:nvPr/>
            </p:nvCxnSpPr>
            <p:spPr bwMode="auto">
              <a:xfrm>
                <a:off x="4848053" y="2293798"/>
                <a:ext cx="0" cy="1316712"/>
              </a:xfrm>
              <a:prstGeom prst="line">
                <a:avLst/>
              </a:prstGeom>
              <a:solidFill>
                <a:srgbClr val="00B8FF"/>
              </a:solidFill>
              <a:ln w="3175" cap="flat" cmpd="sng" algn="ctr">
                <a:solidFill>
                  <a:schemeClr val="tx1"/>
                </a:solidFill>
                <a:prstDash val="dash"/>
                <a:round/>
                <a:headEnd type="none" w="med" len="med"/>
                <a:tailEnd type="none" w="med" len="med"/>
              </a:ln>
              <a:effectLst/>
            </p:spPr>
          </p:cxnSp>
          <p:cxnSp>
            <p:nvCxnSpPr>
              <p:cNvPr id="202" name="Straight Connector 201"/>
              <p:cNvCxnSpPr/>
              <p:nvPr/>
            </p:nvCxnSpPr>
            <p:spPr bwMode="auto">
              <a:xfrm>
                <a:off x="3830416" y="3185476"/>
                <a:ext cx="1224136"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219" name="Rectangle 218"/>
              <p:cNvSpPr/>
              <p:nvPr/>
            </p:nvSpPr>
            <p:spPr bwMode="auto">
              <a:xfrm>
                <a:off x="4055963" y="2457995"/>
                <a:ext cx="792089" cy="227897"/>
              </a:xfrm>
              <a:prstGeom prst="rect">
                <a:avLst/>
              </a:prstGeom>
              <a:ln w="9525">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cxnSp>
            <p:nvCxnSpPr>
              <p:cNvPr id="220" name="Straight Connector 219"/>
              <p:cNvCxnSpPr/>
              <p:nvPr/>
            </p:nvCxnSpPr>
            <p:spPr bwMode="auto">
              <a:xfrm>
                <a:off x="3830415" y="2683595"/>
                <a:ext cx="1224136"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238" name="Right Brace 237"/>
              <p:cNvSpPr/>
              <p:nvPr/>
            </p:nvSpPr>
            <p:spPr bwMode="auto">
              <a:xfrm rot="5400000">
                <a:off x="4775633" y="2709284"/>
                <a:ext cx="72008" cy="7283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9" name="Right Brace 238"/>
              <p:cNvSpPr/>
              <p:nvPr/>
            </p:nvSpPr>
            <p:spPr bwMode="auto">
              <a:xfrm rot="5400000">
                <a:off x="4055967" y="2697641"/>
                <a:ext cx="72008" cy="7283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42" name="Freeform 241"/>
              <p:cNvSpPr/>
              <p:nvPr/>
            </p:nvSpPr>
            <p:spPr bwMode="auto">
              <a:xfrm>
                <a:off x="4096132" y="2777989"/>
                <a:ext cx="795337" cy="159544"/>
              </a:xfrm>
              <a:custGeom>
                <a:avLst/>
                <a:gdLst>
                  <a:gd name="connsiteX0" fmla="*/ 0 w 795337"/>
                  <a:gd name="connsiteY0" fmla="*/ 0 h 159544"/>
                  <a:gd name="connsiteX1" fmla="*/ 473868 w 795337"/>
                  <a:gd name="connsiteY1" fmla="*/ 50007 h 159544"/>
                  <a:gd name="connsiteX2" fmla="*/ 716756 w 795337"/>
                  <a:gd name="connsiteY2" fmla="*/ 78582 h 159544"/>
                  <a:gd name="connsiteX3" fmla="*/ 795337 w 795337"/>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795337" h="159544">
                    <a:moveTo>
                      <a:pt x="0" y="0"/>
                    </a:moveTo>
                    <a:lnTo>
                      <a:pt x="473868" y="50007"/>
                    </a:lnTo>
                    <a:cubicBezTo>
                      <a:pt x="593327" y="63104"/>
                      <a:pt x="663178" y="60326"/>
                      <a:pt x="716756" y="78582"/>
                    </a:cubicBezTo>
                    <a:cubicBezTo>
                      <a:pt x="770334" y="96838"/>
                      <a:pt x="782835" y="128191"/>
                      <a:pt x="795337" y="159544"/>
                    </a:cubicBezTo>
                  </a:path>
                </a:pathLst>
              </a:custGeom>
              <a:no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43" name="Freeform 242"/>
              <p:cNvSpPr/>
              <p:nvPr/>
            </p:nvSpPr>
            <p:spPr bwMode="auto">
              <a:xfrm flipH="1">
                <a:off x="4011598" y="2790530"/>
                <a:ext cx="795337" cy="159544"/>
              </a:xfrm>
              <a:custGeom>
                <a:avLst/>
                <a:gdLst>
                  <a:gd name="connsiteX0" fmla="*/ 0 w 795337"/>
                  <a:gd name="connsiteY0" fmla="*/ 0 h 159544"/>
                  <a:gd name="connsiteX1" fmla="*/ 473868 w 795337"/>
                  <a:gd name="connsiteY1" fmla="*/ 50007 h 159544"/>
                  <a:gd name="connsiteX2" fmla="*/ 716756 w 795337"/>
                  <a:gd name="connsiteY2" fmla="*/ 78582 h 159544"/>
                  <a:gd name="connsiteX3" fmla="*/ 795337 w 795337"/>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795337" h="159544">
                    <a:moveTo>
                      <a:pt x="0" y="0"/>
                    </a:moveTo>
                    <a:lnTo>
                      <a:pt x="473868" y="50007"/>
                    </a:lnTo>
                    <a:cubicBezTo>
                      <a:pt x="593327" y="63104"/>
                      <a:pt x="663178" y="60326"/>
                      <a:pt x="716756" y="78582"/>
                    </a:cubicBezTo>
                    <a:cubicBezTo>
                      <a:pt x="770334" y="96838"/>
                      <a:pt x="782835" y="128191"/>
                      <a:pt x="795337" y="159544"/>
                    </a:cubicBezTo>
                  </a:path>
                </a:pathLst>
              </a:custGeom>
              <a:noFill/>
              <a:ln w="9525"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mc:AlternateContent xmlns:mc="http://schemas.openxmlformats.org/markup-compatibility/2006" xmlns:a14="http://schemas.microsoft.com/office/drawing/2010/main">
          <mc:Choice Requires="a14">
            <p:sp>
              <p:nvSpPr>
                <p:cNvPr id="264" name="TextBox 263"/>
                <p:cNvSpPr txBox="1"/>
                <p:nvPr/>
              </p:nvSpPr>
              <p:spPr>
                <a:xfrm>
                  <a:off x="7917942" y="2696381"/>
                  <a:ext cx="300980"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chemeClr val="tx1"/>
                            </a:solidFill>
                            <a:latin typeface="Cambria Math" panose="02040503050406030204" pitchFamily="18" charset="0"/>
                          </a:rPr>
                          <m:t>𝑓</m:t>
                        </m:r>
                      </m:oMath>
                    </m:oMathPara>
                  </a14:m>
                  <a:endParaRPr lang="en-US" sz="1100" dirty="0"/>
                </a:p>
              </p:txBody>
            </p:sp>
          </mc:Choice>
          <mc:Fallback xmlns="">
            <p:sp>
              <p:nvSpPr>
                <p:cNvPr id="264" name="TextBox 263"/>
                <p:cNvSpPr txBox="1">
                  <a:spLocks noRot="1" noChangeAspect="1" noMove="1" noResize="1" noEditPoints="1" noAdjustHandles="1" noChangeArrowheads="1" noChangeShapeType="1" noTextEdit="1"/>
                </p:cNvSpPr>
                <p:nvPr/>
              </p:nvSpPr>
              <p:spPr>
                <a:xfrm>
                  <a:off x="7917942" y="2696381"/>
                  <a:ext cx="300980" cy="2616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p:cNvSpPr txBox="1"/>
                <p:nvPr/>
              </p:nvSpPr>
              <p:spPr>
                <a:xfrm>
                  <a:off x="7913951" y="3287244"/>
                  <a:ext cx="300980"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chemeClr val="tx1"/>
                            </a:solidFill>
                            <a:latin typeface="Cambria Math" panose="02040503050406030204" pitchFamily="18" charset="0"/>
                          </a:rPr>
                          <m:t>𝑓</m:t>
                        </m:r>
                      </m:oMath>
                    </m:oMathPara>
                  </a14:m>
                  <a:endParaRPr lang="en-US" sz="1100" dirty="0"/>
                </a:p>
              </p:txBody>
            </p:sp>
          </mc:Choice>
          <mc:Fallback xmlns="">
            <p:sp>
              <p:nvSpPr>
                <p:cNvPr id="265" name="TextBox 264"/>
                <p:cNvSpPr txBox="1">
                  <a:spLocks noRot="1" noChangeAspect="1" noMove="1" noResize="1" noEditPoints="1" noAdjustHandles="1" noChangeArrowheads="1" noChangeShapeType="1" noTextEdit="1"/>
                </p:cNvSpPr>
                <p:nvPr/>
              </p:nvSpPr>
              <p:spPr>
                <a:xfrm>
                  <a:off x="7913951" y="3287244"/>
                  <a:ext cx="300980" cy="2616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7931432" y="3838341"/>
                  <a:ext cx="300980"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dirty="0" smtClean="0">
                            <a:solidFill>
                              <a:schemeClr val="tx1"/>
                            </a:solidFill>
                            <a:latin typeface="Cambria Math" panose="02040503050406030204" pitchFamily="18" charset="0"/>
                          </a:rPr>
                          <m:t>𝑓</m:t>
                        </m:r>
                      </m:oMath>
                    </m:oMathPara>
                  </a14:m>
                  <a:endParaRPr lang="en-US" sz="1100" dirty="0"/>
                </a:p>
              </p:txBody>
            </p:sp>
          </mc:Choice>
          <mc:Fallback xmlns="">
            <p:sp>
              <p:nvSpPr>
                <p:cNvPr id="266" name="TextBox 265"/>
                <p:cNvSpPr txBox="1">
                  <a:spLocks noRot="1" noChangeAspect="1" noMove="1" noResize="1" noEditPoints="1" noAdjustHandles="1" noChangeArrowheads="1" noChangeShapeType="1" noTextEdit="1"/>
                </p:cNvSpPr>
                <p:nvPr/>
              </p:nvSpPr>
              <p:spPr>
                <a:xfrm>
                  <a:off x="7931432" y="3838341"/>
                  <a:ext cx="300980" cy="261610"/>
                </a:xfrm>
                <a:prstGeom prst="rect">
                  <a:avLst/>
                </a:prstGeom>
                <a:blipFill>
                  <a:blip r:embed="rId3"/>
                  <a:stretch>
                    <a:fillRect/>
                  </a:stretch>
                </a:blipFill>
              </p:spPr>
              <p:txBody>
                <a:bodyPr/>
                <a:lstStyle/>
                <a:p>
                  <a:r>
                    <a:rPr lang="en-US">
                      <a:noFill/>
                    </a:rPr>
                    <a:t> </a:t>
                  </a:r>
                </a:p>
              </p:txBody>
            </p:sp>
          </mc:Fallback>
        </mc:AlternateContent>
      </p:grpSp>
      <p:sp>
        <p:nvSpPr>
          <p:cNvPr id="269" name="Rectangle 268"/>
          <p:cNvSpPr/>
          <p:nvPr/>
        </p:nvSpPr>
        <p:spPr>
          <a:xfrm>
            <a:off x="6525650" y="1769277"/>
            <a:ext cx="800219" cy="430887"/>
          </a:xfrm>
          <a:prstGeom prst="rect">
            <a:avLst/>
          </a:prstGeom>
        </p:spPr>
        <p:txBody>
          <a:bodyPr wrap="none">
            <a:spAutoFit/>
          </a:bodyPr>
          <a:lstStyle/>
          <a:p>
            <a:pPr algn="ctr"/>
            <a:r>
              <a:rPr lang="en-US" sz="1100" dirty="0">
                <a:solidFill>
                  <a:schemeClr val="tx1"/>
                </a:solidFill>
                <a:latin typeface="Arial" panose="020B0604020202020204" pitchFamily="34" charset="0"/>
                <a:cs typeface="Arial" panose="020B0604020202020204" pitchFamily="34" charset="0"/>
              </a:rPr>
              <a:t>Output of </a:t>
            </a:r>
          </a:p>
          <a:p>
            <a:pPr algn="ctr"/>
            <a:r>
              <a:rPr lang="en-US" sz="1100" dirty="0">
                <a:solidFill>
                  <a:schemeClr val="tx1"/>
                </a:solidFill>
                <a:latin typeface="Arial" panose="020B0604020202020204" pitchFamily="34" charset="0"/>
                <a:cs typeface="Arial" panose="020B0604020202020204" pitchFamily="34" charset="0"/>
              </a:rPr>
              <a:t>DFT (M)</a:t>
            </a:r>
          </a:p>
        </p:txBody>
      </p:sp>
      <p:sp>
        <p:nvSpPr>
          <p:cNvPr id="272" name="TextBox 271"/>
          <p:cNvSpPr txBox="1"/>
          <p:nvPr/>
        </p:nvSpPr>
        <p:spPr>
          <a:xfrm>
            <a:off x="4209040" y="2650607"/>
            <a:ext cx="578858" cy="261610"/>
          </a:xfrm>
          <a:prstGeom prst="rect">
            <a:avLst/>
          </a:prstGeom>
          <a:noFill/>
        </p:spPr>
        <p:txBody>
          <a:bodyPr wrap="square" rtlCol="0">
            <a:spAutoFit/>
          </a:bodyPr>
          <a:lstStyle/>
          <a:p>
            <a:r>
              <a:rPr lang="en-US" sz="1100" dirty="0">
                <a:solidFill>
                  <a:schemeClr val="tx1"/>
                </a:solidFill>
              </a:rPr>
              <a:t>(a)</a:t>
            </a:r>
            <a:endParaRPr lang="en-US" sz="2000" dirty="0">
              <a:solidFill>
                <a:schemeClr val="tx1"/>
              </a:solidFill>
            </a:endParaRPr>
          </a:p>
        </p:txBody>
      </p:sp>
      <p:sp>
        <p:nvSpPr>
          <p:cNvPr id="273" name="TextBox 272"/>
          <p:cNvSpPr txBox="1"/>
          <p:nvPr/>
        </p:nvSpPr>
        <p:spPr>
          <a:xfrm>
            <a:off x="4206310" y="3132671"/>
            <a:ext cx="578858" cy="261610"/>
          </a:xfrm>
          <a:prstGeom prst="rect">
            <a:avLst/>
          </a:prstGeom>
          <a:noFill/>
        </p:spPr>
        <p:txBody>
          <a:bodyPr wrap="square" rtlCol="0">
            <a:spAutoFit/>
          </a:bodyPr>
          <a:lstStyle/>
          <a:p>
            <a:r>
              <a:rPr lang="en-US" sz="1100" dirty="0">
                <a:solidFill>
                  <a:schemeClr val="tx1"/>
                </a:solidFill>
              </a:rPr>
              <a:t>(b)</a:t>
            </a:r>
            <a:endParaRPr lang="en-US" sz="2000" dirty="0">
              <a:solidFill>
                <a:schemeClr val="tx1"/>
              </a:solidFill>
            </a:endParaRPr>
          </a:p>
        </p:txBody>
      </p:sp>
      <p:sp>
        <p:nvSpPr>
          <p:cNvPr id="274" name="TextBox 273"/>
          <p:cNvSpPr txBox="1"/>
          <p:nvPr/>
        </p:nvSpPr>
        <p:spPr>
          <a:xfrm>
            <a:off x="4206310" y="3647375"/>
            <a:ext cx="578858" cy="261610"/>
          </a:xfrm>
          <a:prstGeom prst="rect">
            <a:avLst/>
          </a:prstGeom>
          <a:noFill/>
        </p:spPr>
        <p:txBody>
          <a:bodyPr wrap="square" rtlCol="0">
            <a:spAutoFit/>
          </a:bodyPr>
          <a:lstStyle/>
          <a:p>
            <a:r>
              <a:rPr lang="en-US" sz="1100" dirty="0">
                <a:solidFill>
                  <a:schemeClr val="tx1"/>
                </a:solidFill>
              </a:rPr>
              <a:t>(c)</a:t>
            </a:r>
            <a:endParaRPr lang="en-US" sz="2000" dirty="0">
              <a:solidFill>
                <a:schemeClr val="tx1"/>
              </a:solidFill>
            </a:endParaRPr>
          </a:p>
        </p:txBody>
      </p:sp>
      <p:sp>
        <p:nvSpPr>
          <p:cNvPr id="275" name="TextBox 274"/>
          <p:cNvSpPr txBox="1"/>
          <p:nvPr/>
        </p:nvSpPr>
        <p:spPr>
          <a:xfrm>
            <a:off x="5463501" y="2249424"/>
            <a:ext cx="578858" cy="261610"/>
          </a:xfrm>
          <a:prstGeom prst="rect">
            <a:avLst/>
          </a:prstGeom>
          <a:noFill/>
        </p:spPr>
        <p:txBody>
          <a:bodyPr wrap="square" rtlCol="0">
            <a:spAutoFit/>
          </a:bodyPr>
          <a:lstStyle/>
          <a:p>
            <a:r>
              <a:rPr lang="en-US" sz="1100" dirty="0">
                <a:solidFill>
                  <a:schemeClr val="tx1"/>
                </a:solidFill>
              </a:rPr>
              <a:t>(a)</a:t>
            </a:r>
            <a:r>
              <a:rPr lang="en-US" sz="1100" dirty="0">
                <a:solidFill>
                  <a:schemeClr val="tx1"/>
                </a:solidFill>
                <a:sym typeface="Wingdings" panose="05000000000000000000" pitchFamily="2" charset="2"/>
              </a:rPr>
              <a:t></a:t>
            </a:r>
            <a:endParaRPr lang="en-US" sz="2000" dirty="0">
              <a:solidFill>
                <a:schemeClr val="tx1"/>
              </a:solidFill>
            </a:endParaRPr>
          </a:p>
        </p:txBody>
      </p:sp>
      <p:sp>
        <p:nvSpPr>
          <p:cNvPr id="276" name="TextBox 275"/>
          <p:cNvSpPr txBox="1"/>
          <p:nvPr/>
        </p:nvSpPr>
        <p:spPr>
          <a:xfrm>
            <a:off x="5451328" y="3052314"/>
            <a:ext cx="578858" cy="261610"/>
          </a:xfrm>
          <a:prstGeom prst="rect">
            <a:avLst/>
          </a:prstGeom>
          <a:noFill/>
        </p:spPr>
        <p:txBody>
          <a:bodyPr wrap="square" rtlCol="0">
            <a:spAutoFit/>
          </a:bodyPr>
          <a:lstStyle/>
          <a:p>
            <a:r>
              <a:rPr lang="en-US" sz="1100" dirty="0">
                <a:solidFill>
                  <a:schemeClr val="tx1"/>
                </a:solidFill>
              </a:rPr>
              <a:t>(b)</a:t>
            </a:r>
            <a:r>
              <a:rPr lang="en-US" sz="1100" dirty="0">
                <a:solidFill>
                  <a:schemeClr val="tx1"/>
                </a:solidFill>
                <a:sym typeface="Wingdings" panose="05000000000000000000" pitchFamily="2" charset="2"/>
              </a:rPr>
              <a:t></a:t>
            </a:r>
            <a:endParaRPr lang="en-US" sz="2000" dirty="0">
              <a:solidFill>
                <a:schemeClr val="tx1"/>
              </a:solidFill>
            </a:endParaRPr>
          </a:p>
        </p:txBody>
      </p:sp>
      <p:sp>
        <p:nvSpPr>
          <p:cNvPr id="277" name="TextBox 276"/>
          <p:cNvSpPr txBox="1"/>
          <p:nvPr/>
        </p:nvSpPr>
        <p:spPr>
          <a:xfrm>
            <a:off x="5477625" y="3754645"/>
            <a:ext cx="578858" cy="261610"/>
          </a:xfrm>
          <a:prstGeom prst="rect">
            <a:avLst/>
          </a:prstGeom>
          <a:noFill/>
        </p:spPr>
        <p:txBody>
          <a:bodyPr wrap="square" rtlCol="0">
            <a:spAutoFit/>
          </a:bodyPr>
          <a:lstStyle/>
          <a:p>
            <a:r>
              <a:rPr lang="en-US" sz="1100" dirty="0">
                <a:solidFill>
                  <a:schemeClr val="tx1"/>
                </a:solidFill>
              </a:rPr>
              <a:t>(c)</a:t>
            </a:r>
            <a:r>
              <a:rPr lang="en-US" sz="1100" dirty="0">
                <a:solidFill>
                  <a:schemeClr val="tx1"/>
                </a:solidFill>
                <a:sym typeface="Wingdings" panose="05000000000000000000" pitchFamily="2" charset="2"/>
              </a:rPr>
              <a:t></a:t>
            </a:r>
            <a:endParaRPr lang="en-US" sz="2000" dirty="0">
              <a:solidFill>
                <a:schemeClr val="tx1"/>
              </a:solidFill>
            </a:endParaRPr>
          </a:p>
        </p:txBody>
      </p:sp>
      <p:sp>
        <p:nvSpPr>
          <p:cNvPr id="278" name="TextBox 277"/>
          <p:cNvSpPr txBox="1"/>
          <p:nvPr/>
        </p:nvSpPr>
        <p:spPr>
          <a:xfrm>
            <a:off x="2487606" y="2650477"/>
            <a:ext cx="578858" cy="261610"/>
          </a:xfrm>
          <a:prstGeom prst="rect">
            <a:avLst/>
          </a:prstGeom>
          <a:noFill/>
        </p:spPr>
        <p:txBody>
          <a:bodyPr wrap="square" rtlCol="0">
            <a:spAutoFit/>
          </a:bodyPr>
          <a:lstStyle/>
          <a:p>
            <a:r>
              <a:rPr lang="en-US" sz="1100" dirty="0">
                <a:solidFill>
                  <a:schemeClr val="tx1"/>
                </a:solidFill>
              </a:rPr>
              <a:t>(a)</a:t>
            </a:r>
            <a:endParaRPr lang="en-US" sz="2000" dirty="0">
              <a:solidFill>
                <a:schemeClr val="tx1"/>
              </a:solidFill>
            </a:endParaRPr>
          </a:p>
        </p:txBody>
      </p:sp>
      <p:sp>
        <p:nvSpPr>
          <p:cNvPr id="279" name="TextBox 278"/>
          <p:cNvSpPr txBox="1"/>
          <p:nvPr/>
        </p:nvSpPr>
        <p:spPr>
          <a:xfrm>
            <a:off x="2484876" y="3132541"/>
            <a:ext cx="578858" cy="261610"/>
          </a:xfrm>
          <a:prstGeom prst="rect">
            <a:avLst/>
          </a:prstGeom>
          <a:noFill/>
        </p:spPr>
        <p:txBody>
          <a:bodyPr wrap="square" rtlCol="0">
            <a:spAutoFit/>
          </a:bodyPr>
          <a:lstStyle/>
          <a:p>
            <a:r>
              <a:rPr lang="en-US" sz="1100" dirty="0">
                <a:solidFill>
                  <a:schemeClr val="tx1"/>
                </a:solidFill>
              </a:rPr>
              <a:t>(b)</a:t>
            </a:r>
            <a:endParaRPr lang="en-US" sz="2000" dirty="0">
              <a:solidFill>
                <a:schemeClr val="tx1"/>
              </a:solidFill>
            </a:endParaRPr>
          </a:p>
        </p:txBody>
      </p:sp>
      <p:sp>
        <p:nvSpPr>
          <p:cNvPr id="280" name="TextBox 279"/>
          <p:cNvSpPr txBox="1"/>
          <p:nvPr/>
        </p:nvSpPr>
        <p:spPr>
          <a:xfrm>
            <a:off x="2484876" y="3647245"/>
            <a:ext cx="578858" cy="261610"/>
          </a:xfrm>
          <a:prstGeom prst="rect">
            <a:avLst/>
          </a:prstGeom>
          <a:noFill/>
        </p:spPr>
        <p:txBody>
          <a:bodyPr wrap="square" rtlCol="0">
            <a:spAutoFit/>
          </a:bodyPr>
          <a:lstStyle/>
          <a:p>
            <a:r>
              <a:rPr lang="en-US" sz="1100" dirty="0">
                <a:solidFill>
                  <a:schemeClr val="tx1"/>
                </a:solidFill>
              </a:rPr>
              <a:t>(c)</a:t>
            </a:r>
            <a:endParaRPr lang="en-US" sz="2000" dirty="0">
              <a:solidFill>
                <a:schemeClr val="tx1"/>
              </a:solidFill>
            </a:endParaRPr>
          </a:p>
        </p:txBody>
      </p:sp>
      <p:sp>
        <p:nvSpPr>
          <p:cNvPr id="281" name="Content Placeholder 2"/>
          <p:cNvSpPr>
            <a:spLocks noGrp="1"/>
          </p:cNvSpPr>
          <p:nvPr>
            <p:ph idx="1"/>
          </p:nvPr>
        </p:nvSpPr>
        <p:spPr>
          <a:xfrm>
            <a:off x="673654" y="4344534"/>
            <a:ext cx="7770813" cy="441766"/>
          </a:xfrm>
        </p:spPr>
        <p:txBody>
          <a:bodyPr/>
          <a:lstStyle/>
          <a:p>
            <a:pPr algn="just">
              <a:buFont typeface="Arial" panose="020B0604020202020204" pitchFamily="34" charset="0"/>
              <a:buChar char="•"/>
            </a:pPr>
            <a:r>
              <a:rPr lang="en-US" sz="1800" dirty="0">
                <a:solidFill>
                  <a:schemeClr val="tx1"/>
                </a:solidFill>
              </a:rPr>
              <a:t>DFT-spread operation is compatible with low-complexity PAPR reduction methods</a:t>
            </a:r>
          </a:p>
          <a:p>
            <a:pPr algn="just">
              <a:buFont typeface="Arial" panose="020B0604020202020204" pitchFamily="34" charset="0"/>
              <a:buChar char="•"/>
            </a:pPr>
            <a:r>
              <a:rPr lang="en-US" sz="1800" dirty="0">
                <a:solidFill>
                  <a:schemeClr val="tx1"/>
                </a:solidFill>
              </a:rPr>
              <a:t>In [10, 11], it is shown that the PAPR can be reduced further if the output of DFT is extended cyclically (b) and the extended block is windowed (c)</a:t>
            </a:r>
          </a:p>
          <a:p>
            <a:pPr lvl="1" algn="just">
              <a:buFont typeface="Arial" panose="020B0604020202020204" pitchFamily="34" charset="0"/>
              <a:buChar char="•"/>
            </a:pPr>
            <a:r>
              <a:rPr lang="en-US" sz="1400" dirty="0">
                <a:solidFill>
                  <a:schemeClr val="tx1"/>
                </a:solidFill>
              </a:rPr>
              <a:t>This operation changes the </a:t>
            </a:r>
            <a:r>
              <a:rPr lang="en-US" sz="1400" dirty="0" err="1">
                <a:solidFill>
                  <a:schemeClr val="tx1"/>
                </a:solidFill>
              </a:rPr>
              <a:t>sinc</a:t>
            </a:r>
            <a:r>
              <a:rPr lang="en-US" sz="1400" dirty="0">
                <a:solidFill>
                  <a:schemeClr val="tx1"/>
                </a:solidFill>
              </a:rPr>
              <a:t> kernel of DFT-spread OFDM</a:t>
            </a:r>
          </a:p>
          <a:p>
            <a:pPr algn="just">
              <a:buFont typeface="Arial" panose="020B0604020202020204" pitchFamily="34" charset="0"/>
              <a:buChar char="•"/>
            </a:pPr>
            <a:r>
              <a:rPr lang="en-US" sz="1800" dirty="0">
                <a:solidFill>
                  <a:schemeClr val="tx1"/>
                </a:solidFill>
              </a:rPr>
              <a:t>DFT-spread OFDM receiver can exploit the energy on the extended bands with coherent additions (see Appendix III)</a:t>
            </a:r>
          </a:p>
          <a:p>
            <a:pPr algn="just">
              <a:buFont typeface="Arial" panose="020B0604020202020204" pitchFamily="34" charset="0"/>
              <a:buChar char="•"/>
            </a:pPr>
            <a:endParaRPr lang="en-US" sz="1800" dirty="0">
              <a:solidFill>
                <a:schemeClr val="tx1"/>
              </a:solidFill>
            </a:endParaRPr>
          </a:p>
        </p:txBody>
      </p:sp>
      <p:sp>
        <p:nvSpPr>
          <p:cNvPr id="56" name="Footer Placeholder 4"/>
          <p:cNvSpPr>
            <a:spLocks noGrp="1"/>
          </p:cNvSpPr>
          <p:nvPr>
            <p:ph type="ftr" idx="16"/>
          </p:nvPr>
        </p:nvSpPr>
        <p:spPr>
          <a:xfrm>
            <a:off x="5500694" y="6475413"/>
            <a:ext cx="3041644" cy="180975"/>
          </a:xfrm>
        </p:spPr>
        <p:txBody>
          <a:bodyPr/>
          <a:lstStyle/>
          <a:p>
            <a:r>
              <a:rPr lang="en-GB" dirty="0"/>
              <a:t>Rui Yang (InterDigital)</a:t>
            </a:r>
          </a:p>
        </p:txBody>
      </p:sp>
    </p:spTree>
    <p:extLst>
      <p:ext uri="{BB962C8B-B14F-4D97-AF65-F5344CB8AC3E}">
        <p14:creationId xmlns:p14="http://schemas.microsoft.com/office/powerpoint/2010/main" val="268213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521985" y="1600548"/>
            <a:ext cx="4521076" cy="3390083"/>
          </a:xfrm>
          <a:prstGeom prst="rect">
            <a:avLst/>
          </a:prstGeom>
        </p:spPr>
      </p:pic>
      <p:pic>
        <p:nvPicPr>
          <p:cNvPr id="8" name="Picture 7"/>
          <p:cNvPicPr>
            <a:picLocks noChangeAspect="1"/>
          </p:cNvPicPr>
          <p:nvPr/>
        </p:nvPicPr>
        <p:blipFill>
          <a:blip r:embed="rId3"/>
          <a:stretch>
            <a:fillRect/>
          </a:stretch>
        </p:blipFill>
        <p:spPr>
          <a:xfrm>
            <a:off x="352549" y="1593428"/>
            <a:ext cx="4521076" cy="3390083"/>
          </a:xfrm>
          <a:prstGeom prst="rect">
            <a:avLst/>
          </a:prstGeom>
        </p:spPr>
      </p:pic>
      <p:sp>
        <p:nvSpPr>
          <p:cNvPr id="2" name="Title 1"/>
          <p:cNvSpPr>
            <a:spLocks noGrp="1"/>
          </p:cNvSpPr>
          <p:nvPr>
            <p:ph type="title"/>
          </p:nvPr>
        </p:nvSpPr>
        <p:spPr/>
        <p:txBody>
          <a:bodyPr/>
          <a:lstStyle/>
          <a:p>
            <a:r>
              <a:rPr lang="en-US" dirty="0"/>
              <a:t>PAPR Results with Frequency Domain Windowing</a:t>
            </a:r>
          </a:p>
        </p:txBody>
      </p:sp>
      <p:sp>
        <p:nvSpPr>
          <p:cNvPr id="30" name="Content Placeholder 29"/>
          <p:cNvSpPr>
            <a:spLocks noGrp="1"/>
          </p:cNvSpPr>
          <p:nvPr>
            <p:ph idx="1"/>
          </p:nvPr>
        </p:nvSpPr>
        <p:spPr>
          <a:xfrm>
            <a:off x="598673" y="4913723"/>
            <a:ext cx="5559696" cy="1180690"/>
          </a:xfrm>
        </p:spPr>
        <p:txBody>
          <a:bodyPr/>
          <a:lstStyle/>
          <a:p>
            <a:pPr>
              <a:buFont typeface="Arial" panose="020B0604020202020204" pitchFamily="34" charset="0"/>
              <a:buChar char="•"/>
            </a:pPr>
            <a:r>
              <a:rPr lang="en-US" sz="1800" dirty="0"/>
              <a:t>The results show that frequency domain windowing (i.e., DFT-s Windowed OFDM) reduces PAPR of DFT-spread OFDM further, even for 64 QAM</a:t>
            </a:r>
          </a:p>
          <a:p>
            <a:pPr>
              <a:buFont typeface="Arial" panose="020B0604020202020204" pitchFamily="34" charset="0"/>
              <a:buChar char="•"/>
            </a:pPr>
            <a:r>
              <a:rPr lang="en-US" sz="1800" dirty="0"/>
              <a:t>Windowing functions are provided in Appendix II</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3" name="Rectangle 2"/>
          <p:cNvSpPr/>
          <p:nvPr/>
        </p:nvSpPr>
        <p:spPr bwMode="auto">
          <a:xfrm>
            <a:off x="6431766" y="5186448"/>
            <a:ext cx="533400" cy="3048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solidFill>
                  <a:schemeClr val="tx1"/>
                </a:solidFill>
                <a:latin typeface="Arial" panose="020B0604020202020204" pitchFamily="34" charset="0"/>
                <a:cs typeface="Arial" panose="020B0604020202020204" pitchFamily="34" charset="0"/>
              </a:rPr>
              <a:t>DFT</a:t>
            </a:r>
          </a:p>
        </p:txBody>
      </p:sp>
      <p:sp>
        <p:nvSpPr>
          <p:cNvPr id="6" name="Rectangle 5"/>
          <p:cNvSpPr/>
          <p:nvPr/>
        </p:nvSpPr>
        <p:spPr bwMode="auto">
          <a:xfrm>
            <a:off x="6431766" y="5803394"/>
            <a:ext cx="533400" cy="3048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DFT</a:t>
            </a:r>
          </a:p>
        </p:txBody>
      </p:sp>
      <p:sp>
        <p:nvSpPr>
          <p:cNvPr id="7" name="Rectangle 6"/>
          <p:cNvSpPr/>
          <p:nvPr/>
        </p:nvSpPr>
        <p:spPr bwMode="auto">
          <a:xfrm>
            <a:off x="8100392" y="4983511"/>
            <a:ext cx="533400" cy="129614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a:solidFill>
                  <a:schemeClr val="tx1"/>
                </a:solidFill>
                <a:latin typeface="Arial" panose="020B0604020202020204" pitchFamily="34" charset="0"/>
                <a:cs typeface="Arial" panose="020B0604020202020204" pitchFamily="34" charset="0"/>
              </a:rPr>
              <a:t>IDFT</a:t>
            </a:r>
          </a:p>
        </p:txBody>
      </p:sp>
      <p:cxnSp>
        <p:nvCxnSpPr>
          <p:cNvPr id="9" name="Straight Arrow Connector 8"/>
          <p:cNvCxnSpPr>
            <a:stCxn id="3" idx="3"/>
          </p:cNvCxnSpPr>
          <p:nvPr/>
        </p:nvCxnSpPr>
        <p:spPr bwMode="auto">
          <a:xfrm>
            <a:off x="6965166" y="5338848"/>
            <a:ext cx="228600"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1" name="Straight Arrow Connector 10"/>
          <p:cNvCxnSpPr>
            <a:stCxn id="6" idx="3"/>
          </p:cNvCxnSpPr>
          <p:nvPr/>
        </p:nvCxnSpPr>
        <p:spPr bwMode="auto">
          <a:xfrm flipV="1">
            <a:off x="6965166" y="5954207"/>
            <a:ext cx="228600" cy="1587"/>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2" name="Straight Arrow Connector 11"/>
          <p:cNvCxnSpPr>
            <a:endCxn id="3" idx="1"/>
          </p:cNvCxnSpPr>
          <p:nvPr/>
        </p:nvCxnSpPr>
        <p:spPr bwMode="auto">
          <a:xfrm>
            <a:off x="6201072" y="5338848"/>
            <a:ext cx="230694"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13" name="Straight Arrow Connector 12"/>
          <p:cNvCxnSpPr>
            <a:endCxn id="6" idx="1"/>
          </p:cNvCxnSpPr>
          <p:nvPr/>
        </p:nvCxnSpPr>
        <p:spPr bwMode="auto">
          <a:xfrm flipV="1">
            <a:off x="6201072" y="5955794"/>
            <a:ext cx="230694" cy="1"/>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14" name="TextBox 13"/>
          <p:cNvSpPr txBox="1"/>
          <p:nvPr/>
        </p:nvSpPr>
        <p:spPr>
          <a:xfrm rot="16200000">
            <a:off x="6371580" y="5409982"/>
            <a:ext cx="492443" cy="461665"/>
          </a:xfrm>
          <a:prstGeom prst="rect">
            <a:avLst/>
          </a:prstGeom>
          <a:noFill/>
        </p:spPr>
        <p:txBody>
          <a:bodyPr wrap="none" rtlCol="0">
            <a:spAutoFit/>
          </a:bodyPr>
          <a:lstStyle/>
          <a:p>
            <a:r>
              <a:rPr lang="en-US" dirty="0">
                <a:solidFill>
                  <a:schemeClr val="tx1"/>
                </a:solidFill>
              </a:rPr>
              <a:t>…</a:t>
            </a:r>
          </a:p>
        </p:txBody>
      </p:sp>
      <p:cxnSp>
        <p:nvCxnSpPr>
          <p:cNvPr id="16" name="Straight Arrow Connector 15"/>
          <p:cNvCxnSpPr>
            <a:stCxn id="7" idx="3"/>
          </p:cNvCxnSpPr>
          <p:nvPr/>
        </p:nvCxnSpPr>
        <p:spPr bwMode="auto">
          <a:xfrm>
            <a:off x="8633792" y="5631583"/>
            <a:ext cx="228600"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 name="TextBox 17"/>
              <p:cNvSpPr txBox="1"/>
              <p:nvPr/>
            </p:nvSpPr>
            <p:spPr>
              <a:xfrm>
                <a:off x="6037620" y="5016071"/>
                <a:ext cx="46570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solidFill>
                              <a:latin typeface="Cambria Math" panose="02040503050406030204" pitchFamily="18" charset="0"/>
                            </a:rPr>
                          </m:ctrlPr>
                        </m:sSubPr>
                        <m:e>
                          <m:r>
                            <a:rPr lang="en-US" sz="1600" b="1" i="0" dirty="0" smtClean="0">
                              <a:solidFill>
                                <a:schemeClr val="tx1"/>
                              </a:solidFill>
                              <a:latin typeface="Cambria Math" panose="02040503050406030204" pitchFamily="18" charset="0"/>
                            </a:rPr>
                            <m:t>𝐝</m:t>
                          </m:r>
                        </m:e>
                        <m:sub>
                          <m:r>
                            <a:rPr lang="en-US" sz="1600" b="0" i="1" dirty="0" smtClean="0">
                              <a:solidFill>
                                <a:schemeClr val="tx1"/>
                              </a:solidFill>
                              <a:latin typeface="Cambria Math" panose="02040503050406030204" pitchFamily="18" charset="0"/>
                            </a:rPr>
                            <m:t>1</m:t>
                          </m:r>
                        </m:sub>
                      </m:sSub>
                    </m:oMath>
                  </m:oMathPara>
                </a14:m>
                <a:endParaRPr lang="en-US" b="1"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37620" y="5016071"/>
                <a:ext cx="465704"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011972" y="5631482"/>
                <a:ext cx="4913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dirty="0" smtClean="0">
                              <a:solidFill>
                                <a:schemeClr val="tx1"/>
                              </a:solidFill>
                              <a:latin typeface="Cambria Math" panose="02040503050406030204" pitchFamily="18" charset="0"/>
                            </a:rPr>
                          </m:ctrlPr>
                        </m:sSubPr>
                        <m:e>
                          <m:r>
                            <a:rPr lang="en-US" sz="1600" b="1" i="0" dirty="0" smtClean="0">
                              <a:solidFill>
                                <a:schemeClr val="tx1"/>
                              </a:solidFill>
                              <a:latin typeface="Cambria Math" panose="02040503050406030204" pitchFamily="18" charset="0"/>
                            </a:rPr>
                            <m:t>𝐝</m:t>
                          </m:r>
                        </m:e>
                        <m:sub>
                          <m:r>
                            <a:rPr lang="en-US" sz="1600" b="0" i="1" dirty="0" smtClean="0">
                              <a:solidFill>
                                <a:schemeClr val="tx1"/>
                              </a:solidFill>
                              <a:latin typeface="Cambria Math" panose="02040503050406030204" pitchFamily="18" charset="0"/>
                            </a:rPr>
                            <m:t>𝐾</m:t>
                          </m:r>
                        </m:sub>
                      </m:sSub>
                    </m:oMath>
                  </m:oMathPara>
                </a14:m>
                <a:endParaRPr lang="en-US"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011972" y="5631482"/>
                <a:ext cx="491352" cy="338554"/>
              </a:xfrm>
              <a:prstGeom prst="rect">
                <a:avLst/>
              </a:prstGeom>
              <a:blipFill>
                <a:blip r:embed="rId5"/>
                <a:stretch>
                  <a:fillRect/>
                </a:stretch>
              </a:blipFill>
            </p:spPr>
            <p:txBody>
              <a:bodyPr/>
              <a:lstStyle/>
              <a:p>
                <a:r>
                  <a:rPr lang="en-US">
                    <a:noFill/>
                  </a:rPr>
                  <a:t> </a:t>
                </a:r>
              </a:p>
            </p:txBody>
          </p:sp>
        </mc:Fallback>
      </mc:AlternateContent>
      <p:sp>
        <p:nvSpPr>
          <p:cNvPr id="23" name="Rectangle 22"/>
          <p:cNvSpPr/>
          <p:nvPr/>
        </p:nvSpPr>
        <p:spPr bwMode="auto">
          <a:xfrm>
            <a:off x="7192581" y="5158021"/>
            <a:ext cx="686985" cy="3688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50" dirty="0">
                <a:solidFill>
                  <a:schemeClr val="tx1"/>
                </a:solidFill>
                <a:latin typeface="Arial" panose="020B0604020202020204" pitchFamily="34" charset="0"/>
                <a:cs typeface="Arial" panose="020B0604020202020204" pitchFamily="34" charset="0"/>
              </a:rPr>
              <a:t>Ext. &amp; Win.</a:t>
            </a:r>
          </a:p>
        </p:txBody>
      </p:sp>
      <p:sp>
        <p:nvSpPr>
          <p:cNvPr id="25" name="Rectangle 24"/>
          <p:cNvSpPr/>
          <p:nvPr/>
        </p:nvSpPr>
        <p:spPr bwMode="auto">
          <a:xfrm>
            <a:off x="7190602" y="5769803"/>
            <a:ext cx="686985" cy="3688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50" dirty="0">
                <a:solidFill>
                  <a:schemeClr val="tx1"/>
                </a:solidFill>
                <a:latin typeface="Arial" panose="020B0604020202020204" pitchFamily="34" charset="0"/>
                <a:cs typeface="Arial" panose="020B0604020202020204" pitchFamily="34" charset="0"/>
              </a:rPr>
              <a:t>Ext. &amp; Win.</a:t>
            </a:r>
          </a:p>
        </p:txBody>
      </p:sp>
      <p:cxnSp>
        <p:nvCxnSpPr>
          <p:cNvPr id="26" name="Straight Arrow Connector 25"/>
          <p:cNvCxnSpPr/>
          <p:nvPr/>
        </p:nvCxnSpPr>
        <p:spPr bwMode="auto">
          <a:xfrm>
            <a:off x="7877587" y="5334924"/>
            <a:ext cx="228600" cy="0"/>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flipV="1">
            <a:off x="7877587" y="5950283"/>
            <a:ext cx="228600" cy="1587"/>
          </a:xfrm>
          <a:prstGeom prst="straightConnector1">
            <a:avLst/>
          </a:prstGeom>
          <a:solidFill>
            <a:srgbClr val="00B8FF"/>
          </a:solidFill>
          <a:ln w="28575" cap="flat" cmpd="sng" algn="ctr">
            <a:solidFill>
              <a:schemeClr val="tx1"/>
            </a:solidFill>
            <a:prstDash val="solid"/>
            <a:round/>
            <a:headEnd type="none" w="med" len="med"/>
            <a:tailEnd type="triangle"/>
          </a:ln>
          <a:effectLst/>
        </p:spPr>
      </p:cxnSp>
      <p:sp>
        <p:nvSpPr>
          <p:cNvPr id="22"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24"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288234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842650"/>
          </a:xfrm>
        </p:spPr>
        <p:txBody>
          <a:bodyPr/>
          <a:lstStyle/>
          <a:p>
            <a:r>
              <a:rPr lang="en-US" dirty="0"/>
              <a:t>Spectrum Results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3" name="Picture 2"/>
          <p:cNvPicPr>
            <a:picLocks noChangeAspect="1"/>
          </p:cNvPicPr>
          <p:nvPr/>
        </p:nvPicPr>
        <p:blipFill>
          <a:blip r:embed="rId2"/>
          <a:stretch>
            <a:fillRect/>
          </a:stretch>
        </p:blipFill>
        <p:spPr>
          <a:xfrm>
            <a:off x="4344988" y="1556792"/>
            <a:ext cx="4897589" cy="3672408"/>
          </a:xfrm>
          <a:prstGeom prst="rect">
            <a:avLst/>
          </a:prstGeom>
        </p:spPr>
      </p:pic>
      <p:pic>
        <p:nvPicPr>
          <p:cNvPr id="5" name="Picture 4"/>
          <p:cNvPicPr>
            <a:picLocks noChangeAspect="1"/>
          </p:cNvPicPr>
          <p:nvPr/>
        </p:nvPicPr>
        <p:blipFill>
          <a:blip r:embed="rId3"/>
          <a:stretch>
            <a:fillRect/>
          </a:stretch>
        </p:blipFill>
        <p:spPr>
          <a:xfrm>
            <a:off x="-99558" y="1526284"/>
            <a:ext cx="4973183" cy="3729091"/>
          </a:xfrm>
          <a:prstGeom prst="rect">
            <a:avLst/>
          </a:prstGeom>
        </p:spPr>
      </p:pic>
      <p:sp>
        <p:nvSpPr>
          <p:cNvPr id="8" name="Content Placeholder 29"/>
          <p:cNvSpPr>
            <a:spLocks noGrp="1"/>
          </p:cNvSpPr>
          <p:nvPr>
            <p:ph idx="1"/>
          </p:nvPr>
        </p:nvSpPr>
        <p:spPr>
          <a:xfrm>
            <a:off x="685800" y="5229200"/>
            <a:ext cx="7990656" cy="929840"/>
          </a:xfrm>
        </p:spPr>
        <p:txBody>
          <a:bodyPr/>
          <a:lstStyle/>
          <a:p>
            <a:pPr>
              <a:buFont typeface="Arial" panose="020B0604020202020204" pitchFamily="34" charset="0"/>
              <a:buChar char="•"/>
            </a:pPr>
            <a:r>
              <a:rPr lang="en-US" sz="1800" dirty="0"/>
              <a:t>Multi-DFT-spread OFDM </a:t>
            </a:r>
            <a:r>
              <a:rPr lang="en-US" sz="1800" u="sng" dirty="0" smtClean="0"/>
              <a:t>jointly</a:t>
            </a:r>
            <a:r>
              <a:rPr lang="en-US" sz="1800" dirty="0" smtClean="0"/>
              <a:t> </a:t>
            </a:r>
            <a:r>
              <a:rPr lang="en-US" sz="1800" dirty="0"/>
              <a:t>reduces the out-of-band (OOB) leakage and PAPR as compared to </a:t>
            </a:r>
            <a:r>
              <a:rPr lang="en-US" sz="1800" dirty="0" smtClean="0"/>
              <a:t>CP-OFDM </a:t>
            </a:r>
            <a:r>
              <a:rPr lang="en-US" sz="1800" dirty="0"/>
              <a:t>without applying extra operation</a:t>
            </a:r>
          </a:p>
          <a:p>
            <a:pPr>
              <a:buFont typeface="Arial" panose="020B0604020202020204" pitchFamily="34" charset="0"/>
              <a:buChar char="•"/>
            </a:pPr>
            <a:r>
              <a:rPr lang="en-US" sz="1800" dirty="0"/>
              <a:t>Frequency domain windowing also reduces the OOB emission</a:t>
            </a:r>
          </a:p>
        </p:txBody>
      </p:sp>
      <p:sp>
        <p:nvSpPr>
          <p:cNvPr id="7" name="Footer Placeholder 4"/>
          <p:cNvSpPr>
            <a:spLocks noGrp="1"/>
          </p:cNvSpPr>
          <p:nvPr>
            <p:ph type="ftr" idx="16"/>
          </p:nvPr>
        </p:nvSpPr>
        <p:spPr>
          <a:xfrm>
            <a:off x="5500694" y="6475413"/>
            <a:ext cx="3041644" cy="180975"/>
          </a:xfrm>
        </p:spPr>
        <p:txBody>
          <a:bodyPr/>
          <a:lstStyle/>
          <a:p>
            <a:r>
              <a:rPr lang="en-GB" dirty="0"/>
              <a:t>Rui Yang (InterDigital)</a:t>
            </a:r>
          </a:p>
        </p:txBody>
      </p:sp>
    </p:spTree>
    <p:extLst>
      <p:ext uri="{BB962C8B-B14F-4D97-AF65-F5344CB8AC3E}">
        <p14:creationId xmlns:p14="http://schemas.microsoft.com/office/powerpoint/2010/main" val="142919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0813" cy="726976"/>
          </a:xfrm>
        </p:spPr>
        <p:txBody>
          <a:bodyPr/>
          <a:lstStyle/>
          <a:p>
            <a:r>
              <a:rPr lang="en-US" dirty="0"/>
              <a:t>Throughput Results (1/3) – Assumptions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25" name="Rectangle 2"/>
          <p:cNvSpPr txBox="1">
            <a:spLocks noChangeArrowheads="1"/>
          </p:cNvSpPr>
          <p:nvPr/>
        </p:nvSpPr>
        <p:spPr bwMode="auto">
          <a:xfrm>
            <a:off x="769938" y="3352037"/>
            <a:ext cx="7772400" cy="290479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lgn="just">
              <a:buFont typeface="Arial" panose="020B0604020202020204" pitchFamily="34" charset="0"/>
              <a:buChar char="•"/>
            </a:pPr>
            <a:r>
              <a:rPr lang="en-US" sz="1600" dirty="0">
                <a:solidFill>
                  <a:schemeClr val="tx1"/>
                </a:solidFill>
              </a:rPr>
              <a:t>Channel: </a:t>
            </a:r>
            <a:r>
              <a:rPr lang="en-US" sz="1600" b="0" dirty="0">
                <a:solidFill>
                  <a:schemeClr val="tx1"/>
                </a:solidFill>
              </a:rPr>
              <a:t>11ay channel model, conference room, STA-AP</a:t>
            </a:r>
          </a:p>
          <a:p>
            <a:pPr marL="685800" lvl="1" algn="just">
              <a:buFont typeface="Arial" panose="020B0604020202020204" pitchFamily="34" charset="0"/>
              <a:buChar char="•"/>
            </a:pPr>
            <a:r>
              <a:rPr lang="en-US" sz="1400" dirty="0">
                <a:solidFill>
                  <a:schemeClr val="tx1"/>
                </a:solidFill>
              </a:rPr>
              <a:t>The location of the STA and the rotation of the PAA around vertical axis are chosen randomly. For each drop, the boresight of the STA and AP antenna patterns are aligned on </a:t>
            </a:r>
            <a:r>
              <a:rPr lang="en-US" sz="1400" dirty="0" err="1">
                <a:solidFill>
                  <a:schemeClr val="tx1"/>
                </a:solidFill>
              </a:rPr>
              <a:t>LoS</a:t>
            </a:r>
            <a:endParaRPr lang="en-US" sz="1400" dirty="0">
              <a:solidFill>
                <a:schemeClr val="tx1"/>
              </a:solidFill>
            </a:endParaRPr>
          </a:p>
          <a:p>
            <a:pPr marL="685800" lvl="1" algn="just">
              <a:buFont typeface="Arial" panose="020B0604020202020204" pitchFamily="34" charset="0"/>
              <a:buChar char="•"/>
            </a:pPr>
            <a:r>
              <a:rPr lang="en-US" sz="1400" dirty="0">
                <a:solidFill>
                  <a:schemeClr val="tx1"/>
                </a:solidFill>
              </a:rPr>
              <a:t>Vertical polarization, </a:t>
            </a:r>
            <a:r>
              <a:rPr lang="en-US" sz="1400" dirty="0" err="1">
                <a:solidFill>
                  <a:schemeClr val="tx1"/>
                </a:solidFill>
              </a:rPr>
              <a:t>LoS</a:t>
            </a:r>
            <a:r>
              <a:rPr lang="en-US" sz="1400" dirty="0">
                <a:solidFill>
                  <a:schemeClr val="tx1"/>
                </a:solidFill>
              </a:rPr>
              <a:t> path exists</a:t>
            </a:r>
          </a:p>
          <a:p>
            <a:pPr marL="285750" indent="-285750" algn="just">
              <a:buFont typeface="Arial" panose="020B0604020202020204" pitchFamily="34" charset="0"/>
              <a:buChar char="•"/>
            </a:pPr>
            <a:r>
              <a:rPr lang="en-US" sz="1600" dirty="0">
                <a:solidFill>
                  <a:schemeClr val="tx1"/>
                </a:solidFill>
              </a:rPr>
              <a:t>Numerology:</a:t>
            </a:r>
            <a:endParaRPr lang="en-US" sz="1600" b="0" dirty="0">
              <a:solidFill>
                <a:schemeClr val="tx1"/>
              </a:solidFill>
            </a:endParaRPr>
          </a:p>
          <a:p>
            <a:pPr marL="685800" lvl="1" algn="just">
              <a:buFont typeface="Arial" panose="020B0604020202020204" pitchFamily="34" charset="0"/>
              <a:buChar char="•"/>
            </a:pPr>
            <a:r>
              <a:rPr lang="en-US" sz="1400" dirty="0">
                <a:solidFill>
                  <a:schemeClr val="tx1"/>
                </a:solidFill>
              </a:rPr>
              <a:t>The 8 GHz numerology for </a:t>
            </a:r>
            <a:r>
              <a:rPr lang="en-US" sz="1400" dirty="0" smtClean="0">
                <a:solidFill>
                  <a:schemeClr val="tx1"/>
                </a:solidFill>
              </a:rPr>
              <a:t>CP-OFDM </a:t>
            </a:r>
            <a:r>
              <a:rPr lang="en-US" sz="1400" dirty="0">
                <a:solidFill>
                  <a:schemeClr val="tx1"/>
                </a:solidFill>
              </a:rPr>
              <a:t>and SC is obtained based on 802.11ad</a:t>
            </a:r>
          </a:p>
          <a:p>
            <a:pPr marL="685800" lvl="1" algn="just">
              <a:buFont typeface="Arial" panose="020B0604020202020204" pitchFamily="34" charset="0"/>
              <a:buChar char="•"/>
            </a:pPr>
            <a:r>
              <a:rPr lang="en-US" sz="1400" dirty="0">
                <a:solidFill>
                  <a:schemeClr val="tx1"/>
                </a:solidFill>
              </a:rPr>
              <a:t>The numerology for DFT-spread OFDM is obtained based on </a:t>
            </a:r>
            <a:r>
              <a:rPr lang="en-US" sz="1400" dirty="0" smtClean="0">
                <a:solidFill>
                  <a:schemeClr val="tx1"/>
                </a:solidFill>
              </a:rPr>
              <a:t>11ad CP-OFDM </a:t>
            </a:r>
            <a:endParaRPr lang="en-US" sz="1400" dirty="0">
              <a:solidFill>
                <a:schemeClr val="tx1"/>
              </a:solidFill>
            </a:endParaRPr>
          </a:p>
          <a:p>
            <a:pPr marL="685800" lvl="1" algn="just">
              <a:buFont typeface="Arial" panose="020B0604020202020204" pitchFamily="34" charset="0"/>
              <a:buChar char="•"/>
            </a:pPr>
            <a:r>
              <a:rPr lang="en-US" sz="1400" dirty="0">
                <a:solidFill>
                  <a:schemeClr val="tx1"/>
                </a:solidFill>
              </a:rPr>
              <a:t>Details are provided in Appendix I</a:t>
            </a:r>
          </a:p>
          <a:p>
            <a:pPr marL="285750" algn="just">
              <a:buFont typeface="Arial" panose="020B0604020202020204" pitchFamily="34" charset="0"/>
              <a:buChar char="•"/>
            </a:pPr>
            <a:r>
              <a:rPr lang="en-US" sz="1600" dirty="0">
                <a:solidFill>
                  <a:schemeClr val="tx1"/>
                </a:solidFill>
              </a:rPr>
              <a:t>Equalization: </a:t>
            </a:r>
            <a:r>
              <a:rPr lang="en-US" sz="1600" b="0" dirty="0">
                <a:solidFill>
                  <a:schemeClr val="tx1"/>
                </a:solidFill>
              </a:rPr>
              <a:t>Single tap MMSE-FDE </a:t>
            </a:r>
          </a:p>
          <a:p>
            <a:pPr marL="285750" algn="just">
              <a:buFont typeface="Arial" panose="020B0604020202020204" pitchFamily="34" charset="0"/>
              <a:buChar char="•"/>
            </a:pPr>
            <a:r>
              <a:rPr lang="en-US" sz="1600" dirty="0">
                <a:solidFill>
                  <a:schemeClr val="tx1"/>
                </a:solidFill>
              </a:rPr>
              <a:t>CHEST:</a:t>
            </a:r>
            <a:r>
              <a:rPr lang="en-US" sz="1600" b="0" dirty="0">
                <a:solidFill>
                  <a:schemeClr val="tx1"/>
                </a:solidFill>
              </a:rPr>
              <a:t> Ideal </a:t>
            </a:r>
          </a:p>
          <a:p>
            <a:pPr marL="285750" algn="just">
              <a:buFont typeface="Arial" panose="020B0604020202020204" pitchFamily="34" charset="0"/>
              <a:buChar char="•"/>
            </a:pPr>
            <a:r>
              <a:rPr lang="en-US" sz="1600" dirty="0">
                <a:solidFill>
                  <a:schemeClr val="tx1"/>
                </a:solidFill>
              </a:rPr>
              <a:t>Impairments:</a:t>
            </a:r>
            <a:r>
              <a:rPr lang="en-US" sz="1600" b="0" dirty="0">
                <a:solidFill>
                  <a:schemeClr val="tx1"/>
                </a:solidFill>
              </a:rPr>
              <a:t> None </a:t>
            </a:r>
            <a:endParaRPr lang="en-US" sz="1600" dirty="0">
              <a:solidFill>
                <a:schemeClr val="tx1"/>
              </a:solidFill>
            </a:endParaRPr>
          </a:p>
        </p:txBody>
      </p:sp>
      <p:grpSp>
        <p:nvGrpSpPr>
          <p:cNvPr id="63" name="Group 62"/>
          <p:cNvGrpSpPr/>
          <p:nvPr/>
        </p:nvGrpSpPr>
        <p:grpSpPr>
          <a:xfrm>
            <a:off x="1771940" y="1271197"/>
            <a:ext cx="5925671" cy="2059347"/>
            <a:chOff x="1475656" y="1305350"/>
            <a:chExt cx="6518238" cy="2265282"/>
          </a:xfrm>
        </p:grpSpPr>
        <p:graphicFrame>
          <p:nvGraphicFramePr>
            <p:cNvPr id="9" name="Object 8"/>
            <p:cNvGraphicFramePr>
              <a:graphicFrameLocks noChangeAspect="1"/>
            </p:cNvGraphicFramePr>
            <p:nvPr>
              <p:extLst>
                <p:ext uri="{D42A27DB-BD31-4B8C-83A1-F6EECF244321}">
                  <p14:modId xmlns:p14="http://schemas.microsoft.com/office/powerpoint/2010/main" val="3927492952"/>
                </p:ext>
              </p:extLst>
            </p:nvPr>
          </p:nvGraphicFramePr>
          <p:xfrm>
            <a:off x="1475656" y="1305350"/>
            <a:ext cx="3229375" cy="2265282"/>
          </p:xfrm>
          <a:graphic>
            <a:graphicData uri="http://schemas.openxmlformats.org/presentationml/2006/ole">
              <mc:AlternateContent xmlns:mc="http://schemas.openxmlformats.org/markup-compatibility/2006">
                <mc:Choice xmlns:v="urn:schemas-microsoft-com:vml" Requires="v">
                  <p:oleObj spid="_x0000_s5170" name="Visio" r:id="rId3" imgW="5057792" imgH="3543178" progId="Visio.Drawing.11">
                    <p:embed/>
                  </p:oleObj>
                </mc:Choice>
                <mc:Fallback>
                  <p:oleObj name="Visio" r:id="rId3" imgW="5057792" imgH="3543178" progId="Visio.Drawing.11">
                    <p:embed/>
                    <p:pic>
                      <p:nvPicPr>
                        <p:cNvPr id="37" name="Object 36"/>
                        <p:cNvPicPr>
                          <a:picLocks noChangeAspect="1" noChangeArrowheads="1"/>
                        </p:cNvPicPr>
                        <p:nvPr/>
                      </p:nvPicPr>
                      <p:blipFill>
                        <a:blip r:embed="rId4"/>
                        <a:srcRect/>
                        <a:stretch>
                          <a:fillRect/>
                        </a:stretch>
                      </p:blipFill>
                      <p:spPr bwMode="auto">
                        <a:xfrm>
                          <a:off x="1475656" y="1305350"/>
                          <a:ext cx="3229375" cy="2265282"/>
                        </a:xfrm>
                        <a:prstGeom prst="rect">
                          <a:avLst/>
                        </a:prstGeom>
                        <a:noFill/>
                      </p:spPr>
                    </p:pic>
                  </p:oleObj>
                </mc:Fallback>
              </mc:AlternateContent>
            </a:graphicData>
          </a:graphic>
        </p:graphicFrame>
        <p:sp>
          <p:nvSpPr>
            <p:cNvPr id="11" name="Freeform 10"/>
            <p:cNvSpPr/>
            <p:nvPr/>
          </p:nvSpPr>
          <p:spPr bwMode="auto">
            <a:xfrm>
              <a:off x="2652085" y="2524155"/>
              <a:ext cx="2302149" cy="539359"/>
            </a:xfrm>
            <a:custGeom>
              <a:avLst/>
              <a:gdLst>
                <a:gd name="connsiteX0" fmla="*/ 0 w 3190875"/>
                <a:gd name="connsiteY0" fmla="*/ 0 h 1085850"/>
                <a:gd name="connsiteX1" fmla="*/ 1695450 w 3190875"/>
                <a:gd name="connsiteY1" fmla="*/ 895350 h 1085850"/>
                <a:gd name="connsiteX2" fmla="*/ 3190875 w 3190875"/>
                <a:gd name="connsiteY2" fmla="*/ 1085850 h 1085850"/>
              </a:gdLst>
              <a:ahLst/>
              <a:cxnLst>
                <a:cxn ang="0">
                  <a:pos x="connsiteX0" y="connsiteY0"/>
                </a:cxn>
                <a:cxn ang="0">
                  <a:pos x="connsiteX1" y="connsiteY1"/>
                </a:cxn>
                <a:cxn ang="0">
                  <a:pos x="connsiteX2" y="connsiteY2"/>
                </a:cxn>
              </a:cxnLst>
              <a:rect l="l" t="t" r="r" b="b"/>
              <a:pathLst>
                <a:path w="3190875" h="1085850">
                  <a:moveTo>
                    <a:pt x="0" y="0"/>
                  </a:moveTo>
                  <a:cubicBezTo>
                    <a:pt x="581819" y="357187"/>
                    <a:pt x="1163638" y="714375"/>
                    <a:pt x="1695450" y="895350"/>
                  </a:cubicBezTo>
                  <a:cubicBezTo>
                    <a:pt x="2227263" y="1076325"/>
                    <a:pt x="2709069" y="1081087"/>
                    <a:pt x="3190875" y="1085850"/>
                  </a:cubicBezTo>
                </a:path>
              </a:pathLst>
            </a:cu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tx1"/>
                </a:solidFill>
                <a:effectLst/>
                <a:latin typeface="Times New Roman" pitchFamily="16" charset="0"/>
                <a:ea typeface="MS Gothic" charset="-128"/>
              </a:endParaRPr>
            </a:p>
          </p:txBody>
        </p:sp>
        <p:sp>
          <p:nvSpPr>
            <p:cNvPr id="23" name="Freeform 22"/>
            <p:cNvSpPr/>
            <p:nvPr/>
          </p:nvSpPr>
          <p:spPr bwMode="auto">
            <a:xfrm>
              <a:off x="4074458" y="1583431"/>
              <a:ext cx="1919420" cy="209230"/>
            </a:xfrm>
            <a:custGeom>
              <a:avLst/>
              <a:gdLst>
                <a:gd name="connsiteX0" fmla="*/ 0 w 3524250"/>
                <a:gd name="connsiteY0" fmla="*/ 273503 h 273503"/>
                <a:gd name="connsiteX1" fmla="*/ 2533650 w 3524250"/>
                <a:gd name="connsiteY1" fmla="*/ 6803 h 273503"/>
                <a:gd name="connsiteX2" fmla="*/ 3524250 w 3524250"/>
                <a:gd name="connsiteY2" fmla="*/ 73478 h 273503"/>
                <a:gd name="connsiteX0" fmla="*/ 0 w 3524250"/>
                <a:gd name="connsiteY0" fmla="*/ 237462 h 237462"/>
                <a:gd name="connsiteX1" fmla="*/ 2087510 w 3524250"/>
                <a:gd name="connsiteY1" fmla="*/ 9991 h 237462"/>
                <a:gd name="connsiteX2" fmla="*/ 3524250 w 3524250"/>
                <a:gd name="connsiteY2" fmla="*/ 37437 h 237462"/>
                <a:gd name="connsiteX0" fmla="*/ 0 w 5574723"/>
                <a:gd name="connsiteY0" fmla="*/ 227471 h 227471"/>
                <a:gd name="connsiteX1" fmla="*/ 2087510 w 5574723"/>
                <a:gd name="connsiteY1" fmla="*/ 0 h 227471"/>
                <a:gd name="connsiteX2" fmla="*/ 5574723 w 5574723"/>
                <a:gd name="connsiteY2" fmla="*/ 171996 h 227471"/>
                <a:gd name="connsiteX0" fmla="*/ 0 w 5574723"/>
                <a:gd name="connsiteY0" fmla="*/ 229199 h 229199"/>
                <a:gd name="connsiteX1" fmla="*/ 2087510 w 5574723"/>
                <a:gd name="connsiteY1" fmla="*/ 1728 h 229199"/>
                <a:gd name="connsiteX2" fmla="*/ 5574723 w 5574723"/>
                <a:gd name="connsiteY2" fmla="*/ 173724 h 229199"/>
                <a:gd name="connsiteX0" fmla="*/ 0 w 5574723"/>
                <a:gd name="connsiteY0" fmla="*/ 229199 h 229199"/>
                <a:gd name="connsiteX1" fmla="*/ 2087510 w 5574723"/>
                <a:gd name="connsiteY1" fmla="*/ 1728 h 229199"/>
                <a:gd name="connsiteX2" fmla="*/ 5574723 w 5574723"/>
                <a:gd name="connsiteY2" fmla="*/ 173724 h 229199"/>
              </a:gdLst>
              <a:ahLst/>
              <a:cxnLst>
                <a:cxn ang="0">
                  <a:pos x="connsiteX0" y="connsiteY0"/>
                </a:cxn>
                <a:cxn ang="0">
                  <a:pos x="connsiteX1" y="connsiteY1"/>
                </a:cxn>
                <a:cxn ang="0">
                  <a:pos x="connsiteX2" y="connsiteY2"/>
                </a:cxn>
              </a:cxnLst>
              <a:rect l="l" t="t" r="r" b="b"/>
              <a:pathLst>
                <a:path w="5574723" h="229199">
                  <a:moveTo>
                    <a:pt x="0" y="229199"/>
                  </a:moveTo>
                  <a:cubicBezTo>
                    <a:pt x="973137" y="112517"/>
                    <a:pt x="1389300" y="14415"/>
                    <a:pt x="2087510" y="1728"/>
                  </a:cubicBezTo>
                  <a:cubicBezTo>
                    <a:pt x="3176022" y="-16656"/>
                    <a:pt x="4412319" y="116392"/>
                    <a:pt x="5574723" y="173724"/>
                  </a:cubicBezTo>
                </a:path>
              </a:pathLst>
            </a:custGeom>
            <a:noFill/>
            <a:ln w="952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dirty="0">
                <a:latin typeface="Times New Roman" pitchFamily="16" charset="0"/>
                <a:ea typeface="MS Gothic" charset="-128"/>
              </a:endParaRPr>
            </a:p>
          </p:txBody>
        </p:sp>
        <p:grpSp>
          <p:nvGrpSpPr>
            <p:cNvPr id="61" name="Group 60"/>
            <p:cNvGrpSpPr/>
            <p:nvPr/>
          </p:nvGrpSpPr>
          <p:grpSpPr>
            <a:xfrm>
              <a:off x="5935371" y="1493795"/>
              <a:ext cx="2058523" cy="921237"/>
              <a:chOff x="5482058" y="1557713"/>
              <a:chExt cx="2058523" cy="921237"/>
            </a:xfrm>
          </p:grpSpPr>
          <p:cxnSp>
            <p:nvCxnSpPr>
              <p:cNvPr id="57" name="Straight Arrow Connector 56"/>
              <p:cNvCxnSpPr/>
              <p:nvPr/>
            </p:nvCxnSpPr>
            <p:spPr bwMode="auto">
              <a:xfrm>
                <a:off x="6026001" y="1804307"/>
                <a:ext cx="0" cy="67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 name="TextBox 9"/>
              <p:cNvSpPr txBox="1"/>
              <p:nvPr/>
            </p:nvSpPr>
            <p:spPr>
              <a:xfrm>
                <a:off x="6424570" y="1557713"/>
                <a:ext cx="1116011" cy="461665"/>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200" dirty="0">
                    <a:solidFill>
                      <a:prstClr val="black"/>
                    </a:solidFill>
                    <a:latin typeface="+mj-lt"/>
                    <a:ea typeface="+mn-ea"/>
                  </a:rPr>
                  <a:t>Fixed location </a:t>
                </a:r>
              </a:p>
              <a:p>
                <a:pPr defTabSz="685800" eaLnBrk="1" fontAlgn="auto" hangingPunct="1">
                  <a:spcBef>
                    <a:spcPts val="0"/>
                  </a:spcBef>
                  <a:spcAft>
                    <a:spcPts val="0"/>
                  </a:spcAft>
                  <a:buClrTx/>
                  <a:buSzTx/>
                  <a:buFontTx/>
                  <a:buNone/>
                </a:pPr>
                <a:r>
                  <a:rPr lang="en-US" sz="1200" dirty="0">
                    <a:solidFill>
                      <a:prstClr val="black"/>
                    </a:solidFill>
                    <a:latin typeface="+mj-lt"/>
                    <a:ea typeface="+mn-ea"/>
                  </a:rPr>
                  <a:t>and orientation</a:t>
                </a:r>
              </a:p>
            </p:txBody>
          </p:sp>
          <p:grpSp>
            <p:nvGrpSpPr>
              <p:cNvPr id="51" name="Group 50"/>
              <p:cNvGrpSpPr/>
              <p:nvPr/>
            </p:nvGrpSpPr>
            <p:grpSpPr>
              <a:xfrm rot="5400000" flipH="1">
                <a:off x="5684145" y="1384189"/>
                <a:ext cx="558532" cy="962705"/>
                <a:chOff x="1498587" y="3240695"/>
                <a:chExt cx="928907" cy="1281360"/>
              </a:xfrm>
            </p:grpSpPr>
            <p:sp>
              <p:nvSpPr>
                <p:cNvPr id="53" name="Cube 52"/>
                <p:cNvSpPr/>
                <p:nvPr/>
              </p:nvSpPr>
              <p:spPr>
                <a:xfrm rot="16200000" flipV="1">
                  <a:off x="1742024" y="3633479"/>
                  <a:ext cx="581065" cy="329185"/>
                </a:xfrm>
                <a:prstGeom prst="cube">
                  <a:avLst>
                    <a:gd name="adj" fmla="val 78659"/>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a:ea typeface="+mn-ea"/>
                    <a:cs typeface="+mn-cs"/>
                  </a:endParaRPr>
                </a:p>
              </p:txBody>
            </p:sp>
            <p:sp>
              <p:nvSpPr>
                <p:cNvPr id="52" name="Cube 51"/>
                <p:cNvSpPr/>
                <p:nvPr/>
              </p:nvSpPr>
              <p:spPr>
                <a:xfrm rot="16200000" flipV="1">
                  <a:off x="1590591" y="3529578"/>
                  <a:ext cx="1055802" cy="478036"/>
                </a:xfrm>
                <a:prstGeom prst="cube">
                  <a:avLst>
                    <a:gd name="adj" fmla="val 90758"/>
                  </a:avLst>
                </a:prstGeom>
                <a:solidFill>
                  <a:srgbClr val="1F497D">
                    <a:lumMod val="40000"/>
                    <a:lumOff val="60000"/>
                    <a:alpha val="58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a:ea typeface="+mn-ea"/>
                    <a:cs typeface="+mn-cs"/>
                  </a:endParaRPr>
                </a:p>
              </p:txBody>
            </p:sp>
            <p:sp>
              <p:nvSpPr>
                <p:cNvPr id="54" name="TextBox 53"/>
                <p:cNvSpPr txBox="1"/>
                <p:nvPr/>
              </p:nvSpPr>
              <p:spPr>
                <a:xfrm rot="16200000" flipV="1">
                  <a:off x="1439613" y="3808910"/>
                  <a:ext cx="578631" cy="46068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rPr>
                    <a:t>PPA</a:t>
                  </a:r>
                </a:p>
              </p:txBody>
            </p:sp>
            <p:sp>
              <p:nvSpPr>
                <p:cNvPr id="55" name="TextBox 54"/>
                <p:cNvSpPr txBox="1"/>
                <p:nvPr/>
              </p:nvSpPr>
              <p:spPr>
                <a:xfrm rot="16200000" flipV="1">
                  <a:off x="1811093" y="3905654"/>
                  <a:ext cx="772119" cy="460683"/>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rPr>
                    <a:t>AP</a:t>
                  </a:r>
                </a:p>
              </p:txBody>
            </p:sp>
          </p:grpSp>
        </p:grpSp>
        <p:grpSp>
          <p:nvGrpSpPr>
            <p:cNvPr id="60" name="Group 59"/>
            <p:cNvGrpSpPr/>
            <p:nvPr/>
          </p:nvGrpSpPr>
          <p:grpSpPr>
            <a:xfrm>
              <a:off x="4926140" y="2415032"/>
              <a:ext cx="2309203" cy="984401"/>
              <a:chOff x="4348111" y="2458533"/>
              <a:chExt cx="2309203" cy="984401"/>
            </a:xfrm>
          </p:grpSpPr>
          <p:sp>
            <p:nvSpPr>
              <p:cNvPr id="26" name="TextBox 25"/>
              <p:cNvSpPr txBox="1"/>
              <p:nvPr/>
            </p:nvSpPr>
            <p:spPr>
              <a:xfrm>
                <a:off x="5377284" y="2935102"/>
                <a:ext cx="1280030" cy="507832"/>
              </a:xfrm>
              <a:prstGeom prst="rect">
                <a:avLst/>
              </a:prstGeom>
              <a:noFill/>
            </p:spPr>
            <p:txBody>
              <a:bodyPr wrap="none" rtlCol="0">
                <a:spAutoFit/>
              </a:bodyPr>
              <a:lstStyle/>
              <a:p>
                <a:pPr defTabSz="685800" eaLnBrk="1" fontAlgn="auto" hangingPunct="1">
                  <a:spcBef>
                    <a:spcPts val="0"/>
                  </a:spcBef>
                  <a:spcAft>
                    <a:spcPts val="0"/>
                  </a:spcAft>
                  <a:buClrTx/>
                  <a:buSzTx/>
                  <a:buFontTx/>
                  <a:buNone/>
                </a:pPr>
                <a:r>
                  <a:rPr lang="en-US" sz="1200" dirty="0">
                    <a:solidFill>
                      <a:prstClr val="black"/>
                    </a:solidFill>
                    <a:latin typeface="Calibri"/>
                    <a:ea typeface="+mn-ea"/>
                  </a:rPr>
                  <a:t>Random location </a:t>
                </a:r>
              </a:p>
              <a:p>
                <a:pPr defTabSz="685800" eaLnBrk="1" fontAlgn="auto" hangingPunct="1">
                  <a:spcBef>
                    <a:spcPts val="0"/>
                  </a:spcBef>
                  <a:spcAft>
                    <a:spcPts val="0"/>
                  </a:spcAft>
                  <a:buClrTx/>
                  <a:buSzTx/>
                  <a:buFontTx/>
                  <a:buNone/>
                </a:pPr>
                <a:r>
                  <a:rPr lang="en-US" sz="1200" dirty="0">
                    <a:solidFill>
                      <a:prstClr val="black"/>
                    </a:solidFill>
                    <a:latin typeface="Calibri"/>
                    <a:ea typeface="+mn-ea"/>
                  </a:rPr>
                  <a:t>and orientation</a:t>
                </a:r>
              </a:p>
            </p:txBody>
          </p:sp>
          <p:sp>
            <p:nvSpPr>
              <p:cNvPr id="27" name="Curved Up Arrow 26"/>
              <p:cNvSpPr/>
              <p:nvPr/>
            </p:nvSpPr>
            <p:spPr bwMode="auto">
              <a:xfrm>
                <a:off x="4900361" y="2673340"/>
                <a:ext cx="228600" cy="100708"/>
              </a:xfrm>
              <a:prstGeom prst="curved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59" name="Group 58"/>
              <p:cNvGrpSpPr/>
              <p:nvPr/>
            </p:nvGrpSpPr>
            <p:grpSpPr>
              <a:xfrm>
                <a:off x="4348111" y="2458533"/>
                <a:ext cx="1056832" cy="894796"/>
                <a:chOff x="7084542" y="3650885"/>
                <a:chExt cx="1056832" cy="894796"/>
              </a:xfrm>
            </p:grpSpPr>
            <p:grpSp>
              <p:nvGrpSpPr>
                <p:cNvPr id="31" name="Group 30"/>
                <p:cNvGrpSpPr/>
                <p:nvPr/>
              </p:nvGrpSpPr>
              <p:grpSpPr>
                <a:xfrm rot="5400000" flipH="1">
                  <a:off x="7336299" y="3740607"/>
                  <a:ext cx="553317" cy="1056832"/>
                  <a:chOff x="1933808" y="3189966"/>
                  <a:chExt cx="920232" cy="1406643"/>
                </a:xfrm>
              </p:grpSpPr>
              <p:sp>
                <p:nvSpPr>
                  <p:cNvPr id="34" name="Cube 33"/>
                  <p:cNvSpPr/>
                  <p:nvPr/>
                </p:nvSpPr>
                <p:spPr>
                  <a:xfrm rot="16200000" flipV="1">
                    <a:off x="1644925" y="3529578"/>
                    <a:ext cx="1055802" cy="478036"/>
                  </a:xfrm>
                  <a:prstGeom prst="cube">
                    <a:avLst>
                      <a:gd name="adj" fmla="val 90758"/>
                    </a:avLst>
                  </a:prstGeom>
                  <a:solidFill>
                    <a:srgbClr val="1F497D">
                      <a:lumMod val="40000"/>
                      <a:lumOff val="60000"/>
                      <a:alpha val="58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a:ea typeface="+mn-ea"/>
                      <a:cs typeface="+mn-cs"/>
                    </a:endParaRPr>
                  </a:p>
                </p:txBody>
              </p:sp>
              <p:sp>
                <p:nvSpPr>
                  <p:cNvPr id="35" name="Cube 34"/>
                  <p:cNvSpPr/>
                  <p:nvPr/>
                </p:nvSpPr>
                <p:spPr>
                  <a:xfrm rot="16200000" flipV="1">
                    <a:off x="1985230" y="3567178"/>
                    <a:ext cx="581065" cy="329185"/>
                  </a:xfrm>
                  <a:prstGeom prst="cube">
                    <a:avLst>
                      <a:gd name="adj" fmla="val 78659"/>
                    </a:avLst>
                  </a:prstGeom>
                  <a:solidFill>
                    <a:srgbClr val="9BBB59">
                      <a:lumMod val="40000"/>
                      <a:lumOff val="60000"/>
                    </a:srgbClr>
                  </a:solidFill>
                  <a:ln w="25400" cap="flat" cmpd="sng" algn="ctr">
                    <a:solidFill>
                      <a:sysClr val="windowText" lastClr="000000"/>
                    </a:solidFill>
                    <a:prstDash val="solid"/>
                    <a:headEnd type="none"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a:ea typeface="+mn-ea"/>
                      <a:cs typeface="+mn-cs"/>
                    </a:endParaRPr>
                  </a:p>
                </p:txBody>
              </p:sp>
              <p:sp>
                <p:nvSpPr>
                  <p:cNvPr id="38" name="TextBox 37"/>
                  <p:cNvSpPr txBox="1"/>
                  <p:nvPr/>
                </p:nvSpPr>
                <p:spPr>
                  <a:xfrm rot="16200000" flipV="1">
                    <a:off x="2334383" y="3248940"/>
                    <a:ext cx="578631" cy="460683"/>
                  </a:xfrm>
                  <a:prstGeom prst="rect">
                    <a:avLst/>
                  </a:prstGeom>
                  <a:no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rPr>
                      <a:t>PPA</a:t>
                    </a:r>
                  </a:p>
                </p:txBody>
              </p:sp>
              <p:sp>
                <p:nvSpPr>
                  <p:cNvPr id="39" name="TextBox 38"/>
                  <p:cNvSpPr txBox="1"/>
                  <p:nvPr/>
                </p:nvSpPr>
                <p:spPr>
                  <a:xfrm rot="16200000" flipV="1">
                    <a:off x="1939982" y="3980209"/>
                    <a:ext cx="772119" cy="460682"/>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ea typeface="+mn-ea"/>
                      </a:rPr>
                      <a:t>STA</a:t>
                    </a:r>
                  </a:p>
                </p:txBody>
              </p:sp>
            </p:grpSp>
            <p:cxnSp>
              <p:nvCxnSpPr>
                <p:cNvPr id="58" name="Straight Arrow Connector 57"/>
                <p:cNvCxnSpPr/>
                <p:nvPr/>
              </p:nvCxnSpPr>
              <p:spPr bwMode="auto">
                <a:xfrm rot="10800000">
                  <a:off x="7755204" y="3650885"/>
                  <a:ext cx="0" cy="67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grpSp>
      <p:sp>
        <p:nvSpPr>
          <p:cNvPr id="29" name="Footer Placeholder 4"/>
          <p:cNvSpPr>
            <a:spLocks noGrp="1"/>
          </p:cNvSpPr>
          <p:nvPr>
            <p:ph type="ftr" idx="16"/>
          </p:nvPr>
        </p:nvSpPr>
        <p:spPr>
          <a:xfrm>
            <a:off x="5500694" y="6475413"/>
            <a:ext cx="3041644" cy="180975"/>
          </a:xfrm>
        </p:spPr>
        <p:txBody>
          <a:bodyPr/>
          <a:lstStyle/>
          <a:p>
            <a:r>
              <a:rPr lang="en-GB" dirty="0"/>
              <a:t>Rui Yang (InterDigital)</a:t>
            </a:r>
          </a:p>
        </p:txBody>
      </p:sp>
      <p:sp>
        <p:nvSpPr>
          <p:cNvPr id="30" name="Date Placeholder 3"/>
          <p:cNvSpPr>
            <a:spLocks noGrp="1"/>
          </p:cNvSpPr>
          <p:nvPr>
            <p:ph type="dt" idx="15"/>
          </p:nvPr>
        </p:nvSpPr>
        <p:spPr>
          <a:xfrm>
            <a:off x="696912" y="333375"/>
            <a:ext cx="2303451" cy="273050"/>
          </a:xfrm>
        </p:spPr>
        <p:txBody>
          <a:bodyPr/>
          <a:lstStyle/>
          <a:p>
            <a:r>
              <a:rPr lang="en-US" dirty="0"/>
              <a:t>January 2017</a:t>
            </a:r>
            <a:endParaRPr lang="en-GB" dirty="0"/>
          </a:p>
        </p:txBody>
      </p:sp>
    </p:spTree>
    <p:extLst>
      <p:ext uri="{BB962C8B-B14F-4D97-AF65-F5344CB8AC3E}">
        <p14:creationId xmlns:p14="http://schemas.microsoft.com/office/powerpoint/2010/main" val="154461272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236587-78F6-4167-A05A-F0F8DDBCD251}">
  <ds:schemaRefs>
    <ds:schemaRef ds:uri="http://schemas.microsoft.com/sharepoint/v3/contenttype/forms"/>
  </ds:schemaRefs>
</ds:datastoreItem>
</file>

<file path=customXml/itemProps2.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381FC1-741B-44F5-A7D5-1E0C5992DB77}">
  <ds:schemaRefs>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1929</Words>
  <Application>Microsoft Office PowerPoint</Application>
  <PresentationFormat>On-screen Show (4:3)</PresentationFormat>
  <Paragraphs>428</Paragraphs>
  <Slides>19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9" baseType="lpstr">
      <vt:lpstr>Arial Unicode MS</vt:lpstr>
      <vt:lpstr>MS Gothic</vt:lpstr>
      <vt:lpstr>Arial</vt:lpstr>
      <vt:lpstr>Calibri</vt:lpstr>
      <vt:lpstr>Cambria Math</vt:lpstr>
      <vt:lpstr>Times New Roman</vt:lpstr>
      <vt:lpstr>Wingdings</vt:lpstr>
      <vt:lpstr>Office Theme</vt:lpstr>
      <vt:lpstr>Document</vt:lpstr>
      <vt:lpstr>Visio</vt:lpstr>
      <vt:lpstr>Performance Evaluation of  Multi-DFT-spread OFDM for 802.11ay </vt:lpstr>
      <vt:lpstr>Abstract</vt:lpstr>
      <vt:lpstr>Introduction (1/2)</vt:lpstr>
      <vt:lpstr>Introduction (2/2)</vt:lpstr>
      <vt:lpstr>PAPR results with multi-DFT-s OFDM</vt:lpstr>
      <vt:lpstr>Reducing PAPR Further with Frequency Domain Windowing</vt:lpstr>
      <vt:lpstr>PAPR Results with Frequency Domain Windowing</vt:lpstr>
      <vt:lpstr>Spectrum Results</vt:lpstr>
      <vt:lpstr>Throughput Results (1/3) – Assumptions</vt:lpstr>
      <vt:lpstr>Throughput Results (2/3) – Channel</vt:lpstr>
      <vt:lpstr>Throughput Results (3/3) – Simulation (8 GHz BW)</vt:lpstr>
      <vt:lpstr>Conclusion</vt:lpstr>
      <vt:lpstr>References</vt:lpstr>
      <vt:lpstr>Appendix I – Numerology (8 GHz)</vt:lpstr>
      <vt:lpstr>Appendix II – Windowing Functions</vt:lpstr>
      <vt:lpstr>Appendix III – The DFT-spread Windowed OFDM Receiver</vt:lpstr>
      <vt:lpstr>Appendix IV – PAPR for QPSK</vt:lpstr>
      <vt:lpstr>Appendix V – Throughput Results  (4 GHz BW)</vt:lpstr>
      <vt:lpstr>Straw Poll (for survey)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2017-01-16T14:50:34Z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