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71" r:id="rId3"/>
    <p:sldId id="275" r:id="rId4"/>
    <p:sldId id="272" r:id="rId5"/>
    <p:sldId id="273" r:id="rId6"/>
    <p:sldId id="274" r:id="rId7"/>
    <p:sldId id="277" r:id="rId8"/>
    <p:sldId id="276"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100" d="100"/>
          <a:sy n="100" d="100"/>
        </p:scale>
        <p:origin x="-1104"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24"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802.11-yy/0043r0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 2016</a:t>
            </a:r>
            <a:endParaRPr lang="en-US" dirty="0"/>
          </a:p>
        </p:txBody>
      </p:sp>
      <p:sp>
        <p:nvSpPr>
          <p:cNvPr id="1029"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802.11-17/0043r0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878446" cy="276999"/>
          </a:xfrm>
        </p:spPr>
        <p:txBody>
          <a:bodyPr/>
          <a:lstStyle/>
          <a:p>
            <a:pPr>
              <a:defRPr/>
            </a:pPr>
            <a:r>
              <a:rPr lang="en-US" dirty="0" smtClean="0"/>
              <a:t>Jan 2017</a:t>
            </a:r>
            <a:endParaRPr lang="en-US" dirty="0"/>
          </a:p>
        </p:txBody>
      </p:sp>
      <p:sp>
        <p:nvSpPr>
          <p:cNvPr id="1028" name="Footer Placeholder 4"/>
          <p:cNvSpPr>
            <a:spLocks noGrp="1"/>
          </p:cNvSpPr>
          <p:nvPr>
            <p:ph type="ftr" sz="quarter" idx="3"/>
          </p:nvPr>
        </p:nvSpPr>
        <p:spPr>
          <a:xfrm>
            <a:off x="7198877" y="6475413"/>
            <a:ext cx="1345048" cy="184666"/>
          </a:xfrm>
        </p:spPr>
        <p:txBody>
          <a:bodyPr/>
          <a:lstStyle/>
          <a:p>
            <a:pPr>
              <a:defRPr/>
            </a:pPr>
            <a:r>
              <a:rPr lang="en-US" dirty="0" smtClean="0"/>
              <a:t>Tianyu Wu,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WUR power save mode and clock drifting problem</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smtClean="0"/>
              <a:t>:</a:t>
            </a:r>
            <a:r>
              <a:rPr lang="en-US" sz="2000" b="0" smtClean="0"/>
              <a:t> </a:t>
            </a:r>
            <a:r>
              <a:rPr lang="en-US" sz="2000" b="0" smtClean="0"/>
              <a:t>2017-01-16</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xmlns="" val="2270788701"/>
              </p:ext>
            </p:extLst>
          </p:nvPr>
        </p:nvGraphicFramePr>
        <p:xfrm>
          <a:off x="523875" y="2657475"/>
          <a:ext cx="8153400" cy="3762375"/>
        </p:xfrm>
        <a:graphic>
          <a:graphicData uri="http://schemas.openxmlformats.org/presentationml/2006/ole">
            <p:oleObj spid="_x0000_s1209" name="Document" r:id="rId4" imgW="9389296" imgH="4324696" progId="Word.Document.8">
              <p:embed/>
            </p:oleObj>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sz="2000" dirty="0" smtClean="0"/>
              <a:t>WUR is a low power circuit that can wake up the primary radio when a wake-up (WU) signal is received.</a:t>
            </a:r>
          </a:p>
          <a:p>
            <a:r>
              <a:rPr lang="en-US" sz="2000" dirty="0" smtClean="0"/>
              <a:t>In [1, 2], the usage models show that WUR devices may have very low duty cycle but require long battery life.  </a:t>
            </a:r>
          </a:p>
          <a:p>
            <a:r>
              <a:rPr lang="en-US" sz="2000" dirty="0" smtClean="0"/>
              <a:t>The power consumption of WUR is required to be smaller than 1mW in the PAR.</a:t>
            </a:r>
          </a:p>
          <a:p>
            <a:r>
              <a:rPr lang="en-US" sz="2000" dirty="0" smtClean="0"/>
              <a:t>In order to further reduce the </a:t>
            </a:r>
          </a:p>
          <a:p>
            <a:pPr>
              <a:buNone/>
            </a:pPr>
            <a:r>
              <a:rPr lang="en-US" sz="2000" dirty="0" smtClean="0"/>
              <a:t>	power consumption, WUR </a:t>
            </a:r>
          </a:p>
          <a:p>
            <a:pPr>
              <a:buNone/>
            </a:pPr>
            <a:r>
              <a:rPr lang="en-US" sz="2000" dirty="0" smtClean="0"/>
              <a:t>	may also work in power save </a:t>
            </a:r>
          </a:p>
          <a:p>
            <a:pPr>
              <a:buNone/>
            </a:pPr>
            <a:r>
              <a:rPr lang="en-US" sz="2000" dirty="0" smtClean="0"/>
              <a:t>	mode. </a:t>
            </a:r>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
        <p:nvSpPr>
          <p:cNvPr id="7" name="Date Placeholder 3"/>
          <p:cNvSpPr>
            <a:spLocks noGrp="1"/>
          </p:cNvSpPr>
          <p:nvPr>
            <p:ph type="dt" sz="quarter" idx="10"/>
          </p:nvPr>
        </p:nvSpPr>
        <p:spPr>
          <a:xfrm>
            <a:off x="696913" y="332601"/>
            <a:ext cx="878446" cy="276999"/>
          </a:xfrm>
        </p:spPr>
        <p:txBody>
          <a:bodyPr/>
          <a:lstStyle/>
          <a:p>
            <a:pPr>
              <a:defRPr/>
            </a:pPr>
            <a:r>
              <a:rPr lang="en-US" dirty="0" smtClean="0"/>
              <a:t>Jan 2017</a:t>
            </a:r>
            <a:endParaRPr lang="en-US" dirty="0"/>
          </a:p>
        </p:txBody>
      </p:sp>
      <p:grpSp>
        <p:nvGrpSpPr>
          <p:cNvPr id="41" name="Group 40"/>
          <p:cNvGrpSpPr/>
          <p:nvPr/>
        </p:nvGrpSpPr>
        <p:grpSpPr>
          <a:xfrm>
            <a:off x="4876800" y="3962400"/>
            <a:ext cx="3744416" cy="2528991"/>
            <a:chOff x="4860032" y="3933056"/>
            <a:chExt cx="3744416" cy="2528991"/>
          </a:xfrm>
        </p:grpSpPr>
        <p:grpSp>
          <p:nvGrpSpPr>
            <p:cNvPr id="42" name="Group 40"/>
            <p:cNvGrpSpPr/>
            <p:nvPr/>
          </p:nvGrpSpPr>
          <p:grpSpPr>
            <a:xfrm>
              <a:off x="4860032" y="4406344"/>
              <a:ext cx="3744416" cy="2055703"/>
              <a:chOff x="4860032" y="4406344"/>
              <a:chExt cx="3744416" cy="2055703"/>
            </a:xfrm>
          </p:grpSpPr>
          <p:grpSp>
            <p:nvGrpSpPr>
              <p:cNvPr id="45" name="Group 39"/>
              <p:cNvGrpSpPr/>
              <p:nvPr/>
            </p:nvGrpSpPr>
            <p:grpSpPr>
              <a:xfrm>
                <a:off x="6516216" y="4406344"/>
                <a:ext cx="1810573" cy="1326912"/>
                <a:chOff x="6516216" y="4406344"/>
                <a:chExt cx="1810573" cy="1326912"/>
              </a:xfrm>
            </p:grpSpPr>
            <p:sp>
              <p:nvSpPr>
                <p:cNvPr id="56" name="Rounded Rectangle 5"/>
                <p:cNvSpPr/>
                <p:nvPr/>
              </p:nvSpPr>
              <p:spPr>
                <a:xfrm>
                  <a:off x="6821016" y="4406344"/>
                  <a:ext cx="1505773" cy="1326912"/>
                </a:xfrm>
                <a:prstGeom prst="roundRect">
                  <a:avLst/>
                </a:prstGeom>
                <a:solidFill>
                  <a:sysClr val="window" lastClr="FFFFFF">
                    <a:lumMod val="85000"/>
                  </a:sysClr>
                </a:solidFill>
                <a:ln w="12700" cap="flat" cmpd="sng" algn="ctr">
                  <a:solidFill>
                    <a:sysClr val="windowText" lastClr="000000"/>
                  </a:solidFill>
                  <a:prstDash val="solid"/>
                </a:ln>
                <a:effectLst/>
              </p:spPr>
              <p:txBody>
                <a:bodyPr rtlCol="0" anchor="ctr"/>
                <a:lstStyle/>
                <a:p>
                  <a:pPr algn="ctr" defTabSz="914400" eaLnBrk="1" fontAlgn="auto" hangingPunct="1">
                    <a:spcBef>
                      <a:spcPts val="0"/>
                    </a:spcBef>
                    <a:spcAft>
                      <a:spcPts val="0"/>
                    </a:spcAft>
                    <a:buClrTx/>
                    <a:buSzTx/>
                    <a:buFontTx/>
                    <a:buNone/>
                    <a:defRPr/>
                  </a:pPr>
                  <a:endParaRPr lang="en-US" sz="1800" kern="0" smtClean="0">
                    <a:solidFill>
                      <a:prstClr val="black"/>
                    </a:solidFill>
                    <a:latin typeface="Intel Clear"/>
                    <a:ea typeface="+mn-ea"/>
                  </a:endParaRPr>
                </a:p>
              </p:txBody>
            </p:sp>
            <p:sp>
              <p:nvSpPr>
                <p:cNvPr id="57" name="Rectangle 6"/>
                <p:cNvSpPr/>
                <p:nvPr/>
              </p:nvSpPr>
              <p:spPr>
                <a:xfrm>
                  <a:off x="6949253" y="4511619"/>
                  <a:ext cx="762000" cy="527944"/>
                </a:xfrm>
                <a:prstGeom prst="rect">
                  <a:avLst/>
                </a:prstGeom>
                <a:solidFill>
                  <a:srgbClr val="004280">
                    <a:lumMod val="20000"/>
                    <a:lumOff val="80000"/>
                  </a:srgbClr>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Intel Clear"/>
                      <a:ea typeface="+mn-ea"/>
                    </a:rPr>
                    <a:t>802.11</a:t>
                  </a:r>
                </a:p>
              </p:txBody>
            </p:sp>
            <p:sp>
              <p:nvSpPr>
                <p:cNvPr id="58" name="Rectangle 7"/>
                <p:cNvSpPr/>
                <p:nvPr/>
              </p:nvSpPr>
              <p:spPr>
                <a:xfrm>
                  <a:off x="6946573" y="4510017"/>
                  <a:ext cx="767361" cy="533205"/>
                </a:xfrm>
                <a:prstGeom prst="rect">
                  <a:avLst/>
                </a:prstGeom>
                <a:solidFill>
                  <a:srgbClr val="B1BAB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Intel Clear"/>
                      <a:ea typeface="+mn-ea"/>
                    </a:rPr>
                    <a:t>802.11</a:t>
                  </a:r>
                </a:p>
              </p:txBody>
            </p:sp>
            <p:sp>
              <p:nvSpPr>
                <p:cNvPr id="59" name="Rectangle 58"/>
                <p:cNvSpPr/>
                <p:nvPr/>
              </p:nvSpPr>
              <p:spPr>
                <a:xfrm>
                  <a:off x="6944723" y="4508989"/>
                  <a:ext cx="767361" cy="533205"/>
                </a:xfrm>
                <a:prstGeom prst="rect">
                  <a:avLst/>
                </a:prstGeom>
                <a:solidFill>
                  <a:srgbClr val="004280">
                    <a:lumMod val="20000"/>
                    <a:lumOff val="80000"/>
                  </a:srgbClr>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Intel Clear"/>
                      <a:ea typeface="+mn-ea"/>
                    </a:rPr>
                    <a:t>802.11</a:t>
                  </a:r>
                </a:p>
              </p:txBody>
            </p:sp>
            <p:sp>
              <p:nvSpPr>
                <p:cNvPr id="60" name="Rectangle 59"/>
                <p:cNvSpPr/>
                <p:nvPr/>
              </p:nvSpPr>
              <p:spPr>
                <a:xfrm>
                  <a:off x="6944554" y="4510017"/>
                  <a:ext cx="767361" cy="533205"/>
                </a:xfrm>
                <a:prstGeom prst="rect">
                  <a:avLst/>
                </a:prstGeom>
                <a:solidFill>
                  <a:srgbClr val="B1BAB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Intel Clear"/>
                      <a:ea typeface="+mn-ea"/>
                    </a:rPr>
                    <a:t>802.11</a:t>
                  </a:r>
                </a:p>
              </p:txBody>
            </p:sp>
            <p:sp>
              <p:nvSpPr>
                <p:cNvPr id="61" name="Rectangle 60"/>
                <p:cNvSpPr/>
                <p:nvPr/>
              </p:nvSpPr>
              <p:spPr>
                <a:xfrm>
                  <a:off x="6949253" y="5204192"/>
                  <a:ext cx="762000" cy="359842"/>
                </a:xfrm>
                <a:prstGeom prst="rect">
                  <a:avLst/>
                </a:prstGeom>
                <a:solidFill>
                  <a:srgbClr val="004280">
                    <a:lumMod val="20000"/>
                    <a:lumOff val="80000"/>
                  </a:srgbClr>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smtClean="0">
                      <a:ln>
                        <a:noFill/>
                      </a:ln>
                      <a:solidFill>
                        <a:prstClr val="black"/>
                      </a:solidFill>
                      <a:effectLst/>
                      <a:uLnTx/>
                      <a:uFillTx/>
                      <a:latin typeface="Intel Clear"/>
                      <a:ea typeface="+mn-ea"/>
                    </a:rPr>
                    <a:t>WUR</a:t>
                  </a:r>
                </a:p>
              </p:txBody>
            </p:sp>
            <p:cxnSp>
              <p:nvCxnSpPr>
                <p:cNvPr id="62" name="Straight Arrow Connector 61"/>
                <p:cNvCxnSpPr>
                  <a:stCxn id="61" idx="0"/>
                </p:cNvCxnSpPr>
                <p:nvPr/>
              </p:nvCxnSpPr>
              <p:spPr>
                <a:xfrm flipV="1">
                  <a:off x="7330253" y="5039563"/>
                  <a:ext cx="0" cy="164629"/>
                </a:xfrm>
                <a:prstGeom prst="straightConnector1">
                  <a:avLst/>
                </a:prstGeom>
                <a:noFill/>
                <a:ln w="12000" cap="flat" cmpd="sng" algn="ctr">
                  <a:solidFill>
                    <a:sysClr val="windowText" lastClr="000000"/>
                  </a:solidFill>
                  <a:prstDash val="solid"/>
                  <a:headEnd type="none" w="med" len="med"/>
                  <a:tailEnd type="none" w="med" len="med"/>
                </a:ln>
                <a:effectLst/>
              </p:spPr>
            </p:cxnSp>
            <p:cxnSp>
              <p:nvCxnSpPr>
                <p:cNvPr id="63" name="Straight Connector 62"/>
                <p:cNvCxnSpPr/>
                <p:nvPr/>
              </p:nvCxnSpPr>
              <p:spPr>
                <a:xfrm flipH="1" flipV="1">
                  <a:off x="6592416" y="4729320"/>
                  <a:ext cx="356837" cy="765"/>
                </a:xfrm>
                <a:prstGeom prst="line">
                  <a:avLst/>
                </a:prstGeom>
                <a:noFill/>
                <a:ln w="12700" cap="flat" cmpd="sng" algn="ctr">
                  <a:solidFill>
                    <a:sysClr val="windowText" lastClr="000000"/>
                  </a:solidFill>
                  <a:prstDash val="solid"/>
                </a:ln>
                <a:effectLst/>
              </p:spPr>
            </p:cxnSp>
            <p:cxnSp>
              <p:nvCxnSpPr>
                <p:cNvPr id="64" name="Straight Connector 63"/>
                <p:cNvCxnSpPr/>
                <p:nvPr/>
              </p:nvCxnSpPr>
              <p:spPr>
                <a:xfrm flipH="1" flipV="1">
                  <a:off x="6595063" y="5383558"/>
                  <a:ext cx="356837" cy="765"/>
                </a:xfrm>
                <a:prstGeom prst="line">
                  <a:avLst/>
                </a:prstGeom>
                <a:noFill/>
                <a:ln w="12700" cap="flat" cmpd="sng" algn="ctr">
                  <a:solidFill>
                    <a:sysClr val="windowText" lastClr="000000"/>
                  </a:solidFill>
                  <a:prstDash val="solid"/>
                </a:ln>
                <a:effectLst/>
              </p:spPr>
            </p:cxnSp>
            <p:cxnSp>
              <p:nvCxnSpPr>
                <p:cNvPr id="65" name="Straight Connector 64"/>
                <p:cNvCxnSpPr/>
                <p:nvPr/>
              </p:nvCxnSpPr>
              <p:spPr>
                <a:xfrm>
                  <a:off x="6592415" y="4503835"/>
                  <a:ext cx="0" cy="233716"/>
                </a:xfrm>
                <a:prstGeom prst="line">
                  <a:avLst/>
                </a:prstGeom>
                <a:noFill/>
                <a:ln w="12700" cap="flat" cmpd="sng" algn="ctr">
                  <a:solidFill>
                    <a:sysClr val="windowText" lastClr="000000"/>
                  </a:solidFill>
                  <a:prstDash val="solid"/>
                </a:ln>
                <a:effectLst/>
              </p:spPr>
            </p:cxnSp>
            <p:sp>
              <p:nvSpPr>
                <p:cNvPr id="66" name="Isosceles Triangle 65"/>
                <p:cNvSpPr/>
                <p:nvPr/>
              </p:nvSpPr>
              <p:spPr>
                <a:xfrm flipV="1">
                  <a:off x="6516216" y="4443516"/>
                  <a:ext cx="152400" cy="63154"/>
                </a:xfrm>
                <a:prstGeom prst="triangle">
                  <a:avLst/>
                </a:prstGeom>
                <a:noFill/>
                <a:ln w="12700" cap="flat" cmpd="sng" algn="ctr">
                  <a:solidFill>
                    <a:sysClr val="windowText" lastClr="000000"/>
                  </a:solidFill>
                  <a:prstDash val="solid"/>
                </a:ln>
                <a:effectLst/>
              </p:spPr>
              <p:txBody>
                <a:bodyPr rtlCol="0" anchor="ctr"/>
                <a:lstStyle/>
                <a:p>
                  <a:pPr algn="ctr" defTabSz="914400" eaLnBrk="1" fontAlgn="auto" hangingPunct="1">
                    <a:spcBef>
                      <a:spcPts val="0"/>
                    </a:spcBef>
                    <a:spcAft>
                      <a:spcPts val="0"/>
                    </a:spcAft>
                    <a:buClrTx/>
                    <a:buSzTx/>
                    <a:buFontTx/>
                    <a:buNone/>
                    <a:defRPr/>
                  </a:pPr>
                  <a:endParaRPr lang="en-US" sz="1800" kern="0" smtClean="0">
                    <a:solidFill>
                      <a:prstClr val="black"/>
                    </a:solidFill>
                    <a:latin typeface="Intel Clear"/>
                    <a:ea typeface="+mn-ea"/>
                  </a:endParaRPr>
                </a:p>
              </p:txBody>
            </p:sp>
            <p:sp>
              <p:nvSpPr>
                <p:cNvPr id="67" name="Rectangle 66"/>
                <p:cNvSpPr/>
                <p:nvPr/>
              </p:nvSpPr>
              <p:spPr>
                <a:xfrm>
                  <a:off x="7748236" y="5277243"/>
                  <a:ext cx="450318" cy="213738"/>
                </a:xfrm>
                <a:prstGeom prst="rect">
                  <a:avLst/>
                </a:prstGeom>
                <a:solidFill>
                  <a:srgbClr val="004280">
                    <a:lumMod val="20000"/>
                    <a:lumOff val="80000"/>
                  </a:srgbClr>
                </a:soli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smtClean="0">
                      <a:ln>
                        <a:noFill/>
                      </a:ln>
                      <a:solidFill>
                        <a:prstClr val="black"/>
                      </a:solidFill>
                      <a:effectLst/>
                      <a:uLnTx/>
                      <a:uFillTx/>
                      <a:latin typeface="Intel Clear"/>
                      <a:ea typeface="+mn-ea"/>
                    </a:rPr>
                    <a:t>ON</a:t>
                  </a:r>
                </a:p>
              </p:txBody>
            </p:sp>
            <p:grpSp>
              <p:nvGrpSpPr>
                <p:cNvPr id="68" name="Group 17"/>
                <p:cNvGrpSpPr/>
                <p:nvPr/>
              </p:nvGrpSpPr>
              <p:grpSpPr>
                <a:xfrm>
                  <a:off x="7330626" y="5043222"/>
                  <a:ext cx="946940" cy="169866"/>
                  <a:chOff x="3220510" y="2432329"/>
                  <a:chExt cx="946940" cy="169866"/>
                </a:xfrm>
              </p:grpSpPr>
              <p:cxnSp>
                <p:nvCxnSpPr>
                  <p:cNvPr id="74" name="Straight Arrow Connector 73"/>
                  <p:cNvCxnSpPr/>
                  <p:nvPr/>
                </p:nvCxnSpPr>
                <p:spPr>
                  <a:xfrm flipV="1">
                    <a:off x="3220510" y="2432329"/>
                    <a:ext cx="0" cy="164629"/>
                  </a:xfrm>
                  <a:prstGeom prst="straightConnector1">
                    <a:avLst/>
                  </a:prstGeom>
                  <a:noFill/>
                  <a:ln w="12000" cap="flat" cmpd="sng" algn="ctr">
                    <a:solidFill>
                      <a:srgbClr val="FF0000"/>
                    </a:solidFill>
                    <a:prstDash val="solid"/>
                    <a:headEnd type="none" w="med" len="med"/>
                    <a:tailEnd type="triangle" w="med" len="med"/>
                  </a:ln>
                  <a:effectLst/>
                </p:spPr>
              </p:cxnSp>
              <p:sp>
                <p:nvSpPr>
                  <p:cNvPr id="75" name="TextBox 74"/>
                  <p:cNvSpPr txBox="1"/>
                  <p:nvPr/>
                </p:nvSpPr>
                <p:spPr>
                  <a:xfrm>
                    <a:off x="3268165" y="2448307"/>
                    <a:ext cx="899285" cy="153888"/>
                  </a:xfrm>
                  <a:prstGeom prst="rect">
                    <a:avLst/>
                  </a:prstGeom>
                  <a:noFill/>
                </p:spPr>
                <p:txBody>
                  <a:bodyPr wrap="none" lIns="0" tIns="0" rIns="0" bIns="0" rtlCol="0">
                    <a:spAutoFit/>
                  </a:bodyPr>
                  <a:lstStyle/>
                  <a:p>
                    <a:pPr defTabSz="914400" eaLnBrk="1" fontAlgn="auto" hangingPunct="1">
                      <a:spcBef>
                        <a:spcPts val="0"/>
                      </a:spcBef>
                      <a:spcAft>
                        <a:spcPts val="0"/>
                      </a:spcAft>
                      <a:buClrTx/>
                      <a:buSzTx/>
                      <a:buFontTx/>
                      <a:buNone/>
                    </a:pPr>
                    <a:r>
                      <a:rPr lang="en-US" sz="1000" dirty="0" smtClean="0">
                        <a:solidFill>
                          <a:srgbClr val="FF0000"/>
                        </a:solidFill>
                        <a:latin typeface="Intel Clear"/>
                        <a:ea typeface="+mn-ea"/>
                        <a:cs typeface="Neo Sans Intel"/>
                      </a:rPr>
                      <a:t>Wake-up signal</a:t>
                    </a:r>
                  </a:p>
                </p:txBody>
              </p:sp>
            </p:grpSp>
            <p:cxnSp>
              <p:nvCxnSpPr>
                <p:cNvPr id="69" name="Straight Connector 68"/>
                <p:cNvCxnSpPr/>
                <p:nvPr/>
              </p:nvCxnSpPr>
              <p:spPr>
                <a:xfrm>
                  <a:off x="6592415" y="4725236"/>
                  <a:ext cx="1" cy="658877"/>
                </a:xfrm>
                <a:prstGeom prst="line">
                  <a:avLst/>
                </a:prstGeom>
                <a:noFill/>
                <a:ln w="12700" cap="flat" cmpd="sng" algn="ctr">
                  <a:solidFill>
                    <a:sysClr val="windowText" lastClr="000000"/>
                  </a:solidFill>
                  <a:prstDash val="solid"/>
                </a:ln>
                <a:effectLst/>
              </p:spPr>
            </p:cxnSp>
            <p:sp>
              <p:nvSpPr>
                <p:cNvPr id="70" name="Rectangle 69"/>
                <p:cNvSpPr/>
                <p:nvPr/>
              </p:nvSpPr>
              <p:spPr>
                <a:xfrm>
                  <a:off x="7765156" y="4664204"/>
                  <a:ext cx="434586" cy="240237"/>
                </a:xfrm>
                <a:prstGeom prst="rect">
                  <a:avLst/>
                </a:prstGeom>
                <a:solidFill>
                  <a:srgbClr val="004280">
                    <a:lumMod val="20000"/>
                    <a:lumOff val="80000"/>
                  </a:srgbClr>
                </a:soli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smtClean="0">
                      <a:ln>
                        <a:noFill/>
                      </a:ln>
                      <a:solidFill>
                        <a:prstClr val="black"/>
                      </a:solidFill>
                      <a:effectLst/>
                      <a:uLnTx/>
                      <a:uFillTx/>
                      <a:latin typeface="Intel Clear"/>
                      <a:ea typeface="+mn-ea"/>
                    </a:rPr>
                    <a:t>ON</a:t>
                  </a:r>
                </a:p>
              </p:txBody>
            </p:sp>
            <p:sp>
              <p:nvSpPr>
                <p:cNvPr id="71" name="Rectangle 70"/>
                <p:cNvSpPr/>
                <p:nvPr/>
              </p:nvSpPr>
              <p:spPr>
                <a:xfrm>
                  <a:off x="7767271" y="4663032"/>
                  <a:ext cx="434586" cy="242580"/>
                </a:xfrm>
                <a:prstGeom prst="rect">
                  <a:avLst/>
                </a:prstGeom>
                <a:solidFill>
                  <a:sysClr val="windowText" lastClr="000000">
                    <a:lumMod val="50000"/>
                    <a:lumOff val="50000"/>
                  </a:sysClr>
                </a:soli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smtClean="0">
                      <a:ln>
                        <a:noFill/>
                      </a:ln>
                      <a:solidFill>
                        <a:prstClr val="black"/>
                      </a:solidFill>
                      <a:effectLst/>
                      <a:uLnTx/>
                      <a:uFillTx/>
                      <a:latin typeface="Intel Clear"/>
                      <a:ea typeface="+mn-ea"/>
                    </a:rPr>
                    <a:t>OFF</a:t>
                  </a:r>
                </a:p>
              </p:txBody>
            </p:sp>
            <p:sp>
              <p:nvSpPr>
                <p:cNvPr id="72" name="Rectangle 71"/>
                <p:cNvSpPr/>
                <p:nvPr/>
              </p:nvSpPr>
              <p:spPr>
                <a:xfrm>
                  <a:off x="7765156" y="4656360"/>
                  <a:ext cx="434586" cy="240237"/>
                </a:xfrm>
                <a:prstGeom prst="rect">
                  <a:avLst/>
                </a:prstGeom>
                <a:solidFill>
                  <a:srgbClr val="004280">
                    <a:lumMod val="20000"/>
                    <a:lumOff val="80000"/>
                  </a:srgbClr>
                </a:soli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smtClean="0">
                      <a:ln>
                        <a:noFill/>
                      </a:ln>
                      <a:solidFill>
                        <a:prstClr val="black"/>
                      </a:solidFill>
                      <a:effectLst/>
                      <a:uLnTx/>
                      <a:uFillTx/>
                      <a:latin typeface="Intel Clear"/>
                      <a:ea typeface="+mn-ea"/>
                    </a:rPr>
                    <a:t>ON</a:t>
                  </a:r>
                </a:p>
              </p:txBody>
            </p:sp>
            <p:sp>
              <p:nvSpPr>
                <p:cNvPr id="73" name="Rectangle 72"/>
                <p:cNvSpPr/>
                <p:nvPr/>
              </p:nvSpPr>
              <p:spPr>
                <a:xfrm>
                  <a:off x="7764987" y="4656361"/>
                  <a:ext cx="434586" cy="252282"/>
                </a:xfrm>
                <a:prstGeom prst="rect">
                  <a:avLst/>
                </a:prstGeom>
                <a:solidFill>
                  <a:srgbClr val="B1BABF"/>
                </a:soli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smtClean="0">
                      <a:ln>
                        <a:noFill/>
                      </a:ln>
                      <a:solidFill>
                        <a:prstClr val="black"/>
                      </a:solidFill>
                      <a:effectLst/>
                      <a:uLnTx/>
                      <a:uFillTx/>
                      <a:latin typeface="Intel Clear"/>
                      <a:ea typeface="+mn-ea"/>
                    </a:rPr>
                    <a:t>OFF</a:t>
                  </a:r>
                </a:p>
              </p:txBody>
            </p:sp>
          </p:grpSp>
          <p:grpSp>
            <p:nvGrpSpPr>
              <p:cNvPr id="46" name="Group 28"/>
              <p:cNvGrpSpPr/>
              <p:nvPr/>
            </p:nvGrpSpPr>
            <p:grpSpPr>
              <a:xfrm>
                <a:off x="4860032" y="4581128"/>
                <a:ext cx="446036" cy="489064"/>
                <a:chOff x="2407112" y="1879697"/>
                <a:chExt cx="446036" cy="489064"/>
              </a:xfrm>
            </p:grpSpPr>
            <p:cxnSp>
              <p:nvCxnSpPr>
                <p:cNvPr id="53" name="Straight Connector 52"/>
                <p:cNvCxnSpPr/>
                <p:nvPr/>
              </p:nvCxnSpPr>
              <p:spPr bwMode="auto">
                <a:xfrm>
                  <a:off x="2581787" y="1879697"/>
                  <a:ext cx="0" cy="166815"/>
                </a:xfrm>
                <a:prstGeom prst="line">
                  <a:avLst/>
                </a:prstGeom>
                <a:noFill/>
                <a:ln w="28575" cap="flat" cmpd="sng" algn="ctr">
                  <a:solidFill>
                    <a:sysClr val="windowText" lastClr="000000"/>
                  </a:solidFill>
                  <a:prstDash val="solid"/>
                  <a:round/>
                  <a:headEnd type="none" w="med" len="med"/>
                  <a:tailEnd type="none" w="med" len="med"/>
                </a:ln>
                <a:effectLst/>
              </p:spPr>
            </p:cxnSp>
            <p:cxnSp>
              <p:nvCxnSpPr>
                <p:cNvPr id="54" name="Straight Connector 53"/>
                <p:cNvCxnSpPr/>
                <p:nvPr/>
              </p:nvCxnSpPr>
              <p:spPr bwMode="auto">
                <a:xfrm>
                  <a:off x="2778412" y="1990308"/>
                  <a:ext cx="0" cy="166815"/>
                </a:xfrm>
                <a:prstGeom prst="line">
                  <a:avLst/>
                </a:prstGeom>
                <a:noFill/>
                <a:ln w="28575" cap="flat" cmpd="sng" algn="ctr">
                  <a:solidFill>
                    <a:sysClr val="windowText" lastClr="000000"/>
                  </a:solidFill>
                  <a:prstDash val="solid"/>
                  <a:round/>
                  <a:headEnd type="none" w="med" len="med"/>
                  <a:tailEnd type="none" w="med" len="med"/>
                </a:ln>
                <a:effectLst/>
              </p:spPr>
            </p:cxnSp>
            <p:pic>
              <p:nvPicPr>
                <p:cNvPr id="55" name="Picture 54"/>
                <p:cNvPicPr>
                  <a:picLocks noChangeAspect="1"/>
                </p:cNvPicPr>
                <p:nvPr/>
              </p:nvPicPr>
              <p:blipFill>
                <a:blip r:embed="rId2" cstate="print"/>
                <a:stretch>
                  <a:fillRect/>
                </a:stretch>
              </p:blipFill>
              <p:spPr>
                <a:xfrm>
                  <a:off x="2407112" y="1990308"/>
                  <a:ext cx="446036" cy="378453"/>
                </a:xfrm>
                <a:prstGeom prst="rect">
                  <a:avLst/>
                </a:prstGeom>
              </p:spPr>
            </p:pic>
          </p:grpSp>
          <p:grpSp>
            <p:nvGrpSpPr>
              <p:cNvPr id="47" name="Group 32"/>
              <p:cNvGrpSpPr/>
              <p:nvPr/>
            </p:nvGrpSpPr>
            <p:grpSpPr>
              <a:xfrm>
                <a:off x="5620541" y="4797152"/>
                <a:ext cx="694742" cy="593759"/>
                <a:chOff x="1101538" y="2164012"/>
                <a:chExt cx="694742" cy="593759"/>
              </a:xfrm>
            </p:grpSpPr>
            <p:sp>
              <p:nvSpPr>
                <p:cNvPr id="50" name="Rectangle 49"/>
                <p:cNvSpPr/>
                <p:nvPr/>
              </p:nvSpPr>
              <p:spPr>
                <a:xfrm>
                  <a:off x="1217275" y="2164012"/>
                  <a:ext cx="352430" cy="143426"/>
                </a:xfrm>
                <a:prstGeom prst="rect">
                  <a:avLst/>
                </a:prstGeom>
                <a:solidFill>
                  <a:srgbClr val="FFFF00"/>
                </a:solidFill>
                <a:ln w="12700" cap="flat" cmpd="sng" algn="ctr">
                  <a:solidFill>
                    <a:sysClr val="windowText" lastClr="000000"/>
                  </a:solidFill>
                  <a:prstDash val="solid"/>
                </a:ln>
                <a:effectLst/>
              </p:spPr>
              <p:txBody>
                <a:bodyPr rtlCol="0" anchor="ctr"/>
                <a:lstStyle/>
                <a:p>
                  <a:pPr algn="ctr" defTabSz="914400" eaLnBrk="1" fontAlgn="auto" hangingPunct="1">
                    <a:spcBef>
                      <a:spcPts val="0"/>
                    </a:spcBef>
                    <a:spcAft>
                      <a:spcPts val="0"/>
                    </a:spcAft>
                    <a:buClrTx/>
                    <a:buSzTx/>
                    <a:buFontTx/>
                    <a:buNone/>
                    <a:defRPr/>
                  </a:pPr>
                  <a:endParaRPr lang="en-US" sz="600" kern="0" dirty="0" smtClean="0">
                    <a:solidFill>
                      <a:prstClr val="black"/>
                    </a:solidFill>
                    <a:latin typeface="Intel Clear"/>
                    <a:ea typeface="+mn-ea"/>
                  </a:endParaRPr>
                </a:p>
              </p:txBody>
            </p:sp>
            <p:sp>
              <p:nvSpPr>
                <p:cNvPr id="51" name="Rectangle 50"/>
                <p:cNvSpPr/>
                <p:nvPr/>
              </p:nvSpPr>
              <p:spPr>
                <a:xfrm>
                  <a:off x="1207246" y="2164012"/>
                  <a:ext cx="105747" cy="143426"/>
                </a:xfrm>
                <a:prstGeom prst="rect">
                  <a:avLst/>
                </a:prstGeom>
                <a:solidFill>
                  <a:srgbClr val="FFC000"/>
                </a:solidFill>
                <a:ln w="12700" cap="flat" cmpd="sng" algn="ctr">
                  <a:solidFill>
                    <a:sysClr val="windowText" lastClr="000000"/>
                  </a:solidFill>
                  <a:prstDash val="solid"/>
                </a:ln>
                <a:effectLst/>
              </p:spPr>
              <p:txBody>
                <a:bodyPr rtlCol="0" anchor="ctr"/>
                <a:lstStyle/>
                <a:p>
                  <a:pPr algn="ctr" defTabSz="914400" eaLnBrk="1" fontAlgn="auto" hangingPunct="1">
                    <a:spcBef>
                      <a:spcPts val="0"/>
                    </a:spcBef>
                    <a:spcAft>
                      <a:spcPts val="0"/>
                    </a:spcAft>
                    <a:buClrTx/>
                    <a:buSzTx/>
                    <a:buFontTx/>
                    <a:buNone/>
                    <a:defRPr/>
                  </a:pPr>
                  <a:endParaRPr lang="en-US" sz="1800" kern="0" smtClean="0">
                    <a:solidFill>
                      <a:prstClr val="black"/>
                    </a:solidFill>
                    <a:latin typeface="Intel Clear"/>
                    <a:ea typeface="+mn-ea"/>
                  </a:endParaRPr>
                </a:p>
              </p:txBody>
            </p:sp>
            <p:sp>
              <p:nvSpPr>
                <p:cNvPr id="52" name="TextBox 51"/>
                <p:cNvSpPr txBox="1"/>
                <p:nvPr/>
              </p:nvSpPr>
              <p:spPr>
                <a:xfrm>
                  <a:off x="1101538" y="2388439"/>
                  <a:ext cx="694742" cy="369332"/>
                </a:xfrm>
                <a:prstGeom prst="rect">
                  <a:avLst/>
                </a:prstGeom>
                <a:noFill/>
              </p:spPr>
              <p:txBody>
                <a:bodyPr wrap="none" lIns="0" tIns="0" rIns="0" bIns="0" rtlCol="0">
                  <a:spAutoFit/>
                </a:bodyPr>
                <a:lstStyle/>
                <a:p>
                  <a:pPr defTabSz="914400" eaLnBrk="1" fontAlgn="auto" hangingPunct="1">
                    <a:spcBef>
                      <a:spcPts val="0"/>
                    </a:spcBef>
                    <a:spcAft>
                      <a:spcPts val="0"/>
                    </a:spcAft>
                    <a:buClrTx/>
                    <a:buSzTx/>
                    <a:buFontTx/>
                    <a:buNone/>
                  </a:pPr>
                  <a:r>
                    <a:rPr lang="en-US" sz="1200" dirty="0" smtClean="0">
                      <a:solidFill>
                        <a:prstClr val="black"/>
                      </a:solidFill>
                      <a:latin typeface="Intel Clear"/>
                      <a:ea typeface="+mn-ea"/>
                      <a:cs typeface="Neo Sans Intel"/>
                    </a:rPr>
                    <a:t>Wake-up</a:t>
                  </a:r>
                  <a:br>
                    <a:rPr lang="en-US" sz="1200" dirty="0" smtClean="0">
                      <a:solidFill>
                        <a:prstClr val="black"/>
                      </a:solidFill>
                      <a:latin typeface="Intel Clear"/>
                      <a:ea typeface="+mn-ea"/>
                      <a:cs typeface="Neo Sans Intel"/>
                    </a:rPr>
                  </a:br>
                  <a:r>
                    <a:rPr lang="en-US" sz="1200" dirty="0" smtClean="0">
                      <a:solidFill>
                        <a:prstClr val="black"/>
                      </a:solidFill>
                      <a:latin typeface="Intel Clear"/>
                      <a:ea typeface="+mn-ea"/>
                      <a:cs typeface="Neo Sans Intel"/>
                    </a:rPr>
                    <a:t>signal</a:t>
                  </a:r>
                </a:p>
              </p:txBody>
            </p:sp>
          </p:grpSp>
          <p:sp>
            <p:nvSpPr>
              <p:cNvPr id="48" name="TextBox 47"/>
              <p:cNvSpPr txBox="1"/>
              <p:nvPr/>
            </p:nvSpPr>
            <p:spPr>
              <a:xfrm>
                <a:off x="6375953" y="5877272"/>
                <a:ext cx="2228495" cy="584775"/>
              </a:xfrm>
              <a:prstGeom prst="rect">
                <a:avLst/>
              </a:prstGeom>
              <a:noFill/>
            </p:spPr>
            <p:txBody>
              <a:bodyPr wrap="none" rtlCol="0">
                <a:spAutoFit/>
              </a:bodyPr>
              <a:lstStyle/>
              <a:p>
                <a:r>
                  <a:rPr lang="en-US" dirty="0" smtClean="0"/>
                  <a:t>Extremely low power</a:t>
                </a:r>
              </a:p>
              <a:p>
                <a:r>
                  <a:rPr lang="en-US" dirty="0" smtClean="0"/>
                  <a:t>Wake up radio</a:t>
                </a:r>
                <a:endParaRPr lang="en-US" dirty="0"/>
              </a:p>
            </p:txBody>
          </p:sp>
          <p:cxnSp>
            <p:nvCxnSpPr>
              <p:cNvPr id="49" name="Straight Arrow Connector 48"/>
              <p:cNvCxnSpPr/>
              <p:nvPr/>
            </p:nvCxnSpPr>
            <p:spPr>
              <a:xfrm flipV="1">
                <a:off x="7452320" y="5517232"/>
                <a:ext cx="0" cy="4320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43" name="TextBox 42"/>
            <p:cNvSpPr txBox="1"/>
            <p:nvPr/>
          </p:nvSpPr>
          <p:spPr>
            <a:xfrm>
              <a:off x="6660232" y="3933056"/>
              <a:ext cx="1508747" cy="338554"/>
            </a:xfrm>
            <a:prstGeom prst="rect">
              <a:avLst/>
            </a:prstGeom>
            <a:noFill/>
          </p:spPr>
          <p:txBody>
            <a:bodyPr wrap="none" rtlCol="0">
              <a:spAutoFit/>
            </a:bodyPr>
            <a:lstStyle/>
            <a:p>
              <a:r>
                <a:rPr lang="en-US" dirty="0" smtClean="0"/>
                <a:t>Primary radio</a:t>
              </a:r>
              <a:endParaRPr lang="en-US" dirty="0"/>
            </a:p>
          </p:txBody>
        </p:sp>
        <p:cxnSp>
          <p:nvCxnSpPr>
            <p:cNvPr id="44" name="Straight Arrow Connector 43"/>
            <p:cNvCxnSpPr>
              <a:stCxn id="43" idx="2"/>
            </p:cNvCxnSpPr>
            <p:nvPr/>
          </p:nvCxnSpPr>
          <p:spPr>
            <a:xfrm flipH="1">
              <a:off x="7380312" y="4271610"/>
              <a:ext cx="34294" cy="3815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654351" y="2590800"/>
            <a:ext cx="5492279" cy="3886200"/>
            <a:chOff x="3134546" y="2522022"/>
            <a:chExt cx="5410200" cy="3925928"/>
          </a:xfrm>
        </p:grpSpPr>
        <p:pic>
          <p:nvPicPr>
            <p:cNvPr id="9" name="Picture 8"/>
            <p:cNvPicPr>
              <a:picLocks noChangeAspect="1"/>
            </p:cNvPicPr>
            <p:nvPr/>
          </p:nvPicPr>
          <p:blipFill>
            <a:blip r:embed="rId2" cstate="print"/>
            <a:stretch>
              <a:fillRect/>
            </a:stretch>
          </p:blipFill>
          <p:spPr>
            <a:xfrm>
              <a:off x="3134546" y="2522022"/>
              <a:ext cx="5410200" cy="3925928"/>
            </a:xfrm>
            <a:prstGeom prst="rect">
              <a:avLst/>
            </a:prstGeom>
          </p:spPr>
        </p:pic>
        <p:sp>
          <p:nvSpPr>
            <p:cNvPr id="10" name="TextBox 9"/>
            <p:cNvSpPr txBox="1"/>
            <p:nvPr/>
          </p:nvSpPr>
          <p:spPr>
            <a:xfrm>
              <a:off x="6992220" y="4267200"/>
              <a:ext cx="1354858" cy="253916"/>
            </a:xfrm>
            <a:prstGeom prst="rect">
              <a:avLst/>
            </a:prstGeom>
            <a:solidFill>
              <a:sysClr val="window" lastClr="FFFFFF">
                <a:alpha val="50000"/>
              </a:sysClr>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black"/>
                  </a:solidFill>
                  <a:effectLst/>
                  <a:uLnTx/>
                  <a:uFillTx/>
                  <a:latin typeface="Neo Sans Intel"/>
                  <a:ea typeface="+mn-ea"/>
                  <a:cs typeface="Neo Sans Intel"/>
                </a:rPr>
                <a:t>LP-WUR always on</a:t>
              </a:r>
            </a:p>
          </p:txBody>
        </p:sp>
        <p:sp>
          <p:nvSpPr>
            <p:cNvPr id="11" name="TextBox 10"/>
            <p:cNvSpPr txBox="1"/>
            <p:nvPr/>
          </p:nvSpPr>
          <p:spPr>
            <a:xfrm>
              <a:off x="6992220" y="4787264"/>
              <a:ext cx="1527254" cy="582980"/>
            </a:xfrm>
            <a:prstGeom prst="rect">
              <a:avLst/>
            </a:prstGeom>
            <a:solidFill>
              <a:sysClr val="window" lastClr="FFFFFF">
                <a:alpha val="50000"/>
              </a:sysClr>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black"/>
                  </a:solidFill>
                  <a:effectLst/>
                  <a:uLnTx/>
                  <a:uFillTx/>
                  <a:latin typeface="Neo Sans Intel"/>
                  <a:ea typeface="+mn-ea"/>
                  <a:cs typeface="Neo Sans Intel"/>
                </a:rPr>
                <a:t>LP-WUR duty-cycled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black"/>
                  </a:solidFill>
                  <a:effectLst/>
                  <a:uLnTx/>
                  <a:uFillTx/>
                  <a:latin typeface="Neo Sans Intel"/>
                  <a:ea typeface="+mn-ea"/>
                  <a:cs typeface="Neo Sans Intel"/>
                </a:rPr>
                <a:t>(2 </a:t>
              </a:r>
              <a:r>
                <a:rPr kumimoji="0" lang="en-US" sz="1050" b="0" i="0" u="none" strike="noStrike" kern="0" cap="none" spc="0" normalizeH="0" baseline="0" noProof="0" dirty="0" err="1" smtClean="0">
                  <a:ln>
                    <a:noFill/>
                  </a:ln>
                  <a:solidFill>
                    <a:prstClr val="black"/>
                  </a:solidFill>
                  <a:effectLst/>
                  <a:uLnTx/>
                  <a:uFillTx/>
                  <a:latin typeface="Neo Sans Intel"/>
                  <a:ea typeface="+mn-ea"/>
                  <a:cs typeface="Neo Sans Intel"/>
                </a:rPr>
                <a:t>mS</a:t>
              </a:r>
              <a:r>
                <a:rPr kumimoji="0" lang="en-US" sz="1050" b="0" i="0" u="none" strike="noStrike" kern="0" cap="none" spc="0" normalizeH="0" baseline="0" noProof="0" dirty="0" smtClean="0">
                  <a:ln>
                    <a:noFill/>
                  </a:ln>
                  <a:solidFill>
                    <a:prstClr val="black"/>
                  </a:solidFill>
                  <a:effectLst/>
                  <a:uLnTx/>
                  <a:uFillTx/>
                  <a:latin typeface="Neo Sans Intel"/>
                  <a:ea typeface="+mn-ea"/>
                  <a:cs typeface="Neo Sans Intel"/>
                </a:rPr>
                <a:t> active every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black"/>
                  </a:solidFill>
                  <a:effectLst/>
                  <a:uLnTx/>
                  <a:uFillTx/>
                  <a:latin typeface="Neo Sans Intel"/>
                  <a:ea typeface="+mn-ea"/>
                  <a:cs typeface="Neo Sans Intel"/>
                </a:rPr>
                <a:t>100 </a:t>
              </a:r>
              <a:r>
                <a:rPr kumimoji="0" lang="en-US" sz="1050" b="0" i="0" u="none" strike="noStrike" kern="0" cap="none" spc="0" normalizeH="0" baseline="0" noProof="0" dirty="0" err="1" smtClean="0">
                  <a:ln>
                    <a:noFill/>
                  </a:ln>
                  <a:solidFill>
                    <a:prstClr val="black"/>
                  </a:solidFill>
                  <a:effectLst/>
                  <a:uLnTx/>
                  <a:uFillTx/>
                  <a:latin typeface="Neo Sans Intel"/>
                  <a:ea typeface="+mn-ea"/>
                  <a:cs typeface="Neo Sans Intel"/>
                </a:rPr>
                <a:t>mS</a:t>
              </a:r>
              <a:r>
                <a:rPr kumimoji="0" lang="en-US" sz="1050" b="0" i="0" u="none" strike="noStrike" kern="0" cap="none" spc="0" normalizeH="0" baseline="0" noProof="0" dirty="0" smtClean="0">
                  <a:ln>
                    <a:noFill/>
                  </a:ln>
                  <a:solidFill>
                    <a:prstClr val="black"/>
                  </a:solidFill>
                  <a:effectLst/>
                  <a:uLnTx/>
                  <a:uFillTx/>
                  <a:latin typeface="Neo Sans Intel"/>
                  <a:ea typeface="+mn-ea"/>
                  <a:cs typeface="Neo Sans Intel"/>
                </a:rPr>
                <a:t>)</a:t>
              </a:r>
            </a:p>
          </p:txBody>
        </p:sp>
        <p:cxnSp>
          <p:nvCxnSpPr>
            <p:cNvPr id="12" name="Straight Arrow Connector 11"/>
            <p:cNvCxnSpPr/>
            <p:nvPr/>
          </p:nvCxnSpPr>
          <p:spPr>
            <a:xfrm>
              <a:off x="5877746" y="3851095"/>
              <a:ext cx="0" cy="607160"/>
            </a:xfrm>
            <a:prstGeom prst="straightConnector1">
              <a:avLst/>
            </a:prstGeom>
            <a:noFill/>
            <a:ln w="25400" cap="flat" cmpd="sng" algn="ctr">
              <a:solidFill>
                <a:srgbClr val="FF0000"/>
              </a:solidFill>
              <a:prstDash val="solid"/>
              <a:headEnd type="triangle"/>
              <a:tailEnd type="triangle"/>
            </a:ln>
            <a:effectLst/>
          </p:spPr>
        </p:cxnSp>
        <p:cxnSp>
          <p:nvCxnSpPr>
            <p:cNvPr id="13" name="Straight Arrow Connector 12"/>
            <p:cNvCxnSpPr/>
            <p:nvPr/>
          </p:nvCxnSpPr>
          <p:spPr>
            <a:xfrm flipH="1">
              <a:off x="5762206" y="3855522"/>
              <a:ext cx="8769" cy="1513257"/>
            </a:xfrm>
            <a:prstGeom prst="straightConnector1">
              <a:avLst/>
            </a:prstGeom>
            <a:noFill/>
            <a:ln w="25400" cap="flat" cmpd="sng" algn="ctr">
              <a:solidFill>
                <a:srgbClr val="FF0000"/>
              </a:solidFill>
              <a:prstDash val="solid"/>
              <a:headEnd type="triangle"/>
              <a:tailEnd type="triangle"/>
            </a:ln>
            <a:effectLst/>
          </p:spPr>
        </p:cxnSp>
        <p:sp>
          <p:nvSpPr>
            <p:cNvPr id="14" name="TextBox 13"/>
            <p:cNvSpPr txBox="1"/>
            <p:nvPr/>
          </p:nvSpPr>
          <p:spPr>
            <a:xfrm>
              <a:off x="5318116" y="4765296"/>
              <a:ext cx="402354"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smtClean="0">
                  <a:solidFill>
                    <a:srgbClr val="003C71"/>
                  </a:solidFill>
                  <a:latin typeface="Intel Clear"/>
                  <a:ea typeface="+mn-ea"/>
                </a:rPr>
                <a:t>~224x</a:t>
              </a:r>
            </a:p>
          </p:txBody>
        </p:sp>
        <p:sp>
          <p:nvSpPr>
            <p:cNvPr id="15" name="Rectangular Callout 14"/>
            <p:cNvSpPr/>
            <p:nvPr/>
          </p:nvSpPr>
          <p:spPr>
            <a:xfrm>
              <a:off x="6087624" y="5488236"/>
              <a:ext cx="608747" cy="156197"/>
            </a:xfrm>
            <a:prstGeom prst="wedgeRectCallout">
              <a:avLst>
                <a:gd name="adj1" fmla="val -75451"/>
                <a:gd name="adj2" fmla="val -60287"/>
              </a:avLst>
            </a:prstGeom>
            <a:solidFill>
              <a:srgbClr val="FFFF00"/>
            </a:solidFill>
            <a:ln w="9525" cap="flat" cmpd="sng" algn="ctr">
              <a:solidFill>
                <a:sysClr val="windowText" lastClr="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003C71"/>
                  </a:solidFill>
                  <a:effectLst/>
                  <a:uLnTx/>
                  <a:uFillTx/>
                  <a:latin typeface="Intel Clear"/>
                  <a:ea typeface="+mn-ea"/>
                  <a:cs typeface="+mn-cs"/>
                </a:rPr>
                <a:t>7 µW</a:t>
              </a:r>
            </a:p>
          </p:txBody>
        </p:sp>
        <p:sp>
          <p:nvSpPr>
            <p:cNvPr id="16" name="Rectangular Callout 15"/>
            <p:cNvSpPr/>
            <p:nvPr/>
          </p:nvSpPr>
          <p:spPr>
            <a:xfrm>
              <a:off x="6044201" y="4671617"/>
              <a:ext cx="608748" cy="156197"/>
            </a:xfrm>
            <a:prstGeom prst="wedgeRectCallout">
              <a:avLst>
                <a:gd name="adj1" fmla="val -72322"/>
                <a:gd name="adj2" fmla="val -64352"/>
              </a:avLst>
            </a:prstGeom>
            <a:solidFill>
              <a:srgbClr val="FFFF00"/>
            </a:solidFill>
            <a:ln w="9525" cap="flat" cmpd="sng" algn="ctr">
              <a:solidFill>
                <a:sysClr val="windowText" lastClr="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003C71"/>
                  </a:solidFill>
                  <a:effectLst/>
                  <a:uLnTx/>
                  <a:uFillTx/>
                  <a:latin typeface="Intel Clear"/>
                  <a:ea typeface="+mn-ea"/>
                  <a:cs typeface="+mn-cs"/>
                </a:rPr>
                <a:t>105 µW</a:t>
              </a:r>
            </a:p>
          </p:txBody>
        </p:sp>
        <p:sp>
          <p:nvSpPr>
            <p:cNvPr id="17" name="Rectangular Callout 16"/>
            <p:cNvSpPr/>
            <p:nvPr/>
          </p:nvSpPr>
          <p:spPr>
            <a:xfrm>
              <a:off x="6091231" y="3855522"/>
              <a:ext cx="608748" cy="156197"/>
            </a:xfrm>
            <a:prstGeom prst="wedgeRectCallout">
              <a:avLst>
                <a:gd name="adj1" fmla="val -72322"/>
                <a:gd name="adj2" fmla="val -64352"/>
              </a:avLst>
            </a:prstGeom>
            <a:solidFill>
              <a:srgbClr val="FFFF00"/>
            </a:solidFill>
            <a:ln w="9525" cap="flat" cmpd="sng" algn="ctr">
              <a:solidFill>
                <a:sysClr val="windowText" lastClr="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003C71"/>
                  </a:solidFill>
                  <a:effectLst/>
                  <a:uLnTx/>
                  <a:uFillTx/>
                  <a:latin typeface="Intel Clear"/>
                  <a:ea typeface="+mn-ea"/>
                  <a:cs typeface="+mn-cs"/>
                </a:rPr>
                <a:t>1.6 </a:t>
              </a:r>
              <a:r>
                <a:rPr kumimoji="0" lang="en-US" sz="900" b="0" i="0" u="none" strike="noStrike" kern="0" cap="none" spc="0" normalizeH="0" baseline="0" noProof="0" dirty="0" err="1" smtClean="0">
                  <a:ln>
                    <a:noFill/>
                  </a:ln>
                  <a:solidFill>
                    <a:srgbClr val="003C71"/>
                  </a:solidFill>
                  <a:effectLst/>
                  <a:uLnTx/>
                  <a:uFillTx/>
                  <a:latin typeface="Intel Clear"/>
                  <a:ea typeface="+mn-ea"/>
                  <a:cs typeface="+mn-cs"/>
                </a:rPr>
                <a:t>mW</a:t>
              </a:r>
              <a:endParaRPr kumimoji="0" lang="en-US" sz="900" b="0" i="0" u="none" strike="noStrike" kern="0" cap="none" spc="0" normalizeH="0" baseline="0" noProof="0" dirty="0" smtClean="0">
                <a:ln>
                  <a:noFill/>
                </a:ln>
                <a:solidFill>
                  <a:srgbClr val="003C71"/>
                </a:solidFill>
                <a:effectLst/>
                <a:uLnTx/>
                <a:uFillTx/>
                <a:latin typeface="Intel Clear"/>
                <a:ea typeface="+mn-ea"/>
                <a:cs typeface="+mn-cs"/>
              </a:endParaRPr>
            </a:p>
          </p:txBody>
        </p:sp>
        <p:sp>
          <p:nvSpPr>
            <p:cNvPr id="18" name="TextBox 17"/>
            <p:cNvSpPr txBox="1"/>
            <p:nvPr/>
          </p:nvSpPr>
          <p:spPr>
            <a:xfrm>
              <a:off x="5931732" y="4053037"/>
              <a:ext cx="318998"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smtClean="0">
                  <a:solidFill>
                    <a:srgbClr val="003C71"/>
                  </a:solidFill>
                  <a:latin typeface="Intel Clear"/>
                  <a:ea typeface="+mn-ea"/>
                </a:rPr>
                <a:t>~15x</a:t>
              </a:r>
            </a:p>
          </p:txBody>
        </p:sp>
        <p:sp>
          <p:nvSpPr>
            <p:cNvPr id="19" name="TextBox 18"/>
            <p:cNvSpPr txBox="1"/>
            <p:nvPr/>
          </p:nvSpPr>
          <p:spPr>
            <a:xfrm>
              <a:off x="4451994" y="3276600"/>
              <a:ext cx="1063112" cy="415498"/>
            </a:xfrm>
            <a:prstGeom prst="rect">
              <a:avLst/>
            </a:prstGeom>
            <a:solidFill>
              <a:sysClr val="window" lastClr="FFFFFF">
                <a:alpha val="50000"/>
              </a:sysClr>
            </a:solid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prstClr val="black"/>
                  </a:solidFill>
                  <a:effectLst/>
                  <a:uLnTx/>
                  <a:uFillTx/>
                  <a:latin typeface="Neo Sans Intel"/>
                  <a:ea typeface="+mn-ea"/>
                  <a:cs typeface="Neo Sans Intel"/>
                </a:rPr>
                <a:t>Legacy power </a:t>
              </a:r>
              <a:br>
                <a:rPr kumimoji="0" lang="en-US" sz="1050" b="0" i="0" u="none" strike="noStrike" kern="0" cap="none" spc="0" normalizeH="0" baseline="0" noProof="0" dirty="0" smtClean="0">
                  <a:ln>
                    <a:noFill/>
                  </a:ln>
                  <a:solidFill>
                    <a:prstClr val="black"/>
                  </a:solidFill>
                  <a:effectLst/>
                  <a:uLnTx/>
                  <a:uFillTx/>
                  <a:latin typeface="Neo Sans Intel"/>
                  <a:ea typeface="+mn-ea"/>
                  <a:cs typeface="Neo Sans Intel"/>
                </a:rPr>
              </a:br>
              <a:r>
                <a:rPr kumimoji="0" lang="en-US" sz="1050" b="0" i="0" u="none" strike="noStrike" kern="0" cap="none" spc="0" normalizeH="0" baseline="0" noProof="0" dirty="0" smtClean="0">
                  <a:ln>
                    <a:noFill/>
                  </a:ln>
                  <a:solidFill>
                    <a:prstClr val="black"/>
                  </a:solidFill>
                  <a:effectLst/>
                  <a:uLnTx/>
                  <a:uFillTx/>
                  <a:latin typeface="Neo Sans Intel"/>
                  <a:ea typeface="+mn-ea"/>
                  <a:cs typeface="Neo Sans Intel"/>
                </a:rPr>
                <a:t>save modes</a:t>
              </a:r>
            </a:p>
          </p:txBody>
        </p:sp>
        <p:sp>
          <p:nvSpPr>
            <p:cNvPr id="20" name="Oval 19"/>
            <p:cNvSpPr/>
            <p:nvPr/>
          </p:nvSpPr>
          <p:spPr>
            <a:xfrm>
              <a:off x="4907365" y="3656076"/>
              <a:ext cx="55982" cy="190010"/>
            </a:xfrm>
            <a:prstGeom prst="ellipse">
              <a:avLst/>
            </a:prstGeom>
            <a:noFill/>
            <a:ln w="9525" cap="flat" cmpd="sng" algn="ctr">
              <a:solidFill>
                <a:srgbClr val="FF0000"/>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Intel Clear"/>
                <a:ea typeface="+mn-ea"/>
                <a:cs typeface="+mn-cs"/>
              </a:endParaRPr>
            </a:p>
          </p:txBody>
        </p:sp>
        <p:cxnSp>
          <p:nvCxnSpPr>
            <p:cNvPr id="21" name="Straight Arrow Connector 20"/>
            <p:cNvCxnSpPr/>
            <p:nvPr/>
          </p:nvCxnSpPr>
          <p:spPr bwMode="auto">
            <a:xfrm flipH="1">
              <a:off x="7162800" y="4458255"/>
              <a:ext cx="76200" cy="1137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p:cNvCxnSpPr/>
            <p:nvPr/>
          </p:nvCxnSpPr>
          <p:spPr bwMode="auto">
            <a:xfrm flipH="1">
              <a:off x="7124700" y="5325119"/>
              <a:ext cx="76200" cy="1137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2" name="Title 1"/>
          <p:cNvSpPr>
            <a:spLocks noGrp="1"/>
          </p:cNvSpPr>
          <p:nvPr>
            <p:ph type="title"/>
          </p:nvPr>
        </p:nvSpPr>
        <p:spPr/>
        <p:txBody>
          <a:bodyPr/>
          <a:lstStyle/>
          <a:p>
            <a:r>
              <a:rPr lang="en-US" dirty="0" smtClean="0"/>
              <a:t>Power consumption comparison</a:t>
            </a:r>
            <a:endParaRPr lang="en-US" dirty="0"/>
          </a:p>
        </p:txBody>
      </p:sp>
      <p:sp>
        <p:nvSpPr>
          <p:cNvPr id="3" name="Content Placeholder 2"/>
          <p:cNvSpPr>
            <a:spLocks noGrp="1"/>
          </p:cNvSpPr>
          <p:nvPr>
            <p:ph idx="1"/>
          </p:nvPr>
        </p:nvSpPr>
        <p:spPr>
          <a:xfrm>
            <a:off x="609600" y="1915510"/>
            <a:ext cx="7772400" cy="4114800"/>
          </a:xfrm>
        </p:spPr>
        <p:txBody>
          <a:bodyPr/>
          <a:lstStyle/>
          <a:p>
            <a:r>
              <a:rPr lang="en-US" sz="2000" dirty="0" smtClean="0"/>
              <a:t>In [3], the power consumption is compared for legacy power save mode, WUR always on mode and WUR power save mode</a:t>
            </a:r>
          </a:p>
          <a:p>
            <a:pPr lvl="1"/>
            <a:r>
              <a:rPr lang="en-US" sz="1600" dirty="0" smtClean="0"/>
              <a:t>The power consumption for </a:t>
            </a:r>
          </a:p>
          <a:p>
            <a:pPr lvl="1">
              <a:buNone/>
            </a:pPr>
            <a:r>
              <a:rPr lang="en-US" sz="1600" dirty="0" smtClean="0"/>
              <a:t>	WUR PS mode can dramatically </a:t>
            </a:r>
          </a:p>
          <a:p>
            <a:pPr lvl="1">
              <a:buNone/>
            </a:pPr>
            <a:r>
              <a:rPr lang="en-US" sz="1600" dirty="0" smtClean="0"/>
              <a:t>	save the power</a:t>
            </a:r>
          </a:p>
          <a:p>
            <a:pPr lvl="1"/>
            <a:r>
              <a:rPr lang="en-US" sz="1600" dirty="0" smtClean="0"/>
              <a:t>The WUR always on mode is </a:t>
            </a:r>
          </a:p>
          <a:p>
            <a:pPr lvl="1">
              <a:buNone/>
            </a:pPr>
            <a:r>
              <a:rPr lang="en-US" sz="1600" dirty="0" smtClean="0"/>
              <a:t>	not very attractive</a:t>
            </a:r>
          </a:p>
          <a:p>
            <a:pPr lvl="2"/>
            <a:r>
              <a:rPr lang="en-US" sz="1400" dirty="0" smtClean="0"/>
              <a:t>if the WUR power is close </a:t>
            </a:r>
          </a:p>
          <a:p>
            <a:pPr lvl="2">
              <a:buNone/>
            </a:pPr>
            <a:r>
              <a:rPr lang="en-US" sz="1400" dirty="0" smtClean="0"/>
              <a:t>	to 1mW as required by </a:t>
            </a:r>
          </a:p>
          <a:p>
            <a:pPr lvl="2">
              <a:buNone/>
            </a:pPr>
            <a:r>
              <a:rPr lang="en-US" sz="1400" dirty="0" smtClean="0"/>
              <a:t>	the PAR or</a:t>
            </a:r>
          </a:p>
          <a:p>
            <a:pPr lvl="2"/>
            <a:r>
              <a:rPr lang="en-US" sz="1400" dirty="0" smtClean="0"/>
              <a:t>the latency requirement</a:t>
            </a:r>
          </a:p>
          <a:p>
            <a:pPr lvl="2">
              <a:buNone/>
            </a:pPr>
            <a:r>
              <a:rPr lang="en-US" sz="1400" dirty="0" smtClean="0"/>
              <a:t>	is low so that the legacy</a:t>
            </a:r>
          </a:p>
          <a:p>
            <a:pPr lvl="2">
              <a:buNone/>
            </a:pPr>
            <a:r>
              <a:rPr lang="en-US" sz="1400" dirty="0" smtClean="0"/>
              <a:t>	power save mode will </a:t>
            </a:r>
          </a:p>
          <a:p>
            <a:pPr lvl="2">
              <a:buNone/>
            </a:pPr>
            <a:r>
              <a:rPr lang="en-US" sz="1400" dirty="0" smtClean="0"/>
              <a:t>	consume similar power</a:t>
            </a:r>
          </a:p>
          <a:p>
            <a:pPr lvl="2">
              <a:buNone/>
            </a:pPr>
            <a:r>
              <a:rPr lang="en-US" sz="1400" dirty="0" smtClean="0"/>
              <a:t>	as WUR always on mode. </a:t>
            </a:r>
          </a:p>
          <a:p>
            <a:pPr lvl="2"/>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Jan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power save mode</a:t>
            </a:r>
            <a:endParaRPr lang="en-US" dirty="0"/>
          </a:p>
        </p:txBody>
      </p:sp>
      <p:sp>
        <p:nvSpPr>
          <p:cNvPr id="3" name="Content Placeholder 2"/>
          <p:cNvSpPr>
            <a:spLocks noGrp="1"/>
          </p:cNvSpPr>
          <p:nvPr>
            <p:ph idx="1"/>
          </p:nvPr>
        </p:nvSpPr>
        <p:spPr/>
        <p:txBody>
          <a:bodyPr/>
          <a:lstStyle/>
          <a:p>
            <a:r>
              <a:rPr lang="en-US" sz="2000" dirty="0" smtClean="0"/>
              <a:t>Example of WUR power save mode</a:t>
            </a:r>
          </a:p>
          <a:p>
            <a:pPr lvl="1"/>
            <a:r>
              <a:rPr lang="en-US" sz="1600" dirty="0" smtClean="0"/>
              <a:t>WUR periodically wake up. WUR radio is on during WUR awake window and go to sleep during WUR sleep window. The length of WUR sleep window depends on latency requirement.</a:t>
            </a:r>
          </a:p>
          <a:p>
            <a:pPr lvl="1"/>
            <a:r>
              <a:rPr lang="en-US" sz="1600" dirty="0" smtClean="0"/>
              <a:t>When there is downlink data for WUR STA, AP send the WU signal to the WUR STA during WUR awake window. </a:t>
            </a:r>
          </a:p>
          <a:p>
            <a:pPr lvl="1"/>
            <a:r>
              <a:rPr lang="en-US" sz="1600" dirty="0" smtClean="0"/>
              <a:t>There will be no signal arriving during the WUR awake window if there is no DL data. In some important use cases such as </a:t>
            </a:r>
            <a:r>
              <a:rPr lang="en-US" sz="1600" dirty="0" err="1" smtClean="0"/>
              <a:t>IoT</a:t>
            </a:r>
            <a:r>
              <a:rPr lang="en-US" sz="1600" dirty="0" smtClean="0"/>
              <a:t>, the duty circle of data traffic is very low and the primary radio may stay in deep sleep mode for a long time. In the case, the clock of WUR STA will run independently from AP’s clock for a long time. </a:t>
            </a:r>
          </a:p>
          <a:p>
            <a:pPr lvl="1"/>
            <a:endParaRPr lang="en-US" sz="1600" dirty="0" smtClean="0"/>
          </a:p>
          <a:p>
            <a:endParaRPr lang="en-US" sz="2000" dirty="0" smtClean="0"/>
          </a:p>
          <a:p>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
        <p:nvSpPr>
          <p:cNvPr id="7" name="Date Placeholder 3"/>
          <p:cNvSpPr>
            <a:spLocks noGrp="1"/>
          </p:cNvSpPr>
          <p:nvPr>
            <p:ph type="dt" sz="quarter" idx="10"/>
          </p:nvPr>
        </p:nvSpPr>
        <p:spPr>
          <a:xfrm>
            <a:off x="696913" y="332601"/>
            <a:ext cx="878446" cy="276999"/>
          </a:xfrm>
        </p:spPr>
        <p:txBody>
          <a:bodyPr/>
          <a:lstStyle/>
          <a:p>
            <a:pPr>
              <a:defRPr/>
            </a:pPr>
            <a:r>
              <a:rPr lang="en-US" dirty="0" smtClean="0"/>
              <a:t>Jan 2017</a:t>
            </a:r>
            <a:endParaRPr lang="en-US" dirty="0"/>
          </a:p>
        </p:txBody>
      </p:sp>
      <p:grpSp>
        <p:nvGrpSpPr>
          <p:cNvPr id="8" name="Group 7"/>
          <p:cNvGrpSpPr/>
          <p:nvPr/>
        </p:nvGrpSpPr>
        <p:grpSpPr>
          <a:xfrm>
            <a:off x="251520" y="5181600"/>
            <a:ext cx="8712968" cy="939432"/>
            <a:chOff x="395536" y="1915168"/>
            <a:chExt cx="8712968" cy="939432"/>
          </a:xfrm>
        </p:grpSpPr>
        <p:cxnSp>
          <p:nvCxnSpPr>
            <p:cNvPr id="9" name="Straight Connector 8"/>
            <p:cNvCxnSpPr/>
            <p:nvPr/>
          </p:nvCxnSpPr>
          <p:spPr>
            <a:xfrm>
              <a:off x="395536" y="2504471"/>
              <a:ext cx="8496944"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671993" y="19888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4992473" y="19888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683568" y="2492896"/>
              <a:ext cx="79208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004048" y="2492896"/>
              <a:ext cx="79208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99985" y="2514382"/>
              <a:ext cx="981359" cy="338554"/>
            </a:xfrm>
            <a:prstGeom prst="rect">
              <a:avLst/>
            </a:prstGeom>
            <a:noFill/>
          </p:spPr>
          <p:txBody>
            <a:bodyPr wrap="none" rtlCol="0">
              <a:spAutoFit/>
            </a:bodyPr>
            <a:lstStyle/>
            <a:p>
              <a:r>
                <a:rPr lang="en-US" b="0" i="0" dirty="0" smtClean="0"/>
                <a:t>WUR on</a:t>
              </a:r>
              <a:endParaRPr lang="en-US" b="0" i="0" dirty="0"/>
            </a:p>
          </p:txBody>
        </p:sp>
        <p:sp>
          <p:nvSpPr>
            <p:cNvPr id="15" name="TextBox 14"/>
            <p:cNvSpPr txBox="1"/>
            <p:nvPr/>
          </p:nvSpPr>
          <p:spPr>
            <a:xfrm>
              <a:off x="4935643" y="2514382"/>
              <a:ext cx="981359" cy="338554"/>
            </a:xfrm>
            <a:prstGeom prst="rect">
              <a:avLst/>
            </a:prstGeom>
            <a:noFill/>
          </p:spPr>
          <p:txBody>
            <a:bodyPr wrap="none" rtlCol="0">
              <a:spAutoFit/>
            </a:bodyPr>
            <a:lstStyle/>
            <a:p>
              <a:r>
                <a:rPr lang="en-US" b="0" i="0" dirty="0" smtClean="0"/>
                <a:t>WUR on</a:t>
              </a:r>
              <a:endParaRPr lang="en-US" b="0" i="0" dirty="0"/>
            </a:p>
          </p:txBody>
        </p:sp>
        <p:sp>
          <p:nvSpPr>
            <p:cNvPr id="16" name="TextBox 15"/>
            <p:cNvSpPr txBox="1"/>
            <p:nvPr/>
          </p:nvSpPr>
          <p:spPr>
            <a:xfrm>
              <a:off x="2679096" y="2516046"/>
              <a:ext cx="956800" cy="338554"/>
            </a:xfrm>
            <a:prstGeom prst="rect">
              <a:avLst/>
            </a:prstGeom>
            <a:noFill/>
          </p:spPr>
          <p:txBody>
            <a:bodyPr wrap="none" rtlCol="0">
              <a:spAutoFit/>
            </a:bodyPr>
            <a:lstStyle/>
            <a:p>
              <a:r>
                <a:rPr lang="en-US" b="0" i="0" dirty="0" smtClean="0"/>
                <a:t>WUR off</a:t>
              </a:r>
              <a:endParaRPr lang="en-US" b="0" i="0" dirty="0"/>
            </a:p>
          </p:txBody>
        </p:sp>
        <p:sp>
          <p:nvSpPr>
            <p:cNvPr id="17" name="TextBox 16"/>
            <p:cNvSpPr txBox="1"/>
            <p:nvPr/>
          </p:nvSpPr>
          <p:spPr>
            <a:xfrm>
              <a:off x="6783552" y="2516046"/>
              <a:ext cx="956800" cy="338554"/>
            </a:xfrm>
            <a:prstGeom prst="rect">
              <a:avLst/>
            </a:prstGeom>
            <a:noFill/>
          </p:spPr>
          <p:txBody>
            <a:bodyPr wrap="none" rtlCol="0">
              <a:spAutoFit/>
            </a:bodyPr>
            <a:lstStyle/>
            <a:p>
              <a:r>
                <a:rPr lang="en-US" b="0" i="0" dirty="0" smtClean="0"/>
                <a:t>WUR off</a:t>
              </a:r>
              <a:endParaRPr lang="en-US" b="0" i="0" dirty="0"/>
            </a:p>
          </p:txBody>
        </p:sp>
        <p:sp>
          <p:nvSpPr>
            <p:cNvPr id="18" name="TextBox 17"/>
            <p:cNvSpPr txBox="1"/>
            <p:nvPr/>
          </p:nvSpPr>
          <p:spPr>
            <a:xfrm>
              <a:off x="4417410" y="1915168"/>
              <a:ext cx="2061783" cy="338554"/>
            </a:xfrm>
            <a:prstGeom prst="rect">
              <a:avLst/>
            </a:prstGeom>
            <a:noFill/>
          </p:spPr>
          <p:txBody>
            <a:bodyPr wrap="none" rtlCol="0">
              <a:spAutoFit/>
            </a:bodyPr>
            <a:lstStyle/>
            <a:p>
              <a:r>
                <a:rPr lang="en-US" b="0" i="0" dirty="0" smtClean="0"/>
                <a:t>WUR awake window</a:t>
              </a:r>
              <a:endParaRPr lang="en-US" b="0" i="0" dirty="0"/>
            </a:p>
          </p:txBody>
        </p:sp>
        <p:sp>
          <p:nvSpPr>
            <p:cNvPr id="19" name="TextBox 18"/>
            <p:cNvSpPr txBox="1"/>
            <p:nvPr/>
          </p:nvSpPr>
          <p:spPr>
            <a:xfrm>
              <a:off x="2280059" y="1916832"/>
              <a:ext cx="1992853" cy="338554"/>
            </a:xfrm>
            <a:prstGeom prst="rect">
              <a:avLst/>
            </a:prstGeom>
            <a:noFill/>
          </p:spPr>
          <p:txBody>
            <a:bodyPr wrap="none" rtlCol="0">
              <a:spAutoFit/>
            </a:bodyPr>
            <a:lstStyle/>
            <a:p>
              <a:r>
                <a:rPr lang="en-US" b="0" i="0" dirty="0" smtClean="0"/>
                <a:t>WUR sleep window</a:t>
              </a:r>
              <a:endParaRPr lang="en-US" b="0" i="0" dirty="0"/>
            </a:p>
          </p:txBody>
        </p:sp>
        <p:sp>
          <p:nvSpPr>
            <p:cNvPr id="20" name="TextBox 19"/>
            <p:cNvSpPr txBox="1"/>
            <p:nvPr/>
          </p:nvSpPr>
          <p:spPr>
            <a:xfrm>
              <a:off x="8448259" y="2492896"/>
              <a:ext cx="660245" cy="338554"/>
            </a:xfrm>
            <a:prstGeom prst="rect">
              <a:avLst/>
            </a:prstGeom>
            <a:noFill/>
          </p:spPr>
          <p:txBody>
            <a:bodyPr wrap="none" rtlCol="0">
              <a:spAutoFit/>
            </a:bodyPr>
            <a:lstStyle/>
            <a:p>
              <a:r>
                <a:rPr lang="en-US" dirty="0" smtClean="0"/>
                <a:t>Time</a:t>
              </a:r>
              <a:endParaRPr lang="en-US" dirty="0"/>
            </a:p>
          </p:txBody>
        </p:sp>
        <p:cxnSp>
          <p:nvCxnSpPr>
            <p:cNvPr id="21" name="Straight Arrow Connector 20"/>
            <p:cNvCxnSpPr/>
            <p:nvPr/>
          </p:nvCxnSpPr>
          <p:spPr>
            <a:xfrm>
              <a:off x="7884368" y="2504471"/>
              <a:ext cx="1080120"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Clock drifting problem</a:t>
            </a:r>
            <a:endParaRPr lang="en-US" dirty="0"/>
          </a:p>
        </p:txBody>
      </p:sp>
      <p:sp>
        <p:nvSpPr>
          <p:cNvPr id="3" name="Content Placeholder 2"/>
          <p:cNvSpPr>
            <a:spLocks noGrp="1"/>
          </p:cNvSpPr>
          <p:nvPr>
            <p:ph idx="1"/>
          </p:nvPr>
        </p:nvSpPr>
        <p:spPr/>
        <p:txBody>
          <a:bodyPr/>
          <a:lstStyle/>
          <a:p>
            <a:r>
              <a:rPr lang="en-US" sz="2000" dirty="0" smtClean="0"/>
              <a:t>Since the clock of WUR STA is running on its own, the clock difference will accumulate and lead to large timing mismatch for the WUR awake window.</a:t>
            </a:r>
          </a:p>
          <a:p>
            <a:pPr lvl="1"/>
            <a:r>
              <a:rPr lang="en-US" sz="1600" dirty="0" smtClean="0"/>
              <a:t>Assume 40us clock drift per second, timing difference between AP and STA will be 2.4ms every minute. If WUR wake up 2ms every 100ms, AP will completely lose track of wake up window within one minute. </a:t>
            </a:r>
          </a:p>
          <a:p>
            <a:pPr lvl="1"/>
            <a:r>
              <a:rPr lang="en-US" sz="1600" dirty="0" smtClean="0"/>
              <a:t>WUR power save mode does not work with accumulating clock drifting. We need a solution for this problem to enable WUR power save mode. </a:t>
            </a:r>
          </a:p>
          <a:p>
            <a:pPr lvl="2"/>
            <a:endParaRPr lang="en-US" sz="1400" dirty="0" smtClean="0"/>
          </a:p>
          <a:p>
            <a:endParaRPr lang="en-US" sz="1600" dirty="0" smtClean="0"/>
          </a:p>
        </p:txBody>
      </p:sp>
      <p:sp>
        <p:nvSpPr>
          <p:cNvPr id="4" name="Date Placeholder 3"/>
          <p:cNvSpPr>
            <a:spLocks noGrp="1"/>
          </p:cNvSpPr>
          <p:nvPr>
            <p:ph type="dt" sz="half" idx="10"/>
          </p:nvPr>
        </p:nvSpPr>
        <p:spPr/>
        <p:txBody>
          <a:bodyPr/>
          <a:lstStyle/>
          <a:p>
            <a:pPr>
              <a:defRPr/>
            </a:pPr>
            <a:r>
              <a:rPr lang="en-US" smtClean="0"/>
              <a:t>Jan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39" name="Group 38"/>
          <p:cNvGrpSpPr/>
          <p:nvPr/>
        </p:nvGrpSpPr>
        <p:grpSpPr>
          <a:xfrm>
            <a:off x="179512" y="4495800"/>
            <a:ext cx="8784976" cy="1857464"/>
            <a:chOff x="179512" y="4495800"/>
            <a:chExt cx="8784976" cy="1857464"/>
          </a:xfrm>
        </p:grpSpPr>
        <p:cxnSp>
          <p:nvCxnSpPr>
            <p:cNvPr id="8" name="Straight Connector 7"/>
            <p:cNvCxnSpPr/>
            <p:nvPr/>
          </p:nvCxnSpPr>
          <p:spPr>
            <a:xfrm>
              <a:off x="1716675" y="505712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719128" y="5425174"/>
              <a:ext cx="408043" cy="0"/>
            </a:xfrm>
            <a:prstGeom prst="line">
              <a:avLst/>
            </a:prstGeom>
            <a:ln w="38100">
              <a:solidFill>
                <a:srgbClr val="00B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431427" y="505545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7095723" y="505545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718537" y="5489707"/>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812" y="5109383"/>
              <a:ext cx="1144737" cy="307777"/>
            </a:xfrm>
            <a:prstGeom prst="rect">
              <a:avLst/>
            </a:prstGeom>
            <a:noFill/>
          </p:spPr>
          <p:txBody>
            <a:bodyPr wrap="none" rtlCol="0">
              <a:spAutoFit/>
            </a:bodyPr>
            <a:lstStyle/>
            <a:p>
              <a:r>
                <a:rPr lang="en-US" sz="1400" b="0" i="0" dirty="0" smtClean="0"/>
                <a:t>Timing at AP</a:t>
              </a:r>
              <a:endParaRPr lang="en-US" sz="1400" b="0" i="0" dirty="0"/>
            </a:p>
          </p:txBody>
        </p:sp>
        <p:sp>
          <p:nvSpPr>
            <p:cNvPr id="14" name="TextBox 13"/>
            <p:cNvSpPr txBox="1"/>
            <p:nvPr/>
          </p:nvSpPr>
          <p:spPr>
            <a:xfrm>
              <a:off x="179512" y="5470004"/>
              <a:ext cx="1249253" cy="307777"/>
            </a:xfrm>
            <a:prstGeom prst="rect">
              <a:avLst/>
            </a:prstGeom>
            <a:noFill/>
          </p:spPr>
          <p:txBody>
            <a:bodyPr wrap="none" rtlCol="0">
              <a:spAutoFit/>
            </a:bodyPr>
            <a:lstStyle/>
            <a:p>
              <a:r>
                <a:rPr lang="en-US" sz="1400" b="0" i="0" dirty="0" smtClean="0"/>
                <a:t>Timing </a:t>
              </a:r>
              <a:r>
                <a:rPr lang="en-US" sz="1400" dirty="0" smtClean="0"/>
                <a:t>at </a:t>
              </a:r>
              <a:r>
                <a:rPr lang="en-US" sz="1400" b="0" i="0" dirty="0" smtClean="0"/>
                <a:t>STA</a:t>
              </a:r>
              <a:endParaRPr lang="en-US" sz="1400" b="0" i="0" dirty="0"/>
            </a:p>
          </p:txBody>
        </p:sp>
        <p:sp>
          <p:nvSpPr>
            <p:cNvPr id="15" name="TextBox 14"/>
            <p:cNvSpPr txBox="1"/>
            <p:nvPr/>
          </p:nvSpPr>
          <p:spPr>
            <a:xfrm>
              <a:off x="1547664" y="4495800"/>
              <a:ext cx="5544615" cy="523220"/>
            </a:xfrm>
            <a:prstGeom prst="rect">
              <a:avLst/>
            </a:prstGeom>
            <a:noFill/>
          </p:spPr>
          <p:txBody>
            <a:bodyPr wrap="square" rtlCol="0">
              <a:spAutoFit/>
            </a:bodyPr>
            <a:lstStyle/>
            <a:p>
              <a:r>
                <a:rPr lang="en-US" sz="1400" b="0" i="0" dirty="0" smtClean="0"/>
                <a:t>WUR awake windows based on AP’s clock. (Expected WUR awake window at AP). AP will only send WU signal in the green window.</a:t>
              </a:r>
              <a:endParaRPr lang="en-US" sz="1400" b="0" i="0" dirty="0"/>
            </a:p>
          </p:txBody>
        </p:sp>
        <p:sp>
          <p:nvSpPr>
            <p:cNvPr id="16" name="TextBox 15"/>
            <p:cNvSpPr txBox="1"/>
            <p:nvPr/>
          </p:nvSpPr>
          <p:spPr>
            <a:xfrm>
              <a:off x="1681961" y="6045487"/>
              <a:ext cx="6359754" cy="307777"/>
            </a:xfrm>
            <a:prstGeom prst="rect">
              <a:avLst/>
            </a:prstGeom>
            <a:noFill/>
          </p:spPr>
          <p:txBody>
            <a:bodyPr wrap="none" rtlCol="0">
              <a:spAutoFit/>
            </a:bodyPr>
            <a:lstStyle/>
            <a:p>
              <a:r>
                <a:rPr lang="en-US" sz="1400" b="0" i="0" dirty="0" smtClean="0"/>
                <a:t>Wake up windows based on STA’s clock. WUR will only wake up in the gold window.</a:t>
              </a:r>
            </a:p>
          </p:txBody>
        </p:sp>
        <p:cxnSp>
          <p:nvCxnSpPr>
            <p:cNvPr id="17" name="Straight Arrow Connector 16"/>
            <p:cNvCxnSpPr/>
            <p:nvPr/>
          </p:nvCxnSpPr>
          <p:spPr>
            <a:xfrm flipV="1">
              <a:off x="1810702" y="4985112"/>
              <a:ext cx="1080120"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4575443" y="4985112"/>
              <a:ext cx="192827"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H="1" flipV="1">
              <a:off x="5483110" y="4985112"/>
              <a:ext cx="1828637"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1882710" y="5496788"/>
              <a:ext cx="1152128" cy="504056"/>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4791467" y="5489168"/>
              <a:ext cx="48811" cy="504056"/>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a:off x="5627126" y="5489168"/>
              <a:ext cx="2044661" cy="57606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6488049" y="4958045"/>
              <a:ext cx="1592103" cy="276999"/>
            </a:xfrm>
            <a:prstGeom prst="rect">
              <a:avLst/>
            </a:prstGeom>
            <a:noFill/>
          </p:spPr>
          <p:txBody>
            <a:bodyPr wrap="none" rtlCol="0">
              <a:spAutoFit/>
            </a:bodyPr>
            <a:lstStyle/>
            <a:p>
              <a:r>
                <a:rPr lang="en-US" sz="1200" dirty="0" smtClean="0"/>
                <a:t>Completely lose track!</a:t>
              </a:r>
              <a:endParaRPr lang="en-US" sz="1200" dirty="0"/>
            </a:p>
          </p:txBody>
        </p:sp>
        <p:sp>
          <p:nvSpPr>
            <p:cNvPr id="24" name="Oval 23"/>
            <p:cNvSpPr/>
            <p:nvPr/>
          </p:nvSpPr>
          <p:spPr>
            <a:xfrm>
              <a:off x="7044135" y="5249994"/>
              <a:ext cx="915683" cy="432048"/>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1551107" y="5463460"/>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8304243" y="5489168"/>
              <a:ext cx="660245" cy="338554"/>
            </a:xfrm>
            <a:prstGeom prst="rect">
              <a:avLst/>
            </a:prstGeom>
            <a:noFill/>
          </p:spPr>
          <p:txBody>
            <a:bodyPr wrap="none" rtlCol="0">
              <a:spAutoFit/>
            </a:bodyPr>
            <a:lstStyle/>
            <a:p>
              <a:r>
                <a:rPr lang="en-US" dirty="0" smtClean="0"/>
                <a:t>Time</a:t>
              </a:r>
              <a:endParaRPr lang="en-US" dirty="0"/>
            </a:p>
          </p:txBody>
        </p:sp>
        <p:cxnSp>
          <p:nvCxnSpPr>
            <p:cNvPr id="27" name="Straight Connector 26"/>
            <p:cNvCxnSpPr/>
            <p:nvPr/>
          </p:nvCxnSpPr>
          <p:spPr>
            <a:xfrm>
              <a:off x="4431427" y="5431449"/>
              <a:ext cx="408043" cy="0"/>
            </a:xfrm>
            <a:prstGeom prst="line">
              <a:avLst/>
            </a:prstGeom>
            <a:ln w="38100">
              <a:solidFill>
                <a:srgbClr val="00B05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627435" y="5498694"/>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063275" y="5201136"/>
              <a:ext cx="389851" cy="338554"/>
            </a:xfrm>
            <a:prstGeom prst="rect">
              <a:avLst/>
            </a:prstGeom>
            <a:noFill/>
          </p:spPr>
          <p:txBody>
            <a:bodyPr wrap="none" rtlCol="0">
              <a:spAutoFit/>
            </a:bodyPr>
            <a:lstStyle/>
            <a:p>
              <a:r>
                <a:rPr lang="en-US" dirty="0" smtClean="0"/>
                <a:t>…</a:t>
              </a:r>
              <a:endParaRPr lang="en-US" dirty="0"/>
            </a:p>
          </p:txBody>
        </p:sp>
        <p:sp>
          <p:nvSpPr>
            <p:cNvPr id="30" name="TextBox 29"/>
            <p:cNvSpPr txBox="1"/>
            <p:nvPr/>
          </p:nvSpPr>
          <p:spPr>
            <a:xfrm>
              <a:off x="5625752" y="5201136"/>
              <a:ext cx="389851" cy="338554"/>
            </a:xfrm>
            <a:prstGeom prst="rect">
              <a:avLst/>
            </a:prstGeom>
            <a:noFill/>
          </p:spPr>
          <p:txBody>
            <a:bodyPr wrap="none" rtlCol="0">
              <a:spAutoFit/>
            </a:bodyPr>
            <a:lstStyle/>
            <a:p>
              <a:r>
                <a:rPr lang="en-US" dirty="0" smtClean="0"/>
                <a:t>…</a:t>
              </a:r>
              <a:endParaRPr lang="en-US" dirty="0"/>
            </a:p>
          </p:txBody>
        </p:sp>
        <p:cxnSp>
          <p:nvCxnSpPr>
            <p:cNvPr id="31" name="Straight Connector 30"/>
            <p:cNvCxnSpPr/>
            <p:nvPr/>
          </p:nvCxnSpPr>
          <p:spPr>
            <a:xfrm>
              <a:off x="7102073" y="5429860"/>
              <a:ext cx="408043" cy="0"/>
            </a:xfrm>
            <a:prstGeom prst="line">
              <a:avLst/>
            </a:prstGeom>
            <a:ln w="38100">
              <a:solidFill>
                <a:srgbClr val="00B05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515071" y="5490755"/>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4349894" y="5254094"/>
              <a:ext cx="792088" cy="432048"/>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4876066" y="5572209"/>
              <a:ext cx="1499577" cy="276999"/>
            </a:xfrm>
            <a:prstGeom prst="rect">
              <a:avLst/>
            </a:prstGeom>
            <a:noFill/>
          </p:spPr>
          <p:txBody>
            <a:bodyPr wrap="none" rtlCol="0">
              <a:spAutoFit/>
            </a:bodyPr>
            <a:lstStyle/>
            <a:p>
              <a:r>
                <a:rPr lang="en-US" sz="1200" dirty="0" smtClean="0"/>
                <a:t>Timing mismatch!</a:t>
              </a:r>
              <a:endParaRPr lang="en-US" sz="1200"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SP1</a:t>
            </a:r>
            <a:endParaRPr lang="en-US" dirty="0"/>
          </a:p>
        </p:txBody>
      </p:sp>
      <p:sp>
        <p:nvSpPr>
          <p:cNvPr id="3" name="Content Placeholder 2"/>
          <p:cNvSpPr>
            <a:spLocks noGrp="1"/>
          </p:cNvSpPr>
          <p:nvPr>
            <p:ph idx="1"/>
          </p:nvPr>
        </p:nvSpPr>
        <p:spPr/>
        <p:txBody>
          <a:bodyPr/>
          <a:lstStyle/>
          <a:p>
            <a:r>
              <a:rPr lang="en-US" dirty="0" smtClean="0"/>
              <a:t>Do you agree that 11ba shall define a WUR power save mode?</a:t>
            </a:r>
            <a:endParaRPr lang="en-US" dirty="0"/>
          </a:p>
        </p:txBody>
      </p:sp>
      <p:sp>
        <p:nvSpPr>
          <p:cNvPr id="4" name="Date Placeholder 3"/>
          <p:cNvSpPr>
            <a:spLocks noGrp="1"/>
          </p:cNvSpPr>
          <p:nvPr>
            <p:ph type="dt" sz="half" idx="10"/>
          </p:nvPr>
        </p:nvSpPr>
        <p:spPr/>
        <p:txBody>
          <a:bodyPr/>
          <a:lstStyle/>
          <a:p>
            <a:pPr>
              <a:defRPr/>
            </a:pPr>
            <a:r>
              <a:rPr lang="en-US" smtClean="0"/>
              <a:t>Jan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SP2</a:t>
            </a:r>
            <a:endParaRPr lang="en-US" dirty="0"/>
          </a:p>
        </p:txBody>
      </p:sp>
      <p:sp>
        <p:nvSpPr>
          <p:cNvPr id="3" name="Content Placeholder 2"/>
          <p:cNvSpPr>
            <a:spLocks noGrp="1"/>
          </p:cNvSpPr>
          <p:nvPr>
            <p:ph idx="1"/>
          </p:nvPr>
        </p:nvSpPr>
        <p:spPr/>
        <p:txBody>
          <a:bodyPr/>
          <a:lstStyle/>
          <a:p>
            <a:r>
              <a:rPr lang="en-US" dirty="0" smtClean="0"/>
              <a:t>Do you agree that </a:t>
            </a:r>
            <a:r>
              <a:rPr lang="en-US" smtClean="0"/>
              <a:t>802.11ba shall provide </a:t>
            </a:r>
            <a:r>
              <a:rPr lang="en-US" dirty="0" smtClean="0"/>
              <a:t>a mechanism to solve the timing mismatch problem in WUR power save mode?</a:t>
            </a:r>
            <a:endParaRPr lang="en-US" dirty="0"/>
          </a:p>
        </p:txBody>
      </p:sp>
      <p:sp>
        <p:nvSpPr>
          <p:cNvPr id="4" name="Date Placeholder 3"/>
          <p:cNvSpPr>
            <a:spLocks noGrp="1"/>
          </p:cNvSpPr>
          <p:nvPr>
            <p:ph type="dt" sz="half" idx="10"/>
          </p:nvPr>
        </p:nvSpPr>
        <p:spPr/>
        <p:txBody>
          <a:bodyPr/>
          <a:lstStyle/>
          <a:p>
            <a:pPr>
              <a:defRPr/>
            </a:pPr>
            <a:r>
              <a:rPr lang="en-US" smtClean="0"/>
              <a:t>Jan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a:buNone/>
            </a:pPr>
            <a:r>
              <a:rPr lang="en-US" dirty="0" smtClean="0"/>
              <a:t>[1] 11-16-0974-00-0wur-wur-usage-scenarios-and-applications</a:t>
            </a:r>
          </a:p>
          <a:p>
            <a:pPr>
              <a:buNone/>
            </a:pPr>
            <a:r>
              <a:rPr lang="en-US" dirty="0" smtClean="0"/>
              <a:t>[2] 11-16-1465-00-0wur-wur-usage-model</a:t>
            </a:r>
          </a:p>
          <a:p>
            <a:pPr>
              <a:buNone/>
            </a:pPr>
            <a:r>
              <a:rPr lang="en-US" dirty="0" smtClean="0"/>
              <a:t>[3] 11-16-0027-00-lrlp-lp-wur-enabling-low-power-low-latency-capability-for-802-11</a:t>
            </a:r>
            <a:endParaRPr lang="en-US" dirty="0"/>
          </a:p>
        </p:txBody>
      </p:sp>
      <p:sp>
        <p:nvSpPr>
          <p:cNvPr id="4" name="Date Placeholder 3"/>
          <p:cNvSpPr>
            <a:spLocks noGrp="1"/>
          </p:cNvSpPr>
          <p:nvPr>
            <p:ph type="dt" sz="half" idx="10"/>
          </p:nvPr>
        </p:nvSpPr>
        <p:spPr/>
        <p:txBody>
          <a:bodyPr/>
          <a:lstStyle/>
          <a:p>
            <a:pPr>
              <a:defRPr/>
            </a:pPr>
            <a:r>
              <a:rPr lang="en-US" smtClean="0"/>
              <a:t>Jan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96697</TotalTime>
  <Words>598</Words>
  <Application>Microsoft Office PowerPoint</Application>
  <PresentationFormat>On-screen Show (4:3)</PresentationFormat>
  <Paragraphs>113</Paragraphs>
  <Slides>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vt:lpstr>
      <vt:lpstr>Microsoft Office Word 97 - 2003 Document</vt:lpstr>
      <vt:lpstr>WUR power save mode and clock drifting problem</vt:lpstr>
      <vt:lpstr>Background</vt:lpstr>
      <vt:lpstr>Power consumption comparison</vt:lpstr>
      <vt:lpstr>WUR power save mode</vt:lpstr>
      <vt:lpstr>Clock drifting problem</vt:lpstr>
      <vt:lpstr>SP1</vt:lpstr>
      <vt:lpstr>SP2</vt:lpstr>
      <vt:lpstr>Reference</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mtk06611</cp:lastModifiedBy>
  <cp:revision>1025</cp:revision>
  <cp:lastPrinted>1998-02-10T13:28:06Z</cp:lastPrinted>
  <dcterms:created xsi:type="dcterms:W3CDTF">2007-05-21T21:00:37Z</dcterms:created>
  <dcterms:modified xsi:type="dcterms:W3CDTF">2017-01-16T16:03:21Z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