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6" r:id="rId2"/>
    <p:sldId id="268" r:id="rId3"/>
    <p:sldId id="261" r:id="rId4"/>
    <p:sldId id="262" r:id="rId5"/>
    <p:sldId id="271" r:id="rId6"/>
    <p:sldId id="272" r:id="rId7"/>
    <p:sldId id="267" r:id="rId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07" autoAdjust="0"/>
    <p:restoredTop sz="96349" autoAdjust="0"/>
  </p:normalViewPr>
  <p:slideViewPr>
    <p:cSldViewPr>
      <p:cViewPr varScale="1">
        <p:scale>
          <a:sx n="74" d="100"/>
          <a:sy n="74" d="100"/>
        </p:scale>
        <p:origin x="1326" y="7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72" d="100"/>
          <a:sy n="72" d="100"/>
        </p:scale>
        <p:origin x="-2484"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802.11-17/0038r0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1/15/2017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a-DK" smtClean="0"/>
              <a:t>Yunbo Han, et al., Huawei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802.11-17/0038r0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a-DK" smtClean="0"/>
              <a:t>Yunbo Han, et al., Huawei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802.11-17/0038r0</a:t>
            </a:r>
            <a:endParaRPr lang="en-US"/>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da-DK" smtClean="0"/>
              <a:t>Yunbo Han, et al., Huawei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ltLang="zh-CN" smtClean="0"/>
              <a:t>Jan. 2017</a:t>
            </a:r>
            <a:endParaRPr lang="en-GB" dirty="0"/>
          </a:p>
        </p:txBody>
      </p:sp>
      <p:sp>
        <p:nvSpPr>
          <p:cNvPr id="5" name="Footer Placeholder 4"/>
          <p:cNvSpPr>
            <a:spLocks noGrp="1"/>
          </p:cNvSpPr>
          <p:nvPr>
            <p:ph type="ftr" idx="11"/>
          </p:nvPr>
        </p:nvSpPr>
        <p:spPr/>
        <p:txBody>
          <a:bodyPr/>
          <a:lstStyle>
            <a:lvl1pPr>
              <a:defRPr/>
            </a:lvl1pPr>
          </a:lstStyle>
          <a:p>
            <a:r>
              <a:rPr lang="da-DK" smtClean="0"/>
              <a:t>Yunbo Han, et al., Huawei</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lvl1pPr>
              <a:defRPr sz="2000"/>
            </a:lvl1pPr>
            <a:lvl2pPr>
              <a:defRPr sz="1800"/>
            </a:lvl2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a-DK" smtClean="0"/>
              <a:t>Yunbo Han, et al., Huawei</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smtClean="0"/>
              <a:t>Jan. 2017</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smtClean="0"/>
              <a:t>Click to edit Master title style</a:t>
            </a:r>
            <a:endParaRPr lang="en-GB"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altLang="zh-CN" smtClean="0"/>
              <a:t>Jan. 2017</a:t>
            </a:r>
            <a:endParaRPr lang="en-GB" dirty="0"/>
          </a:p>
        </p:txBody>
      </p:sp>
      <p:sp>
        <p:nvSpPr>
          <p:cNvPr id="5" name="Footer Placeholder 4"/>
          <p:cNvSpPr>
            <a:spLocks noGrp="1"/>
          </p:cNvSpPr>
          <p:nvPr>
            <p:ph type="ftr" idx="11"/>
          </p:nvPr>
        </p:nvSpPr>
        <p:spPr/>
        <p:txBody>
          <a:bodyPr/>
          <a:lstStyle>
            <a:lvl1pPr>
              <a:defRPr/>
            </a:lvl1pPr>
          </a:lstStyle>
          <a:p>
            <a:r>
              <a:rPr lang="da-DK" smtClean="0"/>
              <a:t>Yunbo Han, et al., Huawei</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altLang="zh-CN" smtClean="0"/>
              <a:t>Jan. 2017</a:t>
            </a:r>
            <a:endParaRPr lang="en-GB" dirty="0"/>
          </a:p>
        </p:txBody>
      </p:sp>
      <p:sp>
        <p:nvSpPr>
          <p:cNvPr id="6" name="Footer Placeholder 5"/>
          <p:cNvSpPr>
            <a:spLocks noGrp="1"/>
          </p:cNvSpPr>
          <p:nvPr>
            <p:ph type="ftr" idx="11"/>
          </p:nvPr>
        </p:nvSpPr>
        <p:spPr/>
        <p:txBody>
          <a:bodyPr/>
          <a:lstStyle>
            <a:lvl1pPr>
              <a:defRPr/>
            </a:lvl1pPr>
          </a:lstStyle>
          <a:p>
            <a:r>
              <a:rPr lang="da-DK" smtClean="0"/>
              <a:t>Yunbo Han, et al., Huawei</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
        <p:nvSpPr>
          <p:cNvPr id="10" name="Date Placeholder 4"/>
          <p:cNvSpPr>
            <a:spLocks noGrp="1"/>
          </p:cNvSpPr>
          <p:nvPr>
            <p:ph type="dt" idx="10"/>
          </p:nvPr>
        </p:nvSpPr>
        <p:spPr>
          <a:xfrm>
            <a:off x="696912" y="333375"/>
            <a:ext cx="1874823" cy="273050"/>
          </a:xfrm>
        </p:spPr>
        <p:txBody>
          <a:bodyPr/>
          <a:lstStyle>
            <a:lvl1pPr>
              <a:defRPr/>
            </a:lvl1pPr>
          </a:lstStyle>
          <a:p>
            <a:r>
              <a:rPr lang="en-US" altLang="zh-CN" smtClean="0"/>
              <a:t>Jan. 2017</a:t>
            </a:r>
            <a:endParaRPr lang="en-GB" dirty="0"/>
          </a:p>
        </p:txBody>
      </p:sp>
      <p:sp>
        <p:nvSpPr>
          <p:cNvPr id="11" name="Footer Placeholder 5"/>
          <p:cNvSpPr>
            <a:spLocks noGrp="1"/>
          </p:cNvSpPr>
          <p:nvPr>
            <p:ph type="ftr" idx="11"/>
          </p:nvPr>
        </p:nvSpPr>
        <p:spPr>
          <a:xfrm>
            <a:off x="5357818" y="6475413"/>
            <a:ext cx="3184520" cy="180975"/>
          </a:xfrm>
        </p:spPr>
        <p:txBody>
          <a:bodyPr/>
          <a:lstStyle>
            <a:lvl1pPr>
              <a:defRPr/>
            </a:lvl1pPr>
          </a:lstStyle>
          <a:p>
            <a:r>
              <a:rPr lang="da-DK" smtClean="0"/>
              <a:t>Yunbo Han, et al., Huawei</a:t>
            </a:r>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
        <p:nvSpPr>
          <p:cNvPr id="6" name="Date Placeholder 4"/>
          <p:cNvSpPr>
            <a:spLocks noGrp="1"/>
          </p:cNvSpPr>
          <p:nvPr>
            <p:ph type="dt" idx="10"/>
          </p:nvPr>
        </p:nvSpPr>
        <p:spPr>
          <a:xfrm>
            <a:off x="696912" y="333375"/>
            <a:ext cx="1874823" cy="273050"/>
          </a:xfrm>
        </p:spPr>
        <p:txBody>
          <a:bodyPr/>
          <a:lstStyle>
            <a:lvl1pPr>
              <a:defRPr/>
            </a:lvl1pPr>
          </a:lstStyle>
          <a:p>
            <a:r>
              <a:rPr lang="en-US" altLang="zh-CN" smtClean="0"/>
              <a:t>Jan. 2017</a:t>
            </a:r>
            <a:endParaRPr lang="en-GB" dirty="0"/>
          </a:p>
        </p:txBody>
      </p:sp>
      <p:sp>
        <p:nvSpPr>
          <p:cNvPr id="7" name="Footer Placeholder 5"/>
          <p:cNvSpPr>
            <a:spLocks noGrp="1"/>
          </p:cNvSpPr>
          <p:nvPr>
            <p:ph type="ftr" idx="11"/>
          </p:nvPr>
        </p:nvSpPr>
        <p:spPr>
          <a:xfrm>
            <a:off x="5357818" y="6475413"/>
            <a:ext cx="3184520" cy="180975"/>
          </a:xfrm>
        </p:spPr>
        <p:txBody>
          <a:bodyPr/>
          <a:lstStyle>
            <a:lvl1pPr>
              <a:defRPr/>
            </a:lvl1pPr>
          </a:lstStyle>
          <a:p>
            <a:r>
              <a:rPr lang="da-DK" smtClean="0"/>
              <a:t>Yunbo Han, et al., Huawei</a:t>
            </a:r>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
        <p:nvSpPr>
          <p:cNvPr id="5" name="Date Placeholder 4"/>
          <p:cNvSpPr>
            <a:spLocks noGrp="1"/>
          </p:cNvSpPr>
          <p:nvPr>
            <p:ph type="dt" idx="10"/>
          </p:nvPr>
        </p:nvSpPr>
        <p:spPr>
          <a:xfrm>
            <a:off x="696912" y="333375"/>
            <a:ext cx="1874823" cy="273050"/>
          </a:xfrm>
        </p:spPr>
        <p:txBody>
          <a:bodyPr/>
          <a:lstStyle>
            <a:lvl1pPr>
              <a:defRPr/>
            </a:lvl1pPr>
          </a:lstStyle>
          <a:p>
            <a:r>
              <a:rPr lang="en-US" altLang="zh-CN" smtClean="0"/>
              <a:t>Jan. 2017</a:t>
            </a:r>
            <a:endParaRPr lang="en-GB" dirty="0"/>
          </a:p>
        </p:txBody>
      </p:sp>
      <p:sp>
        <p:nvSpPr>
          <p:cNvPr id="6" name="Footer Placeholder 5"/>
          <p:cNvSpPr>
            <a:spLocks noGrp="1"/>
          </p:cNvSpPr>
          <p:nvPr>
            <p:ph type="ftr" idx="11"/>
          </p:nvPr>
        </p:nvSpPr>
        <p:spPr>
          <a:xfrm>
            <a:off x="5357818" y="6475413"/>
            <a:ext cx="3184520" cy="180975"/>
          </a:xfrm>
        </p:spPr>
        <p:txBody>
          <a:bodyPr/>
          <a:lstStyle>
            <a:lvl1pPr>
              <a:defRPr/>
            </a:lvl1pPr>
          </a:lstStyle>
          <a:p>
            <a:r>
              <a:rPr lang="da-DK" smtClean="0"/>
              <a:t>Yunbo Han, et al., Huawei</a:t>
            </a:r>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
        <p:nvSpPr>
          <p:cNvPr id="7" name="Date Placeholder 4"/>
          <p:cNvSpPr>
            <a:spLocks noGrp="1"/>
          </p:cNvSpPr>
          <p:nvPr>
            <p:ph type="dt" idx="10"/>
          </p:nvPr>
        </p:nvSpPr>
        <p:spPr>
          <a:xfrm>
            <a:off x="696912" y="333375"/>
            <a:ext cx="1874823" cy="273050"/>
          </a:xfrm>
        </p:spPr>
        <p:txBody>
          <a:bodyPr/>
          <a:lstStyle>
            <a:lvl1pPr>
              <a:defRPr/>
            </a:lvl1pPr>
          </a:lstStyle>
          <a:p>
            <a:r>
              <a:rPr lang="en-US" altLang="zh-CN" smtClean="0"/>
              <a:t>Jan. 2017</a:t>
            </a:r>
            <a:endParaRPr lang="en-GB" dirty="0"/>
          </a:p>
        </p:txBody>
      </p:sp>
      <p:sp>
        <p:nvSpPr>
          <p:cNvPr id="8" name="Footer Placeholder 5"/>
          <p:cNvSpPr>
            <a:spLocks noGrp="1"/>
          </p:cNvSpPr>
          <p:nvPr>
            <p:ph type="ftr" idx="11"/>
          </p:nvPr>
        </p:nvSpPr>
        <p:spPr>
          <a:xfrm>
            <a:off x="5357818" y="6475413"/>
            <a:ext cx="3184520" cy="180975"/>
          </a:xfrm>
        </p:spPr>
        <p:txBody>
          <a:bodyPr/>
          <a:lstStyle>
            <a:lvl1pPr>
              <a:defRPr/>
            </a:lvl1pPr>
          </a:lstStyle>
          <a:p>
            <a:r>
              <a:rPr lang="da-DK" smtClean="0"/>
              <a:t>Yunbo Han, et al., Huawei</a:t>
            </a:r>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
        <p:nvSpPr>
          <p:cNvPr id="7" name="Date Placeholder 4"/>
          <p:cNvSpPr>
            <a:spLocks noGrp="1"/>
          </p:cNvSpPr>
          <p:nvPr>
            <p:ph type="dt" idx="10"/>
          </p:nvPr>
        </p:nvSpPr>
        <p:spPr>
          <a:xfrm>
            <a:off x="696912" y="333375"/>
            <a:ext cx="1874823" cy="273050"/>
          </a:xfrm>
        </p:spPr>
        <p:txBody>
          <a:bodyPr/>
          <a:lstStyle>
            <a:lvl1pPr>
              <a:defRPr/>
            </a:lvl1pPr>
          </a:lstStyle>
          <a:p>
            <a:r>
              <a:rPr lang="en-US" altLang="zh-CN" smtClean="0"/>
              <a:t>Jan. 2017</a:t>
            </a:r>
            <a:endParaRPr lang="en-GB" dirty="0"/>
          </a:p>
        </p:txBody>
      </p:sp>
      <p:sp>
        <p:nvSpPr>
          <p:cNvPr id="8" name="Footer Placeholder 5"/>
          <p:cNvSpPr>
            <a:spLocks noGrp="1"/>
          </p:cNvSpPr>
          <p:nvPr>
            <p:ph type="ftr" idx="11"/>
          </p:nvPr>
        </p:nvSpPr>
        <p:spPr>
          <a:xfrm>
            <a:off x="5357818" y="6475413"/>
            <a:ext cx="3184520" cy="180975"/>
          </a:xfrm>
        </p:spPr>
        <p:txBody>
          <a:bodyPr/>
          <a:lstStyle>
            <a:lvl1pPr>
              <a:defRPr/>
            </a:lvl1pPr>
          </a:lstStyle>
          <a:p>
            <a:r>
              <a:rPr lang="da-DK" smtClean="0"/>
              <a:t>Yunbo Han, et al., Huawei</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smtClean="0"/>
              <a:t>Jan.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a-DK" smtClean="0"/>
              <a:t>Yunbo Han, et al., Huawei</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802.11-17/0038r0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dt="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__1.doc"/></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png"/><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p:txBody>
          <a:bodyPr/>
          <a:lstStyle/>
          <a:p>
            <a:r>
              <a:rPr lang="en-US" dirty="0" smtClean="0"/>
              <a:t>WUR Reconnection Usage Model</a:t>
            </a:r>
            <a:endParaRPr lang="en-GB" dirty="0"/>
          </a:p>
        </p:txBody>
      </p:sp>
      <p:sp>
        <p:nvSpPr>
          <p:cNvPr id="3074" name="Rectangle 2"/>
          <p:cNvSpPr>
            <a:spLocks noGrp="1" noChangeArrowheads="1"/>
          </p:cNvSpPr>
          <p:nvPr>
            <p:ph idx="1"/>
          </p:nvPr>
        </p:nvSpPr>
        <p:spPr/>
        <p:txBody>
          <a:bodyPr/>
          <a:lstStyle/>
          <a:p>
            <a:pPr algn="ctr"/>
            <a:r>
              <a:rPr lang="en-GB" dirty="0" smtClean="0"/>
              <a:t>Date: </a:t>
            </a:r>
            <a:r>
              <a:rPr lang="en-GB" dirty="0" smtClean="0"/>
              <a:t>2017-01-16</a:t>
            </a:r>
            <a:endParaRPr lang="en-GB" dirty="0"/>
          </a:p>
        </p:txBody>
      </p:sp>
      <p:sp>
        <p:nvSpPr>
          <p:cNvPr id="8" name="Slide Number Placeholder 5"/>
          <p:cNvSpPr>
            <a:spLocks noGrp="1"/>
          </p:cNvSpPr>
          <p:nvPr>
            <p:ph type="sldNum" idx="12"/>
          </p:nvPr>
        </p:nvSpPr>
        <p:spPr/>
        <p:txBody>
          <a:bodyPr/>
          <a:lstStyle/>
          <a:p>
            <a:r>
              <a:rPr lang="en-GB" smtClean="0"/>
              <a:t>Slide </a:t>
            </a:r>
            <a:fld id="{93823DB3-BAA4-4F4A-B4B3-ED9ABE70E976}" type="slidenum">
              <a:rPr lang="en-GB" smtClean="0"/>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848852150"/>
              </p:ext>
            </p:extLst>
          </p:nvPr>
        </p:nvGraphicFramePr>
        <p:xfrm>
          <a:off x="914400" y="3081339"/>
          <a:ext cx="7569044" cy="2835374"/>
        </p:xfrm>
        <a:graphic>
          <a:graphicData uri="http://schemas.openxmlformats.org/presentationml/2006/ole">
            <mc:AlternateContent xmlns:mc="http://schemas.openxmlformats.org/markup-compatibility/2006">
              <mc:Choice xmlns:v="urn:schemas-microsoft-com:vml" Requires="v">
                <p:oleObj spid="_x0000_s3552" name="Document" r:id="rId4" imgW="8273541" imgH="3094737" progId="Word.Document.8">
                  <p:embed/>
                </p:oleObj>
              </mc:Choice>
              <mc:Fallback>
                <p:oleObj name="Document" r:id="rId4" imgW="8273541" imgH="3094737" progId="Word.Document.8">
                  <p:embed/>
                  <p:pic>
                    <p:nvPicPr>
                      <p:cNvPr id="0" name="Picture 469"/>
                      <p:cNvPicPr>
                        <a:picLocks noChangeAspect="1" noChangeArrowheads="1"/>
                      </p:cNvPicPr>
                      <p:nvPr/>
                    </p:nvPicPr>
                    <p:blipFill>
                      <a:blip r:embed="rId5"/>
                      <a:srcRect/>
                      <a:stretch>
                        <a:fillRect/>
                      </a:stretch>
                    </p:blipFill>
                    <p:spPr bwMode="auto">
                      <a:xfrm>
                        <a:off x="914400" y="3081339"/>
                        <a:ext cx="7569044" cy="2835374"/>
                      </a:xfrm>
                      <a:prstGeom prst="rect">
                        <a:avLst/>
                      </a:prstGeom>
                      <a:noFill/>
                    </p:spPr>
                  </p:pic>
                </p:oleObj>
              </mc:Fallback>
            </mc:AlternateContent>
          </a:graphicData>
        </a:graphic>
      </p:graphicFrame>
      <p:sp>
        <p:nvSpPr>
          <p:cNvPr id="3076" name="Rectangle 4"/>
          <p:cNvSpPr>
            <a:spLocks noChangeArrowheads="1"/>
          </p:cNvSpPr>
          <p:nvPr/>
        </p:nvSpPr>
        <p:spPr bwMode="auto">
          <a:xfrm>
            <a:off x="961105" y="270827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14" name="Date Placeholder 4"/>
          <p:cNvSpPr>
            <a:spLocks noGrp="1"/>
          </p:cNvSpPr>
          <p:nvPr/>
        </p:nvSpPr>
        <p:spPr bwMode="auto">
          <a:xfrm>
            <a:off x="686941" y="337074"/>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smtClean="0"/>
              <a:t>Jan. 2017</a:t>
            </a:r>
            <a:endParaRPr lang="en-GB" dirty="0"/>
          </a:p>
        </p:txBody>
      </p:sp>
      <p:sp>
        <p:nvSpPr>
          <p:cNvPr id="2" name="页脚占位符 1"/>
          <p:cNvSpPr>
            <a:spLocks noGrp="1"/>
          </p:cNvSpPr>
          <p:nvPr>
            <p:ph type="ftr" idx="14"/>
          </p:nvPr>
        </p:nvSpPr>
        <p:spPr>
          <a:xfrm>
            <a:off x="5298924" y="6513646"/>
            <a:ext cx="3184520" cy="180975"/>
          </a:xfrm>
        </p:spPr>
        <p:txBody>
          <a:bodyPr/>
          <a:lstStyle/>
          <a:p>
            <a:r>
              <a:rPr lang="da-DK" dirty="0" smtClean="0"/>
              <a:t>Yunbo Han, et al., Huawei</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Abstract</a:t>
            </a:r>
            <a:endParaRPr lang="zh-CN" altLang="en-US" dirty="0"/>
          </a:p>
        </p:txBody>
      </p:sp>
      <p:sp>
        <p:nvSpPr>
          <p:cNvPr id="3" name="内容占位符 2"/>
          <p:cNvSpPr>
            <a:spLocks noGrp="1"/>
          </p:cNvSpPr>
          <p:nvPr>
            <p:ph idx="1"/>
          </p:nvPr>
        </p:nvSpPr>
        <p:spPr/>
        <p:txBody>
          <a:bodyPr/>
          <a:lstStyle/>
          <a:p>
            <a:pPr>
              <a:buFont typeface="Arial" pitchFamily="34" charset="0"/>
              <a:buChar char="•"/>
            </a:pPr>
            <a:r>
              <a:rPr lang="en-US" altLang="zh-CN" dirty="0" smtClean="0"/>
              <a:t>This presentation introduces the re-connection issues if wearable devices are equipped with WUR.</a:t>
            </a:r>
          </a:p>
          <a:p>
            <a:pPr>
              <a:buFont typeface="Arial" pitchFamily="34" charset="0"/>
              <a:buChar char="•"/>
            </a:pPr>
            <a:r>
              <a:rPr lang="en-US" altLang="zh-CN" dirty="0" smtClean="0"/>
              <a:t>Our goal is to provide a good user experience when User would like to read data from a disconnected wearable device.</a:t>
            </a:r>
          </a:p>
          <a:p>
            <a:pPr>
              <a:buFont typeface="Arial" pitchFamily="34" charset="0"/>
              <a:buChar char="•"/>
            </a:pPr>
            <a:r>
              <a:rPr lang="en-US" altLang="zh-CN" dirty="0" smtClean="0"/>
              <a:t>This is the further work of “WUR Usage Model” [1] presented on IEEE meeting in Nov. 2016.</a:t>
            </a:r>
          </a:p>
          <a:p>
            <a:pPr>
              <a:buFont typeface="Arial" pitchFamily="34" charset="0"/>
              <a:buChar char="•"/>
            </a:pP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7" name="TextBox 6"/>
          <p:cNvSpPr txBox="1"/>
          <p:nvPr/>
        </p:nvSpPr>
        <p:spPr>
          <a:xfrm>
            <a:off x="598842" y="6225990"/>
            <a:ext cx="4038600" cy="276999"/>
          </a:xfrm>
          <a:prstGeom prst="rect">
            <a:avLst/>
          </a:prstGeom>
          <a:noFill/>
        </p:spPr>
        <p:txBody>
          <a:bodyPr wrap="square" rtlCol="0">
            <a:spAutoFit/>
          </a:bodyPr>
          <a:lstStyle/>
          <a:p>
            <a:r>
              <a:rPr lang="en-US" altLang="zh-CN" sz="1200" dirty="0" smtClean="0">
                <a:solidFill>
                  <a:schemeClr val="tx1"/>
                </a:solidFill>
              </a:rPr>
              <a:t>[1] 11-16-1465-00-0wur-wur-usage-model</a:t>
            </a:r>
            <a:endParaRPr lang="zh-CN" altLang="en-US" sz="1200" dirty="0">
              <a:solidFill>
                <a:schemeClr val="tx1"/>
              </a:solidFill>
            </a:endParaRPr>
          </a:p>
        </p:txBody>
      </p:sp>
      <p:sp>
        <p:nvSpPr>
          <p:cNvPr id="8" name="页脚占位符 7"/>
          <p:cNvSpPr>
            <a:spLocks noGrp="1"/>
          </p:cNvSpPr>
          <p:nvPr>
            <p:ph type="ftr" idx="14"/>
          </p:nvPr>
        </p:nvSpPr>
        <p:spPr/>
        <p:txBody>
          <a:bodyPr/>
          <a:lstStyle/>
          <a:p>
            <a:r>
              <a:rPr lang="da-DK" smtClean="0"/>
              <a:t>Yunbo Han, et al., Huawei</a:t>
            </a:r>
            <a:endParaRPr lang="en-GB"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4" name="Picture 4" descr="D:\Project\2017\2017 标准推动\2017月1月推动标准计划\ar vr glass1.jpg"/>
          <p:cNvPicPr>
            <a:picLocks noChangeAspect="1" noChangeArrowheads="1"/>
          </p:cNvPicPr>
          <p:nvPr/>
        </p:nvPicPr>
        <p:blipFill>
          <a:blip r:embed="rId2" cstate="print"/>
          <a:srcRect/>
          <a:stretch>
            <a:fillRect/>
          </a:stretch>
        </p:blipFill>
        <p:spPr bwMode="auto">
          <a:xfrm>
            <a:off x="2571036" y="5792634"/>
            <a:ext cx="990222" cy="447675"/>
          </a:xfrm>
          <a:prstGeom prst="rect">
            <a:avLst/>
          </a:prstGeom>
          <a:noFill/>
        </p:spPr>
      </p:pic>
      <p:pic>
        <p:nvPicPr>
          <p:cNvPr id="15365" name="Picture 5" descr="D:\Project\2017\2017 标准推动\2017月1月推动标准计划\smart band1.jpg"/>
          <p:cNvPicPr>
            <a:picLocks noChangeAspect="1" noChangeArrowheads="1"/>
          </p:cNvPicPr>
          <p:nvPr/>
        </p:nvPicPr>
        <p:blipFill>
          <a:blip r:embed="rId3" cstate="print"/>
          <a:srcRect/>
          <a:stretch>
            <a:fillRect/>
          </a:stretch>
        </p:blipFill>
        <p:spPr bwMode="auto">
          <a:xfrm>
            <a:off x="1896374" y="4800600"/>
            <a:ext cx="914400" cy="981821"/>
          </a:xfrm>
          <a:prstGeom prst="rect">
            <a:avLst/>
          </a:prstGeom>
          <a:noFill/>
        </p:spPr>
      </p:pic>
      <p:sp>
        <p:nvSpPr>
          <p:cNvPr id="2" name="标题 1"/>
          <p:cNvSpPr>
            <a:spLocks noGrp="1"/>
          </p:cNvSpPr>
          <p:nvPr>
            <p:ph type="title"/>
          </p:nvPr>
        </p:nvSpPr>
        <p:spPr>
          <a:xfrm>
            <a:off x="685800" y="685801"/>
            <a:ext cx="7770813" cy="762000"/>
          </a:xfrm>
        </p:spPr>
        <p:txBody>
          <a:bodyPr/>
          <a:lstStyle/>
          <a:p>
            <a:r>
              <a:rPr lang="en-US" altLang="zh-CN" dirty="0" smtClean="0"/>
              <a:t>Background</a:t>
            </a:r>
            <a:endParaRPr lang="zh-CN" altLang="en-US" dirty="0"/>
          </a:p>
        </p:txBody>
      </p:sp>
      <p:sp>
        <p:nvSpPr>
          <p:cNvPr id="3" name="内容占位符 2"/>
          <p:cNvSpPr>
            <a:spLocks noGrp="1"/>
          </p:cNvSpPr>
          <p:nvPr>
            <p:ph idx="1"/>
          </p:nvPr>
        </p:nvSpPr>
        <p:spPr>
          <a:xfrm>
            <a:off x="533400" y="1601787"/>
            <a:ext cx="8077200" cy="4113213"/>
          </a:xfrm>
        </p:spPr>
        <p:txBody>
          <a:bodyPr/>
          <a:lstStyle/>
          <a:p>
            <a:pPr>
              <a:buFont typeface="Arial" pitchFamily="34" charset="0"/>
              <a:buChar char="•"/>
            </a:pPr>
            <a:r>
              <a:rPr lang="en-US" altLang="zh-CN" sz="1800" dirty="0" smtClean="0"/>
              <a:t>Nowadays, Bluetooth is one of the major technologies for connecting wearable devices, rather than Wi-Fi.</a:t>
            </a:r>
          </a:p>
          <a:p>
            <a:pPr>
              <a:buFont typeface="Arial" pitchFamily="34" charset="0"/>
              <a:buChar char="•"/>
            </a:pPr>
            <a:r>
              <a:rPr lang="en-US" altLang="zh-CN" sz="1800" dirty="0" smtClean="0"/>
              <a:t>One of main reasons is that Bluetooth consumes less energy compared with Wi-Fi.</a:t>
            </a:r>
          </a:p>
          <a:p>
            <a:pPr>
              <a:buFont typeface="Arial" pitchFamily="34" charset="0"/>
              <a:buChar char="•"/>
            </a:pPr>
            <a:r>
              <a:rPr lang="en-US" altLang="zh-CN" sz="1800" dirty="0" smtClean="0"/>
              <a:t>It is possible to use WUR for wearable devices in this case.</a:t>
            </a:r>
          </a:p>
          <a:p>
            <a:pPr lvl="1">
              <a:buFont typeface="Arial" pitchFamily="34" charset="0"/>
              <a:buChar char="•"/>
            </a:pPr>
            <a:r>
              <a:rPr lang="en-US" altLang="zh-CN" sz="1600" dirty="0" smtClean="0"/>
              <a:t>The average energy consumption of WUR is lower than Bluetooth.</a:t>
            </a:r>
          </a:p>
          <a:p>
            <a:pPr lvl="2">
              <a:buFont typeface="Arial" pitchFamily="34" charset="0"/>
              <a:buChar char="•"/>
            </a:pPr>
            <a:r>
              <a:rPr lang="en-US" altLang="zh-CN" sz="1400" dirty="0" smtClean="0"/>
              <a:t>E.g.  Awake mode: 5~10mW(BLE) </a:t>
            </a:r>
            <a:r>
              <a:rPr lang="en-US" altLang="zh-CN" sz="1400" dirty="0" err="1" smtClean="0"/>
              <a:t>vs</a:t>
            </a:r>
            <a:r>
              <a:rPr lang="en-US" altLang="zh-CN" sz="1400" dirty="0" smtClean="0"/>
              <a:t> less than1mW (WUR)</a:t>
            </a:r>
          </a:p>
          <a:p>
            <a:pPr lvl="1">
              <a:buFont typeface="Arial" pitchFamily="34" charset="0"/>
              <a:buChar char="•"/>
            </a:pPr>
            <a:r>
              <a:rPr lang="en-US" altLang="zh-CN" sz="1600" dirty="0" smtClean="0"/>
              <a:t>WiFi provides both high/low data rate.</a:t>
            </a:r>
          </a:p>
          <a:p>
            <a:pPr lvl="1"/>
            <a:endParaRPr lang="zh-CN" altLang="en-US" sz="1400"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7" name="文本框 16"/>
          <p:cNvSpPr txBox="1"/>
          <p:nvPr/>
        </p:nvSpPr>
        <p:spPr>
          <a:xfrm>
            <a:off x="3371486" y="4477032"/>
            <a:ext cx="1361552" cy="430887"/>
          </a:xfrm>
          <a:prstGeom prst="rect">
            <a:avLst/>
          </a:prstGeom>
          <a:solidFill>
            <a:srgbClr val="92D050"/>
          </a:solidFill>
        </p:spPr>
        <p:txBody>
          <a:bodyPr wrap="square" rtlCol="0">
            <a:spAutoFit/>
          </a:bodyPr>
          <a:lstStyle>
            <a:defPPr>
              <a:defRPr lang="en-GB"/>
            </a:defPPr>
            <a:lvl1pPr>
              <a:defRPr sz="1400">
                <a:solidFill>
                  <a:schemeClr val="tx1"/>
                </a:solidFill>
              </a:defRPr>
            </a:lvl1pPr>
          </a:lstStyle>
          <a:p>
            <a:r>
              <a:rPr lang="en-US" sz="1100" dirty="0"/>
              <a:t>WUP to WUR, then message to MR</a:t>
            </a:r>
          </a:p>
        </p:txBody>
      </p:sp>
      <p:cxnSp>
        <p:nvCxnSpPr>
          <p:cNvPr id="8" name="直接连接符 7"/>
          <p:cNvCxnSpPr/>
          <p:nvPr/>
        </p:nvCxnSpPr>
        <p:spPr>
          <a:xfrm flipV="1">
            <a:off x="4254959" y="4788872"/>
            <a:ext cx="621841" cy="313308"/>
          </a:xfrm>
          <a:prstGeom prst="line">
            <a:avLst/>
          </a:prstGeom>
          <a:ln w="19050">
            <a:solidFill>
              <a:schemeClr val="tx1"/>
            </a:solidFill>
            <a:prstDash val="sysDash"/>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4724400" y="4343400"/>
            <a:ext cx="838200" cy="246221"/>
          </a:xfrm>
          <a:prstGeom prst="rect">
            <a:avLst/>
          </a:prstGeom>
          <a:noFill/>
        </p:spPr>
        <p:txBody>
          <a:bodyPr wrap="square" rtlCol="0">
            <a:spAutoFit/>
          </a:bodyPr>
          <a:lstStyle/>
          <a:p>
            <a:pPr algn="ctr"/>
            <a:r>
              <a:rPr lang="en-US" altLang="zh-CN" sz="1000" dirty="0" smtClean="0">
                <a:solidFill>
                  <a:schemeClr val="tx1"/>
                </a:solidFill>
              </a:rPr>
              <a:t>Smart phone</a:t>
            </a:r>
            <a:endParaRPr lang="zh-CN" altLang="en-US" sz="1000" dirty="0">
              <a:solidFill>
                <a:schemeClr val="tx1"/>
              </a:solidFill>
            </a:endParaRPr>
          </a:p>
        </p:txBody>
      </p:sp>
      <p:sp>
        <p:nvSpPr>
          <p:cNvPr id="10" name="TextBox 9"/>
          <p:cNvSpPr txBox="1"/>
          <p:nvPr/>
        </p:nvSpPr>
        <p:spPr>
          <a:xfrm>
            <a:off x="3276600" y="5441330"/>
            <a:ext cx="1295400" cy="400110"/>
          </a:xfrm>
          <a:prstGeom prst="rect">
            <a:avLst/>
          </a:prstGeom>
          <a:noFill/>
        </p:spPr>
        <p:txBody>
          <a:bodyPr wrap="square" rtlCol="0">
            <a:spAutoFit/>
          </a:bodyPr>
          <a:lstStyle/>
          <a:p>
            <a:pPr algn="ctr"/>
            <a:r>
              <a:rPr lang="en-US" altLang="zh-CN" sz="1000" dirty="0" smtClean="0">
                <a:solidFill>
                  <a:schemeClr val="tx1"/>
                </a:solidFill>
              </a:rPr>
              <a:t>Smart watch,  equipped with WUR</a:t>
            </a:r>
            <a:endParaRPr lang="zh-CN" altLang="en-US" sz="1000" dirty="0">
              <a:solidFill>
                <a:schemeClr val="tx1"/>
              </a:solidFill>
            </a:endParaRPr>
          </a:p>
        </p:txBody>
      </p:sp>
      <p:cxnSp>
        <p:nvCxnSpPr>
          <p:cNvPr id="11" name="直接连接符 10"/>
          <p:cNvCxnSpPr/>
          <p:nvPr/>
        </p:nvCxnSpPr>
        <p:spPr>
          <a:xfrm flipV="1">
            <a:off x="4283112" y="5079440"/>
            <a:ext cx="621841" cy="313308"/>
          </a:xfrm>
          <a:prstGeom prst="line">
            <a:avLst/>
          </a:pr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pic>
        <p:nvPicPr>
          <p:cNvPr id="12" name="Picture 4" descr="D:\Project\2016\2016 标准推动\802.11 WUR\0.WUR场景\huawei watch4.jpg"/>
          <p:cNvPicPr>
            <a:picLocks noChangeAspect="1" noChangeArrowheads="1"/>
          </p:cNvPicPr>
          <p:nvPr/>
        </p:nvPicPr>
        <p:blipFill>
          <a:blip r:embed="rId4" cstate="print"/>
          <a:srcRect/>
          <a:stretch>
            <a:fillRect/>
          </a:stretch>
        </p:blipFill>
        <p:spPr bwMode="auto">
          <a:xfrm>
            <a:off x="3744888" y="5004837"/>
            <a:ext cx="393700" cy="472440"/>
          </a:xfrm>
          <a:prstGeom prst="rect">
            <a:avLst/>
          </a:prstGeom>
          <a:noFill/>
        </p:spPr>
      </p:pic>
      <p:pic>
        <p:nvPicPr>
          <p:cNvPr id="13" name="Picture 2"/>
          <p:cNvPicPr>
            <a:picLocks noChangeAspect="1" noChangeArrowheads="1"/>
          </p:cNvPicPr>
          <p:nvPr/>
        </p:nvPicPr>
        <p:blipFill>
          <a:blip r:embed="rId5" cstate="print"/>
          <a:srcRect/>
          <a:stretch>
            <a:fillRect/>
          </a:stretch>
        </p:blipFill>
        <p:spPr bwMode="auto">
          <a:xfrm>
            <a:off x="5069707" y="4555023"/>
            <a:ext cx="228600" cy="614363"/>
          </a:xfrm>
          <a:prstGeom prst="rect">
            <a:avLst/>
          </a:prstGeom>
          <a:noFill/>
          <a:ln w="9525">
            <a:noFill/>
            <a:miter lim="800000"/>
            <a:headEnd/>
            <a:tailEnd/>
          </a:ln>
        </p:spPr>
      </p:pic>
      <p:cxnSp>
        <p:nvCxnSpPr>
          <p:cNvPr id="14" name="直接连接符 13"/>
          <p:cNvCxnSpPr/>
          <p:nvPr/>
        </p:nvCxnSpPr>
        <p:spPr>
          <a:xfrm flipV="1">
            <a:off x="4267200" y="5147132"/>
            <a:ext cx="621841" cy="313308"/>
          </a:xfrm>
          <a:prstGeom prst="line">
            <a:avLst/>
          </a:prstGeom>
          <a:ln w="19050">
            <a:solidFill>
              <a:schemeClr val="tx1"/>
            </a:solidFill>
            <a:prstDash val="solid"/>
            <a:headEnd type="triangle" w="med" len="med"/>
            <a:tailEnd type="none" w="med" len="med"/>
          </a:ln>
        </p:spPr>
        <p:style>
          <a:lnRef idx="1">
            <a:schemeClr val="accent1"/>
          </a:lnRef>
          <a:fillRef idx="0">
            <a:schemeClr val="accent1"/>
          </a:fillRef>
          <a:effectRef idx="0">
            <a:schemeClr val="accent1"/>
          </a:effectRef>
          <a:fontRef idx="minor">
            <a:schemeClr val="tx1"/>
          </a:fontRef>
        </p:style>
      </p:cxnSp>
      <p:grpSp>
        <p:nvGrpSpPr>
          <p:cNvPr id="15" name="组合 14"/>
          <p:cNvGrpSpPr/>
          <p:nvPr/>
        </p:nvGrpSpPr>
        <p:grpSpPr>
          <a:xfrm>
            <a:off x="5562600" y="4849347"/>
            <a:ext cx="1170040" cy="408453"/>
            <a:chOff x="7391400" y="4677696"/>
            <a:chExt cx="1170040" cy="408453"/>
          </a:xfrm>
        </p:grpSpPr>
        <p:cxnSp>
          <p:nvCxnSpPr>
            <p:cNvPr id="16" name="直接连接符 15"/>
            <p:cNvCxnSpPr/>
            <p:nvPr/>
          </p:nvCxnSpPr>
          <p:spPr>
            <a:xfrm flipH="1">
              <a:off x="7391400" y="4800600"/>
              <a:ext cx="342900" cy="0"/>
            </a:xfrm>
            <a:prstGeom prst="line">
              <a:avLst/>
            </a:prstGeom>
            <a:ln w="1905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7627376" y="4677696"/>
              <a:ext cx="914400" cy="246221"/>
            </a:xfrm>
            <a:prstGeom prst="rect">
              <a:avLst/>
            </a:prstGeom>
            <a:noFill/>
          </p:spPr>
          <p:txBody>
            <a:bodyPr wrap="square" rtlCol="0">
              <a:spAutoFit/>
            </a:bodyPr>
            <a:lstStyle/>
            <a:p>
              <a:pPr algn="ctr"/>
              <a:r>
                <a:rPr lang="en-US" altLang="zh-CN" sz="1000" dirty="0" smtClean="0">
                  <a:solidFill>
                    <a:schemeClr val="tx1"/>
                  </a:solidFill>
                </a:rPr>
                <a:t>WiFi signal</a:t>
              </a:r>
            </a:p>
          </p:txBody>
        </p:sp>
        <p:cxnSp>
          <p:nvCxnSpPr>
            <p:cNvPr id="18" name="直接连接符 17"/>
            <p:cNvCxnSpPr/>
            <p:nvPr/>
          </p:nvCxnSpPr>
          <p:spPr>
            <a:xfrm flipH="1">
              <a:off x="7391400" y="4953000"/>
              <a:ext cx="342900" cy="0"/>
            </a:xfrm>
            <a:prstGeom prst="line">
              <a:avLst/>
            </a:prstGeom>
            <a:ln w="19050">
              <a:solidFill>
                <a:schemeClr val="tx1"/>
              </a:solidFill>
              <a:prstDash val="dash"/>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7647040" y="4839928"/>
              <a:ext cx="914400" cy="246221"/>
            </a:xfrm>
            <a:prstGeom prst="rect">
              <a:avLst/>
            </a:prstGeom>
            <a:noFill/>
          </p:spPr>
          <p:txBody>
            <a:bodyPr wrap="square" rtlCol="0">
              <a:spAutoFit/>
            </a:bodyPr>
            <a:lstStyle/>
            <a:p>
              <a:pPr algn="ctr"/>
              <a:r>
                <a:rPr lang="en-US" altLang="zh-CN" sz="1000" dirty="0" smtClean="0">
                  <a:solidFill>
                    <a:schemeClr val="tx1"/>
                  </a:solidFill>
                </a:rPr>
                <a:t>WUR signal</a:t>
              </a:r>
            </a:p>
          </p:txBody>
        </p:sp>
      </p:grpSp>
      <p:pic>
        <p:nvPicPr>
          <p:cNvPr id="15363" name="Picture 3" descr="D:\Project\2017\2017 标准推动\2017月1月推动标准计划\无线耳机2.jpg"/>
          <p:cNvPicPr>
            <a:picLocks noChangeAspect="1" noChangeArrowheads="1"/>
          </p:cNvPicPr>
          <p:nvPr/>
        </p:nvPicPr>
        <p:blipFill>
          <a:blip r:embed="rId6" cstate="print"/>
          <a:srcRect/>
          <a:stretch>
            <a:fillRect/>
          </a:stretch>
        </p:blipFill>
        <p:spPr bwMode="auto">
          <a:xfrm>
            <a:off x="2743200" y="4572000"/>
            <a:ext cx="609600" cy="518160"/>
          </a:xfrm>
          <a:prstGeom prst="rect">
            <a:avLst/>
          </a:prstGeom>
          <a:noFill/>
        </p:spPr>
      </p:pic>
      <p:sp>
        <p:nvSpPr>
          <p:cNvPr id="20" name="页脚占位符 19"/>
          <p:cNvSpPr>
            <a:spLocks noGrp="1"/>
          </p:cNvSpPr>
          <p:nvPr>
            <p:ph type="ftr" idx="14"/>
          </p:nvPr>
        </p:nvSpPr>
        <p:spPr/>
        <p:txBody>
          <a:bodyPr/>
          <a:lstStyle/>
          <a:p>
            <a:r>
              <a:rPr lang="da-DK" smtClean="0"/>
              <a:t>Yunbo Han, et al., Huawei</a:t>
            </a:r>
            <a:endParaRPr lang="en-GB"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762001"/>
            <a:ext cx="7770813" cy="609599"/>
          </a:xfrm>
        </p:spPr>
        <p:txBody>
          <a:bodyPr/>
          <a:lstStyle/>
          <a:p>
            <a:r>
              <a:rPr lang="en-US" altLang="zh-CN" dirty="0" smtClean="0"/>
              <a:t>Scenario of re-connection</a:t>
            </a:r>
            <a:endParaRPr lang="zh-CN" altLang="en-US" dirty="0"/>
          </a:p>
        </p:txBody>
      </p:sp>
      <p:sp>
        <p:nvSpPr>
          <p:cNvPr id="3" name="内容占位符 2"/>
          <p:cNvSpPr>
            <a:spLocks noGrp="1"/>
          </p:cNvSpPr>
          <p:nvPr>
            <p:ph idx="1"/>
          </p:nvPr>
        </p:nvSpPr>
        <p:spPr>
          <a:xfrm>
            <a:off x="609600" y="1590368"/>
            <a:ext cx="8153400" cy="3591232"/>
          </a:xfrm>
        </p:spPr>
        <p:txBody>
          <a:bodyPr/>
          <a:lstStyle/>
          <a:p>
            <a:pPr>
              <a:buFont typeface="Arial" pitchFamily="34" charset="0"/>
              <a:buChar char="•"/>
            </a:pPr>
            <a:r>
              <a:rPr lang="en-US" altLang="zh-CN" sz="1800" dirty="0" smtClean="0"/>
              <a:t>Scenario for wearable devices equipped with WUR</a:t>
            </a:r>
            <a:endParaRPr lang="en-US" altLang="zh-CN" sz="1600" dirty="0" smtClean="0"/>
          </a:p>
          <a:p>
            <a:pPr lvl="1">
              <a:buFont typeface="Arial" pitchFamily="34" charset="0"/>
              <a:buChar char="•"/>
            </a:pPr>
            <a:r>
              <a:rPr lang="en-US" altLang="zh-CN" sz="1600" dirty="0" smtClean="0"/>
              <a:t>User took smart watch outside for running, then smart watch and smart phone are disconnected. </a:t>
            </a:r>
          </a:p>
          <a:p>
            <a:pPr lvl="2">
              <a:buFont typeface="Arial" pitchFamily="34" charset="0"/>
              <a:buChar char="•"/>
            </a:pPr>
            <a:r>
              <a:rPr lang="en-US" altLang="zh-CN" sz="1400" dirty="0" smtClean="0"/>
              <a:t>Configuration info. may be fully/partly removed.</a:t>
            </a:r>
          </a:p>
          <a:p>
            <a:pPr lvl="1">
              <a:buFont typeface="Arial" pitchFamily="34" charset="0"/>
              <a:buChar char="•"/>
            </a:pPr>
            <a:r>
              <a:rPr lang="en-US" altLang="zh-CN" sz="1600" dirty="0" smtClean="0"/>
              <a:t>User takes smart watch back, and would like to read the data saved in smart watch with a simple way.</a:t>
            </a:r>
          </a:p>
          <a:p>
            <a:pPr lvl="2">
              <a:buFont typeface="Arial" pitchFamily="34" charset="0"/>
              <a:buChar char="•"/>
            </a:pPr>
            <a:r>
              <a:rPr lang="en-US" altLang="zh-CN" sz="1400" dirty="0" smtClean="0"/>
              <a:t>E.g. One click on smart phone to get the data, no operation on smart watch.</a:t>
            </a:r>
          </a:p>
          <a:p>
            <a:pPr>
              <a:buFont typeface="Arial" pitchFamily="34" charset="0"/>
              <a:buChar char="•"/>
            </a:pPr>
            <a:r>
              <a:rPr lang="en-US" altLang="zh-CN" sz="1800" dirty="0" smtClean="0"/>
              <a:t>WUR operation</a:t>
            </a:r>
          </a:p>
          <a:p>
            <a:pPr lvl="1">
              <a:buFont typeface="Arial" pitchFamily="34" charset="0"/>
              <a:buChar char="•"/>
            </a:pPr>
            <a:r>
              <a:rPr lang="en-US" altLang="zh-CN" sz="1600" dirty="0" smtClean="0"/>
              <a:t>Smart watch keeps WUR On after </a:t>
            </a:r>
            <a:r>
              <a:rPr lang="en-US" altLang="zh-CN" sz="1600" dirty="0" smtClean="0"/>
              <a:t>disconnection from </a:t>
            </a:r>
            <a:r>
              <a:rPr lang="en-US" altLang="zh-CN" sz="1600" dirty="0" smtClean="0"/>
              <a:t>smart phone.</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34" name="文本框 16"/>
          <p:cNvSpPr txBox="1"/>
          <p:nvPr/>
        </p:nvSpPr>
        <p:spPr>
          <a:xfrm>
            <a:off x="6477000" y="4745022"/>
            <a:ext cx="1600200" cy="430887"/>
          </a:xfrm>
          <a:prstGeom prst="rect">
            <a:avLst/>
          </a:prstGeom>
          <a:solidFill>
            <a:srgbClr val="92D050"/>
          </a:solidFill>
        </p:spPr>
        <p:txBody>
          <a:bodyPr wrap="square" rtlCol="0">
            <a:spAutoFit/>
          </a:bodyPr>
          <a:lstStyle>
            <a:defPPr>
              <a:defRPr lang="en-GB"/>
            </a:defPPr>
            <a:lvl1pPr>
              <a:defRPr sz="1400">
                <a:solidFill>
                  <a:schemeClr val="tx1"/>
                </a:solidFill>
              </a:defRPr>
            </a:lvl1pPr>
          </a:lstStyle>
          <a:p>
            <a:r>
              <a:rPr lang="en-US" sz="1100" dirty="0" smtClean="0"/>
              <a:t>WUR signal to WUR, then re-connection</a:t>
            </a:r>
            <a:endParaRPr lang="en-US" sz="1100" dirty="0"/>
          </a:p>
        </p:txBody>
      </p:sp>
      <p:sp>
        <p:nvSpPr>
          <p:cNvPr id="35" name="文本框 16"/>
          <p:cNvSpPr txBox="1"/>
          <p:nvPr/>
        </p:nvSpPr>
        <p:spPr>
          <a:xfrm>
            <a:off x="217512" y="4701729"/>
            <a:ext cx="1361552" cy="430887"/>
          </a:xfrm>
          <a:prstGeom prst="rect">
            <a:avLst/>
          </a:prstGeom>
          <a:solidFill>
            <a:srgbClr val="92D050"/>
          </a:solidFill>
        </p:spPr>
        <p:txBody>
          <a:bodyPr wrap="square" rtlCol="0">
            <a:spAutoFit/>
          </a:bodyPr>
          <a:lstStyle>
            <a:defPPr>
              <a:defRPr lang="en-GB"/>
            </a:defPPr>
            <a:lvl1pPr>
              <a:defRPr sz="1400">
                <a:solidFill>
                  <a:schemeClr val="tx1"/>
                </a:solidFill>
              </a:defRPr>
            </a:lvl1pPr>
          </a:lstStyle>
          <a:p>
            <a:r>
              <a:rPr lang="en-US" sz="1100" dirty="0"/>
              <a:t>WUP to WUR, then message to MR</a:t>
            </a:r>
          </a:p>
        </p:txBody>
      </p:sp>
      <p:cxnSp>
        <p:nvCxnSpPr>
          <p:cNvPr id="36" name="直接连接符 35"/>
          <p:cNvCxnSpPr/>
          <p:nvPr/>
        </p:nvCxnSpPr>
        <p:spPr>
          <a:xfrm flipV="1">
            <a:off x="1294360" y="4944561"/>
            <a:ext cx="621841" cy="313308"/>
          </a:xfrm>
          <a:prstGeom prst="line">
            <a:avLst/>
          </a:prstGeom>
          <a:ln w="1905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37" name="TextBox 36"/>
          <p:cNvSpPr txBox="1"/>
          <p:nvPr/>
        </p:nvSpPr>
        <p:spPr>
          <a:xfrm>
            <a:off x="1747282" y="4499089"/>
            <a:ext cx="838200" cy="246221"/>
          </a:xfrm>
          <a:prstGeom prst="rect">
            <a:avLst/>
          </a:prstGeom>
          <a:noFill/>
        </p:spPr>
        <p:txBody>
          <a:bodyPr wrap="square" rtlCol="0">
            <a:spAutoFit/>
          </a:bodyPr>
          <a:lstStyle/>
          <a:p>
            <a:pPr algn="ctr"/>
            <a:r>
              <a:rPr lang="en-US" altLang="zh-CN" sz="1000" dirty="0" smtClean="0">
                <a:solidFill>
                  <a:schemeClr val="tx1"/>
                </a:solidFill>
              </a:rPr>
              <a:t>Smart phone</a:t>
            </a:r>
            <a:endParaRPr lang="zh-CN" altLang="en-US" sz="1000" dirty="0">
              <a:solidFill>
                <a:schemeClr val="tx1"/>
              </a:solidFill>
            </a:endParaRPr>
          </a:p>
        </p:txBody>
      </p:sp>
      <p:sp>
        <p:nvSpPr>
          <p:cNvPr id="38" name="TextBox 37"/>
          <p:cNvSpPr txBox="1"/>
          <p:nvPr/>
        </p:nvSpPr>
        <p:spPr>
          <a:xfrm>
            <a:off x="304800" y="5560025"/>
            <a:ext cx="1295400" cy="400110"/>
          </a:xfrm>
          <a:prstGeom prst="rect">
            <a:avLst/>
          </a:prstGeom>
          <a:noFill/>
        </p:spPr>
        <p:txBody>
          <a:bodyPr wrap="square" rtlCol="0">
            <a:spAutoFit/>
          </a:bodyPr>
          <a:lstStyle/>
          <a:p>
            <a:pPr algn="ctr"/>
            <a:r>
              <a:rPr lang="en-US" altLang="zh-CN" sz="1000" dirty="0" smtClean="0">
                <a:solidFill>
                  <a:schemeClr val="tx1"/>
                </a:solidFill>
              </a:rPr>
              <a:t>Smart watch,  equipped with WUR</a:t>
            </a:r>
            <a:endParaRPr lang="zh-CN" altLang="en-US" sz="1000" dirty="0">
              <a:solidFill>
                <a:schemeClr val="tx1"/>
              </a:solidFill>
            </a:endParaRPr>
          </a:p>
        </p:txBody>
      </p:sp>
      <p:sp>
        <p:nvSpPr>
          <p:cNvPr id="40" name="TextBox 39"/>
          <p:cNvSpPr txBox="1"/>
          <p:nvPr/>
        </p:nvSpPr>
        <p:spPr>
          <a:xfrm>
            <a:off x="4876800" y="4493225"/>
            <a:ext cx="914399" cy="246221"/>
          </a:xfrm>
          <a:prstGeom prst="rect">
            <a:avLst/>
          </a:prstGeom>
          <a:noFill/>
        </p:spPr>
        <p:txBody>
          <a:bodyPr wrap="square" rtlCol="0">
            <a:spAutoFit/>
          </a:bodyPr>
          <a:lstStyle/>
          <a:p>
            <a:pPr algn="ctr"/>
            <a:r>
              <a:rPr lang="en-US" altLang="zh-CN" sz="1000" dirty="0" smtClean="0">
                <a:solidFill>
                  <a:schemeClr val="tx1"/>
                </a:solidFill>
              </a:rPr>
              <a:t>Smart phone</a:t>
            </a:r>
            <a:endParaRPr lang="zh-CN" altLang="en-US" sz="1000" dirty="0">
              <a:solidFill>
                <a:schemeClr val="tx1"/>
              </a:solidFill>
            </a:endParaRPr>
          </a:p>
        </p:txBody>
      </p:sp>
      <p:sp>
        <p:nvSpPr>
          <p:cNvPr id="41" name="TextBox 40"/>
          <p:cNvSpPr txBox="1"/>
          <p:nvPr/>
        </p:nvSpPr>
        <p:spPr>
          <a:xfrm>
            <a:off x="4038600" y="4821222"/>
            <a:ext cx="1066800" cy="276999"/>
          </a:xfrm>
          <a:prstGeom prst="rect">
            <a:avLst/>
          </a:prstGeom>
          <a:noFill/>
        </p:spPr>
        <p:txBody>
          <a:bodyPr wrap="square" rtlCol="0">
            <a:spAutoFit/>
          </a:bodyPr>
          <a:lstStyle/>
          <a:p>
            <a:r>
              <a:rPr lang="en-US" altLang="zh-CN" sz="1200" dirty="0" smtClean="0">
                <a:solidFill>
                  <a:schemeClr val="tx1"/>
                </a:solidFill>
              </a:rPr>
              <a:t>disconnected</a:t>
            </a:r>
            <a:endParaRPr lang="zh-CN" altLang="en-US" sz="1200" dirty="0">
              <a:solidFill>
                <a:schemeClr val="tx1"/>
              </a:solidFill>
            </a:endParaRPr>
          </a:p>
        </p:txBody>
      </p:sp>
      <p:sp>
        <p:nvSpPr>
          <p:cNvPr id="46" name="TextBox 45"/>
          <p:cNvSpPr txBox="1"/>
          <p:nvPr/>
        </p:nvSpPr>
        <p:spPr>
          <a:xfrm>
            <a:off x="3429000" y="5913982"/>
            <a:ext cx="2264224" cy="276999"/>
          </a:xfrm>
          <a:prstGeom prst="rect">
            <a:avLst/>
          </a:prstGeom>
          <a:noFill/>
        </p:spPr>
        <p:txBody>
          <a:bodyPr wrap="square" rtlCol="0">
            <a:spAutoFit/>
          </a:bodyPr>
          <a:lstStyle/>
          <a:p>
            <a:pPr algn="ctr"/>
            <a:r>
              <a:rPr lang="en-US" altLang="zh-CN" sz="1200" dirty="0" smtClean="0">
                <a:solidFill>
                  <a:schemeClr val="tx1"/>
                </a:solidFill>
              </a:rPr>
              <a:t>User took smart watch outside</a:t>
            </a:r>
            <a:endParaRPr lang="zh-CN" altLang="en-US" sz="1200" dirty="0">
              <a:solidFill>
                <a:schemeClr val="tx1"/>
              </a:solidFill>
            </a:endParaRPr>
          </a:p>
        </p:txBody>
      </p:sp>
      <p:sp>
        <p:nvSpPr>
          <p:cNvPr id="47" name="下箭头 46"/>
          <p:cNvSpPr/>
          <p:nvPr/>
        </p:nvSpPr>
        <p:spPr>
          <a:xfrm rot="5400000">
            <a:off x="3508767" y="5300926"/>
            <a:ext cx="293493" cy="342900"/>
          </a:xfrm>
          <a:prstGeom prst="downArrow">
            <a:avLst/>
          </a:prstGeom>
          <a:solidFill>
            <a:schemeClr val="bg2">
              <a:lumMod val="60000"/>
              <a:lumOff val="40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cxnSp>
        <p:nvCxnSpPr>
          <p:cNvPr id="49" name="直接连接符 48"/>
          <p:cNvCxnSpPr/>
          <p:nvPr/>
        </p:nvCxnSpPr>
        <p:spPr>
          <a:xfrm flipV="1">
            <a:off x="7396564" y="5105182"/>
            <a:ext cx="621841" cy="313308"/>
          </a:xfrm>
          <a:prstGeom prst="line">
            <a:avLst/>
          </a:prstGeom>
          <a:ln w="19050">
            <a:solidFill>
              <a:schemeClr val="tx1"/>
            </a:solidFill>
            <a:prstDash val="dash"/>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50" name="TextBox 49"/>
          <p:cNvSpPr txBox="1"/>
          <p:nvPr/>
        </p:nvSpPr>
        <p:spPr>
          <a:xfrm>
            <a:off x="7772400" y="4486631"/>
            <a:ext cx="914401" cy="246221"/>
          </a:xfrm>
          <a:prstGeom prst="rect">
            <a:avLst/>
          </a:prstGeom>
          <a:noFill/>
        </p:spPr>
        <p:txBody>
          <a:bodyPr wrap="square" rtlCol="0">
            <a:spAutoFit/>
          </a:bodyPr>
          <a:lstStyle/>
          <a:p>
            <a:pPr algn="ctr"/>
            <a:r>
              <a:rPr lang="en-US" altLang="zh-CN" sz="1000" dirty="0" smtClean="0">
                <a:solidFill>
                  <a:schemeClr val="tx1"/>
                </a:solidFill>
              </a:rPr>
              <a:t>Smart phone</a:t>
            </a:r>
            <a:endParaRPr lang="zh-CN" altLang="en-US" sz="1000" dirty="0">
              <a:solidFill>
                <a:schemeClr val="tx1"/>
              </a:solidFill>
            </a:endParaRPr>
          </a:p>
        </p:txBody>
      </p:sp>
      <p:sp>
        <p:nvSpPr>
          <p:cNvPr id="51" name="TextBox 50"/>
          <p:cNvSpPr txBox="1"/>
          <p:nvPr/>
        </p:nvSpPr>
        <p:spPr>
          <a:xfrm>
            <a:off x="6573296" y="5895727"/>
            <a:ext cx="2133600" cy="276999"/>
          </a:xfrm>
          <a:prstGeom prst="rect">
            <a:avLst/>
          </a:prstGeom>
          <a:noFill/>
        </p:spPr>
        <p:txBody>
          <a:bodyPr wrap="square" rtlCol="0">
            <a:spAutoFit/>
          </a:bodyPr>
          <a:lstStyle/>
          <a:p>
            <a:pPr algn="ctr"/>
            <a:r>
              <a:rPr lang="en-US" altLang="zh-CN" sz="1200" dirty="0" smtClean="0">
                <a:solidFill>
                  <a:schemeClr val="tx1"/>
                </a:solidFill>
              </a:rPr>
              <a:t>User took smart watch back</a:t>
            </a:r>
            <a:endParaRPr lang="zh-CN" altLang="en-US" sz="1200" dirty="0">
              <a:solidFill>
                <a:schemeClr val="tx1"/>
              </a:solidFill>
            </a:endParaRPr>
          </a:p>
        </p:txBody>
      </p:sp>
      <p:sp>
        <p:nvSpPr>
          <p:cNvPr id="52" name="下箭头 51"/>
          <p:cNvSpPr/>
          <p:nvPr/>
        </p:nvSpPr>
        <p:spPr>
          <a:xfrm rot="16200000">
            <a:off x="2567698" y="5079812"/>
            <a:ext cx="640443" cy="484110"/>
          </a:xfrm>
          <a:prstGeom prst="downArrow">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solidFill>
            </a:endParaRPr>
          </a:p>
        </p:txBody>
      </p:sp>
      <p:cxnSp>
        <p:nvCxnSpPr>
          <p:cNvPr id="53" name="直接连接符 52"/>
          <p:cNvCxnSpPr/>
          <p:nvPr/>
        </p:nvCxnSpPr>
        <p:spPr>
          <a:xfrm flipV="1">
            <a:off x="1300224" y="5023981"/>
            <a:ext cx="621841" cy="313308"/>
          </a:xfrm>
          <a:prstGeom prst="line">
            <a:avLst/>
          </a:pr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54" name="下箭头 53"/>
          <p:cNvSpPr/>
          <p:nvPr/>
        </p:nvSpPr>
        <p:spPr>
          <a:xfrm rot="16200000">
            <a:off x="5850162" y="5070464"/>
            <a:ext cx="640443" cy="484110"/>
          </a:xfrm>
          <a:prstGeom prst="downArrow">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solidFill>
            </a:endParaRPr>
          </a:p>
        </p:txBody>
      </p:sp>
      <p:sp>
        <p:nvSpPr>
          <p:cNvPr id="55" name="文本框 16"/>
          <p:cNvSpPr txBox="1"/>
          <p:nvPr/>
        </p:nvSpPr>
        <p:spPr>
          <a:xfrm>
            <a:off x="3647552" y="5693750"/>
            <a:ext cx="838200" cy="261610"/>
          </a:xfrm>
          <a:prstGeom prst="rect">
            <a:avLst/>
          </a:prstGeom>
          <a:solidFill>
            <a:srgbClr val="92D050"/>
          </a:solidFill>
        </p:spPr>
        <p:txBody>
          <a:bodyPr wrap="square" rtlCol="0">
            <a:spAutoFit/>
          </a:bodyPr>
          <a:lstStyle>
            <a:defPPr>
              <a:defRPr lang="en-GB"/>
            </a:defPPr>
            <a:lvl1pPr>
              <a:defRPr sz="1400">
                <a:solidFill>
                  <a:schemeClr val="tx1"/>
                </a:solidFill>
              </a:defRPr>
            </a:lvl1pPr>
          </a:lstStyle>
          <a:p>
            <a:pPr algn="ctr"/>
            <a:r>
              <a:rPr lang="en-US" sz="1100" dirty="0" smtClean="0"/>
              <a:t>WUR ON</a:t>
            </a:r>
            <a:endParaRPr lang="en-US" sz="1100" dirty="0"/>
          </a:p>
        </p:txBody>
      </p:sp>
      <p:sp>
        <p:nvSpPr>
          <p:cNvPr id="56" name="文本框 16"/>
          <p:cNvSpPr txBox="1"/>
          <p:nvPr/>
        </p:nvSpPr>
        <p:spPr>
          <a:xfrm>
            <a:off x="6639448" y="5659422"/>
            <a:ext cx="838200" cy="261610"/>
          </a:xfrm>
          <a:prstGeom prst="rect">
            <a:avLst/>
          </a:prstGeom>
          <a:solidFill>
            <a:srgbClr val="92D050"/>
          </a:solidFill>
        </p:spPr>
        <p:txBody>
          <a:bodyPr wrap="square" rtlCol="0">
            <a:spAutoFit/>
          </a:bodyPr>
          <a:lstStyle>
            <a:defPPr>
              <a:defRPr lang="en-GB"/>
            </a:defPPr>
            <a:lvl1pPr>
              <a:defRPr sz="1400">
                <a:solidFill>
                  <a:schemeClr val="tx1"/>
                </a:solidFill>
              </a:defRPr>
            </a:lvl1pPr>
          </a:lstStyle>
          <a:p>
            <a:pPr algn="ctr"/>
            <a:r>
              <a:rPr lang="en-US" sz="1100" dirty="0" smtClean="0"/>
              <a:t>WUR ON</a:t>
            </a:r>
            <a:endParaRPr lang="en-US" sz="1100" dirty="0"/>
          </a:p>
        </p:txBody>
      </p:sp>
      <p:pic>
        <p:nvPicPr>
          <p:cNvPr id="57" name="Picture 4" descr="D:\Project\2016\2016 标准推动\802.11 WUR\0.WUR场景\huawei watch4.jpg"/>
          <p:cNvPicPr>
            <a:picLocks noChangeAspect="1" noChangeArrowheads="1"/>
          </p:cNvPicPr>
          <p:nvPr/>
        </p:nvPicPr>
        <p:blipFill>
          <a:blip r:embed="rId2" cstate="print"/>
          <a:srcRect/>
          <a:stretch>
            <a:fillRect/>
          </a:stretch>
        </p:blipFill>
        <p:spPr bwMode="auto">
          <a:xfrm>
            <a:off x="6856566" y="5176344"/>
            <a:ext cx="393700" cy="472440"/>
          </a:xfrm>
          <a:prstGeom prst="rect">
            <a:avLst/>
          </a:prstGeom>
          <a:noFill/>
        </p:spPr>
      </p:pic>
      <p:pic>
        <p:nvPicPr>
          <p:cNvPr id="58" name="Picture 4" descr="D:\Project\2016\2016 标准推动\802.11 WUR\0.WUR场景\huawei watch4.jpg"/>
          <p:cNvPicPr>
            <a:picLocks noChangeAspect="1" noChangeArrowheads="1"/>
          </p:cNvPicPr>
          <p:nvPr/>
        </p:nvPicPr>
        <p:blipFill>
          <a:blip r:embed="rId2" cstate="print"/>
          <a:srcRect/>
          <a:stretch>
            <a:fillRect/>
          </a:stretch>
        </p:blipFill>
        <p:spPr bwMode="auto">
          <a:xfrm>
            <a:off x="685800" y="5160526"/>
            <a:ext cx="393700" cy="472440"/>
          </a:xfrm>
          <a:prstGeom prst="rect">
            <a:avLst/>
          </a:prstGeom>
          <a:noFill/>
        </p:spPr>
      </p:pic>
      <p:pic>
        <p:nvPicPr>
          <p:cNvPr id="59" name="Picture 4" descr="D:\Project\2016\2016 标准推动\802.11 WUR\0.WUR场景\huawei watch4.jpg"/>
          <p:cNvPicPr>
            <a:picLocks noChangeAspect="1" noChangeArrowheads="1"/>
          </p:cNvPicPr>
          <p:nvPr/>
        </p:nvPicPr>
        <p:blipFill>
          <a:blip r:embed="rId2" cstate="print">
            <a:grayscl/>
          </a:blip>
          <a:srcRect/>
          <a:stretch>
            <a:fillRect/>
          </a:stretch>
        </p:blipFill>
        <p:spPr bwMode="auto">
          <a:xfrm>
            <a:off x="3868948" y="5203656"/>
            <a:ext cx="393700" cy="472440"/>
          </a:xfrm>
          <a:prstGeom prst="rect">
            <a:avLst/>
          </a:prstGeom>
          <a:noFill/>
        </p:spPr>
      </p:pic>
      <p:pic>
        <p:nvPicPr>
          <p:cNvPr id="60" name="Picture 2"/>
          <p:cNvPicPr>
            <a:picLocks noChangeAspect="1" noChangeArrowheads="1"/>
          </p:cNvPicPr>
          <p:nvPr/>
        </p:nvPicPr>
        <p:blipFill>
          <a:blip r:embed="rId3" cstate="print"/>
          <a:srcRect/>
          <a:stretch>
            <a:fillRect/>
          </a:stretch>
        </p:blipFill>
        <p:spPr bwMode="auto">
          <a:xfrm>
            <a:off x="2010619" y="4710712"/>
            <a:ext cx="228600" cy="614363"/>
          </a:xfrm>
          <a:prstGeom prst="rect">
            <a:avLst/>
          </a:prstGeom>
          <a:noFill/>
          <a:ln w="9525">
            <a:noFill/>
            <a:miter lim="800000"/>
            <a:headEnd/>
            <a:tailEnd/>
          </a:ln>
        </p:spPr>
      </p:pic>
      <p:pic>
        <p:nvPicPr>
          <p:cNvPr id="61" name="Picture 2"/>
          <p:cNvPicPr>
            <a:picLocks noChangeAspect="1" noChangeArrowheads="1"/>
          </p:cNvPicPr>
          <p:nvPr/>
        </p:nvPicPr>
        <p:blipFill>
          <a:blip r:embed="rId3" cstate="print"/>
          <a:srcRect/>
          <a:stretch>
            <a:fillRect/>
          </a:stretch>
        </p:blipFill>
        <p:spPr bwMode="auto">
          <a:xfrm>
            <a:off x="8167773" y="4698156"/>
            <a:ext cx="228600" cy="614363"/>
          </a:xfrm>
          <a:prstGeom prst="rect">
            <a:avLst/>
          </a:prstGeom>
          <a:noFill/>
          <a:ln w="9525">
            <a:noFill/>
            <a:miter lim="800000"/>
            <a:headEnd/>
            <a:tailEnd/>
          </a:ln>
        </p:spPr>
      </p:pic>
      <p:pic>
        <p:nvPicPr>
          <p:cNvPr id="62" name="Picture 2"/>
          <p:cNvPicPr>
            <a:picLocks noChangeAspect="1" noChangeArrowheads="1"/>
          </p:cNvPicPr>
          <p:nvPr/>
        </p:nvPicPr>
        <p:blipFill>
          <a:blip r:embed="rId3" cstate="print"/>
          <a:srcRect/>
          <a:stretch>
            <a:fillRect/>
          </a:stretch>
        </p:blipFill>
        <p:spPr bwMode="auto">
          <a:xfrm>
            <a:off x="5162997" y="4732852"/>
            <a:ext cx="228600" cy="614363"/>
          </a:xfrm>
          <a:prstGeom prst="rect">
            <a:avLst/>
          </a:prstGeom>
          <a:noFill/>
          <a:ln w="9525">
            <a:noFill/>
            <a:miter lim="800000"/>
            <a:headEnd/>
            <a:tailEnd/>
          </a:ln>
        </p:spPr>
      </p:pic>
      <p:pic>
        <p:nvPicPr>
          <p:cNvPr id="63" name="Picture 2" descr="D:\Project\2016\2016 Long Range Low Power\2016-6.一种通过WUR消息重新关联WiFi设备的方法\操作屏幕的手.jpg"/>
          <p:cNvPicPr>
            <a:picLocks noChangeAspect="1" noChangeArrowheads="1"/>
          </p:cNvPicPr>
          <p:nvPr/>
        </p:nvPicPr>
        <p:blipFill>
          <a:blip r:embed="rId4" cstate="print"/>
          <a:srcRect/>
          <a:stretch>
            <a:fillRect/>
          </a:stretch>
        </p:blipFill>
        <p:spPr bwMode="auto">
          <a:xfrm>
            <a:off x="8163372" y="5317240"/>
            <a:ext cx="267554" cy="570782"/>
          </a:xfrm>
          <a:prstGeom prst="rect">
            <a:avLst/>
          </a:prstGeom>
          <a:noFill/>
        </p:spPr>
      </p:pic>
      <p:sp>
        <p:nvSpPr>
          <p:cNvPr id="5" name="页脚占位符 4"/>
          <p:cNvSpPr>
            <a:spLocks noGrp="1"/>
          </p:cNvSpPr>
          <p:nvPr>
            <p:ph type="ftr" idx="14"/>
          </p:nvPr>
        </p:nvSpPr>
        <p:spPr/>
        <p:txBody>
          <a:bodyPr/>
          <a:lstStyle/>
          <a:p>
            <a:r>
              <a:rPr lang="da-DK" smtClean="0"/>
              <a:t>Yunbo Han, et al., Huawei</a:t>
            </a:r>
            <a:endParaRPr lang="en-GB"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468852"/>
            <a:ext cx="7770813" cy="685800"/>
          </a:xfrm>
        </p:spPr>
        <p:txBody>
          <a:bodyPr/>
          <a:lstStyle/>
          <a:p>
            <a:r>
              <a:rPr lang="en-US" altLang="zh-CN" dirty="0" smtClean="0"/>
              <a:t>Re-connect to Wi-Fi (with WUR)</a:t>
            </a:r>
            <a:endParaRPr lang="zh-CN" altLang="en-US" dirty="0"/>
          </a:p>
        </p:txBody>
      </p:sp>
      <p:sp>
        <p:nvSpPr>
          <p:cNvPr id="3" name="内容占位符 2"/>
          <p:cNvSpPr>
            <a:spLocks noGrp="1"/>
          </p:cNvSpPr>
          <p:nvPr>
            <p:ph idx="1"/>
          </p:nvPr>
        </p:nvSpPr>
        <p:spPr>
          <a:xfrm>
            <a:off x="0" y="1054254"/>
            <a:ext cx="9144000" cy="4113213"/>
          </a:xfrm>
        </p:spPr>
        <p:txBody>
          <a:bodyPr/>
          <a:lstStyle/>
          <a:p>
            <a:pPr>
              <a:buFont typeface="Arial" pitchFamily="34" charset="0"/>
              <a:buChar char="•"/>
            </a:pPr>
            <a:r>
              <a:rPr lang="en-US" altLang="zh-CN" sz="1600" dirty="0" smtClean="0"/>
              <a:t>Possible methods for re-connecting to Wi-Fi when wearable devices equip with WUR</a:t>
            </a:r>
          </a:p>
          <a:p>
            <a:pPr lvl="1">
              <a:buFont typeface="Arial" pitchFamily="34" charset="0"/>
              <a:buChar char="•"/>
            </a:pPr>
            <a:r>
              <a:rPr lang="en-US" altLang="zh-CN" sz="1400" dirty="0" smtClean="0"/>
              <a:t>Re-setup/Initial the Wi-Fi link between wearable devices</a:t>
            </a:r>
          </a:p>
          <a:p>
            <a:pPr lvl="2">
              <a:buFont typeface="Arial" pitchFamily="34" charset="0"/>
              <a:buChar char="•"/>
            </a:pPr>
            <a:r>
              <a:rPr lang="en-US" altLang="zh-CN" sz="1400" dirty="0" smtClean="0"/>
              <a:t>Usually bad user experience.</a:t>
            </a:r>
          </a:p>
          <a:p>
            <a:pPr lvl="1">
              <a:buFont typeface="Arial" pitchFamily="34" charset="0"/>
              <a:buChar char="•"/>
            </a:pPr>
            <a:r>
              <a:rPr lang="en-US" altLang="zh-CN" sz="1400" dirty="0" smtClean="0"/>
              <a:t>Automatic re-connection </a:t>
            </a:r>
          </a:p>
          <a:p>
            <a:pPr lvl="2">
              <a:buFont typeface="Arial" pitchFamily="34" charset="0"/>
              <a:buChar char="•"/>
            </a:pPr>
            <a:r>
              <a:rPr lang="en-US" altLang="zh-CN" sz="1400" dirty="0" smtClean="0"/>
              <a:t>Smart watch keeps listening WUR message (periodically sent, e.g. WUR beacon) from smart phone after disconnection. If WUR message is received, smart watch may wake up its Main Radio (MR) and tires to re-connect with smart phone via Wi-Fi signal.</a:t>
            </a:r>
          </a:p>
          <a:p>
            <a:pPr lvl="3">
              <a:buFont typeface="Arial" pitchFamily="34" charset="0"/>
              <a:buChar char="•"/>
            </a:pPr>
            <a:r>
              <a:rPr lang="en-US" altLang="zh-CN" sz="1400" dirty="0" smtClean="0"/>
              <a:t>The WUR message should be verified by smart watch, avoiding  attacks to WUR which may drain smart watch’s battery quickly.</a:t>
            </a:r>
          </a:p>
          <a:p>
            <a:pPr lvl="3">
              <a:buFont typeface="Arial" pitchFamily="34" charset="0"/>
              <a:buChar char="•"/>
            </a:pPr>
            <a:r>
              <a:rPr lang="en-US" altLang="zh-CN" sz="1400" dirty="0" smtClean="0"/>
              <a:t>Smart phone (Mobile AP) may consume some energy by frequently sending the WUR message, if we would like the smart watch to re-establish the connection with low latency.</a:t>
            </a:r>
          </a:p>
          <a:p>
            <a:pPr lvl="3">
              <a:buFont typeface="Arial" pitchFamily="34" charset="0"/>
              <a:buChar char="•"/>
            </a:pPr>
            <a:r>
              <a:rPr lang="en-US" altLang="zh-CN" sz="1400" dirty="0" smtClean="0"/>
              <a:t>A significant delay may occur, when the WUR message interval is long (e.g. several minutes), if we would like the smart phone to save more energy.</a:t>
            </a:r>
          </a:p>
          <a:p>
            <a:pPr lvl="3">
              <a:buFont typeface="Arial" pitchFamily="34" charset="0"/>
              <a:buChar char="•"/>
            </a:pPr>
            <a:r>
              <a:rPr lang="en-US" altLang="zh-CN" sz="1400" dirty="0" smtClean="0"/>
              <a:t>Smart phone may stop to send beacon frame, if it has terminated its P2P link (e.g. Wi-Fi Direct).</a:t>
            </a:r>
          </a:p>
          <a:p>
            <a:pPr lvl="1">
              <a:buFont typeface="Arial" pitchFamily="34" charset="0"/>
              <a:buChar char="•"/>
            </a:pPr>
            <a:r>
              <a:rPr lang="en-US" altLang="zh-CN" sz="1400" dirty="0" smtClean="0"/>
              <a:t>Manual re-connection</a:t>
            </a:r>
          </a:p>
          <a:p>
            <a:pPr lvl="2">
              <a:buFont typeface="Arial" pitchFamily="34" charset="0"/>
              <a:buChar char="•"/>
            </a:pPr>
            <a:r>
              <a:rPr lang="en-US" altLang="zh-CN" sz="1400" dirty="0" smtClean="0"/>
              <a:t>Smart phone is able to send Reference WUR message to a disconnected smart watch’s WUR, expecting to re-establish the connection.</a:t>
            </a:r>
          </a:p>
          <a:p>
            <a:pPr lvl="2">
              <a:buFont typeface="Arial" pitchFamily="34" charset="0"/>
              <a:buChar char="•"/>
            </a:pPr>
            <a:endParaRPr lang="en-US" altLang="zh-CN" sz="1400" dirty="0" smtClean="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7" name="文本框 16"/>
          <p:cNvSpPr txBox="1"/>
          <p:nvPr/>
        </p:nvSpPr>
        <p:spPr>
          <a:xfrm>
            <a:off x="2182920" y="5385592"/>
            <a:ext cx="914400" cy="261610"/>
          </a:xfrm>
          <a:prstGeom prst="rect">
            <a:avLst/>
          </a:prstGeom>
          <a:solidFill>
            <a:srgbClr val="92D050"/>
          </a:solidFill>
        </p:spPr>
        <p:txBody>
          <a:bodyPr wrap="square" rtlCol="0">
            <a:spAutoFit/>
          </a:bodyPr>
          <a:lstStyle>
            <a:defPPr>
              <a:defRPr lang="en-GB"/>
            </a:defPPr>
            <a:lvl1pPr>
              <a:defRPr sz="1400">
                <a:solidFill>
                  <a:schemeClr val="tx1"/>
                </a:solidFill>
              </a:defRPr>
            </a:lvl1pPr>
          </a:lstStyle>
          <a:p>
            <a:pPr algn="ctr"/>
            <a:r>
              <a:rPr lang="en-US" sz="1100" dirty="0" smtClean="0"/>
              <a:t>WUR On</a:t>
            </a:r>
            <a:endParaRPr lang="en-US" sz="1100" dirty="0"/>
          </a:p>
        </p:txBody>
      </p:sp>
      <p:sp>
        <p:nvSpPr>
          <p:cNvPr id="8" name="TextBox 7"/>
          <p:cNvSpPr txBox="1"/>
          <p:nvPr/>
        </p:nvSpPr>
        <p:spPr>
          <a:xfrm>
            <a:off x="3309768" y="5381098"/>
            <a:ext cx="990600" cy="246221"/>
          </a:xfrm>
          <a:prstGeom prst="rect">
            <a:avLst/>
          </a:prstGeom>
          <a:noFill/>
        </p:spPr>
        <p:txBody>
          <a:bodyPr wrap="square" rtlCol="0">
            <a:spAutoFit/>
          </a:bodyPr>
          <a:lstStyle/>
          <a:p>
            <a:pPr algn="ctr"/>
            <a:r>
              <a:rPr lang="en-US" altLang="zh-CN" sz="1000" dirty="0" smtClean="0">
                <a:solidFill>
                  <a:schemeClr val="tx1"/>
                </a:solidFill>
              </a:rPr>
              <a:t>Smart phone</a:t>
            </a:r>
            <a:endParaRPr lang="zh-CN" altLang="en-US" sz="1000" dirty="0">
              <a:solidFill>
                <a:schemeClr val="tx1"/>
              </a:solidFill>
            </a:endParaRPr>
          </a:p>
        </p:txBody>
      </p:sp>
      <p:sp>
        <p:nvSpPr>
          <p:cNvPr id="9" name="TextBox 8"/>
          <p:cNvSpPr txBox="1"/>
          <p:nvPr/>
        </p:nvSpPr>
        <p:spPr>
          <a:xfrm>
            <a:off x="1143000" y="5802852"/>
            <a:ext cx="1371600" cy="400110"/>
          </a:xfrm>
          <a:prstGeom prst="rect">
            <a:avLst/>
          </a:prstGeom>
          <a:noFill/>
        </p:spPr>
        <p:txBody>
          <a:bodyPr wrap="square" rtlCol="0">
            <a:spAutoFit/>
          </a:bodyPr>
          <a:lstStyle/>
          <a:p>
            <a:pPr algn="ctr"/>
            <a:r>
              <a:rPr lang="en-US" altLang="zh-CN" sz="1000" dirty="0" smtClean="0">
                <a:solidFill>
                  <a:schemeClr val="tx1"/>
                </a:solidFill>
              </a:rPr>
              <a:t>Smart watch  (equipped with WUR)</a:t>
            </a:r>
            <a:endParaRPr lang="zh-CN" altLang="en-US" sz="1000" dirty="0">
              <a:solidFill>
                <a:schemeClr val="tx1"/>
              </a:solidFill>
            </a:endParaRPr>
          </a:p>
        </p:txBody>
      </p:sp>
      <p:cxnSp>
        <p:nvCxnSpPr>
          <p:cNvPr id="10" name="直接连接符 9"/>
          <p:cNvCxnSpPr/>
          <p:nvPr/>
        </p:nvCxnSpPr>
        <p:spPr>
          <a:xfrm flipV="1">
            <a:off x="2959906" y="5756824"/>
            <a:ext cx="621841" cy="313308"/>
          </a:xfrm>
          <a:prstGeom prst="line">
            <a:avLst/>
          </a:pr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pic>
        <p:nvPicPr>
          <p:cNvPr id="11" name="Picture 4" descr="D:\Project\2016\2016 标准推动\802.11 WUR\0.WUR场景\huawei watch4.jpg"/>
          <p:cNvPicPr>
            <a:picLocks noChangeAspect="1" noChangeArrowheads="1"/>
          </p:cNvPicPr>
          <p:nvPr/>
        </p:nvPicPr>
        <p:blipFill>
          <a:blip r:embed="rId2" cstate="print">
            <a:grayscl/>
          </a:blip>
          <a:srcRect/>
          <a:stretch>
            <a:fillRect/>
          </a:stretch>
        </p:blipFill>
        <p:spPr bwMode="auto">
          <a:xfrm>
            <a:off x="2422608" y="5741149"/>
            <a:ext cx="393700" cy="472440"/>
          </a:xfrm>
          <a:prstGeom prst="rect">
            <a:avLst/>
          </a:prstGeom>
          <a:noFill/>
          <a:effectLst>
            <a:outerShdw blurRad="50800" dist="50800" dir="5400000" algn="ctr" rotWithShape="0">
              <a:schemeClr val="bg1"/>
            </a:outerShdw>
          </a:effectLst>
        </p:spPr>
      </p:pic>
      <p:pic>
        <p:nvPicPr>
          <p:cNvPr id="12" name="Picture 2"/>
          <p:cNvPicPr>
            <a:picLocks noChangeAspect="1" noChangeArrowheads="1"/>
          </p:cNvPicPr>
          <p:nvPr/>
        </p:nvPicPr>
        <p:blipFill>
          <a:blip r:embed="rId3" cstate="print"/>
          <a:srcRect/>
          <a:stretch>
            <a:fillRect/>
          </a:stretch>
        </p:blipFill>
        <p:spPr bwMode="auto">
          <a:xfrm>
            <a:off x="3664907" y="5573529"/>
            <a:ext cx="228600" cy="614363"/>
          </a:xfrm>
          <a:prstGeom prst="rect">
            <a:avLst/>
          </a:prstGeom>
          <a:noFill/>
          <a:ln w="9525">
            <a:noFill/>
            <a:miter lim="800000"/>
            <a:headEnd/>
            <a:tailEnd/>
          </a:ln>
        </p:spPr>
      </p:pic>
      <p:cxnSp>
        <p:nvCxnSpPr>
          <p:cNvPr id="13" name="直接连接符 12"/>
          <p:cNvCxnSpPr/>
          <p:nvPr/>
        </p:nvCxnSpPr>
        <p:spPr>
          <a:xfrm flipV="1">
            <a:off x="2943994" y="5824516"/>
            <a:ext cx="621841" cy="313308"/>
          </a:xfrm>
          <a:prstGeom prst="line">
            <a:avLst/>
          </a:prstGeom>
          <a:ln w="19050">
            <a:solidFill>
              <a:schemeClr val="tx1"/>
            </a:solidFill>
            <a:prstDash val="solid"/>
            <a:headEnd type="triangle" w="med" len="med"/>
            <a:tailEnd type="none" w="med" len="med"/>
          </a:ln>
        </p:spPr>
        <p:style>
          <a:lnRef idx="1">
            <a:schemeClr val="accent1"/>
          </a:lnRef>
          <a:fillRef idx="0">
            <a:schemeClr val="accent1"/>
          </a:fillRef>
          <a:effectRef idx="0">
            <a:schemeClr val="accent1"/>
          </a:effectRef>
          <a:fontRef idx="minor">
            <a:schemeClr val="tx1"/>
          </a:fontRef>
        </p:style>
      </p:cxnSp>
      <p:pic>
        <p:nvPicPr>
          <p:cNvPr id="14" name="Picture 2" descr="D:\Project\2016\2016 Long Range Low Power\2016-6.一种通过WUR消息重新关联WiFi设备的方法\操作屏幕的手.jpg"/>
          <p:cNvPicPr>
            <a:picLocks noChangeAspect="1" noChangeArrowheads="1"/>
          </p:cNvPicPr>
          <p:nvPr/>
        </p:nvPicPr>
        <p:blipFill>
          <a:blip r:embed="rId4" cstate="print"/>
          <a:srcRect/>
          <a:stretch>
            <a:fillRect/>
          </a:stretch>
        </p:blipFill>
        <p:spPr bwMode="auto">
          <a:xfrm>
            <a:off x="3690768" y="6211018"/>
            <a:ext cx="267554" cy="570782"/>
          </a:xfrm>
          <a:prstGeom prst="rect">
            <a:avLst/>
          </a:prstGeom>
          <a:noFill/>
        </p:spPr>
      </p:pic>
      <p:sp>
        <p:nvSpPr>
          <p:cNvPr id="15" name="TextBox 14"/>
          <p:cNvSpPr txBox="1"/>
          <p:nvPr/>
        </p:nvSpPr>
        <p:spPr>
          <a:xfrm>
            <a:off x="3886200" y="6248400"/>
            <a:ext cx="457200" cy="246221"/>
          </a:xfrm>
          <a:prstGeom prst="rect">
            <a:avLst/>
          </a:prstGeom>
          <a:noFill/>
        </p:spPr>
        <p:txBody>
          <a:bodyPr wrap="square" rtlCol="0">
            <a:spAutoFit/>
          </a:bodyPr>
          <a:lstStyle/>
          <a:p>
            <a:pPr algn="ctr"/>
            <a:r>
              <a:rPr lang="en-US" altLang="zh-CN" sz="1000" dirty="0" smtClean="0">
                <a:solidFill>
                  <a:schemeClr val="tx1"/>
                </a:solidFill>
              </a:rPr>
              <a:t>User</a:t>
            </a:r>
            <a:endParaRPr lang="zh-CN" altLang="en-US" sz="1000" dirty="0">
              <a:solidFill>
                <a:schemeClr val="tx1"/>
              </a:solidFill>
            </a:endParaRPr>
          </a:p>
        </p:txBody>
      </p:sp>
      <p:grpSp>
        <p:nvGrpSpPr>
          <p:cNvPr id="16" name="组合 15"/>
          <p:cNvGrpSpPr/>
          <p:nvPr/>
        </p:nvGrpSpPr>
        <p:grpSpPr>
          <a:xfrm>
            <a:off x="3189802" y="5811560"/>
            <a:ext cx="230400" cy="230400"/>
            <a:chOff x="2667000" y="5713200"/>
            <a:chExt cx="230400" cy="230400"/>
          </a:xfrm>
        </p:grpSpPr>
        <p:cxnSp>
          <p:nvCxnSpPr>
            <p:cNvPr id="17" name="直接连接符 16"/>
            <p:cNvCxnSpPr/>
            <p:nvPr/>
          </p:nvCxnSpPr>
          <p:spPr bwMode="auto">
            <a:xfrm flipV="1">
              <a:off x="2667000" y="5715000"/>
              <a:ext cx="228600" cy="228600"/>
            </a:xfrm>
            <a:prstGeom prst="line">
              <a:avLst/>
            </a:prstGeom>
            <a:solidFill>
              <a:srgbClr val="00B8FF"/>
            </a:solidFill>
            <a:ln w="63500" cap="flat" cmpd="sng" algn="ctr">
              <a:solidFill>
                <a:srgbClr val="FF0000"/>
              </a:solidFill>
              <a:prstDash val="solid"/>
              <a:round/>
              <a:headEnd type="none" w="med" len="med"/>
              <a:tailEnd type="none" w="med" len="med"/>
            </a:ln>
            <a:effectLst/>
          </p:spPr>
        </p:cxnSp>
        <p:cxnSp>
          <p:nvCxnSpPr>
            <p:cNvPr id="18" name="直接连接符 17"/>
            <p:cNvCxnSpPr/>
            <p:nvPr/>
          </p:nvCxnSpPr>
          <p:spPr bwMode="auto">
            <a:xfrm flipH="1" flipV="1">
              <a:off x="2667000" y="5713200"/>
              <a:ext cx="230400" cy="230400"/>
            </a:xfrm>
            <a:prstGeom prst="line">
              <a:avLst/>
            </a:prstGeom>
            <a:solidFill>
              <a:srgbClr val="00B8FF"/>
            </a:solidFill>
            <a:ln w="63500" cap="flat" cmpd="sng" algn="ctr">
              <a:solidFill>
                <a:srgbClr val="FF0000"/>
              </a:solidFill>
              <a:prstDash val="solid"/>
              <a:round/>
              <a:headEnd type="none" w="med" len="med"/>
              <a:tailEnd type="none" w="med" len="med"/>
            </a:ln>
            <a:effectLst/>
          </p:spPr>
        </p:cxnSp>
      </p:grpSp>
      <p:sp>
        <p:nvSpPr>
          <p:cNvPr id="19" name="文本框 16"/>
          <p:cNvSpPr txBox="1"/>
          <p:nvPr/>
        </p:nvSpPr>
        <p:spPr>
          <a:xfrm>
            <a:off x="5704242" y="5274545"/>
            <a:ext cx="1602808" cy="430887"/>
          </a:xfrm>
          <a:prstGeom prst="rect">
            <a:avLst/>
          </a:prstGeom>
          <a:solidFill>
            <a:srgbClr val="92D050"/>
          </a:solidFill>
        </p:spPr>
        <p:txBody>
          <a:bodyPr wrap="square" rtlCol="0">
            <a:spAutoFit/>
          </a:bodyPr>
          <a:lstStyle>
            <a:defPPr>
              <a:defRPr lang="en-GB"/>
            </a:defPPr>
            <a:lvl1pPr>
              <a:defRPr sz="1400">
                <a:solidFill>
                  <a:schemeClr val="tx1"/>
                </a:solidFill>
              </a:defRPr>
            </a:lvl1pPr>
          </a:lstStyle>
          <a:p>
            <a:pPr algn="ctr"/>
            <a:r>
              <a:rPr lang="en-US" sz="1100" dirty="0" smtClean="0"/>
              <a:t>Ref. WUR message first, and then re-connection</a:t>
            </a:r>
            <a:endParaRPr lang="en-US" sz="1100" dirty="0"/>
          </a:p>
        </p:txBody>
      </p:sp>
      <p:sp>
        <p:nvSpPr>
          <p:cNvPr id="20" name="TextBox 19"/>
          <p:cNvSpPr txBox="1"/>
          <p:nvPr/>
        </p:nvSpPr>
        <p:spPr>
          <a:xfrm>
            <a:off x="5601154" y="6295195"/>
            <a:ext cx="1371600" cy="400110"/>
          </a:xfrm>
          <a:prstGeom prst="rect">
            <a:avLst/>
          </a:prstGeom>
          <a:noFill/>
        </p:spPr>
        <p:txBody>
          <a:bodyPr wrap="square" rtlCol="0">
            <a:spAutoFit/>
          </a:bodyPr>
          <a:lstStyle/>
          <a:p>
            <a:pPr algn="ctr"/>
            <a:r>
              <a:rPr lang="en-US" altLang="zh-CN" sz="1000" dirty="0" smtClean="0">
                <a:solidFill>
                  <a:schemeClr val="tx1"/>
                </a:solidFill>
              </a:rPr>
              <a:t>Smart watch  (equipped with WUR)</a:t>
            </a:r>
            <a:endParaRPr lang="zh-CN" altLang="en-US" sz="1000" dirty="0">
              <a:solidFill>
                <a:schemeClr val="tx1"/>
              </a:solidFill>
            </a:endParaRPr>
          </a:p>
        </p:txBody>
      </p:sp>
      <p:pic>
        <p:nvPicPr>
          <p:cNvPr id="21" name="Picture 4" descr="D:\Project\2016\2016 标准推动\802.11 WUR\0.WUR场景\huawei watch4.jpg"/>
          <p:cNvPicPr>
            <a:picLocks noChangeAspect="1" noChangeArrowheads="1"/>
          </p:cNvPicPr>
          <p:nvPr/>
        </p:nvPicPr>
        <p:blipFill>
          <a:blip r:embed="rId2" cstate="print"/>
          <a:srcRect/>
          <a:stretch>
            <a:fillRect/>
          </a:stretch>
        </p:blipFill>
        <p:spPr bwMode="auto">
          <a:xfrm>
            <a:off x="6145642" y="5789878"/>
            <a:ext cx="393700" cy="472440"/>
          </a:xfrm>
          <a:prstGeom prst="rect">
            <a:avLst/>
          </a:prstGeom>
          <a:noFill/>
        </p:spPr>
      </p:pic>
      <p:pic>
        <p:nvPicPr>
          <p:cNvPr id="22" name="Picture 2"/>
          <p:cNvPicPr>
            <a:picLocks noChangeAspect="1" noChangeArrowheads="1"/>
          </p:cNvPicPr>
          <p:nvPr/>
        </p:nvPicPr>
        <p:blipFill>
          <a:blip r:embed="rId3" cstate="print"/>
          <a:srcRect/>
          <a:stretch>
            <a:fillRect/>
          </a:stretch>
        </p:blipFill>
        <p:spPr bwMode="auto">
          <a:xfrm>
            <a:off x="7460629" y="5418148"/>
            <a:ext cx="228600" cy="614363"/>
          </a:xfrm>
          <a:prstGeom prst="rect">
            <a:avLst/>
          </a:prstGeom>
          <a:noFill/>
          <a:ln w="9525">
            <a:noFill/>
            <a:miter lim="800000"/>
            <a:headEnd/>
            <a:tailEnd/>
          </a:ln>
        </p:spPr>
      </p:pic>
      <p:pic>
        <p:nvPicPr>
          <p:cNvPr id="24" name="Picture 2" descr="D:\Project\2016\2016 Long Range Low Power\2016-6.一种通过WUR消息重新关联WiFi设备的方法\操作屏幕的手.jpg"/>
          <p:cNvPicPr>
            <a:picLocks noChangeAspect="1" noChangeArrowheads="1"/>
          </p:cNvPicPr>
          <p:nvPr/>
        </p:nvPicPr>
        <p:blipFill>
          <a:blip r:embed="rId4" cstate="print"/>
          <a:srcRect/>
          <a:stretch>
            <a:fillRect/>
          </a:stretch>
        </p:blipFill>
        <p:spPr bwMode="auto">
          <a:xfrm>
            <a:off x="7486490" y="6055637"/>
            <a:ext cx="267554" cy="570782"/>
          </a:xfrm>
          <a:prstGeom prst="rect">
            <a:avLst/>
          </a:prstGeom>
          <a:noFill/>
        </p:spPr>
      </p:pic>
      <p:sp>
        <p:nvSpPr>
          <p:cNvPr id="25" name="TextBox 24"/>
          <p:cNvSpPr txBox="1"/>
          <p:nvPr/>
        </p:nvSpPr>
        <p:spPr>
          <a:xfrm>
            <a:off x="7715090" y="6159036"/>
            <a:ext cx="457200" cy="246221"/>
          </a:xfrm>
          <a:prstGeom prst="rect">
            <a:avLst/>
          </a:prstGeom>
          <a:noFill/>
        </p:spPr>
        <p:txBody>
          <a:bodyPr wrap="square" rtlCol="0">
            <a:spAutoFit/>
          </a:bodyPr>
          <a:lstStyle/>
          <a:p>
            <a:pPr algn="ctr"/>
            <a:r>
              <a:rPr lang="en-US" altLang="zh-CN" sz="1000" dirty="0" smtClean="0">
                <a:solidFill>
                  <a:schemeClr val="tx1"/>
                </a:solidFill>
              </a:rPr>
              <a:t>User</a:t>
            </a:r>
            <a:endParaRPr lang="zh-CN" altLang="en-US" sz="1000" dirty="0">
              <a:solidFill>
                <a:schemeClr val="tx1"/>
              </a:solidFill>
            </a:endParaRPr>
          </a:p>
        </p:txBody>
      </p:sp>
      <p:sp>
        <p:nvSpPr>
          <p:cNvPr id="26" name="TextBox 25"/>
          <p:cNvSpPr txBox="1"/>
          <p:nvPr/>
        </p:nvSpPr>
        <p:spPr>
          <a:xfrm>
            <a:off x="7137764" y="5210697"/>
            <a:ext cx="990600" cy="246221"/>
          </a:xfrm>
          <a:prstGeom prst="rect">
            <a:avLst/>
          </a:prstGeom>
          <a:noFill/>
        </p:spPr>
        <p:txBody>
          <a:bodyPr wrap="square" rtlCol="0">
            <a:spAutoFit/>
          </a:bodyPr>
          <a:lstStyle/>
          <a:p>
            <a:pPr algn="ctr"/>
            <a:r>
              <a:rPr lang="en-US" altLang="zh-CN" sz="1000" dirty="0" smtClean="0">
                <a:solidFill>
                  <a:schemeClr val="tx1"/>
                </a:solidFill>
              </a:rPr>
              <a:t>Smart phone</a:t>
            </a:r>
            <a:endParaRPr lang="zh-CN" altLang="en-US" sz="1000" dirty="0">
              <a:solidFill>
                <a:schemeClr val="tx1"/>
              </a:solidFill>
            </a:endParaRPr>
          </a:p>
        </p:txBody>
      </p:sp>
      <p:grpSp>
        <p:nvGrpSpPr>
          <p:cNvPr id="27" name="组合 26"/>
          <p:cNvGrpSpPr/>
          <p:nvPr/>
        </p:nvGrpSpPr>
        <p:grpSpPr>
          <a:xfrm>
            <a:off x="4392560" y="5715000"/>
            <a:ext cx="1170040" cy="408453"/>
            <a:chOff x="7391400" y="4677696"/>
            <a:chExt cx="1170040" cy="408453"/>
          </a:xfrm>
        </p:grpSpPr>
        <p:cxnSp>
          <p:nvCxnSpPr>
            <p:cNvPr id="28" name="直接连接符 27"/>
            <p:cNvCxnSpPr/>
            <p:nvPr/>
          </p:nvCxnSpPr>
          <p:spPr>
            <a:xfrm flipH="1">
              <a:off x="7391400" y="4800600"/>
              <a:ext cx="342900" cy="0"/>
            </a:xfrm>
            <a:prstGeom prst="line">
              <a:avLst/>
            </a:prstGeom>
            <a:ln w="1905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7647040" y="4677696"/>
              <a:ext cx="914400" cy="246221"/>
            </a:xfrm>
            <a:prstGeom prst="rect">
              <a:avLst/>
            </a:prstGeom>
            <a:noFill/>
          </p:spPr>
          <p:txBody>
            <a:bodyPr wrap="square" rtlCol="0">
              <a:spAutoFit/>
            </a:bodyPr>
            <a:lstStyle/>
            <a:p>
              <a:pPr algn="ctr"/>
              <a:r>
                <a:rPr lang="en-US" altLang="zh-CN" sz="1000" dirty="0" smtClean="0">
                  <a:solidFill>
                    <a:schemeClr val="tx1"/>
                  </a:solidFill>
                </a:rPr>
                <a:t>WiFi signal</a:t>
              </a:r>
            </a:p>
          </p:txBody>
        </p:sp>
        <p:cxnSp>
          <p:nvCxnSpPr>
            <p:cNvPr id="30" name="直接连接符 29"/>
            <p:cNvCxnSpPr/>
            <p:nvPr/>
          </p:nvCxnSpPr>
          <p:spPr>
            <a:xfrm flipH="1">
              <a:off x="7391400" y="4953000"/>
              <a:ext cx="342900" cy="0"/>
            </a:xfrm>
            <a:prstGeom prst="line">
              <a:avLst/>
            </a:prstGeom>
            <a:ln w="19050">
              <a:solidFill>
                <a:schemeClr val="tx1"/>
              </a:solidFill>
              <a:prstDash val="dash"/>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7647040" y="4839928"/>
              <a:ext cx="914400" cy="246221"/>
            </a:xfrm>
            <a:prstGeom prst="rect">
              <a:avLst/>
            </a:prstGeom>
            <a:noFill/>
          </p:spPr>
          <p:txBody>
            <a:bodyPr wrap="square" rtlCol="0">
              <a:spAutoFit/>
            </a:bodyPr>
            <a:lstStyle/>
            <a:p>
              <a:pPr algn="ctr"/>
              <a:r>
                <a:rPr lang="en-US" altLang="zh-CN" sz="1000" dirty="0" smtClean="0">
                  <a:solidFill>
                    <a:schemeClr val="tx1"/>
                  </a:solidFill>
                </a:rPr>
                <a:t>WUR signal</a:t>
              </a:r>
            </a:p>
          </p:txBody>
        </p:sp>
      </p:grpSp>
      <p:cxnSp>
        <p:nvCxnSpPr>
          <p:cNvPr id="34" name="直接连接符 33"/>
          <p:cNvCxnSpPr/>
          <p:nvPr/>
        </p:nvCxnSpPr>
        <p:spPr>
          <a:xfrm flipV="1">
            <a:off x="6717105" y="5823022"/>
            <a:ext cx="621841" cy="313308"/>
          </a:xfrm>
          <a:prstGeom prst="line">
            <a:avLst/>
          </a:pr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5" name="直接连接符 34"/>
          <p:cNvCxnSpPr/>
          <p:nvPr/>
        </p:nvCxnSpPr>
        <p:spPr>
          <a:xfrm flipV="1">
            <a:off x="6701193" y="5890714"/>
            <a:ext cx="621841" cy="313308"/>
          </a:xfrm>
          <a:prstGeom prst="line">
            <a:avLst/>
          </a:prstGeom>
          <a:ln w="19050">
            <a:solidFill>
              <a:schemeClr val="tx1"/>
            </a:solidFill>
            <a:prstDash val="solid"/>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3" name="直接连接符 22"/>
          <p:cNvCxnSpPr/>
          <p:nvPr/>
        </p:nvCxnSpPr>
        <p:spPr>
          <a:xfrm flipV="1">
            <a:off x="6677786" y="5640735"/>
            <a:ext cx="621841" cy="313308"/>
          </a:xfrm>
          <a:prstGeom prst="line">
            <a:avLst/>
          </a:prstGeom>
          <a:ln w="19050">
            <a:solidFill>
              <a:schemeClr val="tx1"/>
            </a:solidFill>
            <a:prstDash val="dash"/>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32" name="页脚占位符 31"/>
          <p:cNvSpPr>
            <a:spLocks noGrp="1"/>
          </p:cNvSpPr>
          <p:nvPr>
            <p:ph type="ftr" idx="14"/>
          </p:nvPr>
        </p:nvSpPr>
        <p:spPr/>
        <p:txBody>
          <a:bodyPr/>
          <a:lstStyle/>
          <a:p>
            <a:r>
              <a:rPr lang="da-DK" smtClean="0"/>
              <a:t>Yunbo Han, et al., Huawei</a:t>
            </a:r>
            <a:endParaRPr lang="en-GB"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Requirement</a:t>
            </a:r>
            <a:endParaRPr lang="zh-CN" altLang="en-US" dirty="0"/>
          </a:p>
        </p:txBody>
      </p:sp>
      <p:sp>
        <p:nvSpPr>
          <p:cNvPr id="3" name="内容占位符 2"/>
          <p:cNvSpPr>
            <a:spLocks noGrp="1"/>
          </p:cNvSpPr>
          <p:nvPr>
            <p:ph idx="1"/>
          </p:nvPr>
        </p:nvSpPr>
        <p:spPr>
          <a:xfrm>
            <a:off x="685800" y="1981201"/>
            <a:ext cx="7770813" cy="3886200"/>
          </a:xfrm>
        </p:spPr>
        <p:txBody>
          <a:bodyPr/>
          <a:lstStyle/>
          <a:p>
            <a:pPr>
              <a:buFont typeface="Arial" pitchFamily="34" charset="0"/>
              <a:buChar char="•"/>
            </a:pPr>
            <a:r>
              <a:rPr lang="en-US" altLang="zh-CN" dirty="0" smtClean="0"/>
              <a:t>Requirement of re-connecting wearable devices equipped with WUR</a:t>
            </a:r>
          </a:p>
          <a:p>
            <a:pPr lvl="1">
              <a:buFont typeface="Arial" pitchFamily="34" charset="0"/>
              <a:buChar char="•"/>
            </a:pPr>
            <a:r>
              <a:rPr lang="en-US" altLang="zh-CN" sz="1600" dirty="0" smtClean="0"/>
              <a:t>WUR consumes less energy compared with Bluetooth.</a:t>
            </a:r>
          </a:p>
          <a:p>
            <a:pPr lvl="1">
              <a:buFont typeface="Arial" pitchFamily="34" charset="0"/>
              <a:buChar char="•"/>
            </a:pPr>
            <a:r>
              <a:rPr lang="en-US" altLang="zh-CN" sz="1600" dirty="0" smtClean="0"/>
              <a:t>STA keeps WUR On after losing connectivity with AP.</a:t>
            </a:r>
          </a:p>
          <a:p>
            <a:pPr lvl="1">
              <a:buFont typeface="Arial" pitchFamily="34" charset="0"/>
              <a:buChar char="•"/>
            </a:pPr>
            <a:r>
              <a:rPr lang="en-US" altLang="zh-CN" sz="1600" dirty="0" smtClean="0"/>
              <a:t>(Mobile) AP is able to send Reference WUR message to a disconnected STA’s WUR, expecting to re-establish the connection.</a:t>
            </a:r>
          </a:p>
          <a:p>
            <a:pPr lvl="1">
              <a:buFont typeface="Arial" pitchFamily="34" charset="0"/>
              <a:buChar char="•"/>
            </a:pPr>
            <a:r>
              <a:rPr lang="en-US" altLang="zh-CN" sz="1600" dirty="0" smtClean="0"/>
              <a:t>The Reference WUR message should be verified by WUR.</a:t>
            </a:r>
          </a:p>
          <a:p>
            <a:pPr lvl="2">
              <a:buFont typeface="Arial" pitchFamily="34" charset="0"/>
              <a:buChar char="•"/>
            </a:pPr>
            <a:endParaRPr lang="en-US" altLang="zh-CN" sz="1400" dirty="0" smtClean="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7" name="页脚占位符 6"/>
          <p:cNvSpPr>
            <a:spLocks noGrp="1"/>
          </p:cNvSpPr>
          <p:nvPr>
            <p:ph type="ftr" idx="14"/>
          </p:nvPr>
        </p:nvSpPr>
        <p:spPr/>
        <p:txBody>
          <a:bodyPr/>
          <a:lstStyle/>
          <a:p>
            <a:r>
              <a:rPr lang="da-DK" smtClean="0"/>
              <a:t>Yunbo Han, et al., Huawei</a:t>
            </a:r>
            <a:endParaRPr lang="en-GB"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Conclusion</a:t>
            </a:r>
            <a:endParaRPr lang="zh-CN" altLang="en-US" dirty="0"/>
          </a:p>
        </p:txBody>
      </p:sp>
      <p:sp>
        <p:nvSpPr>
          <p:cNvPr id="3" name="内容占位符 2"/>
          <p:cNvSpPr>
            <a:spLocks noGrp="1"/>
          </p:cNvSpPr>
          <p:nvPr>
            <p:ph idx="1"/>
          </p:nvPr>
        </p:nvSpPr>
        <p:spPr/>
        <p:txBody>
          <a:bodyPr/>
          <a:lstStyle/>
          <a:p>
            <a:pPr>
              <a:buFont typeface="Arial" pitchFamily="34" charset="0"/>
              <a:buChar char="•"/>
            </a:pPr>
            <a:r>
              <a:rPr lang="en-US" altLang="zh-CN" dirty="0" smtClean="0"/>
              <a:t>The wearable devices may equip WUR to reduce energy consumption and provide Wi-Fi based wireless connection. </a:t>
            </a:r>
          </a:p>
          <a:p>
            <a:pPr>
              <a:buFont typeface="Arial" pitchFamily="34" charset="0"/>
              <a:buChar char="•"/>
            </a:pPr>
            <a:r>
              <a:rPr lang="en-US" altLang="zh-CN" dirty="0" smtClean="0"/>
              <a:t>The re-connection procedure of wearable devices equipped with WUR may be considered via WUR messages.</a:t>
            </a:r>
          </a:p>
          <a:p>
            <a:pPr lvl="1">
              <a:buFont typeface="Arial" pitchFamily="34" charset="0"/>
              <a:buChar char="•"/>
            </a:pPr>
            <a:r>
              <a:rPr lang="en-US" altLang="zh-CN" dirty="0" smtClean="0"/>
              <a:t>Operate on one device only, </a:t>
            </a:r>
            <a:r>
              <a:rPr lang="en-US" altLang="zh-CN" dirty="0" smtClean="0"/>
              <a:t>provide convenient </a:t>
            </a:r>
            <a:r>
              <a:rPr lang="en-US" altLang="zh-CN" dirty="0" smtClean="0"/>
              <a:t>user experience.</a:t>
            </a:r>
          </a:p>
          <a:p>
            <a:pPr lvl="1">
              <a:buFont typeface="Arial" pitchFamily="34" charset="0"/>
              <a:buChar char="•"/>
            </a:pP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7" name="页脚占位符 6"/>
          <p:cNvSpPr>
            <a:spLocks noGrp="1"/>
          </p:cNvSpPr>
          <p:nvPr>
            <p:ph type="ftr" idx="14"/>
          </p:nvPr>
        </p:nvSpPr>
        <p:spPr/>
        <p:txBody>
          <a:bodyPr/>
          <a:lstStyle/>
          <a:p>
            <a:r>
              <a:rPr lang="da-DK" smtClean="0"/>
              <a:t>Yunbo Han, et al., Huawei</a:t>
            </a:r>
            <a:endParaRPr lang="en-GB"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 (2)</Template>
  <TotalTime>31302</TotalTime>
  <Words>734</Words>
  <Application>Microsoft Office PowerPoint</Application>
  <PresentationFormat>全屏显示(4:3)</PresentationFormat>
  <Paragraphs>90</Paragraphs>
  <Slides>7</Slides>
  <Notes>1</Notes>
  <HiddenSlides>0</HiddenSlides>
  <MMClips>0</MMClips>
  <ScaleCrop>false</ScaleCrop>
  <HeadingPairs>
    <vt:vector size="8" baseType="variant">
      <vt:variant>
        <vt:lpstr>已用的字体</vt:lpstr>
      </vt:variant>
      <vt:variant>
        <vt:i4>4</vt:i4>
      </vt:variant>
      <vt:variant>
        <vt:lpstr>主题</vt:lpstr>
      </vt:variant>
      <vt:variant>
        <vt:i4>1</vt:i4>
      </vt:variant>
      <vt:variant>
        <vt:lpstr>嵌入 OLE 服务器</vt:lpstr>
      </vt:variant>
      <vt:variant>
        <vt:i4>1</vt:i4>
      </vt:variant>
      <vt:variant>
        <vt:lpstr>幻灯片标题</vt:lpstr>
      </vt:variant>
      <vt:variant>
        <vt:i4>7</vt:i4>
      </vt:variant>
    </vt:vector>
  </HeadingPairs>
  <TitlesOfParts>
    <vt:vector size="13" baseType="lpstr">
      <vt:lpstr>Arial Unicode MS</vt:lpstr>
      <vt:lpstr>MS Gothic</vt:lpstr>
      <vt:lpstr>Arial</vt:lpstr>
      <vt:lpstr>Times New Roman</vt:lpstr>
      <vt:lpstr>Office Theme</vt:lpstr>
      <vt:lpstr>Microsoft Word 97 - 2003 文档</vt:lpstr>
      <vt:lpstr>WUR Reconnection Usage Model</vt:lpstr>
      <vt:lpstr>Abstract</vt:lpstr>
      <vt:lpstr>Background</vt:lpstr>
      <vt:lpstr>Scenario of re-connection</vt:lpstr>
      <vt:lpstr>Re-connect to Wi-Fi (with WUR)</vt:lpstr>
      <vt:lpstr>Requirement</vt:lpstr>
      <vt:lpstr>Conclusion</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Park, Minyoung</dc:creator>
  <cp:lastModifiedBy>Hanyunbo (Yunbo)</cp:lastModifiedBy>
  <cp:revision>1372</cp:revision>
  <cp:lastPrinted>1601-01-01T00:00:00Z</cp:lastPrinted>
  <dcterms:created xsi:type="dcterms:W3CDTF">2015-10-31T00:33:08Z</dcterms:created>
  <dcterms:modified xsi:type="dcterms:W3CDTF">2017-01-16T03:34:49Z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(2)i3pVB6wmU9+3NcJXXgZXquTYd3t2xojPdDQCACUaa1547n6RY77guLvCx25zlnyc8JptT1eP
kYnm84btjiTUihHodj+hP+dxGEiPJQIHUTZuS90s5Vocm/QdmNL4i6LUyeG6nV4QuaRB+pHy
68rMiYaKJOm3RC94SD7u0BKFxMHC3OF23QFvRPW7VaScbGQzSdirfKGrBJRztri8sVC7MeGh
7fULlU739cX20UjdAV</vt:lpwstr>
  </property>
  <property fmtid="{D5CDD505-2E9C-101B-9397-08002B2CF9AE}" pid="3" name="_2015_ms_pID_7253431">
    <vt:lpwstr>idT1M4r5JYDraQZzLO7gU0Ral7Gc4+38XBxhkWWR2cMEBHHElgHkPZ
qW8yxk06cgZ5bSLDsYXdKKeoZY6jjGcJAbHKIkYC8u0zujNUzwToZkK/zQuLozElQ54C6fjH
rt9NLadcSbh6ULqvpG5Im6pz1J4xyYyq6fvZZvYWSstXZcmz/Strr4hHytGwuOYdaS657qys
LLuJgD4lEiIhLV60</vt:lpwstr>
  </property>
  <property fmtid="{D5CDD505-2E9C-101B-9397-08002B2CF9AE}" pid="4" name="_2015_ms_pID_7253432">
    <vt:lpwstr>OA==</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1483406661</vt:lpwstr>
  </property>
</Properties>
</file>