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93BBF550"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65" r:id="rId3"/>
    <p:sldId id="274" r:id="rId4"/>
    <p:sldId id="271" r:id="rId5"/>
    <p:sldId id="272" r:id="rId6"/>
    <p:sldId id="279" r:id="rId7"/>
    <p:sldId id="278" r:id="rId8"/>
    <p:sldId id="269" r:id="rId9"/>
    <p:sldId id="268" r:id="rId10"/>
    <p:sldId id="276" r:id="rId11"/>
    <p:sldId id="270" r:id="rId12"/>
    <p:sldId id="277" r:id="rId13"/>
    <p:sldId id="282" r:id="rId14"/>
    <p:sldId id="284" r:id="rId15"/>
    <p:sldId id="267" r:id="rId16"/>
    <p:sldId id="281"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23" autoAdjust="0"/>
    <p:restoredTop sz="94660"/>
  </p:normalViewPr>
  <p:slideViewPr>
    <p:cSldViewPr>
      <p:cViewPr varScale="1">
        <p:scale>
          <a:sx n="113" d="100"/>
          <a:sy n="113" d="100"/>
        </p:scale>
        <p:origin x="160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idx="10"/>
          </p:nvPr>
        </p:nvSpPr>
        <p:spPr/>
        <p:txBody>
          <a:bodyPr/>
          <a:lstStyle/>
          <a:p>
            <a:r>
              <a:rPr lang="en-US" smtClean="0"/>
              <a:t>doc.: IEEE 802.11-yy/xxxxr0</a:t>
            </a:r>
            <a:endParaRPr lang="en-US"/>
          </a:p>
        </p:txBody>
      </p:sp>
      <p:sp>
        <p:nvSpPr>
          <p:cNvPr id="5" name="날짜 개체 틀 4"/>
          <p:cNvSpPr>
            <a:spLocks noGrp="1"/>
          </p:cNvSpPr>
          <p:nvPr>
            <p:ph type="dt" idx="11"/>
          </p:nvPr>
        </p:nvSpPr>
        <p:spPr/>
        <p:txBody>
          <a:bodyPr/>
          <a:lstStyle/>
          <a:p>
            <a:r>
              <a:rPr lang="en-US" smtClean="0"/>
              <a:t>Month Year</a:t>
            </a:r>
            <a:endParaRPr lang="en-US"/>
          </a:p>
        </p:txBody>
      </p:sp>
      <p:sp>
        <p:nvSpPr>
          <p:cNvPr id="6" name="바닥글 개체 틀 5"/>
          <p:cNvSpPr>
            <a:spLocks noGrp="1"/>
          </p:cNvSpPr>
          <p:nvPr>
            <p:ph type="ftr" idx="12"/>
          </p:nvPr>
        </p:nvSpPr>
        <p:spPr/>
        <p:txBody>
          <a:bodyPr/>
          <a:lstStyle/>
          <a:p>
            <a:r>
              <a:rPr lang="en-US" smtClean="0"/>
              <a:t>John Doe, Some Company</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19157731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r>
              <a:rPr lang="ko-KR" altLang="en-US" dirty="0" err="1" smtClean="0"/>
              <a:t>세번째</a:t>
            </a:r>
            <a:r>
              <a:rPr lang="ko-KR" altLang="en-US" dirty="0" smtClean="0"/>
              <a:t> 블록에서 센터 고정하지 말고 오픈 </a:t>
            </a:r>
            <a:r>
              <a:rPr lang="ko-KR" altLang="en-US" dirty="0" err="1" smtClean="0"/>
              <a:t>할것</a:t>
            </a:r>
            <a:r>
              <a:rPr lang="en-US" altLang="ko-KR" dirty="0" smtClean="0"/>
              <a:t>, </a:t>
            </a:r>
          </a:p>
          <a:p>
            <a:r>
              <a:rPr lang="ko-KR" altLang="en-US" dirty="0" smtClean="0"/>
              <a:t>여러 </a:t>
            </a:r>
            <a:r>
              <a:rPr lang="en-US" altLang="ko-KR" dirty="0" smtClean="0"/>
              <a:t>band</a:t>
            </a:r>
            <a:r>
              <a:rPr lang="ko-KR" altLang="en-US" smtClean="0"/>
              <a:t>중 하나를 사용하는 경우 와 고정하여 사용하는 경우로 기술 </a:t>
            </a:r>
            <a:endParaRPr lang="ko-KR" altLang="en-US"/>
          </a:p>
        </p:txBody>
      </p:sp>
      <p:sp>
        <p:nvSpPr>
          <p:cNvPr id="4" name="머리글 개체 틀 3"/>
          <p:cNvSpPr>
            <a:spLocks noGrp="1"/>
          </p:cNvSpPr>
          <p:nvPr>
            <p:ph type="hdr" idx="10"/>
          </p:nvPr>
        </p:nvSpPr>
        <p:spPr/>
        <p:txBody>
          <a:bodyPr/>
          <a:lstStyle/>
          <a:p>
            <a:r>
              <a:rPr lang="en-US" smtClean="0"/>
              <a:t>doc.: IEEE 802.11-yy/xxxxr0</a:t>
            </a:r>
            <a:endParaRPr lang="en-US"/>
          </a:p>
        </p:txBody>
      </p:sp>
      <p:sp>
        <p:nvSpPr>
          <p:cNvPr id="5" name="날짜 개체 틀 4"/>
          <p:cNvSpPr>
            <a:spLocks noGrp="1"/>
          </p:cNvSpPr>
          <p:nvPr>
            <p:ph type="dt" idx="11"/>
          </p:nvPr>
        </p:nvSpPr>
        <p:spPr/>
        <p:txBody>
          <a:bodyPr/>
          <a:lstStyle/>
          <a:p>
            <a:r>
              <a:rPr lang="en-US" smtClean="0"/>
              <a:t>Month Year</a:t>
            </a:r>
            <a:endParaRPr lang="en-US"/>
          </a:p>
        </p:txBody>
      </p:sp>
      <p:sp>
        <p:nvSpPr>
          <p:cNvPr id="6" name="바닥글 개체 틀 5"/>
          <p:cNvSpPr>
            <a:spLocks noGrp="1"/>
          </p:cNvSpPr>
          <p:nvPr>
            <p:ph type="ftr" idx="12"/>
          </p:nvPr>
        </p:nvSpPr>
        <p:spPr/>
        <p:txBody>
          <a:bodyPr/>
          <a:lstStyle/>
          <a:p>
            <a:r>
              <a:rPr lang="en-US" smtClean="0"/>
              <a:t>John Doe, Some Company</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42367478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r>
              <a:rPr lang="ko-KR" altLang="en-US" dirty="0" smtClean="0"/>
              <a:t>그림</a:t>
            </a:r>
            <a:r>
              <a:rPr lang="en-US" altLang="ko-KR" baseline="0" dirty="0" smtClean="0"/>
              <a:t> </a:t>
            </a:r>
            <a:r>
              <a:rPr lang="ko-KR" altLang="en-US" baseline="0" smtClean="0"/>
              <a:t>수정 할 것</a:t>
            </a:r>
            <a:r>
              <a:rPr lang="en-US" altLang="ko-KR" baseline="0" dirty="0" smtClean="0"/>
              <a:t>. Frequency</a:t>
            </a:r>
            <a:r>
              <a:rPr lang="ko-KR" altLang="en-US" baseline="0" smtClean="0"/>
              <a:t>에서 </a:t>
            </a:r>
            <a:r>
              <a:rPr lang="en-US" altLang="ko-KR" baseline="0" dirty="0" smtClean="0"/>
              <a:t>tone location </a:t>
            </a:r>
            <a:r>
              <a:rPr lang="ko-KR" altLang="en-US" baseline="0" smtClean="0"/>
              <a:t>제거 </a:t>
            </a:r>
            <a:endParaRPr lang="en-US" altLang="ko-KR" baseline="0" dirty="0" smtClean="0"/>
          </a:p>
        </p:txBody>
      </p:sp>
      <p:sp>
        <p:nvSpPr>
          <p:cNvPr id="4" name="머리글 개체 틀 3"/>
          <p:cNvSpPr>
            <a:spLocks noGrp="1"/>
          </p:cNvSpPr>
          <p:nvPr>
            <p:ph type="hdr" idx="10"/>
          </p:nvPr>
        </p:nvSpPr>
        <p:spPr/>
        <p:txBody>
          <a:bodyPr/>
          <a:lstStyle/>
          <a:p>
            <a:r>
              <a:rPr lang="en-US" smtClean="0"/>
              <a:t>doc.: IEEE 802.11-yy/xxxxr0</a:t>
            </a:r>
            <a:endParaRPr lang="en-US"/>
          </a:p>
        </p:txBody>
      </p:sp>
      <p:sp>
        <p:nvSpPr>
          <p:cNvPr id="5" name="날짜 개체 틀 4"/>
          <p:cNvSpPr>
            <a:spLocks noGrp="1"/>
          </p:cNvSpPr>
          <p:nvPr>
            <p:ph type="dt" idx="11"/>
          </p:nvPr>
        </p:nvSpPr>
        <p:spPr/>
        <p:txBody>
          <a:bodyPr/>
          <a:lstStyle/>
          <a:p>
            <a:r>
              <a:rPr lang="en-US" smtClean="0"/>
              <a:t>Month Year</a:t>
            </a:r>
            <a:endParaRPr lang="en-US"/>
          </a:p>
        </p:txBody>
      </p:sp>
      <p:sp>
        <p:nvSpPr>
          <p:cNvPr id="6" name="바닥글 개체 틀 5"/>
          <p:cNvSpPr>
            <a:spLocks noGrp="1"/>
          </p:cNvSpPr>
          <p:nvPr>
            <p:ph type="ftr" idx="12"/>
          </p:nvPr>
        </p:nvSpPr>
        <p:spPr/>
        <p:txBody>
          <a:bodyPr/>
          <a:lstStyle/>
          <a:p>
            <a:r>
              <a:rPr lang="en-US" smtClean="0"/>
              <a:t>John Doe, Some Company</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908337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smtClean="0"/>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dirty="0" smtClean="0"/>
              <a:t>January, 2017</a:t>
            </a:r>
            <a:endParaRPr lang="en-GB" dirty="0"/>
          </a:p>
        </p:txBody>
      </p:sp>
      <p:sp>
        <p:nvSpPr>
          <p:cNvPr id="5" name="Footer Placeholder 4"/>
          <p:cNvSpPr>
            <a:spLocks noGrp="1"/>
          </p:cNvSpPr>
          <p:nvPr>
            <p:ph type="ftr" idx="11"/>
          </p:nvPr>
        </p:nvSpPr>
        <p:spPr/>
        <p:txBody>
          <a:bodyPr/>
          <a:lstStyle>
            <a:lvl1pPr>
              <a:defRPr/>
            </a:lvl1pPr>
          </a:lstStyle>
          <a:p>
            <a:r>
              <a:rPr lang="en-GB" dirty="0" smtClean="0"/>
              <a:t>Dongguk Lim, LGE</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Content Placeholder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Dongguk Lim, LGE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5" name="Date Placeholder 4"/>
          <p:cNvSpPr>
            <a:spLocks noGrp="1"/>
          </p:cNvSpPr>
          <p:nvPr>
            <p:ph type="dt" idx="10"/>
          </p:nvPr>
        </p:nvSpPr>
        <p:spPr/>
        <p:txBody>
          <a:bodyPr/>
          <a:lstStyle>
            <a:lvl1pPr>
              <a:defRPr/>
            </a:lvl1pPr>
          </a:lstStyle>
          <a:p>
            <a:r>
              <a:rPr lang="en-US" smtClean="0"/>
              <a:t>Month Year</a:t>
            </a:r>
            <a:endParaRPr lang="en-GB"/>
          </a:p>
        </p:txBody>
      </p:sp>
      <p:sp>
        <p:nvSpPr>
          <p:cNvPr id="6" name="Footer Placeholder 5"/>
          <p:cNvSpPr>
            <a:spLocks noGrp="1"/>
          </p:cNvSpPr>
          <p:nvPr>
            <p:ph type="ftr" idx="11"/>
          </p:nvPr>
        </p:nvSpPr>
        <p:spPr/>
        <p:txBody>
          <a:bodyPr/>
          <a:lstStyle>
            <a:lvl1pPr>
              <a:defRPr/>
            </a:lvl1pPr>
          </a:lstStyle>
          <a:p>
            <a:r>
              <a:rPr lang="en-GB" smtClean="0"/>
              <a:t>John Doe, Some Company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7" name="Date Placeholder 6"/>
          <p:cNvSpPr>
            <a:spLocks noGrp="1"/>
          </p:cNvSpPr>
          <p:nvPr>
            <p:ph type="dt" idx="10"/>
          </p:nvPr>
        </p:nvSpPr>
        <p:spPr/>
        <p:txBody>
          <a:bodyPr/>
          <a:lstStyle>
            <a:lvl1pPr>
              <a:defRPr/>
            </a:lvl1pPr>
          </a:lstStyle>
          <a:p>
            <a:r>
              <a:rPr lang="en-US" smtClean="0"/>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smtClean="0"/>
              <a:t>Month Year</a:t>
            </a:r>
            <a:endParaRPr lang="en-GB"/>
          </a:p>
        </p:txBody>
      </p:sp>
      <p:sp>
        <p:nvSpPr>
          <p:cNvPr id="4" name="Footer Placeholder 3"/>
          <p:cNvSpPr>
            <a:spLocks noGrp="1"/>
          </p:cNvSpPr>
          <p:nvPr>
            <p:ph type="ftr" idx="11"/>
          </p:nvPr>
        </p:nvSpPr>
        <p:spPr/>
        <p:txBody>
          <a:bodyPr/>
          <a:lstStyle>
            <a:lvl1pPr>
              <a:defRPr/>
            </a:lvl1pPr>
          </a:lstStyle>
          <a:p>
            <a:r>
              <a:rPr lang="en-GB" smtClean="0"/>
              <a:t>John Doe, Some Company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Month Year</a:t>
            </a:r>
            <a:endParaRPr lang="en-GB"/>
          </a:p>
        </p:txBody>
      </p:sp>
      <p:sp>
        <p:nvSpPr>
          <p:cNvPr id="3" name="Footer Placeholder 2"/>
          <p:cNvSpPr>
            <a:spLocks noGrp="1"/>
          </p:cNvSpPr>
          <p:nvPr>
            <p:ph type="ftr" idx="11"/>
          </p:nvPr>
        </p:nvSpPr>
        <p:spPr/>
        <p:txBody>
          <a:bodyPr/>
          <a:lstStyle>
            <a:lvl1pPr>
              <a:defRPr/>
            </a:lvl1pPr>
          </a:lstStyle>
          <a:p>
            <a:r>
              <a:rPr lang="en-GB" smtClean="0"/>
              <a:t>John Doe, Some Company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ko-KR" altLang="en-US" smtClean="0"/>
              <a:t>마스터 제목 스타일 편집</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Dongguk Lim, LGE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802.11-17/0036r2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93BBF550"/><Relationship Id="rId2" Type="http://schemas.openxmlformats.org/officeDocument/2006/relationships/image" Target="../media/image7.93BBF550"/><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January,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Dongguk Lim, LGE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Consideration on </a:t>
            </a:r>
            <a:r>
              <a:rPr lang="en-GB" dirty="0" smtClean="0"/>
              <a:t>WUR Frame Structure</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2017-01-15</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Table 12"/>
          <p:cNvGraphicFramePr>
            <a:graphicFrameLocks noGrp="1"/>
          </p:cNvGraphicFramePr>
          <p:nvPr>
            <p:extLst>
              <p:ext uri="{D42A27DB-BD31-4B8C-83A1-F6EECF244321}">
                <p14:modId xmlns:p14="http://schemas.microsoft.com/office/powerpoint/2010/main" val="3654907343"/>
              </p:ext>
            </p:extLst>
          </p:nvPr>
        </p:nvGraphicFramePr>
        <p:xfrm>
          <a:off x="703181" y="2351665"/>
          <a:ext cx="7620000" cy="2726359"/>
        </p:xfrm>
        <a:graphic>
          <a:graphicData uri="http://schemas.openxmlformats.org/drawingml/2006/table">
            <a:tbl>
              <a:tblPr/>
              <a:tblGrid>
                <a:gridCol w="1524000"/>
                <a:gridCol w="1203325"/>
                <a:gridCol w="1684338"/>
                <a:gridCol w="1363662"/>
                <a:gridCol w="1844675"/>
              </a:tblGrid>
              <a:tr h="60192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488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48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488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4888">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Sunwoong Yun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Sunwoong.yun@lge.com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4888">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HanGyu Cho</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 Frame Structure : </a:t>
            </a:r>
            <a:br>
              <a:rPr lang="en-US" altLang="ko-KR" dirty="0"/>
            </a:br>
            <a:r>
              <a:rPr lang="en-US" altLang="ko-KR" dirty="0" smtClean="0"/>
              <a:t>Channelization (narrow band)</a:t>
            </a:r>
            <a:endParaRPr lang="ko-KR" altLang="en-US"/>
          </a:p>
        </p:txBody>
      </p:sp>
      <p:sp>
        <p:nvSpPr>
          <p:cNvPr id="3" name="내용 개체 틀 2"/>
          <p:cNvSpPr>
            <a:spLocks noGrp="1"/>
          </p:cNvSpPr>
          <p:nvPr>
            <p:ph idx="1"/>
          </p:nvPr>
        </p:nvSpPr>
        <p:spPr/>
        <p:txBody>
          <a:bodyPr>
            <a:normAutofit/>
          </a:bodyPr>
          <a:lstStyle/>
          <a:p>
            <a:pPr>
              <a:buFont typeface="Arial" panose="020B0604020202020204" pitchFamily="34" charset="0"/>
              <a:buChar char="•"/>
            </a:pPr>
            <a:r>
              <a:rPr lang="en-US" altLang="ko-KR" sz="1600" dirty="0" smtClean="0"/>
              <a:t>The WUR frame should be started with 20MHz channel because of L-part in front of the frame</a:t>
            </a:r>
          </a:p>
          <a:p>
            <a:pPr>
              <a:buFont typeface="Arial" panose="020B0604020202020204" pitchFamily="34" charset="0"/>
              <a:buChar char="•"/>
            </a:pPr>
            <a:r>
              <a:rPr lang="en-US" altLang="ko-KR" sz="1600" dirty="0" smtClean="0"/>
              <a:t>But, as introduced in [2], WUR signal except the L-part can be transmitted by using narrow band than 20MHz</a:t>
            </a:r>
          </a:p>
          <a:p>
            <a:pPr>
              <a:buFont typeface="Arial" panose="020B0604020202020204" pitchFamily="34" charset="0"/>
              <a:buChar char="•"/>
            </a:pPr>
            <a:r>
              <a:rPr lang="en-US" altLang="ko-KR" sz="1600" dirty="0" smtClean="0"/>
              <a:t>The narrow band can consist of a part of available tones within 20MHz [3]</a:t>
            </a:r>
          </a:p>
          <a:p>
            <a:pPr lvl="1">
              <a:buFont typeface="Arial" panose="020B0604020202020204" pitchFamily="34" charset="0"/>
              <a:buChar char="•"/>
            </a:pPr>
            <a:r>
              <a:rPr lang="en-US" altLang="ko-KR" sz="1400" dirty="0" smtClean="0"/>
              <a:t>For example, 4MHz (i.e. 13 subcarriers), 8MHz (i.e</a:t>
            </a:r>
            <a:r>
              <a:rPr lang="en-US" altLang="ko-KR" sz="1400" dirty="0"/>
              <a:t>. </a:t>
            </a:r>
            <a:r>
              <a:rPr lang="en-US" altLang="ko-KR" sz="1400" dirty="0" smtClean="0"/>
              <a:t>26 subcarrier), 10MHz </a:t>
            </a:r>
            <a:r>
              <a:rPr lang="en-US" altLang="ko-KR" sz="1400" dirty="0"/>
              <a:t>(i.e. </a:t>
            </a:r>
            <a:r>
              <a:rPr lang="en-US" altLang="ko-KR" sz="1400" dirty="0" smtClean="0"/>
              <a:t>32 subcarriers)</a:t>
            </a:r>
            <a:endParaRPr lang="en-US" altLang="ko-KR" sz="1400" dirty="0"/>
          </a:p>
          <a:p>
            <a:pPr>
              <a:buFont typeface="Arial" panose="020B0604020202020204" pitchFamily="34" charset="0"/>
              <a:buChar char="•"/>
            </a:pPr>
            <a:r>
              <a:rPr lang="en-US" altLang="ko-KR" sz="1600" dirty="0" smtClean="0"/>
              <a:t>According to used band size, multiple allocations in 20MHz might be considered for WUR signal transmission </a:t>
            </a:r>
          </a:p>
          <a:p>
            <a:pPr lvl="1">
              <a:buFont typeface="Arial" panose="020B0604020202020204" pitchFamily="34" charset="0"/>
              <a:buChar char="•"/>
            </a:pPr>
            <a:r>
              <a:rPr lang="en-US" altLang="ko-KR" sz="1400" dirty="0" smtClean="0"/>
              <a:t>For example, if 8MHz band is used for a WUR signal, we can use maximum two bands in 20MHz </a:t>
            </a:r>
          </a:p>
          <a:p>
            <a:pPr lvl="1">
              <a:buFont typeface="Arial" panose="020B0604020202020204" pitchFamily="34" charset="0"/>
              <a:buChar char="•"/>
            </a:pPr>
            <a:r>
              <a:rPr lang="en-US" altLang="ko-KR" sz="1400" dirty="0" smtClean="0"/>
              <a:t>But, by using the two bands simultaneously, we may not get enough power gain from narrow band transmission </a:t>
            </a:r>
            <a:r>
              <a:rPr lang="en-US" altLang="ko-KR" sz="1400" dirty="0" smtClean="0"/>
              <a:t>(under the regulation limit)</a:t>
            </a:r>
            <a:endParaRPr lang="en-US" altLang="ko-KR" sz="1400" dirty="0" smtClean="0"/>
          </a:p>
          <a:p>
            <a:pPr lvl="1">
              <a:buFont typeface="Arial" panose="020B0604020202020204" pitchFamily="34" charset="0"/>
              <a:buChar char="•"/>
            </a:pPr>
            <a:r>
              <a:rPr lang="en-US" altLang="ko-KR" sz="1400" dirty="0" smtClean="0">
                <a:solidFill>
                  <a:schemeClr val="tx1"/>
                </a:solidFill>
              </a:rPr>
              <a:t>And, more power might be </a:t>
            </a:r>
            <a:r>
              <a:rPr lang="en-US" altLang="ko-KR" sz="1400" dirty="0">
                <a:solidFill>
                  <a:schemeClr val="tx1"/>
                </a:solidFill>
              </a:rPr>
              <a:t>needed </a:t>
            </a:r>
            <a:r>
              <a:rPr lang="en-US" altLang="ko-KR" sz="1400" dirty="0" smtClean="0">
                <a:solidFill>
                  <a:schemeClr val="tx1"/>
                </a:solidFill>
              </a:rPr>
              <a:t>at WUR </a:t>
            </a:r>
            <a:r>
              <a:rPr lang="en-US" altLang="ko-KR" sz="1400" dirty="0">
                <a:solidFill>
                  <a:schemeClr val="tx1"/>
                </a:solidFill>
              </a:rPr>
              <a:t>receiver because it </a:t>
            </a:r>
            <a:r>
              <a:rPr lang="en-US" altLang="ko-KR" sz="1400" dirty="0" smtClean="0">
                <a:solidFill>
                  <a:schemeClr val="tx1"/>
                </a:solidFill>
              </a:rPr>
              <a:t>requires more accurate filtering</a:t>
            </a:r>
          </a:p>
          <a:p>
            <a:pPr lvl="1">
              <a:buFont typeface="Arial" panose="020B0604020202020204" pitchFamily="34" charset="0"/>
              <a:buChar char="•"/>
            </a:pPr>
            <a:r>
              <a:rPr lang="en-US" altLang="ko-KR" sz="1400" dirty="0" smtClean="0"/>
              <a:t>Therefore, using one </a:t>
            </a:r>
            <a:r>
              <a:rPr lang="en-US" altLang="ko-KR" sz="1400" dirty="0"/>
              <a:t>narrow </a:t>
            </a:r>
            <a:r>
              <a:rPr lang="en-US" altLang="ko-KR" sz="1400" dirty="0" smtClean="0"/>
              <a:t>band in 20 MHz for WUR transmission may be desirable (but, open to using multiple narrow bands) </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3732895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Candidate WUR Frame Structure</a:t>
            </a:r>
            <a:endParaRPr lang="ko-KR" altLang="en-US"/>
          </a:p>
        </p:txBody>
      </p:sp>
      <p:sp>
        <p:nvSpPr>
          <p:cNvPr id="3" name="내용 개체 틀 2"/>
          <p:cNvSpPr>
            <a:spLocks noGrp="1"/>
          </p:cNvSpPr>
          <p:nvPr>
            <p:ph idx="1"/>
          </p:nvPr>
        </p:nvSpPr>
        <p:spPr/>
        <p:txBody>
          <a:bodyPr>
            <a:normAutofit fontScale="85000" lnSpcReduction="20000"/>
          </a:bodyPr>
          <a:lstStyle/>
          <a:p>
            <a:pPr>
              <a:buFont typeface="Arial" panose="020B0604020202020204" pitchFamily="34" charset="0"/>
              <a:buChar char="•"/>
            </a:pPr>
            <a:r>
              <a:rPr lang="en-US" altLang="ko-KR" dirty="0" smtClean="0"/>
              <a:t>Based on the previous slides, our considered WUR frame structure is shown as following </a:t>
            </a:r>
          </a:p>
          <a:p>
            <a:pPr>
              <a:buFont typeface="Arial" panose="020B0604020202020204" pitchFamily="34" charset="0"/>
              <a:buChar char="•"/>
            </a:pPr>
            <a:endParaRPr lang="en-US" altLang="ko-KR" dirty="0"/>
          </a:p>
          <a:p>
            <a:pPr>
              <a:buFont typeface="Arial" panose="020B0604020202020204" pitchFamily="34" charset="0"/>
              <a:buChar char="•"/>
            </a:pPr>
            <a:endParaRPr lang="en-US" altLang="ko-KR" dirty="0" smtClean="0"/>
          </a:p>
          <a:p>
            <a:pPr>
              <a:buFont typeface="Arial" panose="020B0604020202020204" pitchFamily="34" charset="0"/>
              <a:buChar char="•"/>
            </a:pPr>
            <a:endParaRPr lang="en-US" altLang="ko-KR" dirty="0"/>
          </a:p>
          <a:p>
            <a:pPr>
              <a:buFont typeface="Arial" panose="020B0604020202020204" pitchFamily="34" charset="0"/>
              <a:buChar char="•"/>
            </a:pPr>
            <a:endParaRPr lang="en-US" altLang="ko-KR" dirty="0" smtClean="0"/>
          </a:p>
          <a:p>
            <a:pPr>
              <a:buFont typeface="Arial" panose="020B0604020202020204" pitchFamily="34" charset="0"/>
              <a:buChar char="•"/>
            </a:pPr>
            <a:endParaRPr lang="en-US" altLang="ko-KR" dirty="0"/>
          </a:p>
          <a:p>
            <a:pPr>
              <a:buFont typeface="Arial" panose="020B0604020202020204" pitchFamily="34" charset="0"/>
              <a:buChar char="•"/>
            </a:pPr>
            <a:endParaRPr lang="en-US" altLang="ko-KR" dirty="0" smtClean="0"/>
          </a:p>
          <a:p>
            <a:pPr lvl="1">
              <a:buFont typeface="Arial" panose="020B0604020202020204" pitchFamily="34" charset="0"/>
              <a:buChar char="•"/>
            </a:pPr>
            <a:endParaRPr lang="en-US" altLang="ko-KR" dirty="0" smtClean="0"/>
          </a:p>
          <a:p>
            <a:pPr lvl="1">
              <a:buFont typeface="Arial" panose="020B0604020202020204" pitchFamily="34" charset="0"/>
              <a:buChar char="•"/>
            </a:pPr>
            <a:endParaRPr lang="en-US" altLang="ko-KR" dirty="0"/>
          </a:p>
          <a:p>
            <a:pPr lvl="1">
              <a:buFont typeface="Arial" panose="020B0604020202020204" pitchFamily="34" charset="0"/>
              <a:buChar char="•"/>
            </a:pPr>
            <a:endParaRPr lang="en-US" altLang="ko-KR" dirty="0"/>
          </a:p>
          <a:p>
            <a:pPr lvl="1">
              <a:buFont typeface="Arial" panose="020B0604020202020204" pitchFamily="34" charset="0"/>
              <a:buChar char="•"/>
            </a:pPr>
            <a:r>
              <a:rPr lang="en-US" altLang="ko-KR" dirty="0" smtClean="0"/>
              <a:t>If</a:t>
            </a:r>
            <a:r>
              <a:rPr lang="ko-KR" altLang="en-US" smtClean="0"/>
              <a:t> </a:t>
            </a:r>
            <a:r>
              <a:rPr lang="en-US" altLang="ko-KR" dirty="0" smtClean="0"/>
              <a:t>the WUR frame is transmitted for a certain case without control information, e.g. broadcasting to all WUR STAs, the WUR frame may be simply constructed by L-part and Preamble part</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pic>
        <p:nvPicPr>
          <p:cNvPr id="9" name="그림 8"/>
          <p:cNvPicPr>
            <a:picLocks noChangeAspect="1"/>
          </p:cNvPicPr>
          <p:nvPr/>
        </p:nvPicPr>
        <p:blipFill>
          <a:blip r:embed="rId3"/>
          <a:stretch>
            <a:fillRect/>
          </a:stretch>
        </p:blipFill>
        <p:spPr>
          <a:xfrm>
            <a:off x="618587" y="2780928"/>
            <a:ext cx="7697829" cy="2294551"/>
          </a:xfrm>
          <a:prstGeom prst="rect">
            <a:avLst/>
          </a:prstGeom>
        </p:spPr>
      </p:pic>
    </p:spTree>
    <p:extLst>
      <p:ext uri="{BB962C8B-B14F-4D97-AF65-F5344CB8AC3E}">
        <p14:creationId xmlns:p14="http://schemas.microsoft.com/office/powerpoint/2010/main" val="32778985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 </a:t>
            </a:r>
            <a:endParaRPr lang="ko-KR" altLang="en-US"/>
          </a:p>
        </p:txBody>
      </p:sp>
      <p:sp>
        <p:nvSpPr>
          <p:cNvPr id="3" name="내용 개체 틀 2"/>
          <p:cNvSpPr>
            <a:spLocks noGrp="1"/>
          </p:cNvSpPr>
          <p:nvPr>
            <p:ph idx="1"/>
          </p:nvPr>
        </p:nvSpPr>
        <p:spPr/>
        <p:txBody>
          <a:bodyPr>
            <a:normAutofit fontScale="92500" lnSpcReduction="10000"/>
          </a:bodyPr>
          <a:lstStyle/>
          <a:p>
            <a:pPr>
              <a:buFont typeface="Arial" panose="020B0604020202020204" pitchFamily="34" charset="0"/>
              <a:buChar char="•"/>
            </a:pPr>
            <a:r>
              <a:rPr lang="en-US" altLang="ko-KR" dirty="0" smtClean="0">
                <a:solidFill>
                  <a:schemeClr val="tx1"/>
                </a:solidFill>
              </a:rPr>
              <a:t>In order to satisfy the target scope of PAR, we considered the WUR frame structure from various perspectives such as </a:t>
            </a:r>
          </a:p>
          <a:p>
            <a:pPr lvl="1">
              <a:buFont typeface="Arial" panose="020B0604020202020204" pitchFamily="34" charset="0"/>
              <a:buChar char="•"/>
            </a:pPr>
            <a:r>
              <a:rPr lang="en-US" altLang="ko-KR" dirty="0" smtClean="0">
                <a:solidFill>
                  <a:schemeClr val="tx1"/>
                </a:solidFill>
              </a:rPr>
              <a:t>Coexistence, timing synchronization and packet detection, control information and channelization </a:t>
            </a:r>
          </a:p>
          <a:p>
            <a:pPr>
              <a:buFont typeface="Arial" panose="020B0604020202020204" pitchFamily="34" charset="0"/>
              <a:buChar char="•"/>
            </a:pPr>
            <a:endParaRPr lang="en-US" altLang="ko-KR" dirty="0" smtClean="0">
              <a:solidFill>
                <a:srgbClr val="0070C0"/>
              </a:solidFill>
            </a:endParaRPr>
          </a:p>
          <a:p>
            <a:pPr>
              <a:buFont typeface="Arial" panose="020B0604020202020204" pitchFamily="34" charset="0"/>
              <a:buChar char="•"/>
            </a:pPr>
            <a:r>
              <a:rPr lang="en-US" altLang="ko-KR" dirty="0" smtClean="0">
                <a:solidFill>
                  <a:schemeClr val="tx1"/>
                </a:solidFill>
              </a:rPr>
              <a:t>Considering all of factors as described above, we can design a new WUR frame structure as shown in slide 11 </a:t>
            </a:r>
          </a:p>
          <a:p>
            <a:pPr lvl="1">
              <a:buFont typeface="Arial" panose="020B0604020202020204" pitchFamily="34" charset="0"/>
              <a:buChar char="•"/>
            </a:pPr>
            <a:r>
              <a:rPr lang="en-US" altLang="ko-KR" dirty="0" smtClean="0">
                <a:solidFill>
                  <a:schemeClr val="tx1"/>
                </a:solidFill>
              </a:rPr>
              <a:t>For the coexistence with legacy devices, the L-part should be transmitted at the first in a WUR PPDU with 20MHz </a:t>
            </a:r>
          </a:p>
          <a:p>
            <a:pPr lvl="1">
              <a:buFont typeface="Arial" panose="020B0604020202020204" pitchFamily="34" charset="0"/>
              <a:buChar char="•"/>
            </a:pPr>
            <a:r>
              <a:rPr lang="en-US" altLang="ko-KR" dirty="0" smtClean="0">
                <a:solidFill>
                  <a:schemeClr val="tx1"/>
                </a:solidFill>
              </a:rPr>
              <a:t>The preamble part can be constructed with consecutive ON symbols and one OFF symbol for the time synch. and packet detection </a:t>
            </a:r>
          </a:p>
          <a:p>
            <a:pPr lvl="1">
              <a:buFont typeface="Arial" panose="020B0604020202020204" pitchFamily="34" charset="0"/>
              <a:buChar char="•"/>
            </a:pPr>
            <a:r>
              <a:rPr lang="en-US" altLang="ko-KR" dirty="0" smtClean="0">
                <a:solidFill>
                  <a:schemeClr val="tx1"/>
                </a:solidFill>
              </a:rPr>
              <a:t>Also, by considering symbol overhead with OOK modulation, compact control information is recommended </a:t>
            </a:r>
            <a:endParaRPr lang="ko-KR" altLang="en-US" dirty="0">
              <a:solidFill>
                <a:schemeClr val="tx1"/>
              </a:solidFill>
            </a:endParaRP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바닥글 개체 틀 4"/>
          <p:cNvSpPr>
            <a:spLocks noGrp="1"/>
          </p:cNvSpPr>
          <p:nvPr>
            <p:ph type="ftr" idx="14"/>
          </p:nvPr>
        </p:nvSpPr>
        <p:spPr/>
        <p:txBody>
          <a:bodyPr/>
          <a:lstStyle/>
          <a:p>
            <a:r>
              <a:rPr lang="en-GB" dirty="0"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319442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a:t>
            </a:r>
            <a:r>
              <a:rPr lang="en-US" altLang="ko-KR" dirty="0" smtClean="0"/>
              <a:t>Poll 1</a:t>
            </a:r>
            <a:endParaRPr lang="ko-KR" altLang="en-US"/>
          </a:p>
        </p:txBody>
      </p:sp>
      <p:sp>
        <p:nvSpPr>
          <p:cNvPr id="3" name="내용 개체 틀 2"/>
          <p:cNvSpPr>
            <a:spLocks noGrp="1"/>
          </p:cNvSpPr>
          <p:nvPr>
            <p:ph idx="1"/>
          </p:nvPr>
        </p:nvSpPr>
        <p:spPr/>
        <p:txBody>
          <a:bodyPr/>
          <a:lstStyle/>
          <a:p>
            <a:pPr marL="0" indent="0"/>
            <a:r>
              <a:rPr lang="en-US" altLang="ko-KR" dirty="0"/>
              <a:t>Do you agree that </a:t>
            </a:r>
            <a:r>
              <a:rPr lang="en-US" altLang="ko-KR" dirty="0" smtClean="0"/>
              <a:t>a WUR PPDU includes the L-part (L-STF, L-LTF, L-SIG)?</a:t>
            </a:r>
            <a:endParaRPr lang="en-US" altLang="ko-KR" dirty="0"/>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308269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a:t>
            </a:r>
            <a:r>
              <a:rPr lang="en-US" altLang="ko-KR" dirty="0" smtClean="0"/>
              <a:t>Poll 2</a:t>
            </a:r>
            <a:endParaRPr lang="ko-KR" altLang="en-US"/>
          </a:p>
        </p:txBody>
      </p:sp>
      <p:sp>
        <p:nvSpPr>
          <p:cNvPr id="3" name="내용 개체 틀 2"/>
          <p:cNvSpPr>
            <a:spLocks noGrp="1"/>
          </p:cNvSpPr>
          <p:nvPr>
            <p:ph idx="1"/>
          </p:nvPr>
        </p:nvSpPr>
        <p:spPr/>
        <p:txBody>
          <a:bodyPr/>
          <a:lstStyle/>
          <a:p>
            <a:pPr marL="0" indent="0"/>
            <a:r>
              <a:rPr lang="en-US" altLang="ko-KR" dirty="0" smtClean="0"/>
              <a:t>Do you agree that a WUR PPDU includes the WUR preamble, which is different from that in the L-part?</a:t>
            </a:r>
          </a:p>
          <a:p>
            <a:pPr marL="0" indent="0"/>
            <a:endParaRPr lang="en-US" altLang="ko-KR" dirty="0"/>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987566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 </a:t>
            </a:r>
            <a:endParaRPr lang="ko-KR" altLang="en-US"/>
          </a:p>
        </p:txBody>
      </p:sp>
      <p:sp>
        <p:nvSpPr>
          <p:cNvPr id="3" name="내용 개체 틀 2"/>
          <p:cNvSpPr>
            <a:spLocks noGrp="1"/>
          </p:cNvSpPr>
          <p:nvPr>
            <p:ph idx="1"/>
          </p:nvPr>
        </p:nvSpPr>
        <p:spPr/>
        <p:txBody>
          <a:bodyPr/>
          <a:lstStyle/>
          <a:p>
            <a:r>
              <a:rPr lang="en-US" altLang="ko-KR" dirty="0" smtClean="0"/>
              <a:t>[1] 11-16-1045r09-a par proposal for wake-up radio</a:t>
            </a:r>
          </a:p>
          <a:p>
            <a:r>
              <a:rPr lang="en-US" altLang="ko-KR" dirty="0" smtClean="0"/>
              <a:t>[2] 11-16-034r0 LP-WUR(Low-Power Wake-Up Receiver Follow Up)</a:t>
            </a:r>
          </a:p>
          <a:p>
            <a:r>
              <a:rPr lang="en-US" altLang="ko-KR" dirty="0" smtClean="0"/>
              <a:t>[3</a:t>
            </a:r>
            <a:r>
              <a:rPr lang="en-US" altLang="ko-KR" smtClean="0"/>
              <a:t>] 11-17-0030r0 </a:t>
            </a:r>
            <a:r>
              <a:rPr lang="en-US" altLang="ko-KR" dirty="0" smtClean="0"/>
              <a:t>- </a:t>
            </a:r>
            <a:r>
              <a:rPr lang="en-US" altLang="ko-KR" dirty="0">
                <a:solidFill>
                  <a:schemeClr val="tx1"/>
                </a:solidFill>
                <a:ea typeface="굴림" panose="020B0600000101010101" pitchFamily="50" charset="-127"/>
              </a:rPr>
              <a:t>On the Performance of </a:t>
            </a:r>
            <a:r>
              <a:rPr lang="en-US" altLang="ko-KR" dirty="0" smtClean="0">
                <a:solidFill>
                  <a:schemeClr val="tx1"/>
                </a:solidFill>
                <a:ea typeface="굴림" panose="020B0600000101010101" pitchFamily="50" charset="-127"/>
              </a:rPr>
              <a:t>Timing Synchronization </a:t>
            </a:r>
            <a:r>
              <a:rPr lang="en-US" altLang="ko-KR" dirty="0">
                <a:solidFill>
                  <a:schemeClr val="tx1"/>
                </a:solidFill>
                <a:ea typeface="굴림" panose="020B0600000101010101" pitchFamily="50" charset="-127"/>
              </a:rPr>
              <a:t>and OOK Pulse </a:t>
            </a:r>
            <a:r>
              <a:rPr lang="en-US" altLang="ko-KR" dirty="0" smtClean="0">
                <a:solidFill>
                  <a:schemeClr val="tx1"/>
                </a:solidFill>
                <a:ea typeface="굴림" panose="020B0600000101010101" pitchFamily="50" charset="-127"/>
              </a:rPr>
              <a:t>Bandwidth</a:t>
            </a:r>
          </a:p>
          <a:p>
            <a:r>
              <a:rPr lang="en-US" altLang="ko-KR" dirty="0" smtClean="0">
                <a:solidFill>
                  <a:schemeClr val="tx1"/>
                </a:solidFill>
                <a:ea typeface="굴림" panose="020B0600000101010101" pitchFamily="50" charset="-127"/>
              </a:rPr>
              <a:t>[4] </a:t>
            </a:r>
            <a:r>
              <a:rPr lang="en-US" altLang="ko-KR" dirty="0" smtClean="0"/>
              <a:t>11-17-0031r0 </a:t>
            </a:r>
            <a:r>
              <a:rPr lang="en-US" altLang="ko-KR" dirty="0"/>
              <a:t>- </a:t>
            </a:r>
            <a:r>
              <a:rPr lang="en-US" altLang="ko-KR" dirty="0" smtClean="0"/>
              <a:t>Channel </a:t>
            </a:r>
            <a:r>
              <a:rPr lang="en-US" altLang="ko-KR" dirty="0"/>
              <a:t>issue in WUR</a:t>
            </a:r>
            <a:endParaRPr lang="en-US" altLang="ko-KR" dirty="0" smtClean="0"/>
          </a:p>
          <a:p>
            <a:endParaRPr lang="en-US" altLang="ko-KR" dirty="0" smtClean="0"/>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6067000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 A </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Performance according to the number of symbols</a:t>
            </a:r>
            <a:endParaRPr lang="ko-KR" altLang="en-US"/>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
        <p:nvSpPr>
          <p:cNvPr id="7" name="TextBox 6"/>
          <p:cNvSpPr txBox="1"/>
          <p:nvPr/>
        </p:nvSpPr>
        <p:spPr>
          <a:xfrm>
            <a:off x="4932040" y="2758851"/>
            <a:ext cx="918841" cy="338554"/>
          </a:xfrm>
          <a:prstGeom prst="rect">
            <a:avLst/>
          </a:prstGeom>
          <a:noFill/>
        </p:spPr>
        <p:txBody>
          <a:bodyPr wrap="none" rtlCol="0">
            <a:spAutoFit/>
          </a:bodyPr>
          <a:lstStyle/>
          <a:p>
            <a:pPr marL="342900" indent="-342900">
              <a:buFont typeface="Arial" panose="020B0604020202020204" pitchFamily="34" charset="0"/>
              <a:buChar char="•"/>
            </a:pPr>
            <a:r>
              <a:rPr lang="en-US" altLang="ko-KR" sz="1600" dirty="0" err="1" smtClean="0">
                <a:solidFill>
                  <a:schemeClr val="tx1"/>
                </a:solidFill>
              </a:rPr>
              <a:t>UMi</a:t>
            </a:r>
            <a:endParaRPr lang="ko-KR" altLang="en-US" sz="1600">
              <a:solidFill>
                <a:schemeClr val="tx1"/>
              </a:solidFill>
            </a:endParaRPr>
          </a:p>
        </p:txBody>
      </p:sp>
      <p:sp>
        <p:nvSpPr>
          <p:cNvPr id="11" name="TextBox 10"/>
          <p:cNvSpPr txBox="1"/>
          <p:nvPr/>
        </p:nvSpPr>
        <p:spPr>
          <a:xfrm>
            <a:off x="1043608" y="2708920"/>
            <a:ext cx="1053494" cy="338554"/>
          </a:xfrm>
          <a:prstGeom prst="rect">
            <a:avLst/>
          </a:prstGeom>
          <a:noFill/>
        </p:spPr>
        <p:txBody>
          <a:bodyPr wrap="none" rtlCol="0">
            <a:spAutoFit/>
          </a:bodyPr>
          <a:lstStyle/>
          <a:p>
            <a:pPr marL="342900" indent="-342900">
              <a:buFont typeface="Arial" panose="020B0604020202020204" pitchFamily="34" charset="0"/>
              <a:buChar char="•"/>
            </a:pPr>
            <a:r>
              <a:rPr lang="en-US" altLang="ko-KR" sz="1600" dirty="0" err="1" smtClean="0">
                <a:solidFill>
                  <a:schemeClr val="tx1"/>
                </a:solidFill>
              </a:rPr>
              <a:t>TGnD</a:t>
            </a:r>
            <a:endParaRPr lang="ko-KR" altLang="en-US" sz="1600">
              <a:solidFill>
                <a:schemeClr val="tx1"/>
              </a:solidFill>
            </a:endParaRPr>
          </a:p>
        </p:txBody>
      </p:sp>
      <p:pic>
        <p:nvPicPr>
          <p:cNvPr id="12" name="그림 11" descr="cid:image001.png@01D26BE4.93BBF550"/>
          <p:cNvPicPr/>
          <p:nvPr/>
        </p:nvPicPr>
        <p:blipFill>
          <a:blip r:embed="rId2">
            <a:extLst>
              <a:ext uri="{28A0092B-C50C-407E-A947-70E740481C1C}">
                <a14:useLocalDpi xmlns:a14="http://schemas.microsoft.com/office/drawing/2010/main" val="0"/>
              </a:ext>
            </a:extLst>
          </a:blip>
          <a:srcRect/>
          <a:stretch>
            <a:fillRect/>
          </a:stretch>
        </p:blipFill>
        <p:spPr bwMode="auto">
          <a:xfrm>
            <a:off x="611560" y="2974260"/>
            <a:ext cx="4104456" cy="3273426"/>
          </a:xfrm>
          <a:prstGeom prst="rect">
            <a:avLst/>
          </a:prstGeom>
          <a:noFill/>
          <a:ln>
            <a:noFill/>
          </a:ln>
        </p:spPr>
      </p:pic>
      <p:pic>
        <p:nvPicPr>
          <p:cNvPr id="13" name="그림 12" descr="cid:image002.png@01D26BE4.93BBF550"/>
          <p:cNvPicPr/>
          <p:nvPr/>
        </p:nvPicPr>
        <p:blipFill>
          <a:blip r:embed="rId3">
            <a:extLst>
              <a:ext uri="{28A0092B-C50C-407E-A947-70E740481C1C}">
                <a14:useLocalDpi xmlns:a14="http://schemas.microsoft.com/office/drawing/2010/main" val="0"/>
              </a:ext>
            </a:extLst>
          </a:blip>
          <a:srcRect/>
          <a:stretch>
            <a:fillRect/>
          </a:stretch>
        </p:blipFill>
        <p:spPr bwMode="auto">
          <a:xfrm>
            <a:off x="4644008" y="3049813"/>
            <a:ext cx="4097378" cy="3259507"/>
          </a:xfrm>
          <a:prstGeom prst="rect">
            <a:avLst/>
          </a:prstGeom>
          <a:noFill/>
          <a:ln>
            <a:noFill/>
          </a:ln>
        </p:spPr>
      </p:pic>
      <p:sp>
        <p:nvSpPr>
          <p:cNvPr id="8" name="TextBox 7"/>
          <p:cNvSpPr txBox="1"/>
          <p:nvPr/>
        </p:nvSpPr>
        <p:spPr>
          <a:xfrm>
            <a:off x="6710337" y="2583006"/>
            <a:ext cx="2443298" cy="276999"/>
          </a:xfrm>
          <a:prstGeom prst="rect">
            <a:avLst/>
          </a:prstGeom>
          <a:noFill/>
        </p:spPr>
        <p:txBody>
          <a:bodyPr wrap="none" rtlCol="0">
            <a:spAutoFit/>
          </a:bodyPr>
          <a:lstStyle/>
          <a:p>
            <a:r>
              <a:rPr lang="en-US" altLang="ko-KR" sz="1200" dirty="0" smtClean="0">
                <a:solidFill>
                  <a:schemeClr val="tx1"/>
                </a:solidFill>
              </a:rPr>
              <a:t>- 48 bit control information assumed</a:t>
            </a:r>
            <a:endParaRPr lang="ko-KR" altLang="en-US" sz="1200">
              <a:solidFill>
                <a:schemeClr val="tx1"/>
              </a:solidFill>
            </a:endParaRPr>
          </a:p>
        </p:txBody>
      </p:sp>
    </p:spTree>
    <p:extLst>
      <p:ext uri="{BB962C8B-B14F-4D97-AF65-F5344CB8AC3E}">
        <p14:creationId xmlns:p14="http://schemas.microsoft.com/office/powerpoint/2010/main" val="7247003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a:p>
        </p:txBody>
      </p:sp>
      <p:sp>
        <p:nvSpPr>
          <p:cNvPr id="3" name="내용 개체 틀 2"/>
          <p:cNvSpPr>
            <a:spLocks noGrp="1"/>
          </p:cNvSpPr>
          <p:nvPr>
            <p:ph idx="1"/>
          </p:nvPr>
        </p:nvSpPr>
        <p:spPr/>
        <p:txBody>
          <a:bodyPr>
            <a:normAutofit fontScale="77500" lnSpcReduction="20000"/>
          </a:bodyPr>
          <a:lstStyle/>
          <a:p>
            <a:pPr marL="361950" indent="-361950">
              <a:buFont typeface="Arial" panose="020B0604020202020204" pitchFamily="34" charset="0"/>
              <a:buChar char="•"/>
            </a:pPr>
            <a:r>
              <a:rPr lang="en-US" altLang="ko-KR" dirty="0" smtClean="0"/>
              <a:t> WUR (11ba) should support the following scope in PAR [1]</a:t>
            </a:r>
          </a:p>
          <a:p>
            <a:pPr lvl="1">
              <a:buFont typeface="Arial" panose="020B0604020202020204" pitchFamily="34" charset="0"/>
              <a:buChar char="•"/>
            </a:pPr>
            <a:r>
              <a:rPr lang="en-US" altLang="ko-KR" dirty="0"/>
              <a:t>The WUR devices coexist with legacy IEEE 802.11 devices in the same band</a:t>
            </a:r>
            <a:endParaRPr lang="en-US" altLang="ko-KR" dirty="0" smtClean="0"/>
          </a:p>
          <a:p>
            <a:pPr lvl="1">
              <a:buFont typeface="Arial" panose="020B0604020202020204" pitchFamily="34" charset="0"/>
              <a:buChar char="•"/>
            </a:pPr>
            <a:r>
              <a:rPr lang="en-US" altLang="ko-KR" dirty="0" smtClean="0"/>
              <a:t>The </a:t>
            </a:r>
            <a:r>
              <a:rPr lang="en-US" altLang="ko-KR" dirty="0"/>
              <a:t>WUR </a:t>
            </a:r>
            <a:r>
              <a:rPr lang="en-US" altLang="ko-KR" dirty="0" smtClean="0"/>
              <a:t>meets </a:t>
            </a:r>
            <a:r>
              <a:rPr lang="en-US" altLang="ko-KR" dirty="0"/>
              <a:t>the same range requirement as the </a:t>
            </a:r>
            <a:r>
              <a:rPr lang="en-US" altLang="ko-KR" dirty="0" smtClean="0"/>
              <a:t>primary connectivity radio </a:t>
            </a:r>
          </a:p>
          <a:p>
            <a:pPr lvl="1">
              <a:buFont typeface="Arial" panose="020B0604020202020204" pitchFamily="34" charset="0"/>
              <a:buChar char="•"/>
            </a:pPr>
            <a:r>
              <a:rPr lang="en-US" altLang="ko-KR" dirty="0" smtClean="0"/>
              <a:t>The </a:t>
            </a:r>
            <a:r>
              <a:rPr lang="en-US" altLang="ko-KR" dirty="0"/>
              <a:t>wake-up frames carry only control </a:t>
            </a:r>
            <a:r>
              <a:rPr lang="en-US" altLang="ko-KR" dirty="0" smtClean="0"/>
              <a:t>information </a:t>
            </a:r>
          </a:p>
          <a:p>
            <a:pPr>
              <a:buFont typeface="Arial" panose="020B0604020202020204" pitchFamily="34" charset="0"/>
              <a:buChar char="•"/>
            </a:pPr>
            <a:endParaRPr lang="en-US" altLang="ko-KR" dirty="0" smtClean="0"/>
          </a:p>
          <a:p>
            <a:pPr>
              <a:buFont typeface="Arial" panose="020B0604020202020204" pitchFamily="34" charset="0"/>
              <a:buChar char="•"/>
            </a:pPr>
            <a:r>
              <a:rPr lang="en-US" altLang="ko-KR" dirty="0" smtClean="0"/>
              <a:t>As introduced in [2], WUR signal may be transmitted by using the different transmission scheme from </a:t>
            </a:r>
            <a:r>
              <a:rPr lang="en-US" altLang="ko-KR" dirty="0"/>
              <a:t>conventional </a:t>
            </a:r>
            <a:r>
              <a:rPr lang="en-US" altLang="ko-KR" dirty="0" smtClean="0"/>
              <a:t>system, such as OOK modulation and narrow bandwidth </a:t>
            </a:r>
          </a:p>
          <a:p>
            <a:pPr>
              <a:buFont typeface="Arial" panose="020B0604020202020204" pitchFamily="34" charset="0"/>
              <a:buChar char="•"/>
            </a:pPr>
            <a:endParaRPr lang="en-US" altLang="ko-KR" dirty="0" smtClean="0"/>
          </a:p>
          <a:p>
            <a:pPr>
              <a:buFont typeface="Arial" panose="020B0604020202020204" pitchFamily="34" charset="0"/>
              <a:buChar char="•"/>
            </a:pPr>
            <a:r>
              <a:rPr lang="en-US" altLang="ko-KR" dirty="0" smtClean="0"/>
              <a:t>To satisfy the decided target and to apply the different transmission method, we need a new WUR frame structure for the WUR signal</a:t>
            </a:r>
          </a:p>
          <a:p>
            <a:pPr>
              <a:buFont typeface="Arial" panose="020B0604020202020204" pitchFamily="34" charset="0"/>
              <a:buChar char="•"/>
            </a:pPr>
            <a:endParaRPr lang="en-US" altLang="ko-KR" dirty="0" smtClean="0"/>
          </a:p>
          <a:p>
            <a:pPr>
              <a:buFont typeface="Arial" panose="020B0604020202020204" pitchFamily="34" charset="0"/>
              <a:buChar char="•"/>
            </a:pPr>
            <a:r>
              <a:rPr lang="en-US" altLang="ko-KR" dirty="0" smtClean="0"/>
              <a:t>In this contribution, we discuss how to design the WUR frame structure</a:t>
            </a:r>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364292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Overview</a:t>
            </a:r>
            <a:endParaRPr lang="ko-KR" altLang="en-US"/>
          </a:p>
        </p:txBody>
      </p:sp>
      <p:sp>
        <p:nvSpPr>
          <p:cNvPr id="3" name="내용 개체 틀 2"/>
          <p:cNvSpPr>
            <a:spLocks noGrp="1"/>
          </p:cNvSpPr>
          <p:nvPr>
            <p:ph idx="1"/>
          </p:nvPr>
        </p:nvSpPr>
        <p:spPr/>
        <p:txBody>
          <a:bodyPr>
            <a:normAutofit fontScale="77500" lnSpcReduction="20000"/>
          </a:bodyPr>
          <a:lstStyle/>
          <a:p>
            <a:pPr>
              <a:buFont typeface="Arial" panose="020B0604020202020204" pitchFamily="34" charset="0"/>
              <a:buChar char="•"/>
            </a:pPr>
            <a:r>
              <a:rPr lang="en-US" altLang="ko-KR" dirty="0" smtClean="0">
                <a:solidFill>
                  <a:schemeClr val="tx1"/>
                </a:solidFill>
              </a:rPr>
              <a:t>For the new WUR frame structure, we discuss the following points in this contribution </a:t>
            </a:r>
          </a:p>
          <a:p>
            <a:pPr>
              <a:buFont typeface="Arial" panose="020B0604020202020204" pitchFamily="34" charset="0"/>
              <a:buChar char="•"/>
            </a:pPr>
            <a:endParaRPr lang="en-US" altLang="ko-KR" dirty="0" smtClean="0">
              <a:solidFill>
                <a:schemeClr val="tx1"/>
              </a:solidFill>
            </a:endParaRPr>
          </a:p>
          <a:p>
            <a:pPr>
              <a:buFont typeface="Arial" panose="020B0604020202020204" pitchFamily="34" charset="0"/>
              <a:buChar char="•"/>
            </a:pPr>
            <a:r>
              <a:rPr lang="en-US" altLang="ko-KR" dirty="0" smtClean="0">
                <a:solidFill>
                  <a:schemeClr val="tx1"/>
                </a:solidFill>
              </a:rPr>
              <a:t>First,  </a:t>
            </a:r>
          </a:p>
          <a:p>
            <a:pPr lvl="1">
              <a:buFont typeface="Arial" panose="020B0604020202020204" pitchFamily="34" charset="0"/>
              <a:buChar char="•"/>
            </a:pPr>
            <a:r>
              <a:rPr lang="en-US" altLang="ko-KR" dirty="0" smtClean="0">
                <a:solidFill>
                  <a:schemeClr val="tx1"/>
                </a:solidFill>
              </a:rPr>
              <a:t>We discuss how to design the preamble by considering the characteristic of OOK signals and the following functions such as  </a:t>
            </a:r>
          </a:p>
          <a:p>
            <a:pPr lvl="2">
              <a:buFont typeface="Arial" panose="020B0604020202020204" pitchFamily="34" charset="0"/>
              <a:buChar char="•"/>
            </a:pPr>
            <a:r>
              <a:rPr lang="en-US" altLang="ko-KR" dirty="0" smtClean="0">
                <a:solidFill>
                  <a:schemeClr val="tx1"/>
                </a:solidFill>
              </a:rPr>
              <a:t>Coexistence with legacy devices, Time synch. and  packet detection</a:t>
            </a:r>
          </a:p>
          <a:p>
            <a:pPr lvl="1">
              <a:buFont typeface="Arial" panose="020B0604020202020204" pitchFamily="34" charset="0"/>
              <a:buChar char="•"/>
            </a:pPr>
            <a:endParaRPr lang="en-US" altLang="ko-KR" dirty="0" smtClean="0">
              <a:solidFill>
                <a:schemeClr val="tx1"/>
              </a:solidFill>
            </a:endParaRPr>
          </a:p>
          <a:p>
            <a:pPr>
              <a:buFont typeface="Arial" panose="020B0604020202020204" pitchFamily="34" charset="0"/>
              <a:buChar char="•"/>
            </a:pPr>
            <a:r>
              <a:rPr lang="en-US" altLang="ko-KR" dirty="0" smtClean="0">
                <a:solidFill>
                  <a:schemeClr val="tx1"/>
                </a:solidFill>
              </a:rPr>
              <a:t>Second,</a:t>
            </a:r>
          </a:p>
          <a:p>
            <a:pPr lvl="1">
              <a:buFont typeface="Arial" panose="020B0604020202020204" pitchFamily="34" charset="0"/>
              <a:buChar char="•"/>
            </a:pPr>
            <a:r>
              <a:rPr lang="en-US" altLang="ko-KR" dirty="0" smtClean="0">
                <a:solidFill>
                  <a:schemeClr val="tx1"/>
                </a:solidFill>
              </a:rPr>
              <a:t>To wake-up the primary radio, we discuss what control information is needed and how to configure it</a:t>
            </a:r>
          </a:p>
          <a:p>
            <a:pPr lvl="1">
              <a:buFont typeface="Arial" panose="020B0604020202020204" pitchFamily="34" charset="0"/>
              <a:buChar char="•"/>
            </a:pPr>
            <a:endParaRPr lang="en-US" altLang="ko-KR" dirty="0" smtClean="0">
              <a:solidFill>
                <a:schemeClr val="tx1"/>
              </a:solidFill>
            </a:endParaRPr>
          </a:p>
          <a:p>
            <a:pPr>
              <a:buFont typeface="Arial" panose="020B0604020202020204" pitchFamily="34" charset="0"/>
              <a:buChar char="•"/>
            </a:pPr>
            <a:r>
              <a:rPr lang="en-US" altLang="ko-KR" dirty="0" smtClean="0">
                <a:solidFill>
                  <a:schemeClr val="tx1"/>
                </a:solidFill>
              </a:rPr>
              <a:t>Third,</a:t>
            </a:r>
            <a:endParaRPr lang="en-US" altLang="ko-KR" dirty="0">
              <a:solidFill>
                <a:schemeClr val="tx1"/>
              </a:solidFill>
            </a:endParaRPr>
          </a:p>
          <a:p>
            <a:pPr lvl="1">
              <a:buFont typeface="Arial" panose="020B0604020202020204" pitchFamily="34" charset="0"/>
              <a:buChar char="•"/>
            </a:pPr>
            <a:r>
              <a:rPr lang="en-US" altLang="ko-KR" dirty="0" smtClean="0">
                <a:solidFill>
                  <a:schemeClr val="tx1"/>
                </a:solidFill>
              </a:rPr>
              <a:t>WUR can be transmitted by using a narrow band or a part of available tones in 20MHz. So, we also discuss how to use the narrow band to transmit the WUR signals </a:t>
            </a:r>
            <a:endParaRPr lang="ko-KR" altLang="en-US" dirty="0">
              <a:solidFill>
                <a:schemeClr val="tx1"/>
              </a:solidFill>
            </a:endParaRP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0741368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Frame Structure : </a:t>
            </a:r>
            <a:br>
              <a:rPr lang="en-US" altLang="ko-KR" dirty="0" smtClean="0"/>
            </a:br>
            <a:r>
              <a:rPr lang="en-US" altLang="ko-KR" dirty="0"/>
              <a:t>Preamble (1/4</a:t>
            </a:r>
            <a:r>
              <a:rPr lang="en-US" altLang="ko-KR" dirty="0" smtClean="0"/>
              <a:t>) - Coexistence</a:t>
            </a:r>
            <a:endParaRPr lang="ko-KR" altLang="en-US"/>
          </a:p>
        </p:txBody>
      </p:sp>
      <p:sp>
        <p:nvSpPr>
          <p:cNvPr id="3" name="내용 개체 틀 2"/>
          <p:cNvSpPr>
            <a:spLocks noGrp="1"/>
          </p:cNvSpPr>
          <p:nvPr>
            <p:ph idx="1"/>
          </p:nvPr>
        </p:nvSpPr>
        <p:spPr/>
        <p:txBody>
          <a:bodyPr>
            <a:normAutofit/>
          </a:bodyPr>
          <a:lstStyle/>
          <a:p>
            <a:pPr>
              <a:buFont typeface="Arial" panose="020B0604020202020204" pitchFamily="34" charset="0"/>
              <a:buChar char="•"/>
            </a:pPr>
            <a:r>
              <a:rPr lang="en-US" altLang="ko-KR" sz="1800" dirty="0" smtClean="0"/>
              <a:t>Considered requirement:</a:t>
            </a:r>
            <a:r>
              <a:rPr lang="en-US" altLang="ko-KR" sz="1800" dirty="0"/>
              <a:t> “The WUR devices coexist with legacy IEEE 802.11 devices in the same </a:t>
            </a:r>
            <a:r>
              <a:rPr lang="en-US" altLang="ko-KR" sz="1800" dirty="0" smtClean="0"/>
              <a:t>band” </a:t>
            </a:r>
          </a:p>
          <a:p>
            <a:pPr>
              <a:buFont typeface="Arial" panose="020B0604020202020204" pitchFamily="34" charset="0"/>
              <a:buChar char="•"/>
            </a:pPr>
            <a:endParaRPr lang="en-US" altLang="ko-KR" sz="1800" dirty="0" smtClean="0"/>
          </a:p>
          <a:p>
            <a:pPr>
              <a:buFont typeface="Arial" panose="020B0604020202020204" pitchFamily="34" charset="0"/>
              <a:buChar char="•"/>
            </a:pPr>
            <a:r>
              <a:rPr lang="en-US" altLang="ko-KR" sz="1800" dirty="0" smtClean="0"/>
              <a:t>If the WUR signal consists of OOK signal, it requires a part for legacy device to decode the packet for deferring channel access</a:t>
            </a:r>
          </a:p>
          <a:p>
            <a:pPr lvl="1">
              <a:buFont typeface="Arial" panose="020B0604020202020204" pitchFamily="34" charset="0"/>
              <a:buChar char="•"/>
            </a:pPr>
            <a:r>
              <a:rPr lang="en-US" altLang="ko-KR" sz="1600" dirty="0" smtClean="0"/>
              <a:t>As the WUR signal starts with L-part, legacy devices can detect the WUR packet and decide how long they need to defer channel access</a:t>
            </a:r>
          </a:p>
          <a:p>
            <a:pPr lvl="2">
              <a:buFont typeface="Arial" panose="020B0604020202020204" pitchFamily="34" charset="0"/>
              <a:buChar char="•"/>
            </a:pPr>
            <a:r>
              <a:rPr lang="en-US" altLang="ko-KR" sz="1400" dirty="0" smtClean="0"/>
              <a:t>L-length field in L-SIG can be used by legacy devices for the information</a:t>
            </a:r>
          </a:p>
          <a:p>
            <a:pPr lvl="1">
              <a:buFont typeface="Arial" panose="020B0604020202020204" pitchFamily="34" charset="0"/>
              <a:buChar char="•"/>
            </a:pPr>
            <a:endParaRPr lang="en-US" altLang="ko-KR" sz="1300" dirty="0" smtClean="0"/>
          </a:p>
          <a:p>
            <a:pPr>
              <a:buFont typeface="Arial" panose="020B0604020202020204" pitchFamily="34" charset="0"/>
              <a:buChar char="•"/>
            </a:pPr>
            <a:r>
              <a:rPr lang="en-US" altLang="ko-KR" sz="1800" dirty="0" smtClean="0"/>
              <a:t>We support to use the L-part in the WUR signal at the beginning of the WUR preamble</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grpSp>
        <p:nvGrpSpPr>
          <p:cNvPr id="19" name="그룹 18"/>
          <p:cNvGrpSpPr/>
          <p:nvPr/>
        </p:nvGrpSpPr>
        <p:grpSpPr>
          <a:xfrm>
            <a:off x="2123728" y="5395969"/>
            <a:ext cx="5082424" cy="853063"/>
            <a:chOff x="1907704" y="5517232"/>
            <a:chExt cx="5082424" cy="853063"/>
          </a:xfrm>
        </p:grpSpPr>
        <p:sp>
          <p:nvSpPr>
            <p:cNvPr id="7" name="직사각형 6"/>
            <p:cNvSpPr/>
            <p:nvPr/>
          </p:nvSpPr>
          <p:spPr bwMode="auto">
            <a:xfrm>
              <a:off x="1907704" y="5517232"/>
              <a:ext cx="648072" cy="43316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200" dirty="0" smtClean="0">
                  <a:solidFill>
                    <a:schemeClr val="tx1"/>
                  </a:solidFill>
                </a:rPr>
                <a:t>L-STF</a:t>
              </a:r>
              <a:endParaRPr kumimoji="0" lang="ko-KR" altLang="en-US" sz="1200" b="0" i="0" u="none" strike="noStrike" cap="none" normalizeH="0" baseline="0" smtClean="0">
                <a:ln>
                  <a:noFill/>
                </a:ln>
                <a:solidFill>
                  <a:schemeClr val="tx1"/>
                </a:solidFill>
                <a:effectLst/>
              </a:endParaRPr>
            </a:p>
          </p:txBody>
        </p:sp>
        <p:sp>
          <p:nvSpPr>
            <p:cNvPr id="8" name="직사각형 7"/>
            <p:cNvSpPr/>
            <p:nvPr/>
          </p:nvSpPr>
          <p:spPr bwMode="auto">
            <a:xfrm>
              <a:off x="2555776" y="5517232"/>
              <a:ext cx="648072" cy="43316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L-LTF</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sp>
          <p:nvSpPr>
            <p:cNvPr id="9" name="직사각형 8"/>
            <p:cNvSpPr/>
            <p:nvPr/>
          </p:nvSpPr>
          <p:spPr bwMode="auto">
            <a:xfrm>
              <a:off x="3203848" y="5517232"/>
              <a:ext cx="648072" cy="43316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L-SIG</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sp>
          <p:nvSpPr>
            <p:cNvPr id="10" name="직사각형 9"/>
            <p:cNvSpPr/>
            <p:nvPr/>
          </p:nvSpPr>
          <p:spPr bwMode="auto">
            <a:xfrm>
              <a:off x="3851920" y="5517232"/>
              <a:ext cx="1584176" cy="43316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WUR-preamble part</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sp>
          <p:nvSpPr>
            <p:cNvPr id="11" name="직사각형 10"/>
            <p:cNvSpPr/>
            <p:nvPr/>
          </p:nvSpPr>
          <p:spPr bwMode="auto">
            <a:xfrm>
              <a:off x="5436096" y="5517232"/>
              <a:ext cx="648072" cy="43316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맑은 고딕" panose="020B0503020000020004" pitchFamily="50" charset="-127"/>
                  <a:ea typeface="맑은 고딕" panose="020B0503020000020004" pitchFamily="50" charset="-127"/>
                </a:rPr>
                <a:t>···</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sp>
          <p:nvSpPr>
            <p:cNvPr id="12" name="직사각형 11"/>
            <p:cNvSpPr/>
            <p:nvPr/>
          </p:nvSpPr>
          <p:spPr bwMode="auto">
            <a:xfrm>
              <a:off x="6084168" y="5517232"/>
              <a:ext cx="905960" cy="43316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WUR</a:t>
              </a:r>
              <a:r>
                <a:rPr kumimoji="0" lang="en-US" altLang="ko-KR" sz="1200" b="0" i="0" u="none" strike="noStrike" cap="none" normalizeH="0" dirty="0" smtClean="0">
                  <a:ln>
                    <a:noFill/>
                  </a:ln>
                  <a:solidFill>
                    <a:schemeClr val="tx1"/>
                  </a:solidFill>
                  <a:effectLst/>
                  <a:latin typeface="Times New Roman" pitchFamily="16" charset="0"/>
                  <a:ea typeface="MS Gothic" charset="-128"/>
                </a:rPr>
                <a:t> symbols</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cxnSp>
          <p:nvCxnSpPr>
            <p:cNvPr id="14" name="직선 연결선 13"/>
            <p:cNvCxnSpPr/>
            <p:nvPr/>
          </p:nvCxnSpPr>
          <p:spPr bwMode="auto">
            <a:xfrm>
              <a:off x="1907704" y="6094413"/>
              <a:ext cx="1944216" cy="0"/>
            </a:xfrm>
            <a:prstGeom prst="line">
              <a:avLst/>
            </a:prstGeom>
            <a:solidFill>
              <a:srgbClr val="00B8FF"/>
            </a:solidFill>
            <a:ln w="9525" cap="flat" cmpd="sng" algn="ctr">
              <a:solidFill>
                <a:schemeClr val="tx1"/>
              </a:solidFill>
              <a:prstDash val="solid"/>
              <a:round/>
              <a:headEnd type="arrow" w="med" len="med"/>
              <a:tailEnd type="arrow" w="med" len="med"/>
            </a:ln>
            <a:effectLst/>
          </p:spPr>
        </p:cxnSp>
        <p:cxnSp>
          <p:nvCxnSpPr>
            <p:cNvPr id="16" name="직선 연결선 15"/>
            <p:cNvCxnSpPr/>
            <p:nvPr/>
          </p:nvCxnSpPr>
          <p:spPr bwMode="auto">
            <a:xfrm flipV="1">
              <a:off x="3851920" y="6093296"/>
              <a:ext cx="3138208" cy="1117"/>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17" name="TextBox 16"/>
            <p:cNvSpPr txBox="1"/>
            <p:nvPr/>
          </p:nvSpPr>
          <p:spPr>
            <a:xfrm>
              <a:off x="2051720" y="6093296"/>
              <a:ext cx="1590500" cy="276999"/>
            </a:xfrm>
            <a:prstGeom prst="rect">
              <a:avLst/>
            </a:prstGeom>
            <a:noFill/>
          </p:spPr>
          <p:txBody>
            <a:bodyPr wrap="none" rtlCol="0">
              <a:spAutoFit/>
            </a:bodyPr>
            <a:lstStyle/>
            <a:p>
              <a:r>
                <a:rPr lang="en-US" altLang="ko-KR" sz="1200" dirty="0" smtClean="0">
                  <a:solidFill>
                    <a:schemeClr val="tx1"/>
                  </a:solidFill>
                </a:rPr>
                <a:t>L-Part, OFDM symbol</a:t>
              </a:r>
              <a:endParaRPr lang="ko-KR" altLang="en-US" sz="1200">
                <a:solidFill>
                  <a:schemeClr val="tx1"/>
                </a:solidFill>
              </a:endParaRPr>
            </a:p>
          </p:txBody>
        </p:sp>
        <p:sp>
          <p:nvSpPr>
            <p:cNvPr id="18" name="TextBox 17"/>
            <p:cNvSpPr txBox="1"/>
            <p:nvPr/>
          </p:nvSpPr>
          <p:spPr>
            <a:xfrm>
              <a:off x="4211960" y="6093296"/>
              <a:ext cx="1731564" cy="276999"/>
            </a:xfrm>
            <a:prstGeom prst="rect">
              <a:avLst/>
            </a:prstGeom>
            <a:noFill/>
          </p:spPr>
          <p:txBody>
            <a:bodyPr wrap="none" rtlCol="0">
              <a:spAutoFit/>
            </a:bodyPr>
            <a:lstStyle/>
            <a:p>
              <a:r>
                <a:rPr lang="en-US" altLang="ko-KR" sz="1200" dirty="0" smtClean="0">
                  <a:solidFill>
                    <a:schemeClr val="tx1"/>
                  </a:solidFill>
                </a:rPr>
                <a:t>WUR Part, OOK symbol</a:t>
              </a:r>
              <a:endParaRPr lang="ko-KR" altLang="en-US" sz="1200">
                <a:solidFill>
                  <a:schemeClr val="tx1"/>
                </a:solidFill>
              </a:endParaRPr>
            </a:p>
          </p:txBody>
        </p:sp>
      </p:grpSp>
      <p:sp>
        <p:nvSpPr>
          <p:cNvPr id="20" name="직사각형 19"/>
          <p:cNvSpPr/>
          <p:nvPr/>
        </p:nvSpPr>
        <p:spPr bwMode="auto">
          <a:xfrm>
            <a:off x="2081864" y="5373216"/>
            <a:ext cx="2016224" cy="486062"/>
          </a:xfrm>
          <a:prstGeom prst="rect">
            <a:avLst/>
          </a:prstGeom>
          <a:no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dirty="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4721143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Frame </a:t>
            </a:r>
            <a:r>
              <a:rPr lang="en-US" altLang="ko-KR" dirty="0"/>
              <a:t>Structure : </a:t>
            </a:r>
            <a:br>
              <a:rPr lang="en-US" altLang="ko-KR" dirty="0"/>
            </a:br>
            <a:r>
              <a:rPr lang="en-US" altLang="ko-KR" dirty="0" smtClean="0"/>
              <a:t>Preamble (2/4) –Time Synch</a:t>
            </a:r>
            <a:endParaRPr lang="ko-KR" altLang="en-US"/>
          </a:p>
        </p:txBody>
      </p:sp>
      <p:sp>
        <p:nvSpPr>
          <p:cNvPr id="3" name="내용 개체 틀 2"/>
          <p:cNvSpPr>
            <a:spLocks noGrp="1"/>
          </p:cNvSpPr>
          <p:nvPr>
            <p:ph idx="1"/>
          </p:nvPr>
        </p:nvSpPr>
        <p:spPr>
          <a:xfrm>
            <a:off x="685800" y="1981199"/>
            <a:ext cx="7770813" cy="4494213"/>
          </a:xfrm>
        </p:spPr>
        <p:txBody>
          <a:bodyPr>
            <a:normAutofit fontScale="55000" lnSpcReduction="20000"/>
          </a:bodyPr>
          <a:lstStyle/>
          <a:p>
            <a:pPr>
              <a:buFont typeface="Arial" panose="020B0604020202020204" pitchFamily="34" charset="0"/>
              <a:buChar char="•"/>
            </a:pPr>
            <a:r>
              <a:rPr lang="en-US" altLang="ko-KR" sz="3300" dirty="0" smtClean="0"/>
              <a:t>L-part is only for legacy devices rather than WUR devices (assuming the WUR receiver may not decode an OFDM signal) </a:t>
            </a:r>
          </a:p>
          <a:p>
            <a:pPr>
              <a:buFont typeface="Arial" panose="020B0604020202020204" pitchFamily="34" charset="0"/>
              <a:buChar char="•"/>
            </a:pPr>
            <a:endParaRPr lang="en-US" altLang="ko-KR" sz="2200" dirty="0"/>
          </a:p>
          <a:p>
            <a:pPr>
              <a:buFont typeface="Arial" panose="020B0604020202020204" pitchFamily="34" charset="0"/>
              <a:buChar char="•"/>
            </a:pPr>
            <a:r>
              <a:rPr lang="en-US" altLang="ko-KR" sz="3300" dirty="0" smtClean="0"/>
              <a:t>So, the timing synch. and packet detection should be done in the other part (e.g. WUR preamble) when the WUR devices receive a WUR signal</a:t>
            </a:r>
          </a:p>
          <a:p>
            <a:pPr>
              <a:buFont typeface="Symbol" panose="05050102010706020507" pitchFamily="18" charset="2"/>
              <a:buChar char="Þ"/>
            </a:pPr>
            <a:r>
              <a:rPr lang="en-US" altLang="ko-KR" sz="3300" dirty="0" smtClean="0"/>
              <a:t>It can be considered to </a:t>
            </a:r>
            <a:r>
              <a:rPr lang="en-US" altLang="ko-KR" sz="3300" dirty="0"/>
              <a:t>add </a:t>
            </a:r>
            <a:r>
              <a:rPr lang="en-US" altLang="ko-KR" sz="3300" dirty="0" smtClean="0"/>
              <a:t>a </a:t>
            </a:r>
            <a:r>
              <a:rPr lang="en-US" altLang="ko-KR" sz="3300" dirty="0"/>
              <a:t>WUR preamble right </a:t>
            </a:r>
            <a:r>
              <a:rPr lang="en-US" altLang="ko-KR" sz="3300" dirty="0" smtClean="0"/>
              <a:t>after the L-part  </a:t>
            </a:r>
          </a:p>
          <a:p>
            <a:pPr marL="0" indent="0"/>
            <a:endParaRPr lang="en-US" altLang="ko-KR" sz="2200" u="sng" dirty="0" smtClean="0"/>
          </a:p>
          <a:p>
            <a:pPr>
              <a:buFont typeface="Arial" panose="020B0604020202020204" pitchFamily="34" charset="0"/>
              <a:buChar char="•"/>
            </a:pPr>
            <a:r>
              <a:rPr lang="en-US" altLang="ko-KR" sz="3300" dirty="0" smtClean="0"/>
              <a:t>Candidate design on the WUR preamble with OOK signal</a:t>
            </a:r>
          </a:p>
          <a:p>
            <a:pPr lvl="1">
              <a:buFont typeface="Arial" panose="020B0604020202020204" pitchFamily="34" charset="0"/>
              <a:buChar char="•"/>
            </a:pPr>
            <a:r>
              <a:rPr lang="en-US" altLang="ko-KR" sz="2900" dirty="0" smtClean="0"/>
              <a:t>Timing synchronization: we can consider using a training field (symbols) after L-part</a:t>
            </a:r>
          </a:p>
          <a:p>
            <a:pPr lvl="2">
              <a:buFont typeface="Arial" panose="020B0604020202020204" pitchFamily="34" charset="0"/>
              <a:buChar char="•"/>
            </a:pPr>
            <a:r>
              <a:rPr lang="en-US" altLang="ko-KR" sz="2800" dirty="0"/>
              <a:t>An OOK ON symbol </a:t>
            </a:r>
            <a:r>
              <a:rPr lang="en-US" altLang="ko-KR" sz="2800" dirty="0" smtClean="0"/>
              <a:t>(“1”) is </a:t>
            </a:r>
            <a:r>
              <a:rPr lang="en-US" altLang="ko-KR" sz="2800" dirty="0"/>
              <a:t>used for </a:t>
            </a:r>
            <a:r>
              <a:rPr lang="en-US" altLang="ko-KR" sz="2800" dirty="0" smtClean="0"/>
              <a:t>the purpose of training </a:t>
            </a:r>
            <a:r>
              <a:rPr lang="en-US" altLang="ko-KR" sz="2800" dirty="0"/>
              <a:t>symbol</a:t>
            </a:r>
          </a:p>
          <a:p>
            <a:pPr lvl="3">
              <a:buFont typeface="Arial" panose="020B0604020202020204" pitchFamily="34" charset="0"/>
              <a:buChar char="•"/>
            </a:pPr>
            <a:r>
              <a:rPr lang="en-US" altLang="ko-KR" sz="2400" dirty="0" smtClean="0"/>
              <a:t>This training field can be repeated over more than 1 symbols</a:t>
            </a:r>
          </a:p>
          <a:p>
            <a:pPr lvl="3">
              <a:buFont typeface="Arial" panose="020B0604020202020204" pitchFamily="34" charset="0"/>
              <a:buChar char="•"/>
            </a:pPr>
            <a:r>
              <a:rPr lang="en-US" altLang="ko-KR" sz="2400" dirty="0" smtClean="0"/>
              <a:t>To minimize latency and preamble overhead, it </a:t>
            </a:r>
            <a:r>
              <a:rPr lang="en-US" altLang="ko-KR" sz="2400" dirty="0"/>
              <a:t>is desirable </a:t>
            </a:r>
            <a:r>
              <a:rPr lang="en-US" altLang="ko-KR" sz="2400" dirty="0" smtClean="0"/>
              <a:t>to </a:t>
            </a:r>
            <a:r>
              <a:rPr lang="en-US" altLang="ko-KR" sz="2400" dirty="0"/>
              <a:t>use </a:t>
            </a:r>
            <a:r>
              <a:rPr lang="en-US" altLang="ko-KR" sz="2400" dirty="0" smtClean="0"/>
              <a:t>a few </a:t>
            </a:r>
            <a:r>
              <a:rPr lang="en-US" altLang="ko-KR" sz="2400" dirty="0"/>
              <a:t>number of training </a:t>
            </a:r>
            <a:r>
              <a:rPr lang="en-US" altLang="ko-KR" sz="2400" dirty="0" smtClean="0"/>
              <a:t>symbols as possible</a:t>
            </a:r>
            <a:endParaRPr lang="en-US" altLang="ko-KR" sz="2400" dirty="0" smtClean="0"/>
          </a:p>
          <a:p>
            <a:pPr lvl="3">
              <a:buFont typeface="Arial" panose="020B0604020202020204" pitchFamily="34" charset="0"/>
              <a:buChar char="•"/>
            </a:pPr>
            <a:r>
              <a:rPr lang="en-US" altLang="ko-KR" sz="2400" dirty="0" smtClean="0"/>
              <a:t>Training field with </a:t>
            </a:r>
            <a:r>
              <a:rPr lang="en-US" altLang="ko-KR" sz="2400" dirty="0" smtClean="0"/>
              <a:t>a few </a:t>
            </a:r>
            <a:r>
              <a:rPr lang="en-US" altLang="ko-KR" sz="2400" dirty="0" smtClean="0"/>
              <a:t>symbols shows no </a:t>
            </a:r>
            <a:r>
              <a:rPr lang="en-US" altLang="ko-KR" sz="2400" dirty="0"/>
              <a:t>performance </a:t>
            </a:r>
            <a:r>
              <a:rPr lang="en-US" altLang="ko-KR" sz="2400" dirty="0" smtClean="0"/>
              <a:t>degradation compared to using larger number of training symbols </a:t>
            </a:r>
            <a:r>
              <a:rPr lang="en-US" altLang="ko-KR" sz="2400" dirty="0">
                <a:solidFill>
                  <a:schemeClr val="tx1"/>
                </a:solidFill>
              </a:rPr>
              <a:t>as shown in appendix </a:t>
            </a:r>
            <a:r>
              <a:rPr lang="en-US" altLang="ko-KR" sz="2400" dirty="0" smtClean="0">
                <a:solidFill>
                  <a:schemeClr val="tx1"/>
                </a:solidFill>
              </a:rPr>
              <a:t>A</a:t>
            </a:r>
          </a:p>
          <a:p>
            <a:pPr lvl="4">
              <a:buFont typeface="Arial" panose="020B0604020202020204" pitchFamily="34" charset="0"/>
              <a:buChar char="•"/>
            </a:pPr>
            <a:r>
              <a:rPr lang="en-US" altLang="ko-KR" sz="2400" dirty="0" smtClean="0">
                <a:solidFill>
                  <a:schemeClr val="tx1"/>
                </a:solidFill>
              </a:rPr>
              <a:t>But, we should take into account the power consumption in receiver, because we assumed dozen’s of samples within a symbol to be used for sync. So it’s expected  more symbols will be required if we want the similar performance with lower power consumption.</a:t>
            </a:r>
            <a:r>
              <a:rPr lang="ko-KR" altLang="en-US" sz="2400" smtClean="0">
                <a:solidFill>
                  <a:schemeClr val="tx1"/>
                </a:solidFill>
              </a:rPr>
              <a:t> </a:t>
            </a:r>
            <a:endParaRPr lang="en-US" altLang="ko-KR" sz="2400" dirty="0">
              <a:solidFill>
                <a:schemeClr val="tx1"/>
              </a:solidFill>
            </a:endParaRP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482542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Frame Structure </a:t>
            </a:r>
            <a:r>
              <a:rPr lang="en-US" altLang="ko-KR" dirty="0"/>
              <a:t>: </a:t>
            </a:r>
            <a:br>
              <a:rPr lang="en-US" altLang="ko-KR" dirty="0"/>
            </a:br>
            <a:r>
              <a:rPr lang="en-US" altLang="ko-KR" dirty="0"/>
              <a:t>Preamble </a:t>
            </a:r>
            <a:r>
              <a:rPr lang="en-US" altLang="ko-KR" dirty="0" smtClean="0"/>
              <a:t>(3/4) – Time Synch</a:t>
            </a:r>
            <a:endParaRPr lang="ko-KR" altLang="en-US"/>
          </a:p>
        </p:txBody>
      </p:sp>
      <p:sp>
        <p:nvSpPr>
          <p:cNvPr id="3" name="내용 개체 틀 2"/>
          <p:cNvSpPr>
            <a:spLocks noGrp="1"/>
          </p:cNvSpPr>
          <p:nvPr>
            <p:ph idx="1"/>
          </p:nvPr>
        </p:nvSpPr>
        <p:spPr/>
        <p:txBody>
          <a:bodyPr>
            <a:normAutofit/>
          </a:bodyPr>
          <a:lstStyle/>
          <a:p>
            <a:pPr lvl="2">
              <a:buFont typeface="Arial" panose="020B0604020202020204" pitchFamily="34" charset="0"/>
              <a:buChar char="•"/>
            </a:pPr>
            <a:r>
              <a:rPr lang="en-US" altLang="ko-KR" dirty="0" smtClean="0"/>
              <a:t>An OOK </a:t>
            </a:r>
            <a:r>
              <a:rPr lang="en-US" altLang="ko-KR" dirty="0"/>
              <a:t>OFF </a:t>
            </a:r>
            <a:r>
              <a:rPr lang="en-US" altLang="ko-KR" dirty="0" smtClean="0"/>
              <a:t>(“0”) symbol </a:t>
            </a:r>
            <a:r>
              <a:rPr lang="en-US" altLang="ko-KR" dirty="0"/>
              <a:t>can be </a:t>
            </a:r>
            <a:r>
              <a:rPr lang="en-US" altLang="ko-KR" dirty="0" smtClean="0"/>
              <a:t>inserted </a:t>
            </a:r>
            <a:r>
              <a:rPr lang="en-US" altLang="ko-KR" dirty="0"/>
              <a:t>after </a:t>
            </a:r>
            <a:r>
              <a:rPr lang="en-US" altLang="ko-KR" dirty="0" smtClean="0"/>
              <a:t>the last </a:t>
            </a:r>
            <a:r>
              <a:rPr lang="en-US" altLang="ko-KR" dirty="0"/>
              <a:t>training </a:t>
            </a:r>
            <a:r>
              <a:rPr lang="en-US" altLang="ko-KR" dirty="0" smtClean="0"/>
              <a:t>symbol </a:t>
            </a:r>
            <a:endParaRPr lang="en-US" altLang="ko-KR" dirty="0"/>
          </a:p>
          <a:p>
            <a:pPr lvl="3">
              <a:buFont typeface="Arial" panose="020B0604020202020204" pitchFamily="34" charset="0"/>
              <a:buChar char="•"/>
            </a:pPr>
            <a:r>
              <a:rPr lang="en-US" altLang="ko-KR" sz="1500" dirty="0" smtClean="0"/>
              <a:t>Only one OOK OFF symbol may be enough</a:t>
            </a:r>
          </a:p>
          <a:p>
            <a:pPr lvl="3">
              <a:buFont typeface="Arial" panose="020B0604020202020204" pitchFamily="34" charset="0"/>
              <a:buChar char="•"/>
            </a:pPr>
            <a:r>
              <a:rPr lang="en-US" altLang="ko-KR" sz="1500" dirty="0" smtClean="0"/>
              <a:t>By </a:t>
            </a:r>
            <a:r>
              <a:rPr lang="en-US" altLang="ko-KR" sz="1500" dirty="0"/>
              <a:t>using the </a:t>
            </a:r>
            <a:r>
              <a:rPr lang="en-US" altLang="ko-KR" sz="1500" dirty="0" smtClean="0"/>
              <a:t>OOK OFF </a:t>
            </a:r>
            <a:r>
              <a:rPr lang="en-US" altLang="ko-KR" sz="1500" dirty="0"/>
              <a:t>symbol at WUR </a:t>
            </a:r>
            <a:r>
              <a:rPr lang="en-US" altLang="ko-KR" sz="1500" dirty="0" smtClean="0"/>
              <a:t>preamble part, the WUR receiver </a:t>
            </a:r>
            <a:r>
              <a:rPr lang="en-US" altLang="ko-KR" sz="1500" dirty="0"/>
              <a:t>can </a:t>
            </a:r>
            <a:r>
              <a:rPr lang="en-US" altLang="ko-KR" sz="1500" dirty="0" smtClean="0"/>
              <a:t>recognize </a:t>
            </a:r>
            <a:r>
              <a:rPr lang="en-US" altLang="ko-KR" sz="1500" dirty="0"/>
              <a:t>the end of </a:t>
            </a:r>
            <a:r>
              <a:rPr lang="en-US" altLang="ko-KR" sz="1500" dirty="0" smtClean="0"/>
              <a:t>preamble</a:t>
            </a:r>
          </a:p>
          <a:p>
            <a:pPr lvl="3">
              <a:buFont typeface="Arial" panose="020B0604020202020204" pitchFamily="34" charset="0"/>
              <a:buChar char="•"/>
            </a:pPr>
            <a:r>
              <a:rPr lang="en-US" altLang="ko-KR" sz="1500" dirty="0" smtClean="0">
                <a:solidFill>
                  <a:schemeClr val="tx1"/>
                </a:solidFill>
              </a:rPr>
              <a:t>And, </a:t>
            </a:r>
            <a:r>
              <a:rPr lang="en-US" altLang="ko-KR" sz="1500" dirty="0">
                <a:solidFill>
                  <a:schemeClr val="tx1"/>
                </a:solidFill>
              </a:rPr>
              <a:t>it </a:t>
            </a:r>
            <a:r>
              <a:rPr lang="en-US" altLang="ko-KR" sz="1500" dirty="0" smtClean="0">
                <a:solidFill>
                  <a:schemeClr val="tx1"/>
                </a:solidFill>
              </a:rPr>
              <a:t>is</a:t>
            </a:r>
            <a:r>
              <a:rPr lang="ko-KR" altLang="en-US" sz="1500" smtClean="0">
                <a:solidFill>
                  <a:schemeClr val="tx1"/>
                </a:solidFill>
              </a:rPr>
              <a:t> </a:t>
            </a:r>
            <a:r>
              <a:rPr lang="en-US" altLang="ko-KR" sz="1500" dirty="0" smtClean="0">
                <a:solidFill>
                  <a:schemeClr val="tx1"/>
                </a:solidFill>
              </a:rPr>
              <a:t>able to help measuring the timing synch. </a:t>
            </a:r>
          </a:p>
          <a:p>
            <a:pPr lvl="4">
              <a:buFont typeface="Arial" panose="020B0604020202020204" pitchFamily="34" charset="0"/>
              <a:buChar char="•"/>
            </a:pPr>
            <a:r>
              <a:rPr lang="en-US" altLang="ko-KR" sz="1500" dirty="0">
                <a:solidFill>
                  <a:schemeClr val="tx1"/>
                </a:solidFill>
              </a:rPr>
              <a:t>I</a:t>
            </a:r>
            <a:r>
              <a:rPr lang="en-US" altLang="ko-KR" sz="1500" dirty="0" smtClean="0">
                <a:solidFill>
                  <a:schemeClr val="tx1"/>
                </a:solidFill>
              </a:rPr>
              <a:t>t can prevent data part from being used when performing the timing synch. with preamble because same OOK symbol can be used for data </a:t>
            </a:r>
            <a:endParaRPr lang="en-US" altLang="ko-KR" sz="1500" dirty="0">
              <a:solidFill>
                <a:schemeClr val="tx1"/>
              </a:solidFill>
            </a:endParaRPr>
          </a:p>
          <a:p>
            <a:pPr lvl="2">
              <a:buFont typeface="Arial" panose="020B0604020202020204" pitchFamily="34" charset="0"/>
              <a:buChar char="•"/>
            </a:pPr>
            <a:endParaRPr lang="en-US" altLang="ko-KR" sz="1400" dirty="0" smtClean="0"/>
          </a:p>
          <a:p>
            <a:pPr lvl="2">
              <a:buFont typeface="Arial" panose="020B0604020202020204" pitchFamily="34" charset="0"/>
              <a:buChar char="•"/>
            </a:pPr>
            <a:endParaRPr lang="en-US" altLang="ko-KR" sz="1400" dirty="0"/>
          </a:p>
          <a:p>
            <a:pPr lvl="2">
              <a:buFont typeface="Arial" panose="020B0604020202020204" pitchFamily="34" charset="0"/>
              <a:buChar char="•"/>
            </a:pPr>
            <a:endParaRPr lang="en-US" altLang="ko-KR" sz="1400" dirty="0" smtClean="0"/>
          </a:p>
          <a:p>
            <a:pPr lvl="2">
              <a:buFont typeface="Arial" panose="020B0604020202020204" pitchFamily="34" charset="0"/>
              <a:buChar char="•"/>
            </a:pPr>
            <a:endParaRPr lang="en-US" altLang="ko-KR" sz="1400" dirty="0" smtClean="0"/>
          </a:p>
          <a:p>
            <a:pPr lvl="2">
              <a:buFont typeface="Arial" panose="020B0604020202020204" pitchFamily="34" charset="0"/>
              <a:buChar char="•"/>
            </a:pPr>
            <a:endParaRPr lang="en-US" altLang="ko-KR" dirty="0" smtClean="0"/>
          </a:p>
          <a:p>
            <a:pPr lvl="2">
              <a:buFont typeface="Arial" panose="020B0604020202020204" pitchFamily="34" charset="0"/>
              <a:buChar char="•"/>
            </a:pPr>
            <a:endParaRPr lang="en-US" altLang="ko-KR" dirty="0" smtClean="0"/>
          </a:p>
          <a:p>
            <a:pPr lvl="2">
              <a:buFont typeface="Arial" panose="020B0604020202020204" pitchFamily="34" charset="0"/>
              <a:buChar char="•"/>
            </a:pPr>
            <a:endParaRPr lang="en-US" altLang="ko-KR" dirty="0" smtClean="0"/>
          </a:p>
          <a:p>
            <a:pPr lvl="2">
              <a:buFont typeface="Arial" panose="020B0604020202020204" pitchFamily="34" charset="0"/>
              <a:buChar char="•"/>
            </a:pPr>
            <a:endParaRPr lang="en-US" altLang="ko-KR" dirty="0" smtClean="0">
              <a:solidFill>
                <a:schemeClr val="accent2"/>
              </a:solidFill>
            </a:endParaRP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grpSp>
        <p:nvGrpSpPr>
          <p:cNvPr id="57" name="그룹 56"/>
          <p:cNvGrpSpPr/>
          <p:nvPr/>
        </p:nvGrpSpPr>
        <p:grpSpPr>
          <a:xfrm>
            <a:off x="2843213" y="4581525"/>
            <a:ext cx="4597498" cy="1597026"/>
            <a:chOff x="2843213" y="4581525"/>
            <a:chExt cx="4597498" cy="1597026"/>
          </a:xfrm>
        </p:grpSpPr>
        <p:sp>
          <p:nvSpPr>
            <p:cNvPr id="9" name="AutoShape 3"/>
            <p:cNvSpPr>
              <a:spLocks noChangeAspect="1" noChangeArrowheads="1" noTextEdit="1"/>
            </p:cNvSpPr>
            <p:nvPr/>
          </p:nvSpPr>
          <p:spPr bwMode="auto">
            <a:xfrm>
              <a:off x="2843213" y="4581525"/>
              <a:ext cx="4240212"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92675" y="5362575"/>
              <a:ext cx="841375" cy="58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7"/>
            <p:cNvSpPr>
              <a:spLocks noChangeArrowheads="1"/>
            </p:cNvSpPr>
            <p:nvPr/>
          </p:nvSpPr>
          <p:spPr bwMode="auto">
            <a:xfrm>
              <a:off x="4957763" y="5402263"/>
              <a:ext cx="685800" cy="4318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pic>
          <p:nvPicPr>
            <p:cNvPr id="1032"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7363" y="5362575"/>
              <a:ext cx="854075" cy="58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a:spLocks noChangeArrowheads="1"/>
            </p:cNvSpPr>
            <p:nvPr/>
          </p:nvSpPr>
          <p:spPr bwMode="auto">
            <a:xfrm>
              <a:off x="5643563" y="5402263"/>
              <a:ext cx="685800" cy="4318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pic>
          <p:nvPicPr>
            <p:cNvPr id="1035"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88224" y="5362575"/>
              <a:ext cx="852487" cy="58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3"/>
            <p:cNvSpPr>
              <a:spLocks noChangeArrowheads="1"/>
            </p:cNvSpPr>
            <p:nvPr/>
          </p:nvSpPr>
          <p:spPr bwMode="auto">
            <a:xfrm>
              <a:off x="6661249" y="5402263"/>
              <a:ext cx="685800" cy="4318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13" name="Line 14"/>
            <p:cNvSpPr>
              <a:spLocks noChangeShapeType="1"/>
            </p:cNvSpPr>
            <p:nvPr/>
          </p:nvSpPr>
          <p:spPr bwMode="auto">
            <a:xfrm flipV="1">
              <a:off x="4957763" y="4641850"/>
              <a:ext cx="0" cy="760413"/>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15" name="Line 16"/>
            <p:cNvSpPr>
              <a:spLocks noChangeShapeType="1"/>
            </p:cNvSpPr>
            <p:nvPr/>
          </p:nvSpPr>
          <p:spPr bwMode="auto">
            <a:xfrm>
              <a:off x="5035549" y="4883150"/>
              <a:ext cx="2211485" cy="7938"/>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16" name="Freeform 17"/>
            <p:cNvSpPr>
              <a:spLocks/>
            </p:cNvSpPr>
            <p:nvPr/>
          </p:nvSpPr>
          <p:spPr bwMode="auto">
            <a:xfrm>
              <a:off x="4957763" y="4832350"/>
              <a:ext cx="103187" cy="103188"/>
            </a:xfrm>
            <a:custGeom>
              <a:avLst/>
              <a:gdLst>
                <a:gd name="T0" fmla="*/ 0 w 129"/>
                <a:gd name="T1" fmla="*/ 64 h 129"/>
                <a:gd name="T2" fmla="*/ 129 w 129"/>
                <a:gd name="T3" fmla="*/ 0 h 129"/>
                <a:gd name="T4" fmla="*/ 129 w 129"/>
                <a:gd name="T5" fmla="*/ 129 h 129"/>
                <a:gd name="T6" fmla="*/ 0 w 129"/>
                <a:gd name="T7" fmla="*/ 64 h 129"/>
              </a:gdLst>
              <a:ahLst/>
              <a:cxnLst>
                <a:cxn ang="0">
                  <a:pos x="T0" y="T1"/>
                </a:cxn>
                <a:cxn ang="0">
                  <a:pos x="T2" y="T3"/>
                </a:cxn>
                <a:cxn ang="0">
                  <a:pos x="T4" y="T5"/>
                </a:cxn>
                <a:cxn ang="0">
                  <a:pos x="T6" y="T7"/>
                </a:cxn>
              </a:cxnLst>
              <a:rect l="0" t="0" r="r" b="b"/>
              <a:pathLst>
                <a:path w="129" h="129">
                  <a:moveTo>
                    <a:pt x="0" y="64"/>
                  </a:moveTo>
                  <a:lnTo>
                    <a:pt x="129" y="0"/>
                  </a:lnTo>
                  <a:cubicBezTo>
                    <a:pt x="108" y="41"/>
                    <a:pt x="108" y="88"/>
                    <a:pt x="129" y="129"/>
                  </a:cubicBezTo>
                  <a:lnTo>
                    <a:pt x="0" y="64"/>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7" name="Freeform 18"/>
            <p:cNvSpPr>
              <a:spLocks/>
            </p:cNvSpPr>
            <p:nvPr/>
          </p:nvSpPr>
          <p:spPr bwMode="auto">
            <a:xfrm>
              <a:off x="7247036" y="4832350"/>
              <a:ext cx="103187" cy="103188"/>
            </a:xfrm>
            <a:custGeom>
              <a:avLst/>
              <a:gdLst>
                <a:gd name="T0" fmla="*/ 129 w 129"/>
                <a:gd name="T1" fmla="*/ 64 h 129"/>
                <a:gd name="T2" fmla="*/ 0 w 129"/>
                <a:gd name="T3" fmla="*/ 129 h 129"/>
                <a:gd name="T4" fmla="*/ 0 w 129"/>
                <a:gd name="T5" fmla="*/ 0 h 129"/>
                <a:gd name="T6" fmla="*/ 129 w 129"/>
                <a:gd name="T7" fmla="*/ 64 h 129"/>
              </a:gdLst>
              <a:ahLst/>
              <a:cxnLst>
                <a:cxn ang="0">
                  <a:pos x="T0" y="T1"/>
                </a:cxn>
                <a:cxn ang="0">
                  <a:pos x="T2" y="T3"/>
                </a:cxn>
                <a:cxn ang="0">
                  <a:pos x="T4" y="T5"/>
                </a:cxn>
                <a:cxn ang="0">
                  <a:pos x="T6" y="T7"/>
                </a:cxn>
              </a:cxnLst>
              <a:rect l="0" t="0" r="r" b="b"/>
              <a:pathLst>
                <a:path w="129" h="129">
                  <a:moveTo>
                    <a:pt x="129" y="64"/>
                  </a:moveTo>
                  <a:lnTo>
                    <a:pt x="0" y="129"/>
                  </a:lnTo>
                  <a:cubicBezTo>
                    <a:pt x="21" y="88"/>
                    <a:pt x="21" y="41"/>
                    <a:pt x="0" y="0"/>
                  </a:cubicBezTo>
                  <a:lnTo>
                    <a:pt x="129" y="64"/>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8" name="Line 19"/>
            <p:cNvSpPr>
              <a:spLocks noChangeShapeType="1"/>
            </p:cNvSpPr>
            <p:nvPr/>
          </p:nvSpPr>
          <p:spPr bwMode="auto">
            <a:xfrm flipV="1">
              <a:off x="7347049" y="4641850"/>
              <a:ext cx="3175" cy="1192213"/>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19" name="Rectangle 20"/>
            <p:cNvSpPr>
              <a:spLocks noChangeArrowheads="1"/>
            </p:cNvSpPr>
            <p:nvPr/>
          </p:nvSpPr>
          <p:spPr bwMode="auto">
            <a:xfrm>
              <a:off x="5603875" y="4651375"/>
              <a:ext cx="1120775"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300" b="0" i="0" u="none" strike="noStrike" cap="none" normalizeH="0" baseline="0" smtClean="0">
                  <a:ln>
                    <a:noFill/>
                  </a:ln>
                  <a:solidFill>
                    <a:srgbClr val="000000"/>
                  </a:solidFill>
                  <a:effectLst/>
                  <a:latin typeface="Calibri" panose="020F0502020204030204" pitchFamily="34" charset="0"/>
                </a:rPr>
                <a:t>Preamble part</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20" name="Rectangle 21"/>
            <p:cNvSpPr>
              <a:spLocks noChangeArrowheads="1"/>
            </p:cNvSpPr>
            <p:nvPr/>
          </p:nvSpPr>
          <p:spPr bwMode="auto">
            <a:xfrm>
              <a:off x="5116513" y="5099050"/>
              <a:ext cx="1184275" cy="20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0" i="0" u="none" strike="noStrike" cap="none" normalizeH="0" baseline="0" smtClean="0">
                  <a:ln>
                    <a:noFill/>
                  </a:ln>
                  <a:solidFill>
                    <a:srgbClr val="000000"/>
                  </a:solidFill>
                  <a:effectLst/>
                  <a:latin typeface="Calibri" panose="020F0502020204030204" pitchFamily="34" charset="0"/>
                </a:rPr>
                <a:t>Repetition of same </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21" name="Rectangle 22"/>
            <p:cNvSpPr>
              <a:spLocks noChangeArrowheads="1"/>
            </p:cNvSpPr>
            <p:nvPr/>
          </p:nvSpPr>
          <p:spPr bwMode="auto">
            <a:xfrm>
              <a:off x="5440363" y="5260975"/>
              <a:ext cx="522287" cy="24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0" i="0" u="none" strike="noStrike" cap="none" normalizeH="0" baseline="0" smtClean="0">
                  <a:ln>
                    <a:noFill/>
                  </a:ln>
                  <a:solidFill>
                    <a:srgbClr val="000000"/>
                  </a:solidFill>
                  <a:effectLst/>
                  <a:latin typeface="Calibri" panose="020F0502020204030204" pitchFamily="34" charset="0"/>
                </a:rPr>
                <a:t>symbol</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22" name="Rectangle 23"/>
            <p:cNvSpPr>
              <a:spLocks noChangeArrowheads="1"/>
            </p:cNvSpPr>
            <p:nvPr/>
          </p:nvSpPr>
          <p:spPr bwMode="auto">
            <a:xfrm>
              <a:off x="6672361" y="5538788"/>
              <a:ext cx="738187" cy="20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0" i="0" u="none" strike="noStrike" cap="none" normalizeH="0" baseline="0" dirty="0" smtClean="0">
                  <a:ln>
                    <a:noFill/>
                  </a:ln>
                  <a:solidFill>
                    <a:srgbClr val="000000"/>
                  </a:solidFill>
                  <a:effectLst/>
                  <a:latin typeface="Calibri" panose="020F0502020204030204" pitchFamily="34" charset="0"/>
                </a:rPr>
                <a:t>OFF symbol</a:t>
              </a:r>
              <a:endParaRPr kumimoji="0" lang="ko-KR" altLang="ko-KR" sz="1800" b="0" i="0" u="none" strike="noStrike" cap="none" normalizeH="0" baseline="0" dirty="0" smtClean="0">
                <a:ln>
                  <a:noFill/>
                </a:ln>
                <a:solidFill>
                  <a:schemeClr val="tx1"/>
                </a:solidFill>
                <a:effectLst/>
                <a:latin typeface="Arial" panose="020B0604020202020204" pitchFamily="34" charset="0"/>
              </a:endParaRPr>
            </a:p>
          </p:txBody>
        </p:sp>
        <p:sp>
          <p:nvSpPr>
            <p:cNvPr id="23" name="Rectangle 24"/>
            <p:cNvSpPr>
              <a:spLocks noChangeArrowheads="1"/>
            </p:cNvSpPr>
            <p:nvPr/>
          </p:nvSpPr>
          <p:spPr bwMode="auto">
            <a:xfrm>
              <a:off x="5083175" y="5454650"/>
              <a:ext cx="611187" cy="24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0" i="0" u="none" strike="noStrike" cap="none" normalizeH="0" baseline="0" dirty="0" smtClean="0">
                  <a:ln>
                    <a:noFill/>
                  </a:ln>
                  <a:solidFill>
                    <a:srgbClr val="000000"/>
                  </a:solidFill>
                  <a:effectLst/>
                  <a:latin typeface="Calibri" panose="020F0502020204030204" pitchFamily="34" charset="0"/>
                </a:rPr>
                <a:t>Training </a:t>
              </a:r>
              <a:endParaRPr kumimoji="0" lang="ko-KR" altLang="ko-KR" sz="1800" b="0" i="0" u="none" strike="noStrike" cap="none" normalizeH="0" baseline="0" dirty="0" smtClean="0">
                <a:ln>
                  <a:noFill/>
                </a:ln>
                <a:solidFill>
                  <a:schemeClr val="tx1"/>
                </a:solidFill>
                <a:effectLst/>
                <a:latin typeface="Arial" panose="020B0604020202020204" pitchFamily="34" charset="0"/>
              </a:endParaRPr>
            </a:p>
          </p:txBody>
        </p:sp>
        <p:sp>
          <p:nvSpPr>
            <p:cNvPr id="24" name="Rectangle 25"/>
            <p:cNvSpPr>
              <a:spLocks noChangeArrowheads="1"/>
            </p:cNvSpPr>
            <p:nvPr/>
          </p:nvSpPr>
          <p:spPr bwMode="auto">
            <a:xfrm>
              <a:off x="5068888" y="5618163"/>
              <a:ext cx="53498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0" i="0" u="none" strike="noStrike" cap="none" normalizeH="0" baseline="0" smtClean="0">
                  <a:ln>
                    <a:noFill/>
                  </a:ln>
                  <a:solidFill>
                    <a:srgbClr val="000000"/>
                  </a:solidFill>
                  <a:effectLst/>
                  <a:latin typeface="Calibri" panose="020F0502020204030204" pitchFamily="34" charset="0"/>
                </a:rPr>
                <a:t>Symbol</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25" name="Rectangle 26"/>
            <p:cNvSpPr>
              <a:spLocks noChangeArrowheads="1"/>
            </p:cNvSpPr>
            <p:nvPr/>
          </p:nvSpPr>
          <p:spPr bwMode="auto">
            <a:xfrm>
              <a:off x="5475288" y="5618163"/>
              <a:ext cx="15398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0" i="0" u="none" strike="noStrike" cap="none" normalizeH="0" baseline="0" smtClean="0">
                  <a:ln>
                    <a:noFill/>
                  </a:ln>
                  <a:solidFill>
                    <a:srgbClr val="000000"/>
                  </a:solidFill>
                  <a:effectLst/>
                  <a:latin typeface="Calibri" panose="020F0502020204030204" pitchFamily="34" charset="0"/>
                </a:rPr>
                <a:t>1</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26" name="Rectangle 27"/>
            <p:cNvSpPr>
              <a:spLocks noChangeArrowheads="1"/>
            </p:cNvSpPr>
            <p:nvPr/>
          </p:nvSpPr>
          <p:spPr bwMode="auto">
            <a:xfrm>
              <a:off x="5768975" y="5454650"/>
              <a:ext cx="611187" cy="24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0" i="0" u="none" strike="noStrike" cap="none" normalizeH="0" baseline="0" dirty="0" smtClean="0">
                  <a:ln>
                    <a:noFill/>
                  </a:ln>
                  <a:solidFill>
                    <a:srgbClr val="000000"/>
                  </a:solidFill>
                  <a:effectLst/>
                  <a:latin typeface="Calibri" panose="020F0502020204030204" pitchFamily="34" charset="0"/>
                </a:rPr>
                <a:t>Training </a:t>
              </a:r>
              <a:endParaRPr kumimoji="0" lang="ko-KR" altLang="ko-KR" sz="1800" b="0" i="0" u="none" strike="noStrike" cap="none" normalizeH="0" baseline="0" dirty="0" smtClean="0">
                <a:ln>
                  <a:noFill/>
                </a:ln>
                <a:solidFill>
                  <a:schemeClr val="tx1"/>
                </a:solidFill>
                <a:effectLst/>
                <a:latin typeface="Arial" panose="020B0604020202020204" pitchFamily="34" charset="0"/>
              </a:endParaRPr>
            </a:p>
          </p:txBody>
        </p:sp>
        <p:sp>
          <p:nvSpPr>
            <p:cNvPr id="27" name="Rectangle 28"/>
            <p:cNvSpPr>
              <a:spLocks noChangeArrowheads="1"/>
            </p:cNvSpPr>
            <p:nvPr/>
          </p:nvSpPr>
          <p:spPr bwMode="auto">
            <a:xfrm>
              <a:off x="5754688" y="5618163"/>
              <a:ext cx="53498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0" i="0" u="none" strike="noStrike" cap="none" normalizeH="0" baseline="0" smtClean="0">
                  <a:ln>
                    <a:noFill/>
                  </a:ln>
                  <a:solidFill>
                    <a:srgbClr val="000000"/>
                  </a:solidFill>
                  <a:effectLst/>
                  <a:latin typeface="Calibri" panose="020F0502020204030204" pitchFamily="34" charset="0"/>
                </a:rPr>
                <a:t>Symbol</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28" name="Rectangle 29"/>
            <p:cNvSpPr>
              <a:spLocks noChangeArrowheads="1"/>
            </p:cNvSpPr>
            <p:nvPr/>
          </p:nvSpPr>
          <p:spPr bwMode="auto">
            <a:xfrm>
              <a:off x="6161088" y="5618163"/>
              <a:ext cx="15398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0" i="0" u="none" strike="noStrike" cap="none" normalizeH="0" baseline="0" smtClean="0">
                  <a:ln>
                    <a:noFill/>
                  </a:ln>
                  <a:solidFill>
                    <a:srgbClr val="000000"/>
                  </a:solidFill>
                  <a:effectLst/>
                  <a:latin typeface="Calibri" panose="020F0502020204030204" pitchFamily="34" charset="0"/>
                </a:rPr>
                <a:t>2</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29" name="Line 30"/>
            <p:cNvSpPr>
              <a:spLocks noChangeShapeType="1"/>
            </p:cNvSpPr>
            <p:nvPr/>
          </p:nvSpPr>
          <p:spPr bwMode="auto">
            <a:xfrm flipV="1">
              <a:off x="5035550" y="5934075"/>
              <a:ext cx="534987" cy="635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30" name="Freeform 31"/>
            <p:cNvSpPr>
              <a:spLocks/>
            </p:cNvSpPr>
            <p:nvPr/>
          </p:nvSpPr>
          <p:spPr bwMode="auto">
            <a:xfrm>
              <a:off x="4957763" y="5889625"/>
              <a:ext cx="103187" cy="101600"/>
            </a:xfrm>
            <a:custGeom>
              <a:avLst/>
              <a:gdLst>
                <a:gd name="T0" fmla="*/ 0 w 129"/>
                <a:gd name="T1" fmla="*/ 66 h 128"/>
                <a:gd name="T2" fmla="*/ 128 w 129"/>
                <a:gd name="T3" fmla="*/ 0 h 128"/>
                <a:gd name="T4" fmla="*/ 129 w 129"/>
                <a:gd name="T5" fmla="*/ 128 h 128"/>
                <a:gd name="T6" fmla="*/ 0 w 129"/>
                <a:gd name="T7" fmla="*/ 66 h 128"/>
              </a:gdLst>
              <a:ahLst/>
              <a:cxnLst>
                <a:cxn ang="0">
                  <a:pos x="T0" y="T1"/>
                </a:cxn>
                <a:cxn ang="0">
                  <a:pos x="T2" y="T3"/>
                </a:cxn>
                <a:cxn ang="0">
                  <a:pos x="T4" y="T5"/>
                </a:cxn>
                <a:cxn ang="0">
                  <a:pos x="T6" y="T7"/>
                </a:cxn>
              </a:cxnLst>
              <a:rect l="0" t="0" r="r" b="b"/>
              <a:pathLst>
                <a:path w="129" h="128">
                  <a:moveTo>
                    <a:pt x="0" y="66"/>
                  </a:moveTo>
                  <a:lnTo>
                    <a:pt x="128" y="0"/>
                  </a:lnTo>
                  <a:cubicBezTo>
                    <a:pt x="108" y="40"/>
                    <a:pt x="109" y="88"/>
                    <a:pt x="129" y="128"/>
                  </a:cubicBezTo>
                  <a:lnTo>
                    <a:pt x="0" y="6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31" name="Freeform 32"/>
            <p:cNvSpPr>
              <a:spLocks/>
            </p:cNvSpPr>
            <p:nvPr/>
          </p:nvSpPr>
          <p:spPr bwMode="auto">
            <a:xfrm>
              <a:off x="5545138" y="5883275"/>
              <a:ext cx="103187" cy="103188"/>
            </a:xfrm>
            <a:custGeom>
              <a:avLst/>
              <a:gdLst>
                <a:gd name="T0" fmla="*/ 129 w 129"/>
                <a:gd name="T1" fmla="*/ 63 h 129"/>
                <a:gd name="T2" fmla="*/ 1 w 129"/>
                <a:gd name="T3" fmla="*/ 129 h 129"/>
                <a:gd name="T4" fmla="*/ 0 w 129"/>
                <a:gd name="T5" fmla="*/ 0 h 129"/>
                <a:gd name="T6" fmla="*/ 129 w 129"/>
                <a:gd name="T7" fmla="*/ 63 h 129"/>
              </a:gdLst>
              <a:ahLst/>
              <a:cxnLst>
                <a:cxn ang="0">
                  <a:pos x="T0" y="T1"/>
                </a:cxn>
                <a:cxn ang="0">
                  <a:pos x="T2" y="T3"/>
                </a:cxn>
                <a:cxn ang="0">
                  <a:pos x="T4" y="T5"/>
                </a:cxn>
                <a:cxn ang="0">
                  <a:pos x="T6" y="T7"/>
                </a:cxn>
              </a:cxnLst>
              <a:rect l="0" t="0" r="r" b="b"/>
              <a:pathLst>
                <a:path w="129" h="129">
                  <a:moveTo>
                    <a:pt x="129" y="63"/>
                  </a:moveTo>
                  <a:lnTo>
                    <a:pt x="1" y="129"/>
                  </a:lnTo>
                  <a:cubicBezTo>
                    <a:pt x="21" y="88"/>
                    <a:pt x="21" y="40"/>
                    <a:pt x="0" y="0"/>
                  </a:cubicBezTo>
                  <a:lnTo>
                    <a:pt x="129" y="63"/>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32" name="Rectangle 33"/>
            <p:cNvSpPr>
              <a:spLocks noChangeArrowheads="1"/>
            </p:cNvSpPr>
            <p:nvPr/>
          </p:nvSpPr>
          <p:spPr bwMode="auto">
            <a:xfrm>
              <a:off x="5232400" y="5935663"/>
              <a:ext cx="152400" cy="24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0" i="0" u="none" strike="noStrike" cap="none" normalizeH="0" baseline="0" smtClean="0">
                  <a:ln>
                    <a:noFill/>
                  </a:ln>
                  <a:solidFill>
                    <a:srgbClr val="000000"/>
                  </a:solidFill>
                  <a:effectLst/>
                  <a:latin typeface="Calibri" panose="020F0502020204030204" pitchFamily="34" charset="0"/>
                </a:rPr>
                <a:t>4</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33" name="Rectangle 34"/>
            <p:cNvSpPr>
              <a:spLocks noChangeArrowheads="1"/>
            </p:cNvSpPr>
            <p:nvPr/>
          </p:nvSpPr>
          <p:spPr bwMode="auto">
            <a:xfrm>
              <a:off x="5300663" y="5935663"/>
              <a:ext cx="255587" cy="24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0" i="0" u="none" strike="noStrike" cap="none" normalizeH="0" baseline="0" smtClean="0">
                  <a:ln>
                    <a:noFill/>
                  </a:ln>
                  <a:solidFill>
                    <a:srgbClr val="000000"/>
                  </a:solidFill>
                  <a:effectLst/>
                  <a:latin typeface="Calibri" panose="020F0502020204030204" pitchFamily="34" charset="0"/>
                </a:rPr>
                <a:t>us </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pic>
          <p:nvPicPr>
            <p:cNvPr id="1062" name="Picture 3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43213" y="5362575"/>
              <a:ext cx="839787"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Rectangle 40"/>
            <p:cNvSpPr>
              <a:spLocks noChangeArrowheads="1"/>
            </p:cNvSpPr>
            <p:nvPr/>
          </p:nvSpPr>
          <p:spPr bwMode="auto">
            <a:xfrm>
              <a:off x="2908300" y="5408613"/>
              <a:ext cx="685800" cy="430213"/>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pic>
          <p:nvPicPr>
            <p:cNvPr id="1065" name="Picture 4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17900" y="5362575"/>
              <a:ext cx="854075"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Rectangle 43"/>
            <p:cNvSpPr>
              <a:spLocks noChangeArrowheads="1"/>
            </p:cNvSpPr>
            <p:nvPr/>
          </p:nvSpPr>
          <p:spPr bwMode="auto">
            <a:xfrm>
              <a:off x="3594100" y="5408613"/>
              <a:ext cx="684212" cy="430213"/>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39" name="Rectangle 44"/>
            <p:cNvSpPr>
              <a:spLocks noChangeArrowheads="1"/>
            </p:cNvSpPr>
            <p:nvPr/>
          </p:nvSpPr>
          <p:spPr bwMode="auto">
            <a:xfrm>
              <a:off x="4278313" y="5408613"/>
              <a:ext cx="687387" cy="430213"/>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40" name="Rectangle 45"/>
            <p:cNvSpPr>
              <a:spLocks noChangeArrowheads="1"/>
            </p:cNvSpPr>
            <p:nvPr/>
          </p:nvSpPr>
          <p:spPr bwMode="auto">
            <a:xfrm>
              <a:off x="4487863" y="5541963"/>
              <a:ext cx="1397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0" i="0" u="none" strike="noStrike" cap="none" normalizeH="0" baseline="0" smtClean="0">
                  <a:ln>
                    <a:noFill/>
                  </a:ln>
                  <a:solidFill>
                    <a:srgbClr val="000000"/>
                  </a:solidFill>
                  <a:effectLst/>
                  <a:latin typeface="Calibri" panose="020F0502020204030204" pitchFamily="34" charset="0"/>
                </a:rPr>
                <a:t>L</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41" name="Rectangle 46"/>
            <p:cNvSpPr>
              <a:spLocks noChangeArrowheads="1"/>
            </p:cNvSpPr>
            <p:nvPr/>
          </p:nvSpPr>
          <p:spPr bwMode="auto">
            <a:xfrm>
              <a:off x="4545013" y="5541963"/>
              <a:ext cx="1270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0" i="0" u="none" strike="noStrike" cap="none" normalizeH="0" baseline="0" smtClean="0">
                  <a:ln>
                    <a:noFill/>
                  </a:ln>
                  <a:solidFill>
                    <a:srgbClr val="000000"/>
                  </a:solidFill>
                  <a:effectLst/>
                  <a:latin typeface="Calibri" panose="020F0502020204030204" pitchFamily="34" charset="0"/>
                </a:rPr>
                <a:t>-</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42" name="Rectangle 47"/>
            <p:cNvSpPr>
              <a:spLocks noChangeArrowheads="1"/>
            </p:cNvSpPr>
            <p:nvPr/>
          </p:nvSpPr>
          <p:spPr bwMode="auto">
            <a:xfrm>
              <a:off x="4586288" y="5541963"/>
              <a:ext cx="2794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0" i="0" u="none" strike="noStrike" cap="none" normalizeH="0" baseline="0" smtClean="0">
                  <a:ln>
                    <a:noFill/>
                  </a:ln>
                  <a:solidFill>
                    <a:srgbClr val="000000"/>
                  </a:solidFill>
                  <a:effectLst/>
                  <a:latin typeface="Calibri" panose="020F0502020204030204" pitchFamily="34" charset="0"/>
                </a:rPr>
                <a:t>SIG</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43" name="Rectangle 48"/>
            <p:cNvSpPr>
              <a:spLocks noChangeArrowheads="1"/>
            </p:cNvSpPr>
            <p:nvPr/>
          </p:nvSpPr>
          <p:spPr bwMode="auto">
            <a:xfrm>
              <a:off x="3111500" y="5541963"/>
              <a:ext cx="1397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0" i="0" u="none" strike="noStrike" cap="none" normalizeH="0" baseline="0" smtClean="0">
                  <a:ln>
                    <a:noFill/>
                  </a:ln>
                  <a:solidFill>
                    <a:srgbClr val="000000"/>
                  </a:solidFill>
                  <a:effectLst/>
                  <a:latin typeface="Calibri" panose="020F0502020204030204" pitchFamily="34" charset="0"/>
                </a:rPr>
                <a:t>L</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44" name="Rectangle 49"/>
            <p:cNvSpPr>
              <a:spLocks noChangeArrowheads="1"/>
            </p:cNvSpPr>
            <p:nvPr/>
          </p:nvSpPr>
          <p:spPr bwMode="auto">
            <a:xfrm>
              <a:off x="3168650" y="5541963"/>
              <a:ext cx="1270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0" i="0" u="none" strike="noStrike" cap="none" normalizeH="0" baseline="0" smtClean="0">
                  <a:ln>
                    <a:noFill/>
                  </a:ln>
                  <a:solidFill>
                    <a:srgbClr val="000000"/>
                  </a:solidFill>
                  <a:effectLst/>
                  <a:latin typeface="Calibri" panose="020F0502020204030204" pitchFamily="34" charset="0"/>
                </a:rPr>
                <a:t>-</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45" name="Rectangle 50"/>
            <p:cNvSpPr>
              <a:spLocks noChangeArrowheads="1"/>
            </p:cNvSpPr>
            <p:nvPr/>
          </p:nvSpPr>
          <p:spPr bwMode="auto">
            <a:xfrm>
              <a:off x="3209925" y="5541963"/>
              <a:ext cx="29368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0" i="0" u="none" strike="noStrike" cap="none" normalizeH="0" baseline="0" smtClean="0">
                  <a:ln>
                    <a:noFill/>
                  </a:ln>
                  <a:solidFill>
                    <a:srgbClr val="000000"/>
                  </a:solidFill>
                  <a:effectLst/>
                  <a:latin typeface="Calibri" panose="020F0502020204030204" pitchFamily="34" charset="0"/>
                </a:rPr>
                <a:t>STF</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46" name="Rectangle 51"/>
            <p:cNvSpPr>
              <a:spLocks noChangeArrowheads="1"/>
            </p:cNvSpPr>
            <p:nvPr/>
          </p:nvSpPr>
          <p:spPr bwMode="auto">
            <a:xfrm>
              <a:off x="3800475" y="5541963"/>
              <a:ext cx="1397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0" i="0" u="none" strike="noStrike" cap="none" normalizeH="0" baseline="0" smtClean="0">
                  <a:ln>
                    <a:noFill/>
                  </a:ln>
                  <a:solidFill>
                    <a:srgbClr val="000000"/>
                  </a:solidFill>
                  <a:effectLst/>
                  <a:latin typeface="Calibri" panose="020F0502020204030204" pitchFamily="34" charset="0"/>
                </a:rPr>
                <a:t>L</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47" name="Rectangle 52"/>
            <p:cNvSpPr>
              <a:spLocks noChangeArrowheads="1"/>
            </p:cNvSpPr>
            <p:nvPr/>
          </p:nvSpPr>
          <p:spPr bwMode="auto">
            <a:xfrm>
              <a:off x="3857625" y="5541963"/>
              <a:ext cx="1270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0" i="0" u="none" strike="noStrike" cap="none" normalizeH="0" baseline="0" smtClean="0">
                  <a:ln>
                    <a:noFill/>
                  </a:ln>
                  <a:solidFill>
                    <a:srgbClr val="000000"/>
                  </a:solidFill>
                  <a:effectLst/>
                  <a:latin typeface="Calibri" panose="020F0502020204030204" pitchFamily="34" charset="0"/>
                </a:rPr>
                <a:t>-</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48" name="Rectangle 53"/>
            <p:cNvSpPr>
              <a:spLocks noChangeArrowheads="1"/>
            </p:cNvSpPr>
            <p:nvPr/>
          </p:nvSpPr>
          <p:spPr bwMode="auto">
            <a:xfrm>
              <a:off x="3898900" y="5541963"/>
              <a:ext cx="2794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0" i="0" u="none" strike="noStrike" cap="none" normalizeH="0" baseline="0" smtClean="0">
                  <a:ln>
                    <a:noFill/>
                  </a:ln>
                  <a:solidFill>
                    <a:srgbClr val="000000"/>
                  </a:solidFill>
                  <a:effectLst/>
                  <a:latin typeface="Calibri" panose="020F0502020204030204" pitchFamily="34" charset="0"/>
                </a:rPr>
                <a:t>LTF</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49" name="Line 54"/>
            <p:cNvSpPr>
              <a:spLocks noChangeShapeType="1"/>
            </p:cNvSpPr>
            <p:nvPr/>
          </p:nvSpPr>
          <p:spPr bwMode="auto">
            <a:xfrm flipV="1">
              <a:off x="2908300" y="4678363"/>
              <a:ext cx="0" cy="760413"/>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50" name="Line 55"/>
            <p:cNvSpPr>
              <a:spLocks noChangeShapeType="1"/>
            </p:cNvSpPr>
            <p:nvPr/>
          </p:nvSpPr>
          <p:spPr bwMode="auto">
            <a:xfrm>
              <a:off x="2986088" y="5060950"/>
              <a:ext cx="1903412" cy="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51" name="Freeform 56"/>
            <p:cNvSpPr>
              <a:spLocks/>
            </p:cNvSpPr>
            <p:nvPr/>
          </p:nvSpPr>
          <p:spPr bwMode="auto">
            <a:xfrm>
              <a:off x="2908300" y="5010150"/>
              <a:ext cx="101600" cy="103188"/>
            </a:xfrm>
            <a:custGeom>
              <a:avLst/>
              <a:gdLst>
                <a:gd name="T0" fmla="*/ 0 w 129"/>
                <a:gd name="T1" fmla="*/ 64 h 129"/>
                <a:gd name="T2" fmla="*/ 129 w 129"/>
                <a:gd name="T3" fmla="*/ 0 h 129"/>
                <a:gd name="T4" fmla="*/ 129 w 129"/>
                <a:gd name="T5" fmla="*/ 129 h 129"/>
                <a:gd name="T6" fmla="*/ 0 w 129"/>
                <a:gd name="T7" fmla="*/ 64 h 129"/>
              </a:gdLst>
              <a:ahLst/>
              <a:cxnLst>
                <a:cxn ang="0">
                  <a:pos x="T0" y="T1"/>
                </a:cxn>
                <a:cxn ang="0">
                  <a:pos x="T2" y="T3"/>
                </a:cxn>
                <a:cxn ang="0">
                  <a:pos x="T4" y="T5"/>
                </a:cxn>
                <a:cxn ang="0">
                  <a:pos x="T6" y="T7"/>
                </a:cxn>
              </a:cxnLst>
              <a:rect l="0" t="0" r="r" b="b"/>
              <a:pathLst>
                <a:path w="129" h="129">
                  <a:moveTo>
                    <a:pt x="0" y="64"/>
                  </a:moveTo>
                  <a:lnTo>
                    <a:pt x="129" y="0"/>
                  </a:lnTo>
                  <a:cubicBezTo>
                    <a:pt x="109" y="41"/>
                    <a:pt x="109" y="88"/>
                    <a:pt x="129" y="129"/>
                  </a:cubicBezTo>
                  <a:lnTo>
                    <a:pt x="0" y="64"/>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52" name="Freeform 57"/>
            <p:cNvSpPr>
              <a:spLocks/>
            </p:cNvSpPr>
            <p:nvPr/>
          </p:nvSpPr>
          <p:spPr bwMode="auto">
            <a:xfrm>
              <a:off x="4865688" y="5010150"/>
              <a:ext cx="101600" cy="103188"/>
            </a:xfrm>
            <a:custGeom>
              <a:avLst/>
              <a:gdLst>
                <a:gd name="T0" fmla="*/ 128 w 128"/>
                <a:gd name="T1" fmla="*/ 64 h 129"/>
                <a:gd name="T2" fmla="*/ 0 w 128"/>
                <a:gd name="T3" fmla="*/ 129 h 129"/>
                <a:gd name="T4" fmla="*/ 0 w 128"/>
                <a:gd name="T5" fmla="*/ 0 h 129"/>
                <a:gd name="T6" fmla="*/ 128 w 128"/>
                <a:gd name="T7" fmla="*/ 64 h 129"/>
              </a:gdLst>
              <a:ahLst/>
              <a:cxnLst>
                <a:cxn ang="0">
                  <a:pos x="T0" y="T1"/>
                </a:cxn>
                <a:cxn ang="0">
                  <a:pos x="T2" y="T3"/>
                </a:cxn>
                <a:cxn ang="0">
                  <a:pos x="T4" y="T5"/>
                </a:cxn>
                <a:cxn ang="0">
                  <a:pos x="T6" y="T7"/>
                </a:cxn>
              </a:cxnLst>
              <a:rect l="0" t="0" r="r" b="b"/>
              <a:pathLst>
                <a:path w="128" h="129">
                  <a:moveTo>
                    <a:pt x="128" y="64"/>
                  </a:moveTo>
                  <a:lnTo>
                    <a:pt x="0" y="129"/>
                  </a:lnTo>
                  <a:cubicBezTo>
                    <a:pt x="20" y="88"/>
                    <a:pt x="20" y="41"/>
                    <a:pt x="0" y="0"/>
                  </a:cubicBezTo>
                  <a:lnTo>
                    <a:pt x="128" y="64"/>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53" name="Rectangle 58"/>
            <p:cNvSpPr>
              <a:spLocks noChangeArrowheads="1"/>
            </p:cNvSpPr>
            <p:nvPr/>
          </p:nvSpPr>
          <p:spPr bwMode="auto">
            <a:xfrm>
              <a:off x="3787775" y="4773613"/>
              <a:ext cx="165100"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300" b="0" i="0" u="none" strike="noStrike" cap="none" normalizeH="0" baseline="0" smtClean="0">
                  <a:ln>
                    <a:noFill/>
                  </a:ln>
                  <a:solidFill>
                    <a:srgbClr val="000000"/>
                  </a:solidFill>
                  <a:effectLst/>
                  <a:latin typeface="Calibri" panose="020F0502020204030204" pitchFamily="34" charset="0"/>
                </a:rPr>
                <a:t>L</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54" name="Rectangle 59"/>
            <p:cNvSpPr>
              <a:spLocks noChangeArrowheads="1"/>
            </p:cNvSpPr>
            <p:nvPr/>
          </p:nvSpPr>
          <p:spPr bwMode="auto">
            <a:xfrm>
              <a:off x="3859213" y="4773613"/>
              <a:ext cx="139700"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300" b="0" i="0" u="none" strike="noStrike" cap="none" normalizeH="0" baseline="0" smtClean="0">
                  <a:ln>
                    <a:noFill/>
                  </a:ln>
                  <a:solidFill>
                    <a:srgbClr val="000000"/>
                  </a:solidFill>
                  <a:effectLst/>
                  <a:latin typeface="Calibri" panose="020F0502020204030204" pitchFamily="34" charset="0"/>
                </a:rPr>
                <a:t>-</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55" name="Rectangle 60"/>
            <p:cNvSpPr>
              <a:spLocks noChangeArrowheads="1"/>
            </p:cNvSpPr>
            <p:nvPr/>
          </p:nvSpPr>
          <p:spPr bwMode="auto">
            <a:xfrm>
              <a:off x="3911600" y="4773613"/>
              <a:ext cx="393700"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300" b="0" i="0" u="none" strike="noStrike" cap="none" normalizeH="0" baseline="0" smtClean="0">
                  <a:ln>
                    <a:noFill/>
                  </a:ln>
                  <a:solidFill>
                    <a:srgbClr val="000000"/>
                  </a:solidFill>
                  <a:effectLst/>
                  <a:latin typeface="Calibri" panose="020F0502020204030204" pitchFamily="34" charset="0"/>
                </a:rPr>
                <a:t>part</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56" name="타원 55"/>
            <p:cNvSpPr/>
            <p:nvPr/>
          </p:nvSpPr>
          <p:spPr bwMode="auto">
            <a:xfrm>
              <a:off x="6406068" y="5581123"/>
              <a:ext cx="72008" cy="79375"/>
            </a:xfrm>
            <a:prstGeom prst="ellipse">
              <a:avLst/>
            </a:prstGeom>
            <a:solidFill>
              <a:schemeClr val="bg1">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7" name="타원 66"/>
            <p:cNvSpPr/>
            <p:nvPr/>
          </p:nvSpPr>
          <p:spPr bwMode="auto">
            <a:xfrm>
              <a:off x="6524600" y="5581873"/>
              <a:ext cx="72008" cy="79375"/>
            </a:xfrm>
            <a:prstGeom prst="ellipse">
              <a:avLst/>
            </a:prstGeom>
            <a:solidFill>
              <a:schemeClr val="bg1">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36452268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Frame Structure </a:t>
            </a:r>
            <a:r>
              <a:rPr lang="en-US" altLang="ko-KR" dirty="0"/>
              <a:t>: </a:t>
            </a:r>
            <a:br>
              <a:rPr lang="en-US" altLang="ko-KR" dirty="0"/>
            </a:br>
            <a:r>
              <a:rPr lang="en-US" altLang="ko-KR" dirty="0" smtClean="0"/>
              <a:t>Preamble (4/4) – Packet Detection</a:t>
            </a:r>
            <a:endParaRPr lang="ko-KR" altLang="en-US"/>
          </a:p>
        </p:txBody>
      </p:sp>
      <p:sp>
        <p:nvSpPr>
          <p:cNvPr id="3" name="내용 개체 틀 2"/>
          <p:cNvSpPr>
            <a:spLocks noGrp="1"/>
          </p:cNvSpPr>
          <p:nvPr>
            <p:ph idx="1"/>
          </p:nvPr>
        </p:nvSpPr>
        <p:spPr/>
        <p:txBody>
          <a:bodyPr>
            <a:normAutofit/>
          </a:bodyPr>
          <a:lstStyle/>
          <a:p>
            <a:pPr lvl="1">
              <a:buFont typeface="Arial" panose="020B0604020202020204" pitchFamily="34" charset="0"/>
              <a:buChar char="•"/>
            </a:pPr>
            <a:r>
              <a:rPr lang="en-US" altLang="ko-KR" dirty="0" smtClean="0"/>
              <a:t>Packet detection: the WUR preamble can be used for the purpose of WUR packet recognition </a:t>
            </a:r>
          </a:p>
          <a:p>
            <a:pPr lvl="2">
              <a:buFont typeface="Arial" panose="020B0604020202020204" pitchFamily="34" charset="0"/>
              <a:buChar char="•"/>
            </a:pPr>
            <a:r>
              <a:rPr lang="en-US" altLang="ko-KR" dirty="0" smtClean="0"/>
              <a:t>The WUR preamble consists of repeated value of training symbols that enables for the WUR receiver to recognize a WUR packet </a:t>
            </a:r>
          </a:p>
          <a:p>
            <a:pPr lvl="3">
              <a:buFont typeface="Arial" panose="020B0604020202020204" pitchFamily="34" charset="0"/>
              <a:buChar char="•"/>
            </a:pPr>
            <a:r>
              <a:rPr lang="en-US" altLang="ko-KR" dirty="0" smtClean="0"/>
              <a:t>Through decoding OOK ON symbols </a:t>
            </a:r>
            <a:r>
              <a:rPr lang="en-US" altLang="ko-KR" dirty="0"/>
              <a:t>of preamble, WUR receiver can </a:t>
            </a:r>
            <a:r>
              <a:rPr lang="en-US" altLang="ko-KR" dirty="0" smtClean="0"/>
              <a:t>figure out continuously </a:t>
            </a:r>
            <a:r>
              <a:rPr lang="en-US" altLang="ko-KR" dirty="0"/>
              <a:t>identical bit </a:t>
            </a:r>
            <a:r>
              <a:rPr lang="en-US" altLang="ko-KR" dirty="0" smtClean="0"/>
              <a:t>information</a:t>
            </a:r>
          </a:p>
          <a:p>
            <a:pPr lvl="4">
              <a:buFont typeface="Arial" panose="020B0604020202020204" pitchFamily="34" charset="0"/>
              <a:buChar char="•"/>
            </a:pPr>
            <a:r>
              <a:rPr lang="en-US" altLang="ko-KR" dirty="0" smtClean="0">
                <a:solidFill>
                  <a:schemeClr val="tx1"/>
                </a:solidFill>
              </a:rPr>
              <a:t>For </a:t>
            </a:r>
            <a:r>
              <a:rPr lang="en-US" altLang="ko-KR" dirty="0">
                <a:solidFill>
                  <a:schemeClr val="tx1"/>
                </a:solidFill>
              </a:rPr>
              <a:t>more reliable packet detection, it may be required to use </a:t>
            </a:r>
            <a:r>
              <a:rPr lang="en-US" altLang="ko-KR" dirty="0" smtClean="0">
                <a:solidFill>
                  <a:schemeClr val="tx1"/>
                </a:solidFill>
              </a:rPr>
              <a:t>more training </a:t>
            </a:r>
            <a:r>
              <a:rPr lang="en-US" altLang="ko-KR" dirty="0">
                <a:solidFill>
                  <a:schemeClr val="tx1"/>
                </a:solidFill>
              </a:rPr>
              <a:t>symbols (FFS</a:t>
            </a:r>
            <a:r>
              <a:rPr lang="en-US" altLang="ko-KR" dirty="0" smtClean="0">
                <a:solidFill>
                  <a:schemeClr val="tx1"/>
                </a:solidFill>
              </a:rPr>
              <a:t>)</a:t>
            </a:r>
            <a:endParaRPr lang="en-US" altLang="ko-KR" dirty="0" smtClean="0">
              <a:solidFill>
                <a:srgbClr val="0070C0"/>
              </a:solidFill>
            </a:endParaRPr>
          </a:p>
          <a:p>
            <a:pPr lvl="2">
              <a:buFont typeface="Arial" panose="020B0604020202020204" pitchFamily="34" charset="0"/>
              <a:buChar char="•"/>
            </a:pPr>
            <a:r>
              <a:rPr lang="en-US" altLang="ko-KR" dirty="0" smtClean="0"/>
              <a:t>By decoding the last symbol of preamble, the WUR receiver detects the one termination bit information (e.g. 0) after consecutive bits with same value   </a:t>
            </a:r>
          </a:p>
          <a:p>
            <a:pPr lvl="3">
              <a:buFont typeface="Arial" panose="020B0604020202020204" pitchFamily="34" charset="0"/>
              <a:buChar char="•"/>
            </a:pPr>
            <a:r>
              <a:rPr lang="en-US" altLang="ko-KR" dirty="0" smtClean="0"/>
              <a:t>This can help recognizing the WUR packet as a known pattern</a:t>
            </a:r>
          </a:p>
          <a:p>
            <a:pPr marL="914400" lvl="2" indent="0"/>
            <a:r>
              <a:rPr lang="en-US" altLang="ko-KR" dirty="0" smtClean="0"/>
              <a:t>			</a:t>
            </a:r>
            <a:endParaRPr lang="ko-KR" altLang="en-US"/>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7453150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Frame Structure </a:t>
            </a:r>
            <a:r>
              <a:rPr lang="en-US" altLang="ko-KR" dirty="0"/>
              <a:t>: </a:t>
            </a:r>
            <a:br>
              <a:rPr lang="en-US" altLang="ko-KR" dirty="0"/>
            </a:br>
            <a:r>
              <a:rPr lang="en-US" altLang="ko-KR" dirty="0" smtClean="0"/>
              <a:t>Control information (1/2)</a:t>
            </a:r>
            <a:endParaRPr lang="ko-KR" altLang="en-US"/>
          </a:p>
        </p:txBody>
      </p:sp>
      <p:sp>
        <p:nvSpPr>
          <p:cNvPr id="3" name="내용 개체 틀 2"/>
          <p:cNvSpPr>
            <a:spLocks noGrp="1"/>
          </p:cNvSpPr>
          <p:nvPr>
            <p:ph idx="1"/>
          </p:nvPr>
        </p:nvSpPr>
        <p:spPr/>
        <p:txBody>
          <a:bodyPr>
            <a:normAutofit fontScale="32500" lnSpcReduction="20000"/>
          </a:bodyPr>
          <a:lstStyle/>
          <a:p>
            <a:pPr marL="342900" lvl="1" indent="-342900">
              <a:spcBef>
                <a:spcPts val="600"/>
              </a:spcBef>
              <a:buFont typeface="Arial" panose="020B0604020202020204" pitchFamily="34" charset="0"/>
              <a:buChar char="•"/>
            </a:pPr>
            <a:r>
              <a:rPr lang="en-US" altLang="ko-KR" sz="4900" b="1" dirty="0" smtClean="0"/>
              <a:t>Considered requirement: “wake-up </a:t>
            </a:r>
            <a:r>
              <a:rPr lang="en-US" altLang="ko-KR" sz="4900" b="1" dirty="0"/>
              <a:t>frames carry only control </a:t>
            </a:r>
            <a:r>
              <a:rPr lang="en-US" altLang="ko-KR" sz="4900" b="1" dirty="0" smtClean="0"/>
              <a:t>information” </a:t>
            </a:r>
            <a:endParaRPr lang="en-US" altLang="ko-KR" sz="4900" b="1" dirty="0"/>
          </a:p>
          <a:p>
            <a:pPr marL="0" indent="0"/>
            <a:endParaRPr lang="en-US" altLang="ko-KR" dirty="0"/>
          </a:p>
          <a:p>
            <a:pPr>
              <a:buFont typeface="Arial" panose="020B0604020202020204" pitchFamily="34" charset="0"/>
              <a:buChar char="•"/>
            </a:pPr>
            <a:r>
              <a:rPr lang="en-US" altLang="ko-KR" sz="4900" dirty="0" smtClean="0"/>
              <a:t>A WUR frame </a:t>
            </a:r>
            <a:r>
              <a:rPr lang="en-US" altLang="ko-KR" sz="4900" dirty="0"/>
              <a:t>can be constructed by following two parts </a:t>
            </a:r>
          </a:p>
          <a:p>
            <a:pPr lvl="1">
              <a:buFont typeface="Arial" panose="020B0604020202020204" pitchFamily="34" charset="0"/>
              <a:buChar char="•"/>
            </a:pPr>
            <a:r>
              <a:rPr lang="en-US" altLang="ko-KR" sz="4300" dirty="0" smtClean="0"/>
              <a:t>The preamble part (as discussed in previous slides)</a:t>
            </a:r>
          </a:p>
          <a:p>
            <a:pPr lvl="1">
              <a:buFont typeface="Arial" panose="020B0604020202020204" pitchFamily="34" charset="0"/>
              <a:buChar char="•"/>
            </a:pPr>
            <a:r>
              <a:rPr lang="en-US" altLang="ko-KR" sz="4300" dirty="0" smtClean="0"/>
              <a:t>The </a:t>
            </a:r>
            <a:r>
              <a:rPr lang="en-US" altLang="ko-KR" sz="4300" dirty="0"/>
              <a:t>control information </a:t>
            </a:r>
            <a:r>
              <a:rPr lang="en-US" altLang="ko-KR" sz="4300" dirty="0" smtClean="0"/>
              <a:t>part</a:t>
            </a:r>
            <a:endParaRPr lang="en-US" altLang="ko-KR" sz="4300" dirty="0"/>
          </a:p>
          <a:p>
            <a:pPr>
              <a:buFont typeface="Arial" panose="020B0604020202020204" pitchFamily="34" charset="0"/>
              <a:buChar char="•"/>
            </a:pPr>
            <a:endParaRPr lang="en-US" altLang="ko-KR" dirty="0" smtClean="0"/>
          </a:p>
          <a:p>
            <a:pPr>
              <a:buFont typeface="Arial" panose="020B0604020202020204" pitchFamily="34" charset="0"/>
              <a:buChar char="•"/>
            </a:pPr>
            <a:r>
              <a:rPr lang="en-US" altLang="ko-KR" sz="4900" dirty="0" smtClean="0"/>
              <a:t>For the control information part, since the primary goal of WUR is to wake up the primary radio, it is desirable to carry the simple and compact control information considering an OOK symbol has a difficulty in conveying multiple bits </a:t>
            </a:r>
          </a:p>
          <a:p>
            <a:pPr lvl="1">
              <a:buFont typeface="Arial" panose="020B0604020202020204" pitchFamily="34" charset="0"/>
              <a:buChar char="•"/>
            </a:pPr>
            <a:r>
              <a:rPr lang="en-US" altLang="ko-KR" sz="4300" dirty="0" smtClean="0"/>
              <a:t>BSS identification </a:t>
            </a:r>
          </a:p>
          <a:p>
            <a:pPr lvl="2">
              <a:buFont typeface="Arial" panose="020B0604020202020204" pitchFamily="34" charset="0"/>
              <a:buChar char="•"/>
            </a:pPr>
            <a:r>
              <a:rPr lang="en-US" altLang="ko-KR" sz="3700" dirty="0" smtClean="0"/>
              <a:t>To distinguish whether the received WUR frame is from its own BSS or not</a:t>
            </a:r>
          </a:p>
          <a:p>
            <a:pPr lvl="2">
              <a:buFont typeface="Arial" panose="020B0604020202020204" pitchFamily="34" charset="0"/>
              <a:buChar char="•"/>
            </a:pPr>
            <a:r>
              <a:rPr lang="en-US" altLang="ko-KR" sz="3700" dirty="0" smtClean="0"/>
              <a:t>Full BSSID will be most accurate, but the required overhead may be too high </a:t>
            </a:r>
          </a:p>
          <a:p>
            <a:pPr lvl="3">
              <a:buFont typeface="Arial" panose="020B0604020202020204" pitchFamily="34" charset="0"/>
              <a:buChar char="•"/>
            </a:pPr>
            <a:r>
              <a:rPr lang="en-US" altLang="ko-KR" sz="3100" dirty="0" smtClean="0"/>
              <a:t>BSS color, partial BSSID can be considered</a:t>
            </a:r>
          </a:p>
          <a:p>
            <a:pPr lvl="1">
              <a:buFont typeface="Arial" panose="020B0604020202020204" pitchFamily="34" charset="0"/>
              <a:buChar char="•"/>
            </a:pPr>
            <a:r>
              <a:rPr lang="en-US" altLang="ko-KR" sz="4300" dirty="0" smtClean="0"/>
              <a:t>STA identification  </a:t>
            </a:r>
          </a:p>
          <a:p>
            <a:pPr lvl="2">
              <a:buFont typeface="Arial" panose="020B0604020202020204" pitchFamily="34" charset="0"/>
              <a:buChar char="•"/>
            </a:pPr>
            <a:r>
              <a:rPr lang="en-US" altLang="ko-KR" sz="3700" dirty="0" smtClean="0"/>
              <a:t>To identify the intended recipient(s)</a:t>
            </a:r>
          </a:p>
          <a:p>
            <a:pPr lvl="3">
              <a:buFont typeface="Arial" panose="020B0604020202020204" pitchFamily="34" charset="0"/>
              <a:buChar char="•"/>
            </a:pPr>
            <a:r>
              <a:rPr lang="en-US" altLang="ko-KR" sz="3100" dirty="0" smtClean="0"/>
              <a:t>For single STA : AID or P-AID </a:t>
            </a:r>
          </a:p>
          <a:p>
            <a:pPr lvl="3">
              <a:buFont typeface="Arial" panose="020B0604020202020204" pitchFamily="34" charset="0"/>
              <a:buChar char="•"/>
            </a:pPr>
            <a:r>
              <a:rPr lang="en-US" altLang="ko-KR" sz="3100" dirty="0" smtClean="0"/>
              <a:t>For multiple STA : a series of AID or Group ID </a:t>
            </a:r>
          </a:p>
          <a:p>
            <a:pPr lvl="3">
              <a:buFont typeface="Arial" panose="020B0604020202020204" pitchFamily="34" charset="0"/>
              <a:buChar char="•"/>
            </a:pPr>
            <a:r>
              <a:rPr lang="en-US" altLang="ko-KR" sz="3100" dirty="0" smtClean="0"/>
              <a:t>A type indication like SU/MU may be needed depending on the control information type</a:t>
            </a:r>
            <a:endParaRPr lang="en-US" altLang="ko-KR"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9229032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 Frame Structure </a:t>
            </a:r>
            <a:r>
              <a:rPr lang="en-US" altLang="ko-KR" dirty="0"/>
              <a:t>: </a:t>
            </a:r>
            <a:br>
              <a:rPr lang="en-US" altLang="ko-KR" dirty="0"/>
            </a:br>
            <a:r>
              <a:rPr lang="en-US" altLang="ko-KR" dirty="0"/>
              <a:t>Control </a:t>
            </a:r>
            <a:r>
              <a:rPr lang="en-US" altLang="ko-KR" dirty="0" smtClean="0"/>
              <a:t>information (2/2)</a:t>
            </a:r>
            <a:endParaRPr lang="ko-KR" altLang="en-US"/>
          </a:p>
        </p:txBody>
      </p:sp>
      <p:sp>
        <p:nvSpPr>
          <p:cNvPr id="3" name="내용 개체 틀 2"/>
          <p:cNvSpPr>
            <a:spLocks noGrp="1"/>
          </p:cNvSpPr>
          <p:nvPr>
            <p:ph idx="1"/>
          </p:nvPr>
        </p:nvSpPr>
        <p:spPr/>
        <p:txBody>
          <a:bodyPr>
            <a:normAutofit/>
          </a:bodyPr>
          <a:lstStyle/>
          <a:p>
            <a:pPr lvl="2">
              <a:buFont typeface="Arial" panose="020B0604020202020204" pitchFamily="34" charset="0"/>
              <a:buChar char="•"/>
            </a:pPr>
            <a:endParaRPr lang="en-US" altLang="ko-KR" sz="1400" dirty="0" smtClean="0"/>
          </a:p>
          <a:p>
            <a:pPr lvl="1">
              <a:buFont typeface="Arial" panose="020B0604020202020204" pitchFamily="34" charset="0"/>
              <a:buChar char="•"/>
            </a:pPr>
            <a:r>
              <a:rPr lang="en-US" altLang="ko-KR" sz="1600" dirty="0" smtClean="0"/>
              <a:t>Other beneficial information (FFS)</a:t>
            </a:r>
          </a:p>
          <a:p>
            <a:pPr lvl="2">
              <a:buFont typeface="Arial" panose="020B0604020202020204" pitchFamily="34" charset="0"/>
              <a:buChar char="•"/>
            </a:pPr>
            <a:r>
              <a:rPr lang="en-US" altLang="ko-KR" sz="1400" dirty="0" smtClean="0"/>
              <a:t>Channel/bandwidth (e.g. indicating which or how many channels are used for the main data transmission)</a:t>
            </a:r>
          </a:p>
          <a:p>
            <a:pPr lvl="2">
              <a:buFont typeface="Arial" panose="020B0604020202020204" pitchFamily="34" charset="0"/>
              <a:buChar char="•"/>
            </a:pPr>
            <a:r>
              <a:rPr lang="en-US" altLang="ko-KR" sz="1400" dirty="0"/>
              <a:t>DL/UL indication of WUR </a:t>
            </a:r>
            <a:r>
              <a:rPr lang="en-US" altLang="ko-KR" sz="1400" dirty="0" smtClean="0"/>
              <a:t>PPDU (e.g. </a:t>
            </a:r>
            <a:r>
              <a:rPr lang="en-US" altLang="ko-KR" sz="1200" dirty="0" smtClean="0"/>
              <a:t>Different </a:t>
            </a:r>
            <a:r>
              <a:rPr lang="en-US" altLang="ko-KR" sz="1200" dirty="0"/>
              <a:t>identification type/size or control information may be required depending on </a:t>
            </a:r>
            <a:r>
              <a:rPr lang="en-US" altLang="ko-KR" sz="1200" dirty="0" smtClean="0"/>
              <a:t>DL/UL)</a:t>
            </a:r>
            <a:endParaRPr lang="en-US" altLang="ko-KR" sz="1200" dirty="0"/>
          </a:p>
          <a:p>
            <a:pPr lvl="2">
              <a:buFont typeface="Arial" panose="020B0604020202020204" pitchFamily="34" charset="0"/>
              <a:buChar char="•"/>
            </a:pPr>
            <a:endParaRPr lang="en-US" altLang="ko-KR" sz="1400" dirty="0" smtClean="0"/>
          </a:p>
          <a:p>
            <a:pPr>
              <a:buFont typeface="Arial" panose="020B0604020202020204" pitchFamily="34" charset="0"/>
              <a:buChar char="•"/>
            </a:pPr>
            <a:r>
              <a:rPr lang="en-US" altLang="ko-KR" sz="1800" dirty="0" smtClean="0">
                <a:solidFill>
                  <a:schemeClr val="tx1"/>
                </a:solidFill>
              </a:rPr>
              <a:t>Also, we may consider conveying BSS identification information (e.g. BSS color) right after preamble part for early indication</a:t>
            </a:r>
          </a:p>
          <a:p>
            <a:pPr lvl="1">
              <a:buFont typeface="Arial" panose="020B0604020202020204" pitchFamily="34" charset="0"/>
              <a:buChar char="•"/>
            </a:pPr>
            <a:r>
              <a:rPr lang="en-US" altLang="ko-KR" sz="1600" dirty="0" smtClean="0">
                <a:solidFill>
                  <a:schemeClr val="tx1"/>
                </a:solidFill>
              </a:rPr>
              <a:t>We can put a PHY header (no interaction proceeded with MAC if other BSS)</a:t>
            </a:r>
          </a:p>
          <a:p>
            <a:pPr lvl="1">
              <a:buFont typeface="Arial" panose="020B0604020202020204" pitchFamily="34" charset="0"/>
              <a:buChar char="•"/>
            </a:pPr>
            <a:r>
              <a:rPr lang="en-US" altLang="ko-KR" sz="1600" dirty="0" smtClean="0">
                <a:solidFill>
                  <a:schemeClr val="tx1"/>
                </a:solidFill>
              </a:rPr>
              <a:t>After checking, if it is from its own BSS, the receiver continue decoding the other information in control information part </a:t>
            </a:r>
          </a:p>
          <a:p>
            <a:pPr lvl="1">
              <a:buFont typeface="Arial" panose="020B0604020202020204" pitchFamily="34" charset="0"/>
              <a:buChar char="•"/>
            </a:pPr>
            <a:r>
              <a:rPr lang="en-US" altLang="ko-KR" sz="1600" dirty="0" smtClean="0">
                <a:solidFill>
                  <a:schemeClr val="tx1"/>
                </a:solidFill>
              </a:rPr>
              <a:t>And, we may consider BSS identification can be included in preamble part like as in [3] </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9401547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14392</TotalTime>
  <Words>1782</Words>
  <Application>Microsoft Office PowerPoint</Application>
  <PresentationFormat>화면 슬라이드 쇼(4:3)</PresentationFormat>
  <Paragraphs>258</Paragraphs>
  <Slides>16</Slides>
  <Notes>4</Notes>
  <HiddenSlides>0</HiddenSlides>
  <MMClips>0</MMClips>
  <ScaleCrop>false</ScaleCrop>
  <HeadingPairs>
    <vt:vector size="6" baseType="variant">
      <vt:variant>
        <vt:lpstr>사용한 글꼴</vt:lpstr>
      </vt:variant>
      <vt:variant>
        <vt:i4>8</vt:i4>
      </vt:variant>
      <vt:variant>
        <vt:lpstr>테마</vt:lpstr>
      </vt:variant>
      <vt:variant>
        <vt:i4>1</vt:i4>
      </vt:variant>
      <vt:variant>
        <vt:lpstr>슬라이드 제목</vt:lpstr>
      </vt:variant>
      <vt:variant>
        <vt:i4>16</vt:i4>
      </vt:variant>
    </vt:vector>
  </HeadingPairs>
  <TitlesOfParts>
    <vt:vector size="25" baseType="lpstr">
      <vt:lpstr>Arial Unicode MS</vt:lpstr>
      <vt:lpstr>MS Gothic</vt:lpstr>
      <vt:lpstr>굴림</vt:lpstr>
      <vt:lpstr>맑은 고딕</vt:lpstr>
      <vt:lpstr>Arial</vt:lpstr>
      <vt:lpstr>Calibri</vt:lpstr>
      <vt:lpstr>Symbol</vt:lpstr>
      <vt:lpstr>Times New Roman</vt:lpstr>
      <vt:lpstr>Office 테마</vt:lpstr>
      <vt:lpstr>Consideration on WUR Frame Structure</vt:lpstr>
      <vt:lpstr>Introduction </vt:lpstr>
      <vt:lpstr>Overview</vt:lpstr>
      <vt:lpstr>Frame Structure :  Preamble (1/4) - Coexistence</vt:lpstr>
      <vt:lpstr>Frame Structure :  Preamble (2/4) –Time Synch</vt:lpstr>
      <vt:lpstr>Frame Structure :  Preamble (3/4) – Time Synch</vt:lpstr>
      <vt:lpstr>Frame Structure :  Preamble (4/4) – Packet Detection</vt:lpstr>
      <vt:lpstr>Frame Structure :  Control information (1/2)</vt:lpstr>
      <vt:lpstr> Frame Structure :  Control information (2/2)</vt:lpstr>
      <vt:lpstr> Frame Structure :  Channelization (narrow band)</vt:lpstr>
      <vt:lpstr>Candidate WUR Frame Structure</vt:lpstr>
      <vt:lpstr>Conclusion </vt:lpstr>
      <vt:lpstr>Straw Poll 1</vt:lpstr>
      <vt:lpstr>Straw Poll 2</vt:lpstr>
      <vt:lpstr>Reference </vt:lpstr>
      <vt:lpstr>Appendix A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 format for WUR signal</dc:title>
  <dc:creator>임동국/선임연구원/차세대표준(연)IoT팀(dongguk.lim@lge.com)</dc:creator>
  <cp:lastModifiedBy>최진수/책임연구원〉차세대표준(연)IoT팀(js.choi@lge.com)</cp:lastModifiedBy>
  <cp:revision>255</cp:revision>
  <cp:lastPrinted>1601-01-01T00:00:00Z</cp:lastPrinted>
  <dcterms:created xsi:type="dcterms:W3CDTF">2016-12-14T01:56:24Z</dcterms:created>
  <dcterms:modified xsi:type="dcterms:W3CDTF">2017-01-17T21:24:33Z</dcterms:modified>
</cp:coreProperties>
</file>