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94" r:id="rId3"/>
    <p:sldId id="297" r:id="rId4"/>
    <p:sldId id="296" r:id="rId5"/>
    <p:sldId id="295" r:id="rId6"/>
    <p:sldId id="287" r:id="rId7"/>
    <p:sldId id="291" r:id="rId8"/>
    <p:sldId id="293" r:id="rId9"/>
    <p:sldId id="292" r:id="rId10"/>
    <p:sldId id="298" r:id="rId11"/>
    <p:sldId id="280" r:id="rId12"/>
    <p:sldId id="282" r:id="rId13"/>
    <p:sldId id="299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115" d="100"/>
          <a:sy n="115" d="100"/>
        </p:scale>
        <p:origin x="-9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802.11-17/0035r0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7/11-07-0737-00-000v-sleep-mode-with-ap-filtering.ppt" TargetMode="External"/><Relationship Id="rId2" Type="http://schemas.openxmlformats.org/officeDocument/2006/relationships/hyperlink" Target="https://mentor.ieee.org/802.11/dcn/16/11-16-1445-01-0wur-overall-mac-procedure-for-wur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07/11-07-2148-00-000v-traffic-filtering-and-sleep-mode-presentation.ppt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 smtClean="0"/>
              <a:t> Traffic Filter based Wakeup Service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2017-01-16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857335"/>
              </p:ext>
            </p:extLst>
          </p:nvPr>
        </p:nvGraphicFramePr>
        <p:xfrm>
          <a:off x="531813" y="2667000"/>
          <a:ext cx="8218487" cy="379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" name="Document" r:id="rId4" imgW="9468553" imgH="4367133" progId="Word.Document.8">
                  <p:embed/>
                </p:oleObj>
              </mc:Choice>
              <mc:Fallback>
                <p:oleObj name="Document" r:id="rId4" imgW="9468553" imgH="4367133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67000"/>
                        <a:ext cx="8218487" cy="3795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Traffic Filter based Wakeup </a:t>
            </a:r>
            <a:r>
              <a:rPr lang="en-US" altLang="ko-KR" dirty="0" smtClean="0"/>
              <a:t>Service Example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2017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extBox 15"/>
          <p:cNvSpPr txBox="1">
            <a:spLocks noChangeArrowheads="1"/>
          </p:cNvSpPr>
          <p:nvPr/>
        </p:nvSpPr>
        <p:spPr bwMode="auto">
          <a:xfrm>
            <a:off x="2826297" y="1941731"/>
            <a:ext cx="44889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ko-KR" sz="1600" dirty="0" smtClean="0">
                <a:ea typeface="굴림" charset="-127"/>
              </a:rPr>
              <a:t>Wakeup Service Request {+ TFS  Request} </a:t>
            </a:r>
          </a:p>
        </p:txBody>
      </p:sp>
      <p:cxnSp>
        <p:nvCxnSpPr>
          <p:cNvPr id="9" name="Straight Connector 10"/>
          <p:cNvCxnSpPr>
            <a:cxnSpLocks noChangeShapeType="1"/>
          </p:cNvCxnSpPr>
          <p:nvPr/>
        </p:nvCxnSpPr>
        <p:spPr bwMode="auto">
          <a:xfrm flipH="1">
            <a:off x="6702427" y="1941731"/>
            <a:ext cx="3178" cy="42672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6629401" y="1359932"/>
            <a:ext cx="685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b="1" dirty="0" smtClean="0">
                <a:ea typeface="굴림" charset="-127"/>
              </a:rPr>
              <a:t>STA</a:t>
            </a:r>
            <a:endParaRPr lang="en-US" altLang="ko-KR" b="1" dirty="0">
              <a:ea typeface="굴림" charset="-127"/>
            </a:endParaRPr>
          </a:p>
        </p:txBody>
      </p: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 flipH="1">
            <a:off x="2209007" y="1941731"/>
            <a:ext cx="794" cy="4382869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2209801" y="1359932"/>
            <a:ext cx="5334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b="1" dirty="0">
                <a:ea typeface="굴림" charset="-127"/>
              </a:rPr>
              <a:t>AP</a:t>
            </a:r>
          </a:p>
        </p:txBody>
      </p:sp>
      <p:cxnSp>
        <p:nvCxnSpPr>
          <p:cNvPr id="14" name="Straight Arrow Connector 14"/>
          <p:cNvCxnSpPr>
            <a:cxnSpLocks noChangeShapeType="1"/>
          </p:cNvCxnSpPr>
          <p:nvPr/>
        </p:nvCxnSpPr>
        <p:spPr bwMode="auto">
          <a:xfrm>
            <a:off x="2206625" y="2246531"/>
            <a:ext cx="449580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Box 15"/>
          <p:cNvSpPr txBox="1">
            <a:spLocks noChangeArrowheads="1"/>
          </p:cNvSpPr>
          <p:nvPr/>
        </p:nvSpPr>
        <p:spPr bwMode="auto">
          <a:xfrm>
            <a:off x="2743200" y="2310825"/>
            <a:ext cx="486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altLang="ko-KR" sz="1600" dirty="0">
                <a:ea typeface="굴림" charset="-127"/>
              </a:rPr>
              <a:t>Wakeup Service </a:t>
            </a:r>
            <a:r>
              <a:rPr lang="en-US" altLang="ko-KR" sz="1600" dirty="0" smtClean="0">
                <a:ea typeface="굴림" charset="-127"/>
              </a:rPr>
              <a:t>Response {+ TFS Response}</a:t>
            </a:r>
            <a:endParaRPr lang="en-US" altLang="ko-KR" sz="1600" dirty="0">
              <a:ea typeface="굴림" charset="-127"/>
            </a:endParaRPr>
          </a:p>
        </p:txBody>
      </p:sp>
      <p:cxnSp>
        <p:nvCxnSpPr>
          <p:cNvPr id="16" name="Straight Arrow Connector 14"/>
          <p:cNvCxnSpPr>
            <a:cxnSpLocks noChangeShapeType="1"/>
          </p:cNvCxnSpPr>
          <p:nvPr/>
        </p:nvCxnSpPr>
        <p:spPr bwMode="auto">
          <a:xfrm flipV="1">
            <a:off x="2206625" y="2624553"/>
            <a:ext cx="4495802" cy="297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0"/>
          <p:cNvCxnSpPr>
            <a:cxnSpLocks noChangeShapeType="1"/>
          </p:cNvCxnSpPr>
          <p:nvPr/>
        </p:nvCxnSpPr>
        <p:spPr bwMode="auto">
          <a:xfrm flipH="1">
            <a:off x="2743201" y="1941733"/>
            <a:ext cx="6350" cy="4535269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0"/>
          <p:cNvCxnSpPr>
            <a:cxnSpLocks noChangeShapeType="1"/>
          </p:cNvCxnSpPr>
          <p:nvPr/>
        </p:nvCxnSpPr>
        <p:spPr bwMode="auto">
          <a:xfrm>
            <a:off x="7239000" y="1941732"/>
            <a:ext cx="1190" cy="453527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TextBox 15"/>
          <p:cNvSpPr txBox="1">
            <a:spLocks noChangeArrowheads="1"/>
          </p:cNvSpPr>
          <p:nvPr/>
        </p:nvSpPr>
        <p:spPr bwMode="auto">
          <a:xfrm>
            <a:off x="2749552" y="5184577"/>
            <a:ext cx="44894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sz="1600" dirty="0" smtClean="0">
                <a:ea typeface="굴림" charset="-127"/>
              </a:rPr>
              <a:t>Wakeup frame</a:t>
            </a:r>
            <a:endParaRPr lang="en-US" altLang="ko-KR" sz="1600" dirty="0">
              <a:ea typeface="굴림" charset="-127"/>
            </a:endParaRPr>
          </a:p>
        </p:txBody>
      </p:sp>
      <p:sp>
        <p:nvSpPr>
          <p:cNvPr id="20" name="TextBox 15"/>
          <p:cNvSpPr txBox="1">
            <a:spLocks noChangeArrowheads="1"/>
          </p:cNvSpPr>
          <p:nvPr/>
        </p:nvSpPr>
        <p:spPr bwMode="auto">
          <a:xfrm>
            <a:off x="2206625" y="5684223"/>
            <a:ext cx="50323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sz="1600" dirty="0" smtClean="0">
                <a:ea typeface="굴림" charset="-127"/>
              </a:rPr>
              <a:t>Trigger frame (e.g., PS-Poll or </a:t>
            </a:r>
            <a:r>
              <a:rPr lang="en-US" altLang="ko-KR" sz="1600" dirty="0" err="1" smtClean="0">
                <a:ea typeface="굴림" charset="-127"/>
              </a:rPr>
              <a:t>QoS</a:t>
            </a:r>
            <a:r>
              <a:rPr lang="en-US" altLang="ko-KR" sz="1600" dirty="0" smtClean="0">
                <a:ea typeface="굴림" charset="-127"/>
              </a:rPr>
              <a:t> Null)</a:t>
            </a:r>
            <a:endParaRPr lang="en-US" altLang="ko-KR" sz="1600" dirty="0">
              <a:ea typeface="굴림" charset="-127"/>
            </a:endParaRPr>
          </a:p>
        </p:txBody>
      </p:sp>
      <p:cxnSp>
        <p:nvCxnSpPr>
          <p:cNvPr id="21" name="Straight Arrow Connector 14"/>
          <p:cNvCxnSpPr>
            <a:cxnSpLocks noChangeShapeType="1"/>
          </p:cNvCxnSpPr>
          <p:nvPr/>
        </p:nvCxnSpPr>
        <p:spPr bwMode="auto">
          <a:xfrm>
            <a:off x="2206625" y="6035477"/>
            <a:ext cx="449580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1912448" y="1556266"/>
            <a:ext cx="60215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802.11</a:t>
            </a:r>
            <a:br>
              <a:rPr lang="en-US" altLang="ko-KR" dirty="0" smtClean="0"/>
            </a:br>
            <a:r>
              <a:rPr lang="en-US" altLang="ko-KR" dirty="0" smtClean="0"/>
              <a:t> Radio</a:t>
            </a:r>
            <a:endParaRPr lang="ko-KR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437607" y="1636931"/>
            <a:ext cx="61039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WUR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317746" y="5523131"/>
            <a:ext cx="1978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Wakeup.response</a:t>
            </a:r>
            <a:r>
              <a:rPr lang="en-US" altLang="ko-KR" dirty="0" smtClean="0"/>
              <a:t> primitive is issued for </a:t>
            </a:r>
            <a:r>
              <a:rPr lang="en-US" altLang="ko-KR" dirty="0" smtClean="0"/>
              <a:t>activating 802.11 radio</a:t>
            </a:r>
            <a:endParaRPr lang="ko-KR" altLang="en-US" dirty="0"/>
          </a:p>
        </p:txBody>
      </p:sp>
      <p:sp>
        <p:nvSpPr>
          <p:cNvPr id="31" name="직사각형 30"/>
          <p:cNvSpPr/>
          <p:nvPr/>
        </p:nvSpPr>
        <p:spPr bwMode="auto">
          <a:xfrm>
            <a:off x="1981201" y="1636931"/>
            <a:ext cx="455613" cy="30480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2516188" y="1636929"/>
            <a:ext cx="455613" cy="30480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08644" y="1556266"/>
            <a:ext cx="60215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802.11</a:t>
            </a:r>
            <a:br>
              <a:rPr lang="en-US" altLang="ko-KR" dirty="0" smtClean="0"/>
            </a:br>
            <a:r>
              <a:rPr lang="en-US" altLang="ko-KR" dirty="0" smtClean="0"/>
              <a:t> Radio</a:t>
            </a:r>
            <a:endParaRPr lang="ko-KR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933803" y="1636931"/>
            <a:ext cx="61039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WUR</a:t>
            </a:r>
            <a:endParaRPr lang="ko-KR" altLang="en-US" dirty="0"/>
          </a:p>
        </p:txBody>
      </p:sp>
      <p:sp>
        <p:nvSpPr>
          <p:cNvPr id="35" name="직사각형 34"/>
          <p:cNvSpPr/>
          <p:nvPr/>
        </p:nvSpPr>
        <p:spPr bwMode="auto">
          <a:xfrm>
            <a:off x="6477397" y="1636931"/>
            <a:ext cx="455613" cy="30480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7012384" y="1636929"/>
            <a:ext cx="455613" cy="30480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17746" y="2699266"/>
            <a:ext cx="1978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Wakeup.response</a:t>
            </a:r>
            <a:r>
              <a:rPr lang="en-US" altLang="ko-KR" dirty="0" smtClean="0"/>
              <a:t> primitive is issued for </a:t>
            </a:r>
            <a:r>
              <a:rPr lang="en-US" altLang="ko-KR" dirty="0" smtClean="0"/>
              <a:t>inactivating 802.11 radio</a:t>
            </a:r>
            <a:endParaRPr lang="ko-KR" altLang="en-US" dirty="0"/>
          </a:p>
        </p:txBody>
      </p:sp>
      <p:sp>
        <p:nvSpPr>
          <p:cNvPr id="39" name="사다리꼴 38"/>
          <p:cNvSpPr/>
          <p:nvPr/>
        </p:nvSpPr>
        <p:spPr bwMode="auto">
          <a:xfrm rot="5400000">
            <a:off x="6335001" y="2340040"/>
            <a:ext cx="965433" cy="230583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사다리꼴 39"/>
          <p:cNvSpPr/>
          <p:nvPr/>
        </p:nvSpPr>
        <p:spPr bwMode="auto">
          <a:xfrm rot="5400000">
            <a:off x="5411345" y="4232301"/>
            <a:ext cx="2815915" cy="227409"/>
          </a:xfrm>
          <a:prstGeom prst="trapezoi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 rot="5400000">
            <a:off x="6421325" y="2302208"/>
            <a:ext cx="845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Power On</a:t>
            </a:r>
            <a:endParaRPr lang="ko-KR" altLang="en-US" b="1" dirty="0"/>
          </a:p>
        </p:txBody>
      </p:sp>
      <p:sp>
        <p:nvSpPr>
          <p:cNvPr id="42" name="TextBox 41"/>
          <p:cNvSpPr txBox="1"/>
          <p:nvPr/>
        </p:nvSpPr>
        <p:spPr>
          <a:xfrm rot="5400000">
            <a:off x="6412508" y="4139825"/>
            <a:ext cx="8631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Power Off</a:t>
            </a:r>
            <a:endParaRPr lang="ko-KR" altLang="en-US" b="1" dirty="0"/>
          </a:p>
        </p:txBody>
      </p:sp>
      <p:cxnSp>
        <p:nvCxnSpPr>
          <p:cNvPr id="43" name="직선 화살표 연결선 42"/>
          <p:cNvCxnSpPr/>
          <p:nvPr/>
        </p:nvCxnSpPr>
        <p:spPr bwMode="auto">
          <a:xfrm flipH="1">
            <a:off x="6705601" y="2930098"/>
            <a:ext cx="685799" cy="22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</p:spPr>
      </p:cxnSp>
      <p:sp>
        <p:nvSpPr>
          <p:cNvPr id="44" name="사다리꼴 43"/>
          <p:cNvSpPr/>
          <p:nvPr/>
        </p:nvSpPr>
        <p:spPr bwMode="auto">
          <a:xfrm rot="5400000">
            <a:off x="6458258" y="5999075"/>
            <a:ext cx="725270" cy="230583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 rot="5400000">
            <a:off x="6424500" y="6028655"/>
            <a:ext cx="845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Power On</a:t>
            </a:r>
            <a:endParaRPr lang="ko-KR" altLang="en-US" b="1" dirty="0"/>
          </a:p>
        </p:txBody>
      </p:sp>
      <p:cxnSp>
        <p:nvCxnSpPr>
          <p:cNvPr id="46" name="직선 화살표 연결선 45"/>
          <p:cNvCxnSpPr/>
          <p:nvPr/>
        </p:nvCxnSpPr>
        <p:spPr bwMode="auto">
          <a:xfrm flipH="1">
            <a:off x="6705601" y="5753963"/>
            <a:ext cx="685799" cy="22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226216" y="2966085"/>
            <a:ext cx="2057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-</a:t>
            </a:r>
            <a:r>
              <a:rPr lang="en-US" altLang="ko-KR" dirty="0" err="1" smtClean="0"/>
              <a:t>Wakeup.request</a:t>
            </a:r>
            <a:r>
              <a:rPr lang="en-US" altLang="ko-KR" dirty="0" smtClean="0"/>
              <a:t> </a:t>
            </a:r>
            <a:r>
              <a:rPr lang="en-US" altLang="ko-KR" dirty="0" smtClean="0"/>
              <a:t>primitive is not </a:t>
            </a:r>
            <a:r>
              <a:rPr lang="en-US" altLang="ko-KR" dirty="0" smtClean="0"/>
              <a:t>issued because the Traffic </a:t>
            </a:r>
            <a:r>
              <a:rPr lang="en-US" altLang="ko-KR" dirty="0" smtClean="0"/>
              <a:t>Filter condition is not met</a:t>
            </a:r>
            <a:endParaRPr lang="en-US" altLang="ko-KR" dirty="0"/>
          </a:p>
        </p:txBody>
      </p:sp>
      <p:cxnSp>
        <p:nvCxnSpPr>
          <p:cNvPr id="50" name="Straight Connector 10"/>
          <p:cNvCxnSpPr>
            <a:cxnSpLocks noChangeShapeType="1"/>
          </p:cNvCxnSpPr>
          <p:nvPr/>
        </p:nvCxnSpPr>
        <p:spPr bwMode="auto">
          <a:xfrm>
            <a:off x="299240" y="1821595"/>
            <a:ext cx="0" cy="465540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TextBox 12"/>
          <p:cNvSpPr txBox="1">
            <a:spLocks noChangeArrowheads="1"/>
          </p:cNvSpPr>
          <p:nvPr/>
        </p:nvSpPr>
        <p:spPr bwMode="auto">
          <a:xfrm>
            <a:off x="-78584" y="1219200"/>
            <a:ext cx="76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b="1" dirty="0" smtClean="0">
                <a:ea typeface="굴림" charset="-127"/>
              </a:rPr>
              <a:t>3</a:t>
            </a:r>
            <a:r>
              <a:rPr lang="en-US" altLang="ko-KR" b="1" baseline="30000" dirty="0" smtClean="0">
                <a:ea typeface="굴림" charset="-127"/>
              </a:rPr>
              <a:t>rd</a:t>
            </a:r>
            <a:r>
              <a:rPr lang="en-US" altLang="ko-KR" b="1" dirty="0" smtClean="0">
                <a:ea typeface="굴림" charset="-127"/>
              </a:rPr>
              <a:t> party network entities</a:t>
            </a:r>
            <a:endParaRPr lang="en-US" altLang="ko-KR" b="1" dirty="0">
              <a:ea typeface="굴림" charset="-127"/>
            </a:endParaRPr>
          </a:p>
        </p:txBody>
      </p:sp>
      <p:cxnSp>
        <p:nvCxnSpPr>
          <p:cNvPr id="54" name="Straight Arrow Connector 14"/>
          <p:cNvCxnSpPr>
            <a:cxnSpLocks noChangeShapeType="1"/>
          </p:cNvCxnSpPr>
          <p:nvPr/>
        </p:nvCxnSpPr>
        <p:spPr bwMode="auto">
          <a:xfrm>
            <a:off x="302416" y="2955210"/>
            <a:ext cx="1914283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" name="TextBox 55"/>
          <p:cNvSpPr txBox="1"/>
          <p:nvPr/>
        </p:nvSpPr>
        <p:spPr>
          <a:xfrm>
            <a:off x="226215" y="3880485"/>
            <a:ext cx="20574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-</a:t>
            </a:r>
            <a:r>
              <a:rPr lang="en-US" altLang="ko-KR" dirty="0" err="1" smtClean="0"/>
              <a:t>Wakeup.request</a:t>
            </a:r>
            <a:r>
              <a:rPr lang="en-US" altLang="ko-KR" dirty="0" smtClean="0"/>
              <a:t> </a:t>
            </a:r>
            <a:r>
              <a:rPr lang="en-US" altLang="ko-KR" dirty="0" smtClean="0"/>
              <a:t>primitive is  not </a:t>
            </a:r>
            <a:r>
              <a:rPr lang="en-US" altLang="ko-KR" dirty="0" smtClean="0"/>
              <a:t>issued because the Traffic </a:t>
            </a:r>
            <a:r>
              <a:rPr lang="en-US" altLang="ko-KR" dirty="0" smtClean="0"/>
              <a:t>Filter condition is met but it is a delay insensitive packet</a:t>
            </a:r>
            <a:endParaRPr lang="en-US" altLang="ko-KR" dirty="0"/>
          </a:p>
        </p:txBody>
      </p:sp>
      <p:cxnSp>
        <p:nvCxnSpPr>
          <p:cNvPr id="57" name="Straight Arrow Connector 14"/>
          <p:cNvCxnSpPr>
            <a:cxnSpLocks noChangeShapeType="1"/>
          </p:cNvCxnSpPr>
          <p:nvPr/>
        </p:nvCxnSpPr>
        <p:spPr bwMode="auto">
          <a:xfrm>
            <a:off x="302416" y="3875325"/>
            <a:ext cx="1914283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" name="TextBox 15"/>
          <p:cNvSpPr txBox="1">
            <a:spLocks noChangeArrowheads="1"/>
          </p:cNvSpPr>
          <p:nvPr/>
        </p:nvSpPr>
        <p:spPr bwMode="auto">
          <a:xfrm>
            <a:off x="226216" y="2627531"/>
            <a:ext cx="175260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sz="1600" dirty="0" smtClean="0"/>
              <a:t>Malicious packet</a:t>
            </a:r>
            <a:endParaRPr lang="en-US" altLang="ko-KR" sz="1600" dirty="0" smtClean="0">
              <a:ea typeface="굴림" charset="-127"/>
            </a:endParaRPr>
          </a:p>
        </p:txBody>
      </p:sp>
      <p:sp>
        <p:nvSpPr>
          <p:cNvPr id="60" name="TextBox 15"/>
          <p:cNvSpPr txBox="1">
            <a:spLocks noChangeArrowheads="1"/>
          </p:cNvSpPr>
          <p:nvPr/>
        </p:nvSpPr>
        <p:spPr bwMode="auto">
          <a:xfrm>
            <a:off x="226216" y="3541931"/>
            <a:ext cx="31265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sz="1600" dirty="0" smtClean="0">
                <a:ea typeface="굴림" charset="-127"/>
              </a:rPr>
              <a:t>Trusted packet (Delay insensitive)</a:t>
            </a:r>
            <a:endParaRPr lang="en-US" altLang="ko-KR" sz="1600" dirty="0">
              <a:ea typeface="굴림" charset="-127"/>
            </a:endParaRPr>
          </a:p>
        </p:txBody>
      </p:sp>
      <p:cxnSp>
        <p:nvCxnSpPr>
          <p:cNvPr id="59" name="직선 화살표 연결선 58"/>
          <p:cNvCxnSpPr/>
          <p:nvPr/>
        </p:nvCxnSpPr>
        <p:spPr bwMode="auto">
          <a:xfrm flipH="1">
            <a:off x="2209007" y="5365016"/>
            <a:ext cx="5326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triangle" w="sm" len="sm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226216" y="5175885"/>
            <a:ext cx="2057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-</a:t>
            </a:r>
            <a:r>
              <a:rPr lang="en-US" altLang="ko-KR" dirty="0" err="1" smtClean="0"/>
              <a:t>Wakeup.request</a:t>
            </a:r>
            <a:r>
              <a:rPr lang="en-US" altLang="ko-KR" dirty="0" smtClean="0"/>
              <a:t> </a:t>
            </a:r>
            <a:r>
              <a:rPr lang="en-US" altLang="ko-KR" dirty="0" smtClean="0"/>
              <a:t>primitive is </a:t>
            </a:r>
            <a:r>
              <a:rPr lang="en-US" altLang="ko-KR" dirty="0" smtClean="0"/>
              <a:t>issued because the Traffic </a:t>
            </a:r>
            <a:r>
              <a:rPr lang="en-US" altLang="ko-KR" dirty="0" smtClean="0"/>
              <a:t>Filter </a:t>
            </a:r>
            <a:r>
              <a:rPr lang="en-US" altLang="ko-KR" dirty="0" smtClean="0"/>
              <a:t>condition </a:t>
            </a:r>
            <a:r>
              <a:rPr lang="en-US" altLang="ko-KR" dirty="0" smtClean="0"/>
              <a:t>is met from a delay sensitive packet</a:t>
            </a:r>
            <a:endParaRPr lang="en-US" altLang="ko-KR" dirty="0"/>
          </a:p>
        </p:txBody>
      </p:sp>
      <p:cxnSp>
        <p:nvCxnSpPr>
          <p:cNvPr id="62" name="Straight Arrow Connector 14"/>
          <p:cNvCxnSpPr>
            <a:cxnSpLocks noChangeShapeType="1"/>
          </p:cNvCxnSpPr>
          <p:nvPr/>
        </p:nvCxnSpPr>
        <p:spPr bwMode="auto">
          <a:xfrm>
            <a:off x="302416" y="5170725"/>
            <a:ext cx="1911108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TextBox 15"/>
          <p:cNvSpPr txBox="1">
            <a:spLocks noChangeArrowheads="1"/>
          </p:cNvSpPr>
          <p:nvPr/>
        </p:nvSpPr>
        <p:spPr bwMode="auto">
          <a:xfrm>
            <a:off x="223832" y="4837331"/>
            <a:ext cx="29741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sz="1600" dirty="0" smtClean="0">
                <a:ea typeface="굴림" charset="-127"/>
              </a:rPr>
              <a:t>Trusted packet (Delay sensitive)</a:t>
            </a:r>
            <a:endParaRPr lang="en-US" altLang="ko-KR" sz="1600" dirty="0">
              <a:ea typeface="굴림" charset="-127"/>
            </a:endParaRPr>
          </a:p>
        </p:txBody>
      </p:sp>
      <p:cxnSp>
        <p:nvCxnSpPr>
          <p:cNvPr id="38" name="Straight Arrow Connector 14"/>
          <p:cNvCxnSpPr>
            <a:cxnSpLocks noChangeShapeType="1"/>
          </p:cNvCxnSpPr>
          <p:nvPr/>
        </p:nvCxnSpPr>
        <p:spPr bwMode="auto">
          <a:xfrm>
            <a:off x="2749552" y="5523131"/>
            <a:ext cx="4489447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직선 화살표 연결선 70"/>
          <p:cNvCxnSpPr/>
          <p:nvPr/>
        </p:nvCxnSpPr>
        <p:spPr bwMode="auto">
          <a:xfrm flipH="1">
            <a:off x="2206625" y="3124200"/>
            <a:ext cx="53657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triangle" w="sm" len="sm"/>
            <a:tailEnd type="none" w="med" len="med"/>
          </a:ln>
          <a:effectLst/>
        </p:spPr>
      </p:cxnSp>
      <p:cxnSp>
        <p:nvCxnSpPr>
          <p:cNvPr id="72" name="직선 연결선 71"/>
          <p:cNvCxnSpPr/>
          <p:nvPr/>
        </p:nvCxnSpPr>
        <p:spPr bwMode="auto">
          <a:xfrm>
            <a:off x="2213524" y="3001328"/>
            <a:ext cx="536028" cy="2358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직선 연결선 72"/>
          <p:cNvCxnSpPr/>
          <p:nvPr/>
        </p:nvCxnSpPr>
        <p:spPr bwMode="auto">
          <a:xfrm flipV="1">
            <a:off x="2206625" y="3001329"/>
            <a:ext cx="536576" cy="2358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직선 화살표 연결선 73"/>
          <p:cNvCxnSpPr/>
          <p:nvPr/>
        </p:nvCxnSpPr>
        <p:spPr bwMode="auto">
          <a:xfrm flipH="1">
            <a:off x="2209800" y="4045803"/>
            <a:ext cx="53657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triangle" w="sm" len="sm"/>
            <a:tailEnd type="none" w="med" len="med"/>
          </a:ln>
          <a:effectLst/>
        </p:spPr>
      </p:cxnSp>
      <p:cxnSp>
        <p:nvCxnSpPr>
          <p:cNvPr id="75" name="직선 연결선 74"/>
          <p:cNvCxnSpPr/>
          <p:nvPr/>
        </p:nvCxnSpPr>
        <p:spPr bwMode="auto">
          <a:xfrm>
            <a:off x="2216699" y="3922931"/>
            <a:ext cx="536028" cy="2358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직선 연결선 75"/>
          <p:cNvCxnSpPr/>
          <p:nvPr/>
        </p:nvCxnSpPr>
        <p:spPr bwMode="auto">
          <a:xfrm flipV="1">
            <a:off x="2209800" y="3922932"/>
            <a:ext cx="536576" cy="2358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1066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should consider a mechanism for </a:t>
            </a:r>
            <a:r>
              <a:rPr lang="en-US" dirty="0" smtClean="0"/>
              <a:t>managing </a:t>
            </a:r>
            <a:r>
              <a:rPr lang="en-US" altLang="ko-KR" dirty="0" smtClean="0"/>
              <a:t>excessive wakeup </a:t>
            </a:r>
            <a:r>
              <a:rPr lang="en-US" altLang="ko-KR" dirty="0"/>
              <a:t>frame </a:t>
            </a:r>
            <a:r>
              <a:rPr lang="en-US" altLang="ko-KR" dirty="0" smtClean="0"/>
              <a:t>transmissions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TBD condition that an </a:t>
            </a:r>
            <a:r>
              <a:rPr lang="en-US" altLang="ko-KR" dirty="0"/>
              <a:t>AP delivers the wakeup frame to the STA upon meeting </a:t>
            </a:r>
            <a:r>
              <a:rPr lang="en-US" altLang="ko-KR" dirty="0" smtClean="0"/>
              <a:t>may consist of</a:t>
            </a:r>
          </a:p>
          <a:p>
            <a:pPr lvl="1"/>
            <a:r>
              <a:rPr lang="en-US" altLang="ko-KR" dirty="0" smtClean="0"/>
              <a:t>Traffic filter </a:t>
            </a:r>
          </a:p>
          <a:p>
            <a:pPr lvl="1"/>
            <a:r>
              <a:rPr lang="en-US" altLang="ko-KR" dirty="0" smtClean="0"/>
              <a:t>Minimum interval between successive wakeup frames</a:t>
            </a:r>
          </a:p>
          <a:p>
            <a:pPr lvl="1"/>
            <a:r>
              <a:rPr lang="en-US" altLang="ko-KR" dirty="0" smtClean="0"/>
              <a:t>Number of </a:t>
            </a:r>
            <a:r>
              <a:rPr lang="en-US" altLang="ko-KR" dirty="0"/>
              <a:t>retransmitted wakeup frame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Etc.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5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1]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mentor.ieee.org/802.11/dcn/16/11-16-1445-01-0wur-overall-mac-procedure-for-wur.pptx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2]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mentor.ieee.org/802.11/dcn/07/11-07-0737-00-000v-sleep-mode-with-ap-filtering.ppt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[3]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mentor.ieee.org/802.11/dcn/07/11-07-2148-00-000v-traffic-filtering-and-sleep-mode-presentation.ppt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6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that </a:t>
            </a:r>
            <a:r>
              <a:rPr lang="en-US" dirty="0" err="1" smtClean="0"/>
              <a:t>TGba</a:t>
            </a:r>
            <a:r>
              <a:rPr lang="en-US" dirty="0" smtClean="0"/>
              <a:t> shall </a:t>
            </a:r>
            <a:r>
              <a:rPr lang="en-US" dirty="0" smtClean="0"/>
              <a:t>provide a</a:t>
            </a:r>
            <a:r>
              <a:rPr lang="en-US" dirty="0" smtClean="0"/>
              <a:t> </a:t>
            </a:r>
            <a:r>
              <a:rPr lang="en-US" dirty="0" smtClean="0"/>
              <a:t>mechanism </a:t>
            </a:r>
            <a:r>
              <a:rPr lang="en-US" dirty="0" smtClean="0"/>
              <a:t>to avoid </a:t>
            </a:r>
            <a:r>
              <a:rPr lang="en-US" altLang="ko-KR" dirty="0" smtClean="0"/>
              <a:t>excessive </a:t>
            </a:r>
            <a:r>
              <a:rPr lang="en-US" altLang="ko-KR" dirty="0" smtClean="0"/>
              <a:t>wakeup </a:t>
            </a:r>
            <a:r>
              <a:rPr lang="en-US" altLang="ko-KR" dirty="0"/>
              <a:t>frame </a:t>
            </a:r>
            <a:r>
              <a:rPr lang="en-US" altLang="ko-KR" dirty="0" smtClean="0"/>
              <a:t>transmissions?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92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/>
              <a:t>This submission discusses the wakeup service operation in a system </a:t>
            </a:r>
            <a:r>
              <a:rPr lang="en-US" altLang="ko-KR" dirty="0" smtClean="0"/>
              <a:t>aspect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0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Basic Wakeup Service</a:t>
            </a:r>
            <a:endParaRPr lang="en-US" altLang="ko-K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The wakeup service is enabled by a request from a STA (WUR </a:t>
            </a:r>
            <a:r>
              <a:rPr lang="en-US" altLang="ko-KR" dirty="0"/>
              <a:t>STA) </a:t>
            </a:r>
            <a:r>
              <a:rPr lang="en-US" altLang="ko-KR" dirty="0" smtClean="0"/>
              <a:t>[1]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An </a:t>
            </a:r>
            <a:r>
              <a:rPr lang="en-US" altLang="ko-KR" dirty="0"/>
              <a:t>AP </a:t>
            </a:r>
            <a:r>
              <a:rPr lang="en-US" altLang="ko-KR" dirty="0" smtClean="0"/>
              <a:t>disables </a:t>
            </a:r>
            <a:r>
              <a:rPr lang="en-US" altLang="ko-KR" dirty="0"/>
              <a:t>the wakeup service autonomously or </a:t>
            </a:r>
            <a:r>
              <a:rPr lang="en-US" altLang="ko-KR" dirty="0" smtClean="0"/>
              <a:t>depending on a </a:t>
            </a:r>
            <a:r>
              <a:rPr lang="en-US" altLang="ko-KR" dirty="0"/>
              <a:t>request from </a:t>
            </a:r>
            <a:r>
              <a:rPr lang="en-US" altLang="ko-KR" dirty="0" smtClean="0"/>
              <a:t>the STA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When the wakeup service is enabled for the STA, an AP delivers </a:t>
            </a:r>
            <a:r>
              <a:rPr lang="en-US" altLang="ko-KR" dirty="0" smtClean="0"/>
              <a:t>a Wakeup </a:t>
            </a:r>
            <a:r>
              <a:rPr lang="en-US" altLang="ko-KR" dirty="0" smtClean="0"/>
              <a:t>frame to the STA upon meeting TBD condition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Box 15"/>
          <p:cNvSpPr txBox="1">
            <a:spLocks noChangeArrowheads="1"/>
          </p:cNvSpPr>
          <p:nvPr/>
        </p:nvSpPr>
        <p:spPr bwMode="auto">
          <a:xfrm>
            <a:off x="2520951" y="2667000"/>
            <a:ext cx="39528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sz="1600" dirty="0" smtClean="0">
                <a:ea typeface="굴림" charset="-127"/>
              </a:rPr>
              <a:t>Wakeup Service Request</a:t>
            </a:r>
            <a:endParaRPr lang="en-US" altLang="ko-KR" sz="1600" dirty="0">
              <a:ea typeface="굴림" charset="-127"/>
            </a:endParaRPr>
          </a:p>
        </p:txBody>
      </p:sp>
      <p:sp>
        <p:nvSpPr>
          <p:cNvPr id="153" name="TextBox 15"/>
          <p:cNvSpPr txBox="1">
            <a:spLocks noChangeArrowheads="1"/>
          </p:cNvSpPr>
          <p:nvPr/>
        </p:nvSpPr>
        <p:spPr bwMode="auto">
          <a:xfrm>
            <a:off x="2058987" y="1905000"/>
            <a:ext cx="48752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sz="1600" dirty="0" smtClean="0">
                <a:ea typeface="굴림" charset="-127"/>
              </a:rPr>
              <a:t>Beacon </a:t>
            </a:r>
            <a:br>
              <a:rPr lang="en-US" altLang="ko-KR" sz="1600" dirty="0" smtClean="0">
                <a:ea typeface="굴림" charset="-127"/>
              </a:rPr>
            </a:br>
            <a:r>
              <a:rPr lang="en-US" altLang="ko-KR" sz="1600" dirty="0" smtClean="0">
                <a:ea typeface="굴림" charset="-127"/>
              </a:rPr>
              <a:t>{+ WUR Support capability indication}</a:t>
            </a:r>
            <a:endParaRPr lang="en-US" altLang="ko-KR" sz="1600" dirty="0">
              <a:ea typeface="굴림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Basic Wakeup </a:t>
            </a:r>
            <a:r>
              <a:rPr lang="en-US" altLang="ko-KR" dirty="0"/>
              <a:t>Service </a:t>
            </a:r>
            <a:br>
              <a:rPr lang="en-US" altLang="ko-KR" dirty="0"/>
            </a:br>
            <a:r>
              <a:rPr lang="en-US" altLang="ko-KR" dirty="0" smtClean="0"/>
              <a:t>[11-16/0722r1]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30033" y="6475413"/>
            <a:ext cx="184249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cxnSp>
        <p:nvCxnSpPr>
          <p:cNvPr id="95" name="Straight Connector 10"/>
          <p:cNvCxnSpPr>
            <a:cxnSpLocks noChangeShapeType="1"/>
          </p:cNvCxnSpPr>
          <p:nvPr/>
        </p:nvCxnSpPr>
        <p:spPr bwMode="auto">
          <a:xfrm flipH="1">
            <a:off x="6473826" y="2057400"/>
            <a:ext cx="3178" cy="42672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" name="TextBox 12"/>
          <p:cNvSpPr txBox="1">
            <a:spLocks noChangeArrowheads="1"/>
          </p:cNvSpPr>
          <p:nvPr/>
        </p:nvSpPr>
        <p:spPr bwMode="auto">
          <a:xfrm>
            <a:off x="6400800" y="1475601"/>
            <a:ext cx="685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b="1" dirty="0" smtClean="0">
                <a:ea typeface="굴림" charset="-127"/>
              </a:rPr>
              <a:t>STA</a:t>
            </a:r>
            <a:endParaRPr lang="en-US" altLang="ko-KR" b="1" dirty="0">
              <a:ea typeface="굴림" charset="-127"/>
            </a:endParaRPr>
          </a:p>
        </p:txBody>
      </p:sp>
      <p:cxnSp>
        <p:nvCxnSpPr>
          <p:cNvPr id="150" name="Straight Connector 10"/>
          <p:cNvCxnSpPr>
            <a:cxnSpLocks noChangeShapeType="1"/>
          </p:cNvCxnSpPr>
          <p:nvPr/>
        </p:nvCxnSpPr>
        <p:spPr bwMode="auto">
          <a:xfrm flipH="1">
            <a:off x="1978024" y="2057400"/>
            <a:ext cx="3176" cy="426720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1" name="TextBox 12"/>
          <p:cNvSpPr txBox="1">
            <a:spLocks noChangeArrowheads="1"/>
          </p:cNvSpPr>
          <p:nvPr/>
        </p:nvSpPr>
        <p:spPr bwMode="auto">
          <a:xfrm>
            <a:off x="1981200" y="1475601"/>
            <a:ext cx="5334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b="1" dirty="0">
                <a:ea typeface="굴림" charset="-127"/>
              </a:rPr>
              <a:t>AP</a:t>
            </a:r>
          </a:p>
        </p:txBody>
      </p:sp>
      <p:cxnSp>
        <p:nvCxnSpPr>
          <p:cNvPr id="152" name="Straight Arrow Connector 14"/>
          <p:cNvCxnSpPr>
            <a:cxnSpLocks noChangeShapeType="1"/>
          </p:cNvCxnSpPr>
          <p:nvPr/>
        </p:nvCxnSpPr>
        <p:spPr bwMode="auto">
          <a:xfrm>
            <a:off x="1984374" y="2480846"/>
            <a:ext cx="448945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5" name="Straight Arrow Connector 14"/>
          <p:cNvCxnSpPr>
            <a:cxnSpLocks noChangeShapeType="1"/>
          </p:cNvCxnSpPr>
          <p:nvPr/>
        </p:nvCxnSpPr>
        <p:spPr bwMode="auto">
          <a:xfrm>
            <a:off x="1978024" y="3020596"/>
            <a:ext cx="449580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7" name="TextBox 15"/>
          <p:cNvSpPr txBox="1">
            <a:spLocks noChangeArrowheads="1"/>
          </p:cNvSpPr>
          <p:nvPr/>
        </p:nvSpPr>
        <p:spPr bwMode="auto">
          <a:xfrm>
            <a:off x="2520951" y="3048000"/>
            <a:ext cx="39528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sz="1600" dirty="0" smtClean="0">
                <a:ea typeface="굴림" charset="-127"/>
              </a:rPr>
              <a:t>Wakeup Service Response</a:t>
            </a:r>
            <a:endParaRPr lang="en-US" altLang="ko-KR" sz="1600" dirty="0">
              <a:ea typeface="굴림" charset="-127"/>
            </a:endParaRPr>
          </a:p>
        </p:txBody>
      </p:sp>
      <p:cxnSp>
        <p:nvCxnSpPr>
          <p:cNvPr id="158" name="Straight Arrow Connector 14"/>
          <p:cNvCxnSpPr>
            <a:cxnSpLocks noChangeShapeType="1"/>
          </p:cNvCxnSpPr>
          <p:nvPr/>
        </p:nvCxnSpPr>
        <p:spPr bwMode="auto">
          <a:xfrm flipV="1">
            <a:off x="1978024" y="3392269"/>
            <a:ext cx="4495802" cy="297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9" name="Straight Connector 10"/>
          <p:cNvCxnSpPr>
            <a:cxnSpLocks noChangeShapeType="1"/>
          </p:cNvCxnSpPr>
          <p:nvPr/>
        </p:nvCxnSpPr>
        <p:spPr bwMode="auto">
          <a:xfrm flipH="1">
            <a:off x="2514600" y="2057402"/>
            <a:ext cx="6350" cy="4419599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0"/>
          <p:cNvCxnSpPr>
            <a:cxnSpLocks noChangeShapeType="1"/>
          </p:cNvCxnSpPr>
          <p:nvPr/>
        </p:nvCxnSpPr>
        <p:spPr bwMode="auto">
          <a:xfrm>
            <a:off x="7010399" y="2057401"/>
            <a:ext cx="1" cy="44196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2" name="TextBox 15"/>
          <p:cNvSpPr txBox="1">
            <a:spLocks noChangeArrowheads="1"/>
          </p:cNvSpPr>
          <p:nvPr/>
        </p:nvSpPr>
        <p:spPr bwMode="auto">
          <a:xfrm>
            <a:off x="2520951" y="4385846"/>
            <a:ext cx="44894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sz="1600" dirty="0" smtClean="0">
                <a:ea typeface="굴림" charset="-127"/>
              </a:rPr>
              <a:t>Wakeup frame</a:t>
            </a:r>
            <a:endParaRPr lang="en-US" altLang="ko-KR" sz="1600" dirty="0">
              <a:ea typeface="굴림" charset="-127"/>
            </a:endParaRPr>
          </a:p>
        </p:txBody>
      </p:sp>
      <p:sp>
        <p:nvSpPr>
          <p:cNvPr id="166" name="TextBox 15"/>
          <p:cNvSpPr txBox="1">
            <a:spLocks noChangeArrowheads="1"/>
          </p:cNvSpPr>
          <p:nvPr/>
        </p:nvSpPr>
        <p:spPr bwMode="auto">
          <a:xfrm>
            <a:off x="1978024" y="5071646"/>
            <a:ext cx="50323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sz="1600" dirty="0" smtClean="0">
                <a:ea typeface="굴림" charset="-127"/>
              </a:rPr>
              <a:t>Trigger frame (e.g., PS-Poll or </a:t>
            </a:r>
            <a:r>
              <a:rPr lang="en-US" altLang="ko-KR" sz="1600" dirty="0" err="1" smtClean="0">
                <a:ea typeface="굴림" charset="-127"/>
              </a:rPr>
              <a:t>QoS</a:t>
            </a:r>
            <a:r>
              <a:rPr lang="en-US" altLang="ko-KR" sz="1600" dirty="0" smtClean="0">
                <a:ea typeface="굴림" charset="-127"/>
              </a:rPr>
              <a:t> Null)</a:t>
            </a:r>
            <a:endParaRPr lang="en-US" altLang="ko-KR" sz="1600" dirty="0">
              <a:ea typeface="굴림" charset="-127"/>
            </a:endParaRPr>
          </a:p>
        </p:txBody>
      </p:sp>
      <p:cxnSp>
        <p:nvCxnSpPr>
          <p:cNvPr id="167" name="Straight Arrow Connector 14"/>
          <p:cNvCxnSpPr>
            <a:cxnSpLocks noChangeShapeType="1"/>
          </p:cNvCxnSpPr>
          <p:nvPr/>
        </p:nvCxnSpPr>
        <p:spPr bwMode="auto">
          <a:xfrm>
            <a:off x="1978024" y="5422900"/>
            <a:ext cx="449580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1" name="TextBox 15"/>
          <p:cNvSpPr txBox="1">
            <a:spLocks noChangeArrowheads="1"/>
          </p:cNvSpPr>
          <p:nvPr/>
        </p:nvSpPr>
        <p:spPr bwMode="auto">
          <a:xfrm>
            <a:off x="2520951" y="5452646"/>
            <a:ext cx="39528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sz="1600" dirty="0" smtClean="0">
                <a:ea typeface="굴림" charset="-127"/>
              </a:rPr>
              <a:t>Data frame</a:t>
            </a:r>
            <a:endParaRPr lang="en-US" altLang="ko-KR" sz="1600" dirty="0">
              <a:ea typeface="굴림" charset="-127"/>
            </a:endParaRPr>
          </a:p>
        </p:txBody>
      </p:sp>
      <p:cxnSp>
        <p:nvCxnSpPr>
          <p:cNvPr id="172" name="Straight Arrow Connector 14"/>
          <p:cNvCxnSpPr>
            <a:cxnSpLocks noChangeShapeType="1"/>
          </p:cNvCxnSpPr>
          <p:nvPr/>
        </p:nvCxnSpPr>
        <p:spPr bwMode="auto">
          <a:xfrm>
            <a:off x="1978024" y="5791200"/>
            <a:ext cx="449580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3" name="TextBox 15"/>
          <p:cNvSpPr txBox="1">
            <a:spLocks noChangeArrowheads="1"/>
          </p:cNvSpPr>
          <p:nvPr/>
        </p:nvSpPr>
        <p:spPr bwMode="auto">
          <a:xfrm>
            <a:off x="2517775" y="5867400"/>
            <a:ext cx="395605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ko-KR" sz="1600" dirty="0" err="1" smtClean="0">
                <a:ea typeface="굴림" charset="-127"/>
              </a:rPr>
              <a:t>Ack</a:t>
            </a:r>
            <a:r>
              <a:rPr lang="en-US" altLang="ko-KR" sz="1600" dirty="0" smtClean="0">
                <a:ea typeface="굴림" charset="-127"/>
              </a:rPr>
              <a:t> frame</a:t>
            </a:r>
            <a:endParaRPr lang="en-US" altLang="ko-KR" sz="1600" dirty="0">
              <a:ea typeface="굴림" charset="-127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1683847" y="1671935"/>
            <a:ext cx="60215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802.11</a:t>
            </a:r>
            <a:br>
              <a:rPr lang="en-US" altLang="ko-KR" dirty="0" smtClean="0"/>
            </a:br>
            <a:r>
              <a:rPr lang="en-US" altLang="ko-KR" dirty="0" smtClean="0"/>
              <a:t> Radio</a:t>
            </a:r>
            <a:endParaRPr lang="ko-KR" altLang="en-US" dirty="0"/>
          </a:p>
        </p:txBody>
      </p:sp>
      <p:sp>
        <p:nvSpPr>
          <p:cNvPr id="209" name="TextBox 208"/>
          <p:cNvSpPr txBox="1"/>
          <p:nvPr/>
        </p:nvSpPr>
        <p:spPr>
          <a:xfrm>
            <a:off x="2209006" y="1752600"/>
            <a:ext cx="61039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WUR</a:t>
            </a:r>
            <a:endParaRPr lang="ko-KR" altLang="en-US" dirty="0"/>
          </a:p>
        </p:txBody>
      </p:sp>
      <p:sp>
        <p:nvSpPr>
          <p:cNvPr id="226" name="TextBox 225"/>
          <p:cNvSpPr txBox="1"/>
          <p:nvPr/>
        </p:nvSpPr>
        <p:spPr>
          <a:xfrm>
            <a:off x="7165346" y="4753689"/>
            <a:ext cx="2131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Wakeup.response</a:t>
            </a:r>
            <a:r>
              <a:rPr lang="en-US" altLang="ko-KR" dirty="0" smtClean="0"/>
              <a:t> </a:t>
            </a:r>
            <a:r>
              <a:rPr lang="en-US" altLang="ko-KR" dirty="0" smtClean="0"/>
              <a:t>primitive </a:t>
            </a:r>
            <a:r>
              <a:rPr lang="en-US" altLang="ko-KR" dirty="0" smtClean="0"/>
              <a:t>is issued for </a:t>
            </a:r>
            <a:r>
              <a:rPr lang="en-US" altLang="ko-KR" dirty="0" smtClean="0"/>
              <a:t>activating 802.11 radio</a:t>
            </a:r>
            <a:endParaRPr lang="ko-KR" altLang="en-US" dirty="0"/>
          </a:p>
        </p:txBody>
      </p:sp>
      <p:cxnSp>
        <p:nvCxnSpPr>
          <p:cNvPr id="227" name="직선 화살표 연결선 226"/>
          <p:cNvCxnSpPr/>
          <p:nvPr/>
        </p:nvCxnSpPr>
        <p:spPr bwMode="auto">
          <a:xfrm flipH="1">
            <a:off x="1905000" y="4532531"/>
            <a:ext cx="6080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triangle" w="sm" len="sm"/>
            <a:tailEnd type="none" w="med" len="med"/>
          </a:ln>
          <a:effectLst/>
        </p:spPr>
      </p:cxnSp>
      <p:sp>
        <p:nvSpPr>
          <p:cNvPr id="228" name="TextBox 227"/>
          <p:cNvSpPr txBox="1"/>
          <p:nvPr/>
        </p:nvSpPr>
        <p:spPr>
          <a:xfrm>
            <a:off x="-1" y="4191000"/>
            <a:ext cx="2057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Wakeup.request</a:t>
            </a:r>
            <a:r>
              <a:rPr lang="en-US" altLang="ko-KR" dirty="0" smtClean="0"/>
              <a:t> primitive is issued upon </a:t>
            </a:r>
            <a:r>
              <a:rPr lang="en-US" altLang="ko-KR" dirty="0" smtClean="0"/>
              <a:t>meeting TBD condition </a:t>
            </a:r>
            <a:endParaRPr lang="en-US" altLang="ko-KR" dirty="0"/>
          </a:p>
        </p:txBody>
      </p:sp>
      <p:cxnSp>
        <p:nvCxnSpPr>
          <p:cNvPr id="48" name="Straight Arrow Connector 14"/>
          <p:cNvCxnSpPr>
            <a:cxnSpLocks noChangeShapeType="1"/>
          </p:cNvCxnSpPr>
          <p:nvPr/>
        </p:nvCxnSpPr>
        <p:spPr bwMode="auto">
          <a:xfrm>
            <a:off x="1981200" y="6205954"/>
            <a:ext cx="4492626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직사각형 15"/>
          <p:cNvSpPr/>
          <p:nvPr/>
        </p:nvSpPr>
        <p:spPr bwMode="auto">
          <a:xfrm>
            <a:off x="1752600" y="1752600"/>
            <a:ext cx="455613" cy="30480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직사각형 52"/>
          <p:cNvSpPr/>
          <p:nvPr/>
        </p:nvSpPr>
        <p:spPr bwMode="auto">
          <a:xfrm>
            <a:off x="2287587" y="1752598"/>
            <a:ext cx="455613" cy="30480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180043" y="1671935"/>
            <a:ext cx="60215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802.11</a:t>
            </a:r>
            <a:br>
              <a:rPr lang="en-US" altLang="ko-KR" dirty="0" smtClean="0"/>
            </a:br>
            <a:r>
              <a:rPr lang="en-US" altLang="ko-KR" dirty="0" smtClean="0"/>
              <a:t> Radio</a:t>
            </a:r>
            <a:endParaRPr lang="ko-KR" alt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705202" y="1752600"/>
            <a:ext cx="61039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WUR</a:t>
            </a:r>
            <a:endParaRPr lang="ko-KR" altLang="en-US" dirty="0"/>
          </a:p>
        </p:txBody>
      </p:sp>
      <p:sp>
        <p:nvSpPr>
          <p:cNvPr id="59" name="직사각형 58"/>
          <p:cNvSpPr/>
          <p:nvPr/>
        </p:nvSpPr>
        <p:spPr bwMode="auto">
          <a:xfrm>
            <a:off x="6248796" y="1752600"/>
            <a:ext cx="455613" cy="30480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6783783" y="1752598"/>
            <a:ext cx="455613" cy="30480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165346" y="3348335"/>
            <a:ext cx="2131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Wakeup.response</a:t>
            </a:r>
            <a:r>
              <a:rPr lang="en-US" altLang="ko-KR" dirty="0" smtClean="0"/>
              <a:t> primitive is issued for </a:t>
            </a:r>
            <a:r>
              <a:rPr lang="en-US" altLang="ko-KR" dirty="0" smtClean="0"/>
              <a:t>inactivating 802.11 radio</a:t>
            </a:r>
            <a:endParaRPr lang="ko-KR" altLang="en-US" dirty="0"/>
          </a:p>
        </p:txBody>
      </p:sp>
      <p:cxnSp>
        <p:nvCxnSpPr>
          <p:cNvPr id="163" name="Straight Arrow Connector 14"/>
          <p:cNvCxnSpPr>
            <a:cxnSpLocks noChangeShapeType="1"/>
          </p:cNvCxnSpPr>
          <p:nvPr/>
        </p:nvCxnSpPr>
        <p:spPr bwMode="auto">
          <a:xfrm>
            <a:off x="2520951" y="4724400"/>
            <a:ext cx="4489447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사다리꼴 25"/>
          <p:cNvSpPr/>
          <p:nvPr/>
        </p:nvSpPr>
        <p:spPr bwMode="auto">
          <a:xfrm rot="5400000">
            <a:off x="5843675" y="2718434"/>
            <a:ext cx="1490884" cy="230583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사다리꼴 72"/>
          <p:cNvSpPr/>
          <p:nvPr/>
        </p:nvSpPr>
        <p:spPr bwMode="auto">
          <a:xfrm rot="5400000">
            <a:off x="5886438" y="4168787"/>
            <a:ext cx="1405355" cy="230584"/>
          </a:xfrm>
          <a:prstGeom prst="trapezoi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3" name="TextBox 222"/>
          <p:cNvSpPr txBox="1"/>
          <p:nvPr/>
        </p:nvSpPr>
        <p:spPr>
          <a:xfrm rot="5400000">
            <a:off x="6192724" y="2646477"/>
            <a:ext cx="845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Power On</a:t>
            </a:r>
            <a:endParaRPr lang="ko-KR" altLang="en-US" b="1" dirty="0"/>
          </a:p>
        </p:txBody>
      </p:sp>
      <p:sp>
        <p:nvSpPr>
          <p:cNvPr id="74" name="TextBox 73"/>
          <p:cNvSpPr txBox="1"/>
          <p:nvPr/>
        </p:nvSpPr>
        <p:spPr>
          <a:xfrm rot="5400000">
            <a:off x="6183907" y="4163124"/>
            <a:ext cx="8631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Power Off</a:t>
            </a:r>
            <a:endParaRPr lang="ko-KR" altLang="en-US" b="1" dirty="0"/>
          </a:p>
        </p:txBody>
      </p:sp>
      <p:cxnSp>
        <p:nvCxnSpPr>
          <p:cNvPr id="69" name="직선 화살표 연결선 68"/>
          <p:cNvCxnSpPr/>
          <p:nvPr/>
        </p:nvCxnSpPr>
        <p:spPr bwMode="auto">
          <a:xfrm flipH="1">
            <a:off x="6477000" y="3579167"/>
            <a:ext cx="685800" cy="22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</p:spPr>
      </p:cxnSp>
      <p:sp>
        <p:nvSpPr>
          <p:cNvPr id="75" name="사다리꼴 74"/>
          <p:cNvSpPr/>
          <p:nvPr/>
        </p:nvSpPr>
        <p:spPr bwMode="auto">
          <a:xfrm rot="5400000">
            <a:off x="5845262" y="5614678"/>
            <a:ext cx="1490884" cy="233759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 rot="5400000">
            <a:off x="6195899" y="5544309"/>
            <a:ext cx="845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smtClean="0"/>
              <a:t>Power On</a:t>
            </a:r>
            <a:endParaRPr lang="ko-KR" altLang="en-US" b="1" dirty="0"/>
          </a:p>
        </p:txBody>
      </p:sp>
      <p:cxnSp>
        <p:nvCxnSpPr>
          <p:cNvPr id="225" name="직선 화살표 연결선 224"/>
          <p:cNvCxnSpPr/>
          <p:nvPr/>
        </p:nvCxnSpPr>
        <p:spPr bwMode="auto">
          <a:xfrm flipH="1">
            <a:off x="6477000" y="4984521"/>
            <a:ext cx="685800" cy="22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6670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on </a:t>
            </a:r>
            <a:br>
              <a:rPr lang="en-US" dirty="0" smtClean="0"/>
            </a:br>
            <a:r>
              <a:rPr lang="en-US" dirty="0" smtClean="0"/>
              <a:t>wakeup frame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When is </a:t>
            </a:r>
            <a:r>
              <a:rPr lang="en-US" altLang="ko-KR" dirty="0" smtClean="0"/>
              <a:t>a Wakeup </a:t>
            </a:r>
            <a:r>
              <a:rPr lang="en-US" altLang="ko-KR" dirty="0" smtClean="0"/>
              <a:t>frame triggered? </a:t>
            </a:r>
          </a:p>
          <a:p>
            <a:pPr lvl="1"/>
            <a:r>
              <a:rPr lang="en-US" altLang="ko-KR" dirty="0"/>
              <a:t>If an AP </a:t>
            </a:r>
            <a:r>
              <a:rPr lang="en-US" altLang="ko-KR" dirty="0" smtClean="0"/>
              <a:t>triggers </a:t>
            </a:r>
            <a:r>
              <a:rPr lang="en-US" altLang="ko-KR" dirty="0" smtClean="0"/>
              <a:t>a Wakeup </a:t>
            </a:r>
            <a:r>
              <a:rPr lang="en-US" altLang="ko-KR" dirty="0"/>
              <a:t>frame whenever the buffered frames for an STA </a:t>
            </a:r>
            <a:r>
              <a:rPr lang="en-US" altLang="ko-KR" dirty="0" smtClean="0"/>
              <a:t>(WUR mode) exist even though it is a delay insensitive frame, </a:t>
            </a:r>
            <a:r>
              <a:rPr lang="en-US" altLang="ko-KR" dirty="0" smtClean="0"/>
              <a:t>a wakeup </a:t>
            </a:r>
            <a:r>
              <a:rPr lang="en-US" altLang="ko-KR" dirty="0"/>
              <a:t>frame transmission can </a:t>
            </a:r>
            <a:r>
              <a:rPr lang="en-US" altLang="ko-KR" dirty="0" smtClean="0"/>
              <a:t>overwhelm </a:t>
            </a:r>
            <a:r>
              <a:rPr lang="en-US" altLang="ko-KR" dirty="0"/>
              <a:t>the wireless </a:t>
            </a:r>
            <a:r>
              <a:rPr lang="en-US" altLang="ko-KR" dirty="0" smtClean="0"/>
              <a:t>medium</a:t>
            </a:r>
          </a:p>
          <a:p>
            <a:pPr lvl="1"/>
            <a:r>
              <a:rPr lang="en-US" altLang="ko-KR" dirty="0" smtClean="0"/>
              <a:t>Also, it is vulnerable on a malicious attack </a:t>
            </a:r>
            <a:r>
              <a:rPr lang="en-US" altLang="ko-KR" dirty="0"/>
              <a:t>from anonymous </a:t>
            </a:r>
            <a:r>
              <a:rPr lang="en-US" altLang="ko-KR" dirty="0" smtClean="0"/>
              <a:t>device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A managing mechanism of </a:t>
            </a:r>
            <a:r>
              <a:rPr lang="en-US" altLang="ko-KR" dirty="0" smtClean="0"/>
              <a:t>excessive wakeup </a:t>
            </a:r>
            <a:r>
              <a:rPr lang="en-US" altLang="ko-KR" dirty="0" smtClean="0"/>
              <a:t>frame </a:t>
            </a:r>
            <a:r>
              <a:rPr lang="en-US" altLang="ko-KR" dirty="0" smtClean="0"/>
              <a:t>transmissions </a:t>
            </a:r>
            <a:r>
              <a:rPr lang="en-US" altLang="ko-KR" dirty="0" smtClean="0"/>
              <a:t>is needed</a:t>
            </a:r>
          </a:p>
          <a:p>
            <a:pPr lvl="1"/>
            <a:r>
              <a:rPr lang="en-US" altLang="ko-KR" dirty="0" smtClean="0"/>
              <a:t>The traffic filter service </a:t>
            </a:r>
            <a:r>
              <a:rPr lang="en-US" altLang="ko-KR" dirty="0"/>
              <a:t>(TFS) defined in </a:t>
            </a:r>
            <a:r>
              <a:rPr lang="en-US" altLang="ko-KR" dirty="0" smtClean="0"/>
              <a:t>IEEE 802.11v-2011 can be a solution [2][3]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9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TFS Protocol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An AP/STA </a:t>
            </a:r>
            <a:r>
              <a:rPr lang="en-US" altLang="ko-KR" dirty="0"/>
              <a:t>negotiates </a:t>
            </a:r>
            <a:r>
              <a:rPr lang="en-US" altLang="ko-KR" dirty="0" smtClean="0"/>
              <a:t>the </a:t>
            </a:r>
            <a:r>
              <a:rPr lang="en-US" altLang="ko-KR" dirty="0" smtClean="0"/>
              <a:t>TFS </a:t>
            </a:r>
            <a:r>
              <a:rPr lang="en-US" altLang="ko-KR" dirty="0"/>
              <a:t>via TFS </a:t>
            </a:r>
            <a:r>
              <a:rPr lang="en-US" altLang="ko-KR" dirty="0" smtClean="0"/>
              <a:t>Request </a:t>
            </a:r>
            <a:r>
              <a:rPr lang="en-US" altLang="ko-KR" dirty="0"/>
              <a:t>and Response frames</a:t>
            </a:r>
          </a:p>
          <a:p>
            <a:pPr lvl="1"/>
            <a:r>
              <a:rPr lang="en-US" altLang="ko-KR" dirty="0" smtClean="0"/>
              <a:t>A STA </a:t>
            </a:r>
            <a:r>
              <a:rPr lang="en-US" altLang="ko-KR" dirty="0"/>
              <a:t>can add traffic filters any time after </a:t>
            </a:r>
            <a:r>
              <a:rPr lang="en-US" altLang="ko-KR" dirty="0" smtClean="0"/>
              <a:t>association or delete </a:t>
            </a:r>
            <a:r>
              <a:rPr lang="en-US" altLang="ko-KR" dirty="0"/>
              <a:t>filters at any time </a:t>
            </a:r>
          </a:p>
          <a:p>
            <a:pPr lvl="1"/>
            <a:r>
              <a:rPr lang="en-US" altLang="ko-KR" dirty="0" smtClean="0"/>
              <a:t>An AP </a:t>
            </a:r>
            <a:r>
              <a:rPr lang="en-US" altLang="ko-KR" dirty="0"/>
              <a:t>may delete filters if it executes the filter action (e.g. wakeup)</a:t>
            </a:r>
          </a:p>
          <a:p>
            <a:r>
              <a:rPr lang="en-US" altLang="ko-KR" dirty="0"/>
              <a:t>AP Operations  </a:t>
            </a:r>
          </a:p>
          <a:p>
            <a:pPr lvl="1"/>
            <a:r>
              <a:rPr lang="en-US" altLang="ko-KR" dirty="0" smtClean="0"/>
              <a:t>An AP </a:t>
            </a:r>
            <a:r>
              <a:rPr lang="en-US" altLang="ko-KR" dirty="0"/>
              <a:t>inspects unicast and multicast traffic on behalf of </a:t>
            </a:r>
            <a:r>
              <a:rPr lang="en-US" altLang="ko-KR" dirty="0" smtClean="0"/>
              <a:t>STA </a:t>
            </a:r>
            <a:r>
              <a:rPr lang="en-US" altLang="ko-KR" dirty="0"/>
              <a:t>which installed </a:t>
            </a:r>
            <a:r>
              <a:rPr lang="en-US" altLang="ko-KR" dirty="0" smtClean="0"/>
              <a:t>filter </a:t>
            </a:r>
            <a:endParaRPr lang="en-US" altLang="ko-KR" dirty="0"/>
          </a:p>
          <a:p>
            <a:pPr lvl="1"/>
            <a:r>
              <a:rPr lang="en-US" altLang="ko-KR" dirty="0" smtClean="0"/>
              <a:t>An AP </a:t>
            </a:r>
            <a:r>
              <a:rPr lang="en-US" altLang="ko-KR" dirty="0"/>
              <a:t>discards unmatched unicast traffic regardless of power states when TFS is enabled</a:t>
            </a:r>
          </a:p>
          <a:p>
            <a:pPr lvl="1"/>
            <a:r>
              <a:rPr lang="en-US" altLang="ko-KR" dirty="0" smtClean="0"/>
              <a:t>An TFS </a:t>
            </a:r>
            <a:r>
              <a:rPr lang="en-US" altLang="ko-KR" dirty="0"/>
              <a:t>Notify frame is delivered before the triggering frame if requested by the </a:t>
            </a:r>
            <a:r>
              <a:rPr lang="en-US" altLang="ko-KR" dirty="0" smtClean="0"/>
              <a:t>STA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0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TFS Protocol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A STA </a:t>
            </a:r>
            <a:r>
              <a:rPr lang="en-US" altLang="ko-KR" dirty="0"/>
              <a:t>delivers filtering patterns to </a:t>
            </a:r>
            <a:r>
              <a:rPr lang="en-US" altLang="ko-KR" dirty="0" smtClean="0"/>
              <a:t>an AP </a:t>
            </a:r>
            <a:r>
              <a:rPr lang="en-US" altLang="ko-KR" dirty="0"/>
              <a:t>via TFS Request </a:t>
            </a:r>
            <a:r>
              <a:rPr lang="en-US" altLang="ko-KR" dirty="0" smtClean="0"/>
              <a:t>IEs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2017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25" y="2971800"/>
            <a:ext cx="4930775" cy="103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116359"/>
            <a:ext cx="4800600" cy="9128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cxnSp>
        <p:nvCxnSpPr>
          <p:cNvPr id="16" name="직선 화살표 연결선 15"/>
          <p:cNvCxnSpPr/>
          <p:nvPr/>
        </p:nvCxnSpPr>
        <p:spPr bwMode="auto">
          <a:xfrm flipH="1">
            <a:off x="5105400" y="3657600"/>
            <a:ext cx="914400" cy="4587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26732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TFS Protocol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/>
              <a:t>The TFS Action Code field </a:t>
            </a:r>
            <a:r>
              <a:rPr lang="en-US" altLang="ko-KR" dirty="0" smtClean="0"/>
              <a:t>defines the </a:t>
            </a:r>
            <a:r>
              <a:rPr lang="en-US" altLang="ko-KR" dirty="0"/>
              <a:t>actions taken at </a:t>
            </a:r>
            <a:r>
              <a:rPr lang="en-US" altLang="ko-KR" dirty="0" smtClean="0"/>
              <a:t>an AP </a:t>
            </a:r>
            <a:r>
              <a:rPr lang="en-US" altLang="ko-KR" dirty="0"/>
              <a:t>when a frame matches a traffic filter </a:t>
            </a:r>
            <a:r>
              <a:rPr lang="en-US" altLang="ko-KR" dirty="0" smtClean="0"/>
              <a:t>set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2017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25" y="2971800"/>
            <a:ext cx="4930775" cy="103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425282"/>
              </p:ext>
            </p:extLst>
          </p:nvPr>
        </p:nvGraphicFramePr>
        <p:xfrm>
          <a:off x="838200" y="4074160"/>
          <a:ext cx="7597775" cy="209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175"/>
                <a:gridCol w="990600"/>
                <a:gridCol w="6096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Bits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Name</a:t>
                      </a:r>
                      <a:endParaRPr lang="ko-KR" altLang="en-US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Notes</a:t>
                      </a:r>
                      <a:endParaRPr lang="ko-KR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0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Delete After Match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Setting this field to 1 for any traffic filter set indicates all traffic filter sets established at the AP for the non-AP STA are deleted when a frame matches any of the traffic filter sets established for the non-AP STA. A value of 0 for this field indicates no deletion of the traffic filter set upon a match.</a:t>
                      </a:r>
                      <a:endParaRPr lang="ko-KR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Notify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Setting this field to 1 indicates the STA is to be sent a TFS Notify frame upon the first frame matching to the traffic filter set or the first frame match after the AP receives a Notify Response frame containing the corresponding TFS ID. Setting this field to 0 indicates the AP does not send TFS Notify frame to the requesting STA.</a:t>
                      </a:r>
                      <a:endParaRPr lang="ko-KR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2-7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Reserved</a:t>
                      </a:r>
                      <a:endParaRPr lang="ko-KR" altLang="en-US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All other bits are reserved.</a:t>
                      </a:r>
                      <a:endParaRPr lang="ko-KR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cxnSp>
        <p:nvCxnSpPr>
          <p:cNvPr id="16" name="직선 화살표 연결선 15"/>
          <p:cNvCxnSpPr>
            <a:endCxn id="7" idx="0"/>
          </p:cNvCxnSpPr>
          <p:nvPr/>
        </p:nvCxnSpPr>
        <p:spPr bwMode="auto">
          <a:xfrm flipH="1">
            <a:off x="4637087" y="3657600"/>
            <a:ext cx="620713" cy="4165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8043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Traffic Filter based Wakeup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/>
              <a:t>The TFS Action Code field </a:t>
            </a:r>
            <a:r>
              <a:rPr lang="en-US" altLang="ko-KR" dirty="0" smtClean="0"/>
              <a:t>has Wakeup Notify bit subfield </a:t>
            </a:r>
          </a:p>
          <a:p>
            <a:pPr lvl="1"/>
            <a:r>
              <a:rPr lang="en-US" altLang="ko-KR" dirty="0" smtClean="0"/>
              <a:t>Indicate </a:t>
            </a:r>
            <a:r>
              <a:rPr lang="en-US" altLang="ko-KR" dirty="0"/>
              <a:t>that a Wakeup frame upon the first frame matching to the traffic filter </a:t>
            </a:r>
            <a:r>
              <a:rPr lang="en-US" altLang="ko-KR" dirty="0" smtClean="0"/>
              <a:t>set is sent or not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2017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940342"/>
              </p:ext>
            </p:extLst>
          </p:nvPr>
        </p:nvGraphicFramePr>
        <p:xfrm>
          <a:off x="838200" y="3505200"/>
          <a:ext cx="7597775" cy="28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175"/>
                <a:gridCol w="990600"/>
                <a:gridCol w="6096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Bits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Name</a:t>
                      </a:r>
                      <a:endParaRPr lang="ko-KR" altLang="en-US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Notes</a:t>
                      </a:r>
                      <a:endParaRPr lang="ko-KR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0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Delete After Match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Setting this field to 1 for any traffic filter set indicates all traffic filter sets established at the AP for the non-AP STA are deleted when a frame matches any of the traffic filter sets established for the non-AP STA. A value of 0 for this field indicates no deletion of the traffic filter set upon a match.</a:t>
                      </a:r>
                      <a:endParaRPr lang="ko-KR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Notify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Setting this field to 1 indicates the STA is to be sent a TFS Notify frame upon the first frame matching to the traffic filter set or the first frame match after the AP receives a Notify Response frame containing the corresponding TFS ID. Setting this field to 0 indicates the AP does not send TFS Notify frame to the requesting STA.</a:t>
                      </a:r>
                      <a:endParaRPr lang="ko-KR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ko-KR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Wakeup Notify</a:t>
                      </a:r>
                      <a:endParaRPr lang="ko-KR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Setting this field to 1 indicates the STA is to be sent a Wakeup frame upon the first frame matching to the traffic filter set or the first frame match after the AP receives a Notify Response frame containing the corresponding TFS ID. Setting this field to 0 indicates the AP does not send Wakeup</a:t>
                      </a:r>
                      <a:r>
                        <a:rPr lang="en-US" altLang="ko-KR" sz="1100" baseline="0" dirty="0" smtClean="0">
                          <a:solidFill>
                            <a:srgbClr val="FF0000"/>
                          </a:solidFill>
                        </a:rPr>
                        <a:t> frame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 to the requesting STA.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3-7</a:t>
                      </a:r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Reserved</a:t>
                      </a:r>
                      <a:endParaRPr lang="ko-KR" altLang="en-US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All other bits are reserved.</a:t>
                      </a:r>
                      <a:endParaRPr lang="ko-KR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92648</TotalTime>
  <Words>1070</Words>
  <Application>Microsoft Office PowerPoint</Application>
  <PresentationFormat>화면 슬라이드 쇼(4:3)</PresentationFormat>
  <Paragraphs>167</Paragraphs>
  <Slides>13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 Traffic Filter based Wakeup Service</vt:lpstr>
      <vt:lpstr>Introduction</vt:lpstr>
      <vt:lpstr>Basic Wakeup Service</vt:lpstr>
      <vt:lpstr>Basic Wakeup Service  [11-16/0722r1]</vt:lpstr>
      <vt:lpstr>Considerations on  wakeup frame transmission</vt:lpstr>
      <vt:lpstr>TFS Protocol Overview</vt:lpstr>
      <vt:lpstr>TFS Protocol Overview</vt:lpstr>
      <vt:lpstr>TFS Protocol Overview</vt:lpstr>
      <vt:lpstr>Traffic Filter based Wakeup Service</vt:lpstr>
      <vt:lpstr>Traffic Filter based Wakeup Service Example</vt:lpstr>
      <vt:lpstr>Summary </vt:lpstr>
      <vt:lpstr>References</vt:lpstr>
      <vt:lpstr>Straw Poll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</cp:lastModifiedBy>
  <cp:revision>995</cp:revision>
  <cp:lastPrinted>1998-02-10T13:28:06Z</cp:lastPrinted>
  <dcterms:created xsi:type="dcterms:W3CDTF">2007-05-21T21:00:37Z</dcterms:created>
  <dcterms:modified xsi:type="dcterms:W3CDTF">2017-01-16T19:14:21Z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