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94" r:id="rId18"/>
    <p:sldId id="295" r:id="rId19"/>
    <p:sldId id="267" r:id="rId20"/>
    <p:sldId id="258" r:id="rId21"/>
    <p:sldId id="289" r:id="rId22"/>
    <p:sldId id="290" r:id="rId23"/>
    <p:sldId id="292" r:id="rId24"/>
    <p:sldId id="293" r:id="rId2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6349" autoAdjust="0"/>
  </p:normalViewPr>
  <p:slideViewPr>
    <p:cSldViewPr>
      <p:cViewPr varScale="1">
        <p:scale>
          <a:sx n="70" d="100"/>
          <a:sy n="70" d="100"/>
        </p:scale>
        <p:origin x="-140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5/8/2017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extLst>
      <p:ext uri="{BB962C8B-B14F-4D97-AF65-F5344CB8AC3E}">
        <p14:creationId xmlns:p14="http://schemas.microsoft.com/office/powerpoint/2010/main" xmlns="" val="4037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xmlns="" val="52238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dirty="0" smtClean="0"/>
              <a:t>May 2017</a:t>
            </a:r>
            <a:endParaRPr lang="en-GB" altLang="zh-CN"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May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802.11-17/0029r7</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2016-03-16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074738" y="1981200"/>
          <a:ext cx="7372350" cy="4775200"/>
        </p:xfrm>
        <a:graphic>
          <a:graphicData uri="http://schemas.openxmlformats.org/presentationml/2006/ole">
            <p:oleObj spid="_x0000_s3831"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strike="sngStrike" dirty="0">
                <a:solidFill>
                  <a:srgbClr val="FF0000"/>
                </a:solidFill>
              </a:rPr>
              <a:t>Delay should be a critical factor in case of emergency report</a:t>
            </a:r>
            <a:r>
              <a:rPr lang="en-US" sz="1400" strike="sngStrike" dirty="0" smtClean="0">
                <a:solidFill>
                  <a:srgbClr val="FF0000"/>
                </a:solidFill>
              </a:rPr>
              <a:t>.</a:t>
            </a:r>
            <a:r>
              <a:rPr lang="en-GB" altLang="zh-CN" sz="1400" b="1" dirty="0" smtClean="0"/>
              <a:t> </a:t>
            </a:r>
            <a:r>
              <a:rPr lang="en-GB" altLang="zh-CN" sz="1400" dirty="0" smtClean="0">
                <a:solidFill>
                  <a:srgbClr val="FF0000"/>
                </a:solidFill>
              </a:rPr>
              <a:t>Power efficient mechanisms need  to be used with battery-operated devices while maintaining low latency</a:t>
            </a:r>
            <a:endParaRPr lang="en-US" sz="1400" strike="sngStrike" dirty="0">
              <a:solidFill>
                <a:srgbClr val="FF0000"/>
              </a:solidFill>
            </a:endParaRP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esultat d'imatges de access point"/>
          <p:cNvPicPr>
            <a:picLocks noChangeAspect="1" noChangeArrowheads="1"/>
          </p:cNvPicPr>
          <p:nvPr/>
        </p:nvPicPr>
        <p:blipFill>
          <a:blip r:embed="rId3" cstate="print"/>
          <a:srcRect/>
          <a:stretch>
            <a:fillRect/>
          </a:stretch>
        </p:blipFill>
        <p:spPr bwMode="auto">
          <a:xfrm>
            <a:off x="5926415" y="5105400"/>
            <a:ext cx="1617385" cy="1617385"/>
          </a:xfrm>
          <a:prstGeom prst="rect">
            <a:avLst/>
          </a:prstGeom>
          <a:noFill/>
        </p:spPr>
      </p:pic>
      <p:sp>
        <p:nvSpPr>
          <p:cNvPr id="2" name="标题 1"/>
          <p:cNvSpPr>
            <a:spLocks noGrp="1"/>
          </p:cNvSpPr>
          <p:nvPr>
            <p:ph type="title"/>
          </p:nvPr>
        </p:nvSpPr>
        <p:spPr>
          <a:xfrm>
            <a:off x="609600" y="685801"/>
            <a:ext cx="7924800" cy="609600"/>
          </a:xfrm>
        </p:spPr>
        <p:txBody>
          <a:bodyPr/>
          <a:lstStyle/>
          <a:p>
            <a:r>
              <a:rPr lang="en-US" altLang="zh-CN" sz="2800" dirty="0" smtClean="0"/>
              <a:t>Usage Model  8: Wake 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a:t>
            </a:r>
            <a:r>
              <a:rPr lang="en-US" altLang="en-US" sz="1400" dirty="0" smtClean="0">
                <a:solidFill>
                  <a:srgbClr val="FF0000"/>
                </a:solidFill>
              </a:rPr>
              <a:t>WUP</a:t>
            </a:r>
            <a:r>
              <a:rPr lang="en-US" altLang="en-US" sz="1400" strike="sngStrike" dirty="0" smtClean="0">
                <a:solidFill>
                  <a:srgbClr val="FF0000"/>
                </a:solidFill>
              </a:rPr>
              <a:t>/Sleep Packet SP</a:t>
            </a:r>
            <a:r>
              <a:rPr lang="en-US" altLang="en-US" sz="1400" strike="sngStrike" dirty="0" smtClean="0"/>
              <a:t> </a:t>
            </a:r>
            <a:r>
              <a:rPr lang="en-US" altLang="en-US" sz="1400" dirty="0" smtClean="0"/>
              <a:t>transmission.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solidFill>
                  <a:srgbClr val="FF0000"/>
                </a:solidFill>
              </a:rPr>
              <a:t>1.</a:t>
            </a:r>
            <a:r>
              <a:rPr lang="en-US" altLang="en-US" sz="1400" strike="sngStrike" dirty="0" smtClean="0">
                <a:solidFill>
                  <a:srgbClr val="FF0000"/>
                </a:solidFill>
              </a:rPr>
              <a:t>After TBD time of inactivity (or after </a:t>
            </a:r>
            <a:r>
              <a:rPr lang="en-US" altLang="en-US" sz="1400" b="1" i="1" strike="sngStrike" dirty="0" smtClean="0">
                <a:solidFill>
                  <a:srgbClr val="FF0000"/>
                </a:solidFill>
              </a:rPr>
              <a:t>Sleep Packet</a:t>
            </a:r>
            <a:r>
              <a:rPr lang="en-US" altLang="en-US" sz="1400" strike="sngStrike" dirty="0" smtClean="0">
                <a:solidFill>
                  <a:srgbClr val="FF0000"/>
                </a:solidFill>
              </a:rPr>
              <a:t>) </a:t>
            </a:r>
            <a:r>
              <a:rPr lang="en-US" altLang="en-US" sz="1400" dirty="0" smtClean="0">
                <a:solidFill>
                  <a:srgbClr val="FF0000"/>
                </a:solidFill>
              </a:rPr>
              <a:t>, </a:t>
            </a:r>
            <a:r>
              <a:rPr lang="en-US" altLang="en-US" sz="1400" dirty="0" smtClean="0"/>
              <a:t>AP1</a:t>
            </a:r>
            <a:r>
              <a:rPr lang="en-US" altLang="en-US" sz="1400" strike="sngStrike" dirty="0" smtClean="0">
                <a:solidFill>
                  <a:srgbClr val="FF0000"/>
                </a:solidFill>
              </a:rPr>
              <a:t> is put to </a:t>
            </a:r>
            <a:r>
              <a:rPr lang="en-US" altLang="en-US" sz="1400" dirty="0" smtClean="0">
                <a:solidFill>
                  <a:srgbClr val="FF0000"/>
                </a:solidFill>
              </a:rPr>
              <a:t>remains in </a:t>
            </a:r>
            <a:r>
              <a:rPr lang="en-US" altLang="en-US" sz="1400" dirty="0" smtClean="0"/>
              <a:t>sleep in order to save energy, to reduce interference with neighboring WLANs (no beacons, no probe responses, etc.) </a:t>
            </a:r>
            <a:r>
              <a:rPr lang="en-US" altLang="en-US" sz="1400" strike="sngStrike" dirty="0" err="1" smtClean="0">
                <a:solidFill>
                  <a:srgbClr val="FF0000"/>
                </a:solidFill>
              </a:rPr>
              <a:t>and</a:t>
            </a:r>
            <a:r>
              <a:rPr lang="en-US" altLang="en-US" sz="1400" dirty="0" err="1" smtClean="0">
                <a:solidFill>
                  <a:srgbClr val="FF0000"/>
                </a:solidFill>
              </a:rPr>
              <a:t>or</a:t>
            </a:r>
            <a:r>
              <a:rPr lang="en-US" altLang="en-US" sz="1400" dirty="0" smtClean="0"/>
              <a:t> 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AP1.</a:t>
            </a:r>
            <a:r>
              <a:rPr lang="en-US" altLang="en-US" sz="1400" strike="sngStrike" dirty="0" smtClean="0">
                <a:solidFill>
                  <a:srgbClr val="FF0000"/>
                </a:solidFill>
              </a:rPr>
              <a:t>WUP may include initial configuration parameters (e.g. channel, bandwidth, power level, etc.) for the AP or AP discovery-related information..</a:t>
            </a:r>
          </a:p>
          <a:p>
            <a:pPr marL="342900" indent="-342900">
              <a:spcBef>
                <a:spcPct val="20000"/>
              </a:spcBef>
            </a:pPr>
            <a:r>
              <a:rPr lang="en-US" altLang="en-US" sz="1400" dirty="0" smtClean="0"/>
              <a:t>3.Once AP1 is up, regular IEEE 802.11 </a:t>
            </a:r>
            <a:r>
              <a:rPr lang="en-US" altLang="en-US" sz="1400" dirty="0" smtClean="0">
                <a:solidFill>
                  <a:srgbClr val="FF0000"/>
                </a:solidFill>
              </a:rPr>
              <a:t>transmission </a:t>
            </a:r>
            <a:r>
              <a:rPr lang="en-US" altLang="en-US" sz="1400" dirty="0" smtClean="0"/>
              <a:t>is </a:t>
            </a:r>
            <a:r>
              <a:rPr lang="en-US" altLang="en-US" sz="1400" strike="sngStrike" dirty="0" smtClean="0">
                <a:solidFill>
                  <a:srgbClr val="FF0000"/>
                </a:solidFill>
              </a:rPr>
              <a:t>established</a:t>
            </a:r>
            <a:r>
              <a:rPr lang="en-US" altLang="en-US" sz="1400" dirty="0" smtClean="0">
                <a:solidFill>
                  <a:srgbClr val="FF0000"/>
                </a:solidFill>
              </a:rPr>
              <a:t> used</a:t>
            </a:r>
            <a:r>
              <a:rPr lang="en-US" altLang="en-US" sz="1400" strike="sngStrike" dirty="0" smtClean="0">
                <a:solidFill>
                  <a:srgbClr val="FF0000"/>
                </a:solidFill>
              </a:rPr>
              <a:t> </a:t>
            </a:r>
            <a:r>
              <a:rPr lang="en-US" altLang="en-US" sz="1400" dirty="0" smtClean="0"/>
              <a:t>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strike="sngStrike" dirty="0" smtClean="0">
                <a:solidFill>
                  <a:srgbClr val="FF0000"/>
                </a:solidFill>
              </a:rPr>
              <a:t>WUR-enabled AP </a:t>
            </a:r>
            <a:r>
              <a:rPr lang="en-US" altLang="zh-CN" sz="1400" dirty="0" smtClean="0">
                <a:solidFill>
                  <a:srgbClr val="FF0000"/>
                </a:solidFill>
              </a:rPr>
              <a:t> WUR device </a:t>
            </a:r>
            <a:r>
              <a:rPr lang="en-US" altLang="zh-CN" sz="1400" dirty="0" smtClean="0"/>
              <a:t>has unique identifier</a:t>
            </a:r>
          </a:p>
          <a:p>
            <a:pPr marL="285750" lvl="1">
              <a:spcBef>
                <a:spcPct val="20000"/>
              </a:spcBef>
              <a:buFont typeface="Arial" panose="020B0604020202020204" pitchFamily="34" charset="0"/>
              <a:buChar char="•"/>
            </a:pPr>
            <a:r>
              <a:rPr lang="en-US" altLang="en-US" sz="1400" dirty="0" smtClean="0"/>
              <a:t>Optionally, WUP carries control information </a:t>
            </a:r>
            <a:r>
              <a:rPr lang="en-US" altLang="en-US" sz="1400" strike="sngStrike" dirty="0" smtClean="0">
                <a:solidFill>
                  <a:srgbClr val="FF0000"/>
                </a:solidFill>
              </a:rPr>
              <a:t>(e.g. initial </a:t>
            </a:r>
            <a:r>
              <a:rPr lang="en-US" altLang="en-US" sz="1400" strike="sngStrike" dirty="0" err="1" smtClean="0">
                <a:solidFill>
                  <a:srgbClr val="FF0000"/>
                </a:solidFill>
              </a:rPr>
              <a:t>config</a:t>
            </a:r>
            <a:r>
              <a:rPr lang="en-US" altLang="en-US" sz="1400" strike="sngStrike" dirty="0" smtClean="0">
                <a:solidFill>
                  <a:srgbClr val="FF0000"/>
                </a:solidFill>
              </a:rPr>
              <a:t>. parameters).</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20"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
        <p:nvSpPr>
          <p:cNvPr id="17" name="63 Llamada de nube"/>
          <p:cNvSpPr/>
          <p:nvPr/>
        </p:nvSpPr>
        <p:spPr bwMode="auto">
          <a:xfrm>
            <a:off x="7580313" y="5457761"/>
            <a:ext cx="914400" cy="612648"/>
          </a:xfrm>
          <a:prstGeom prst="cloudCallout">
            <a:avLst>
              <a:gd name="adj1" fmla="val -63347"/>
              <a:gd name="adj2" fmla="val 24040"/>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8" name="65 Conector recto de flecha"/>
          <p:cNvCxnSpPr>
            <a:endCxn id="21" idx="1"/>
          </p:cNvCxnSpPr>
          <p:nvPr/>
        </p:nvCxnSpPr>
        <p:spPr bwMode="auto">
          <a:xfrm>
            <a:off x="1954213" y="5715000"/>
            <a:ext cx="3576461"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19"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40533" t="21718" r="27941" b="18558"/>
          <a:stretch>
            <a:fillRect/>
          </a:stretch>
        </p:blipFill>
        <p:spPr bwMode="auto">
          <a:xfrm>
            <a:off x="5530674" y="5843972"/>
            <a:ext cx="641526"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2" name="67 Grupo"/>
          <p:cNvGrpSpPr/>
          <p:nvPr/>
        </p:nvGrpSpPr>
        <p:grpSpPr>
          <a:xfrm>
            <a:off x="6464828" y="5912608"/>
            <a:ext cx="649545" cy="280154"/>
            <a:chOff x="4499992" y="3868927"/>
            <a:chExt cx="649545" cy="280154"/>
          </a:xfrm>
        </p:grpSpPr>
        <p:pic>
          <p:nvPicPr>
            <p:cNvPr id="23"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24"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155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9: 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5" name="Date Placeholder 4"/>
          <p:cNvSpPr>
            <a:spLocks noGrp="1"/>
          </p:cNvSpPr>
          <p:nvPr>
            <p:ph type="dt" idx="10"/>
          </p:nvPr>
        </p:nvSpPr>
        <p:spPr/>
        <p:txBody>
          <a:bodyPr/>
          <a:lstStyle/>
          <a:p>
            <a:r>
              <a:rPr lang="en-US" altLang="zh-CN" dirty="0" smtClean="0"/>
              <a:t>May 2017</a:t>
            </a:r>
            <a:endParaRPr lang="en-GB" altLang="zh-CN"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18</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8545" y="685800"/>
            <a:ext cx="1900819" cy="1677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532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xmlns="" val="3925513358"/>
              </p:ext>
            </p:extLst>
          </p:nvPr>
        </p:nvGraphicFramePr>
        <p:xfrm>
          <a:off x="1077913" y="1692275"/>
          <a:ext cx="7269162" cy="4419600"/>
        </p:xfrm>
        <a:graphic>
          <a:graphicData uri="http://schemas.openxmlformats.org/presentationml/2006/ole">
            <p:oleObj spid="_x0000_s15364" name="Document" r:id="rId3" imgW="9704013" imgH="5887233" progId="Word.Document.8">
              <p:embed/>
            </p:oleObj>
          </a:graphicData>
        </a:graphic>
      </p:graphicFrame>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1</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(11-17/0029r4) as the draft TG Usage Models document?</a:t>
            </a:r>
          </a:p>
          <a:p>
            <a:r>
              <a:rPr lang="en-US" altLang="zh-CN" dirty="0" smtClean="0"/>
              <a:t>48Y</a:t>
            </a:r>
          </a:p>
          <a:p>
            <a:r>
              <a:rPr lang="en-US" altLang="zh-CN" dirty="0" smtClean="0"/>
              <a:t>0N</a:t>
            </a:r>
          </a:p>
          <a:p>
            <a:r>
              <a:rPr lang="en-US" altLang="zh-CN" dirty="0" smtClean="0"/>
              <a:t>10A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1</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(11-17/0029r4)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Xiaofei Wang</a:t>
            </a:r>
          </a:p>
          <a:p>
            <a:endParaRPr lang="en-US" altLang="zh-CN" dirty="0" smtClean="0"/>
          </a:p>
          <a:p>
            <a:r>
              <a:rPr lang="en-US" altLang="zh-CN" dirty="0" smtClean="0"/>
              <a:t>48Y</a:t>
            </a:r>
          </a:p>
          <a:p>
            <a:r>
              <a:rPr lang="en-US" altLang="zh-CN" dirty="0" smtClean="0"/>
              <a:t>1N</a:t>
            </a:r>
          </a:p>
          <a:p>
            <a:r>
              <a:rPr lang="en-US" altLang="zh-CN" dirty="0" smtClean="0"/>
              <a:t>8A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2</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(11-17/0029r6) as the draft TG Usage Models document?</a:t>
            </a:r>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2</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a:t>
            </a:r>
            <a:r>
              <a:rPr lang="en-US" altLang="zh-CN" dirty="0" smtClean="0"/>
              <a:t>11-17/0029r7) </a:t>
            </a:r>
            <a:r>
              <a:rPr lang="en-US" altLang="zh-CN" dirty="0" smtClean="0"/>
              <a:t>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p14="http://schemas.microsoft.com/office/powerpoint/2010/main" xmlns=""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1200" y="1524000"/>
          <a:ext cx="5562866" cy="370840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9</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680881"/>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827191"/>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700766"/>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p14="http://schemas.microsoft.com/office/powerpoint/2010/main" xmlns=""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 name="矩形 1"/>
          <p:cNvSpPr/>
          <p:nvPr/>
        </p:nvSpPr>
        <p:spPr>
          <a:xfrm>
            <a:off x="313941" y="6000007"/>
            <a:ext cx="5401059" cy="523220"/>
          </a:xfrm>
          <a:prstGeom prst="rect">
            <a:avLst/>
          </a:prstGeom>
        </p:spPr>
        <p:txBody>
          <a:bodyPr wrap="square">
            <a:spAutoFit/>
          </a:bodyPr>
          <a:lstStyle/>
          <a:p>
            <a:pPr eaLnBrk="1" hangingPunct="1">
              <a:spcBef>
                <a:spcPct val="20000"/>
              </a:spcBef>
            </a:pPr>
            <a:r>
              <a:rPr lang="en-US" altLang="ja-JP" sz="1400" dirty="0">
                <a:solidFill>
                  <a:srgbClr val="FF0000"/>
                </a:solidFill>
                <a:latin typeface="Times New Roman" panose="02020603050405020304" pitchFamily="18" charset="0"/>
                <a:ea typeface="MS PGothic" panose="020B0600070205080204" pitchFamily="34" charset="-128"/>
              </a:rPr>
              <a:t>Note that for the smart curtain use case, the power save is focusing on the controlling part, but not the power consumed for </a:t>
            </a:r>
            <a:r>
              <a:rPr lang="en-US" altLang="ja-JP" sz="1400" dirty="0" smtClean="0">
                <a:solidFill>
                  <a:srgbClr val="FF0000"/>
                </a:solidFill>
                <a:latin typeface="Times New Roman" panose="02020603050405020304" pitchFamily="18" charset="0"/>
                <a:ea typeface="MS PGothic" panose="020B0600070205080204" pitchFamily="34" charset="-128"/>
              </a:rPr>
              <a:t>moving the curtain.</a:t>
            </a:r>
            <a:endParaRPr lang="en-US" altLang="ja-JP" sz="1400" dirty="0">
              <a:solidFill>
                <a:srgbClr val="FF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xmlns=""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1143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p14="http://schemas.microsoft.com/office/powerpoint/2010/main" xmlns=""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17685</TotalTime>
  <Words>3066</Words>
  <Application>Microsoft Office PowerPoint</Application>
  <PresentationFormat>全屏显示(4:3)</PresentationFormat>
  <Paragraphs>405</Paragraphs>
  <Slides>24</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Usage Model  8: Wake Up AP</vt:lpstr>
      <vt:lpstr>Usage Model 9: Wake Up Vehicle-to-Pedestrian (V2P) Radio</vt:lpstr>
      <vt:lpstr>Summary and the Next Step</vt:lpstr>
      <vt:lpstr>Reference</vt:lpstr>
      <vt:lpstr>SP 1</vt:lpstr>
      <vt:lpstr>Motion 1</vt:lpstr>
      <vt:lpstr>SP 2</vt:lpstr>
      <vt:lpstr>Motion 2</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665</cp:revision>
  <cp:lastPrinted>1601-01-01T00:00:00Z</cp:lastPrinted>
  <dcterms:created xsi:type="dcterms:W3CDTF">2015-10-31T00:33:08Z</dcterms:created>
  <dcterms:modified xsi:type="dcterms:W3CDTF">2017-05-08T02:45:53Z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(2)iM/bfedytL544wlfPPAGgZBq87WbdZx8BEVseGCG8iiw0lCeIsNhXAfowcNtGzLPlHPVLcRF
Sgi5sXg3B9vGKi0M4ghrP2GKq4S7/whbhlD/lvs6ZeXic3eVRE/+Dbh3XKiW/oTPNseeoF2X
ZaWzMdJR160RYYfCi1kplL+FQZm0INQhPFGO9qQLOyblQEczj9JNBi/MEP0XvXK1PaLpO4rV
0yoPrSXccOSwSWZbKW</vt:lpwstr>
  </property>
  <property fmtid="{D5CDD505-2E9C-101B-9397-08002B2CF9AE}" pid="3" name="_2015_ms_pID_7253431">
    <vt:lpwstr>0W3W8w07eimnVn5w5WR0nzvprX/8pyxdwoC9s8dWEUtrw31DI+DF6s
GIohUrHUzTuxMk8NBCCqxeIAeHFOuQgRSBHtyLwe0Kj06ZlgRTOYaLUEdS1FmHJO0Jc774Xd
r5cNol59gAoY85HzNk1ZTLZHLsVXtjLkp7oPNQ1zxy4wv9iJJ1hPRkHAtaA0kWPj8y0bflU0
cDnp/m6wQqmkwhor</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1494208763</vt:lpwstr>
  </property>
</Properties>
</file>