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86" r:id="rId3"/>
    <p:sldId id="257" r:id="rId4"/>
    <p:sldId id="275" r:id="rId5"/>
    <p:sldId id="276" r:id="rId6"/>
    <p:sldId id="277" r:id="rId7"/>
    <p:sldId id="278" r:id="rId8"/>
    <p:sldId id="287" r:id="rId9"/>
    <p:sldId id="279" r:id="rId10"/>
    <p:sldId id="280" r:id="rId11"/>
    <p:sldId id="281" r:id="rId12"/>
    <p:sldId id="282" r:id="rId13"/>
    <p:sldId id="270" r:id="rId14"/>
    <p:sldId id="284" r:id="rId15"/>
    <p:sldId id="285" r:id="rId16"/>
    <p:sldId id="288" r:id="rId17"/>
    <p:sldId id="267" r:id="rId18"/>
    <p:sldId id="258" r:id="rId19"/>
    <p:sldId id="289" r:id="rId20"/>
    <p:sldId id="290"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6349" autoAdjust="0"/>
  </p:normalViewPr>
  <p:slideViewPr>
    <p:cSldViewPr>
      <p:cViewPr>
        <p:scale>
          <a:sx n="66" d="100"/>
          <a:sy n="66" d="100"/>
        </p:scale>
        <p:origin x="-1500" y="-1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1/19/2017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802.11-17/0029r4</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2016-01-19</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 xmlns:p14="http://schemas.microsoft.com/office/powerpoint/2010/main" val="2747127247"/>
              </p:ext>
            </p:extLst>
          </p:nvPr>
        </p:nvGraphicFramePr>
        <p:xfrm>
          <a:off x="1074738" y="1981200"/>
          <a:ext cx="7372350" cy="4775200"/>
        </p:xfrm>
        <a:graphic>
          <a:graphicData uri="http://schemas.openxmlformats.org/presentationml/2006/ole">
            <p:oleObj spid="_x0000_s3829" name="Document" r:id="rId4" imgW="9386167" imgH="6045855"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a:t>
            </a:r>
            <a:r>
              <a:rPr lang="en-US" altLang="en-US" sz="1400" dirty="0" smtClean="0">
                <a:solidFill>
                  <a:srgbClr val="FF0000"/>
                </a:solidFill>
              </a:rPr>
              <a:t>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solidFill>
                  <a:srgbClr val="FF0000"/>
                </a:solidFill>
              </a:rPr>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solidFill>
                  <a:srgbClr val="FF0000"/>
                </a:solidFill>
              </a:rPr>
              <a:t>hundreds of </a:t>
            </a:r>
            <a:r>
              <a:rPr lang="en-US" sz="1400" dirty="0"/>
              <a:t>STAs equipped with WURs </a:t>
            </a:r>
            <a:r>
              <a:rPr lang="en-US" sz="1400" dirty="0" smtClean="0"/>
              <a:t>exists.</a:t>
            </a:r>
          </a:p>
          <a:p>
            <a:pPr indent="-285750">
              <a:spcBef>
                <a:spcPct val="20000"/>
              </a:spcBef>
            </a:pPr>
            <a:r>
              <a:rPr lang="en-US" altLang="zh-CN" sz="1400" dirty="0" smtClean="0">
                <a:solidFill>
                  <a:srgbClr val="FF0000"/>
                </a:solidFill>
              </a:rPr>
              <a:t>Need reconnection and rediscovery mechanism</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0954" y="2656567"/>
            <a:ext cx="549776" cy="574512"/>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23059" y="1302399"/>
            <a:ext cx="577451" cy="8923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34230" y="5662013"/>
            <a:ext cx="549776" cy="57451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Tree>
    <p:extLst>
      <p:ext uri="{BB962C8B-B14F-4D97-AF65-F5344CB8AC3E}">
        <p14:creationId xmlns="" xmlns:p14="http://schemas.microsoft.com/office/powerpoint/2010/main" val="21052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solidFill>
                  <a:srgbClr val="00B0F0"/>
                </a:solidFill>
              </a:rPr>
              <a:t>. The number of cow is around 30~50</a:t>
            </a:r>
            <a:r>
              <a:rPr lang="en-US" sz="1400" dirty="0" smtClean="0">
                <a:solidFill>
                  <a:srgbClr val="FF0000"/>
                </a:solidFill>
              </a:rPr>
              <a:t>.</a:t>
            </a:r>
            <a:endParaRPr lang="en-US" sz="1400" dirty="0">
              <a:solidFill>
                <a:srgbClr val="FF0000"/>
              </a:solidFill>
            </a:endParaRPr>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solidFill>
                  <a:srgbClr val="FF0000"/>
                </a:solidFill>
              </a:rPr>
              <a:t>Emergency report</a:t>
            </a:r>
            <a:endParaRPr lang="en-US" altLang="en-US" sz="1400" dirty="0">
              <a:solidFill>
                <a:srgbClr val="FF0000"/>
              </a:solidFill>
            </a:endParaRPr>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4004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dirty="0"/>
              <a:t>Delay should be a critical factor in case of emergency report.</a:t>
            </a:r>
          </a:p>
          <a:p>
            <a:pPr eaLnBrk="1" hangingPunct="1">
              <a:spcBef>
                <a:spcPct val="20000"/>
              </a:spcBef>
            </a:pPr>
            <a:r>
              <a:rPr lang="en-US" altLang="zh-CN" sz="1400" dirty="0" smtClean="0">
                <a:solidFill>
                  <a:srgbClr val="FF0000"/>
                </a:solidFill>
              </a:rPr>
              <a:t>Need reconnection and rediscovery mechanism</a:t>
            </a: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8488" y="2570638"/>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1740" y="5251200"/>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 xmlns:p14="http://schemas.microsoft.com/office/powerpoint/2010/main" val="4006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 xmlns:a14="http://schemas.microsoft.com/office/drawing/2010/main"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49"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 xmlns:p14="http://schemas.microsoft.com/office/powerpoint/2010/main" val="273136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solidFill>
                  <a:srgbClr val="FF0000"/>
                </a:solidFill>
              </a:rPr>
              <a:t>AP may send multiple WUPs to wake up STA, and vice versa.</a:t>
            </a:r>
            <a:endParaRPr lang="en-US" sz="1400" dirty="0">
              <a:solidFill>
                <a:srgbClr val="FF0000"/>
              </a:solidFill>
            </a:endParaRPr>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57114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Tree>
    <p:extLst>
      <p:ext uri="{BB962C8B-B14F-4D97-AF65-F5344CB8AC3E}">
        <p14:creationId xmlns="" xmlns:p14="http://schemas.microsoft.com/office/powerpoint/2010/main" val="31504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AP(s). The transferring system needs to track the goods for tracking purpose. During freight-forwarding or express-delivery, the goods stay in sleep mode. When arriving at a transfer station/warehouse, the local APs in a warehouse/station periodically or by event send WUP 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wake up 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C passing by station B for a stop. AP1,AP2 and AP3 are within a WUR group. All APs in the group will send WUP until it wake ups 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grouping 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a:t>
            </a:r>
            <a:r>
              <a:rPr lang="en-US" dirty="0" smtClean="0"/>
              <a:t>document draft</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 xmlns:p14="http://schemas.microsoft.com/office/powerpoint/2010/main" val="6888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endParaRPr 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 xmlns:p14="http://schemas.microsoft.com/office/powerpoint/2010/main" val="762064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a:t>
            </a:r>
            <a:endParaRPr lang="zh-CN" altLang="en-US" dirty="0"/>
          </a:p>
        </p:txBody>
      </p:sp>
      <p:sp>
        <p:nvSpPr>
          <p:cNvPr id="3" name="内容占位符 2"/>
          <p:cNvSpPr>
            <a:spLocks noGrp="1"/>
          </p:cNvSpPr>
          <p:nvPr>
            <p:ph idx="1"/>
          </p:nvPr>
        </p:nvSpPr>
        <p:spPr/>
        <p:txBody>
          <a:bodyPr/>
          <a:lstStyle/>
          <a:p>
            <a:r>
              <a:rPr lang="en-US" altLang="zh-CN" dirty="0" smtClean="0"/>
              <a:t>Do you agree to approve this </a:t>
            </a:r>
            <a:r>
              <a:rPr lang="en-US" altLang="zh-CN" dirty="0" smtClean="0"/>
              <a:t>document </a:t>
            </a:r>
            <a:r>
              <a:rPr lang="en-US" altLang="zh-CN" dirty="0" smtClean="0"/>
              <a:t>(11-17/0029r4) as </a:t>
            </a:r>
            <a:r>
              <a:rPr lang="en-US" altLang="zh-CN" dirty="0" smtClean="0"/>
              <a:t>the draft TG Usage Models </a:t>
            </a:r>
            <a:r>
              <a:rPr lang="en-US" altLang="zh-CN" dirty="0" smtClean="0"/>
              <a:t>document?</a:t>
            </a:r>
          </a:p>
          <a:p>
            <a:r>
              <a:rPr lang="en-US" altLang="zh-CN" dirty="0" smtClean="0"/>
              <a:t>48Y</a:t>
            </a:r>
          </a:p>
          <a:p>
            <a:r>
              <a:rPr lang="en-US" altLang="zh-CN" dirty="0" smtClean="0"/>
              <a:t>0N</a:t>
            </a:r>
            <a:endParaRPr lang="en-US" altLang="zh-CN" dirty="0" smtClean="0"/>
          </a:p>
          <a:p>
            <a:r>
              <a:rPr lang="en-US" altLang="zh-CN" dirty="0" smtClean="0"/>
              <a:t>10A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nvGraphicFramePr>
        <p:xfrm>
          <a:off x="1074738" y="1684338"/>
          <a:ext cx="7400925" cy="4716462"/>
        </p:xfrm>
        <a:graphic>
          <a:graphicData uri="http://schemas.openxmlformats.org/presentationml/2006/ole">
            <p:oleObj spid="_x0000_s15362" name="Document" r:id="rId3" imgW="9654044" imgH="5564206" progId="Word.Documen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a:t>
            </a:r>
            <a:endParaRPr lang="zh-CN" altLang="en-US" dirty="0"/>
          </a:p>
        </p:txBody>
      </p:sp>
      <p:sp>
        <p:nvSpPr>
          <p:cNvPr id="3" name="内容占位符 2"/>
          <p:cNvSpPr>
            <a:spLocks noGrp="1"/>
          </p:cNvSpPr>
          <p:nvPr>
            <p:ph idx="1"/>
          </p:nvPr>
        </p:nvSpPr>
        <p:spPr/>
        <p:txBody>
          <a:bodyPr/>
          <a:lstStyle/>
          <a:p>
            <a:r>
              <a:rPr lang="en-US" altLang="zh-CN" dirty="0" smtClean="0"/>
              <a:t>Move to approve this </a:t>
            </a:r>
            <a:r>
              <a:rPr lang="en-US" altLang="zh-CN" dirty="0" smtClean="0"/>
              <a:t>document </a:t>
            </a:r>
            <a:r>
              <a:rPr lang="en-US" altLang="zh-CN" dirty="0" smtClean="0"/>
              <a:t>(11-17/0029r4) as </a:t>
            </a:r>
            <a:r>
              <a:rPr lang="en-US" altLang="zh-CN" dirty="0" smtClean="0"/>
              <a:t>the draft </a:t>
            </a:r>
            <a:r>
              <a:rPr lang="en-US" altLang="zh-CN" dirty="0" err="1" smtClean="0"/>
              <a:t>TGba</a:t>
            </a:r>
            <a:r>
              <a:rPr lang="en-US" altLang="zh-CN" dirty="0" smtClean="0"/>
              <a:t> </a:t>
            </a:r>
            <a:r>
              <a:rPr lang="en-US" altLang="zh-CN" dirty="0" smtClean="0"/>
              <a:t>Usage Models </a:t>
            </a:r>
            <a:r>
              <a:rPr lang="en-US" altLang="zh-CN" dirty="0" smtClean="0"/>
              <a:t>document</a:t>
            </a:r>
          </a:p>
          <a:p>
            <a:endParaRPr lang="en-US" altLang="zh-CN" dirty="0" smtClean="0"/>
          </a:p>
          <a:p>
            <a:r>
              <a:rPr lang="en-US" altLang="zh-CN" dirty="0" smtClean="0"/>
              <a:t>Mover: Ross Jian Yu</a:t>
            </a:r>
          </a:p>
          <a:p>
            <a:r>
              <a:rPr lang="en-US" altLang="zh-CN" dirty="0" smtClean="0"/>
              <a:t>Second: Xiaofei Wang</a:t>
            </a:r>
          </a:p>
          <a:p>
            <a:endParaRPr lang="en-US" altLang="zh-CN" dirty="0" smtClean="0"/>
          </a:p>
          <a:p>
            <a:r>
              <a:rPr lang="en-US" altLang="zh-CN" dirty="0" smtClean="0"/>
              <a:t>48Y</a:t>
            </a:r>
          </a:p>
          <a:p>
            <a:r>
              <a:rPr lang="en-US" altLang="zh-CN" dirty="0" smtClean="0"/>
              <a:t>1N</a:t>
            </a:r>
          </a:p>
          <a:p>
            <a:r>
              <a:rPr lang="en-US" altLang="zh-CN" dirty="0" smtClean="0"/>
              <a:t>8A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3</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Tree>
    <p:extLst>
      <p:ext uri="{BB962C8B-B14F-4D97-AF65-F5344CB8AC3E}">
        <p14:creationId xmlns="" xmlns:p14="http://schemas.microsoft.com/office/powerpoint/2010/main" val="192884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 xmlns:p14="http://schemas.microsoft.com/office/powerpoint/2010/main" val="3022084740"/>
              </p:ext>
            </p:extLst>
          </p:nvPr>
        </p:nvGraphicFramePr>
        <p:xfrm>
          <a:off x="1980933" y="1751013"/>
          <a:ext cx="5562866" cy="40792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rgbClr val="C00000"/>
                          </a:solidFill>
                          <a:effectLst/>
                          <a:latin typeface="Times New Roman" panose="02020603050405020304" pitchFamily="18" charset="0"/>
                          <a:ea typeface="Times New Roman" panose="02020603050405020304" pitchFamily="18" charset="0"/>
                          <a:cs typeface="+mn-cs"/>
                        </a:rPr>
                        <a:t>7 </a:t>
                      </a:r>
                      <a:endParaRPr lang="en-US" sz="1400" kern="1200" dirty="0">
                        <a:solidFill>
                          <a:srgbClr val="C00000"/>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rgbClr val="C00000"/>
                          </a:solidFill>
                          <a:effectLst/>
                          <a:latin typeface="Times New Roman" panose="02020603050405020304" pitchFamily="18" charset="0"/>
                          <a:ea typeface="Times New Roman" panose="02020603050405020304" pitchFamily="18" charset="0"/>
                          <a:cs typeface="+mn-cs"/>
                        </a:rPr>
                        <a:t>Moving Goods Tracking Wake Up</a:t>
                      </a:r>
                      <a:endParaRPr lang="en-US" sz="1400" kern="1200" dirty="0">
                        <a:solidFill>
                          <a:srgbClr val="C00000"/>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Tree>
    <p:extLst>
      <p:ext uri="{BB962C8B-B14F-4D97-AF65-F5344CB8AC3E}">
        <p14:creationId xmlns="" xmlns:p14="http://schemas.microsoft.com/office/powerpoint/2010/main" val="1722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28600" y="990600"/>
            <a:ext cx="4343401"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a:t>
            </a:r>
            <a:r>
              <a:rPr lang="en-US" sz="1400" dirty="0" smtClean="0">
                <a:solidFill>
                  <a:srgbClr val="00B0F0"/>
                </a:solidFill>
              </a:rPr>
              <a:t>/smart building</a:t>
            </a:r>
            <a:r>
              <a:rPr lang="en-US" sz="1400" dirty="0" smtClean="0"/>
              <a:t>, </a:t>
            </a:r>
            <a:r>
              <a:rPr lang="en-US" sz="1400" dirty="0"/>
              <a:t>an AP and </a:t>
            </a:r>
            <a:r>
              <a:rPr lang="en-US" sz="1400" dirty="0" smtClean="0"/>
              <a:t>8~</a:t>
            </a:r>
            <a:r>
              <a:rPr lang="en-US" sz="1400" dirty="0" smtClean="0">
                <a:solidFill>
                  <a:srgbClr val="00B0F0"/>
                </a:solidFill>
              </a:rPr>
              <a:t>20</a:t>
            </a:r>
            <a:r>
              <a:rPr lang="en-US" sz="1400" dirty="0" smtClean="0"/>
              <a:t> </a:t>
            </a:r>
            <a:r>
              <a:rPr lang="en-US" sz="1400" dirty="0"/>
              <a:t>devices are arranged naturally from the perspective of the house/apartment </a:t>
            </a:r>
            <a:r>
              <a:rPr lang="en-US" sz="1400" dirty="0" smtClean="0">
                <a:solidFill>
                  <a:srgbClr val="00B0F0"/>
                </a:solidFill>
              </a:rPr>
              <a:t>occupant per house/apartment. The smart building contains 100 apartments (5 floors * 20/floor)</a:t>
            </a:r>
            <a:r>
              <a:rPr lang="en-US" sz="1400" dirty="0" smtClean="0">
                <a:solidFill>
                  <a:srgbClr val="FF0000"/>
                </a:solidFill>
              </a:rPr>
              <a:t>.</a:t>
            </a: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 WUR is targeted to the power sensitive devices.</a:t>
            </a:r>
            <a:endParaRPr lang="en-US" sz="1400"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solidFill>
                  <a:srgbClr val="000000"/>
                </a:solidFill>
                <a:ea typeface="SimSun" panose="02010600030101010101" pitchFamily="2" charset="-122"/>
                <a:cs typeface="Times New Roman" panose="02020603050405020304" pitchFamily="18" charset="0"/>
              </a:rPr>
              <a:t>social </a:t>
            </a:r>
            <a:r>
              <a:rPr lang="en-US" altLang="en-US" sz="1400" dirty="0">
                <a:solidFill>
                  <a:srgbClr val="000000"/>
                </a:solidFill>
                <a:ea typeface="SimSun" panose="02010600030101010101" pitchFamily="2" charset="-122"/>
                <a:cs typeface="Times New Roman" panose="02020603050405020304" pitchFamily="18" charset="0"/>
              </a:rPr>
              <a:t>n</a:t>
            </a:r>
            <a:r>
              <a:rPr lang="en-US" altLang="en-US" sz="1400" dirty="0" smtClean="0">
                <a:solidFill>
                  <a:srgbClr val="000000"/>
                </a:solidFill>
                <a:ea typeface="SimSun" panose="02010600030101010101" pitchFamily="2" charset="-122"/>
                <a:cs typeface="Times New Roman" panose="02020603050405020304" pitchFamily="18" charset="0"/>
              </a:rPr>
              <a:t>etworking </a:t>
            </a:r>
            <a:r>
              <a:rPr lang="en-US" altLang="en-US" sz="1400" dirty="0">
                <a:solidFill>
                  <a:srgbClr val="000000"/>
                </a:solidFill>
                <a:ea typeface="SimSun" panose="02010600030101010101" pitchFamily="2" charset="-122"/>
                <a:cs typeface="Times New Roman" panose="02020603050405020304" pitchFamily="18" charset="0"/>
              </a:rPr>
              <a:t>are: ~20Mbps, PER 1e-3, </a:t>
            </a:r>
            <a:r>
              <a:rPr lang="en-US" altLang="en-US" sz="1400" dirty="0" smtClean="0">
                <a:solidFill>
                  <a:srgbClr val="000000"/>
                </a:solidFill>
                <a:ea typeface="SimSun" panose="02010600030101010101" pitchFamily="2" charset="-122"/>
                <a:cs typeface="Times New Roman" panose="02020603050405020304" pitchFamily="18" charset="0"/>
              </a:rPr>
              <a:t>delay&lt;50ms</a:t>
            </a:r>
          </a:p>
          <a:p>
            <a:r>
              <a:rPr lang="en-US" altLang="zh-CN" sz="1400" dirty="0" smtClean="0">
                <a:solidFill>
                  <a:srgbClr val="00B0F0"/>
                </a:solidFill>
              </a:rPr>
              <a:t>Assisted living and healthcare</a:t>
            </a:r>
            <a:endParaRPr lang="en-US" altLang="en-US" sz="1400" dirty="0">
              <a:solidFill>
                <a:srgbClr val="00B0F0"/>
              </a:solidFill>
            </a:endParaRPr>
          </a:p>
          <a:p>
            <a:r>
              <a:rPr lang="en-US" altLang="en-US" sz="1400" dirty="0" smtClean="0"/>
              <a:t>Light condition request/report</a:t>
            </a:r>
          </a:p>
          <a:p>
            <a:r>
              <a:rPr lang="en-US" altLang="en-US" sz="1400" dirty="0" smtClean="0"/>
              <a:t>Curtain open/close command</a:t>
            </a:r>
          </a:p>
          <a:p>
            <a:r>
              <a:rPr lang="en-US" altLang="zh-CN" sz="1400" dirty="0" smtClean="0">
                <a:solidFill>
                  <a:srgbClr val="FF0000"/>
                </a:solidFill>
              </a:rPr>
              <a:t>Quick message/Incoming call notification</a:t>
            </a:r>
            <a:endParaRPr lang="en-US" altLang="en-US" sz="1400" dirty="0" smtClean="0">
              <a:solidFill>
                <a:srgbClr val="FF0000"/>
              </a:solidFill>
            </a:endParaRPr>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3680881"/>
            <a:ext cx="4074785" cy="271991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4827191"/>
            <a:ext cx="782969" cy="6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08385" y="4700766"/>
            <a:ext cx="835025" cy="111371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solidFill>
                  <a:srgbClr val="00B0F0"/>
                </a:solidFill>
              </a:rPr>
              <a:t>Smart metering, home Appliances and automation, environmental sensors, detection sensors for security and safety (e.g., smoke/fire, gas detection, water leak detection)</a:t>
            </a:r>
            <a:endParaRPr lang="zh-CN" altLang="zh-CN" sz="1400" dirty="0" smtClean="0">
              <a:solidFill>
                <a:srgbClr val="00B0F0"/>
              </a:solidFill>
            </a:endParaRPr>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Tree>
    <p:extLst>
      <p:ext uri="{BB962C8B-B14F-4D97-AF65-F5344CB8AC3E}">
        <p14:creationId xmlns="" xmlns:p14="http://schemas.microsoft.com/office/powerpoint/2010/main" val="1015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solidFill>
                  <a:srgbClr val="FF0000"/>
                </a:solidFill>
              </a:rPr>
              <a:t>The AP first transmits a WUP to wake up the smart phone. After the MR is awake, the AP transmits q</a:t>
            </a:r>
            <a:r>
              <a:rPr lang="en-US" altLang="zh-CN" sz="1400" dirty="0" smtClean="0">
                <a:solidFill>
                  <a:srgbClr val="FF0000"/>
                </a:solidFill>
              </a:rPr>
              <a:t>uick message/incoming call notification to the smart phone.</a:t>
            </a:r>
            <a:endParaRPr lang="en-US" altLang="ja-JP" sz="1400" dirty="0" smtClean="0">
              <a:solidFill>
                <a:srgbClr val="FF0000"/>
              </a:solidFill>
            </a:endParaRPr>
          </a:p>
          <a:p>
            <a:pPr>
              <a:spcBef>
                <a:spcPct val="20000"/>
              </a:spcBef>
            </a:pPr>
            <a:r>
              <a:rPr lang="en-US" altLang="ja-JP" sz="1400" dirty="0" smtClean="0">
                <a:solidFill>
                  <a:srgbClr val="FF0000"/>
                </a:solidFill>
              </a:rPr>
              <a:t>The  sensors send fire/gas/safety alarm  to the server through the AP.</a:t>
            </a:r>
          </a:p>
          <a:p>
            <a:pPr>
              <a:spcBef>
                <a:spcPct val="20000"/>
              </a:spcBef>
            </a:pPr>
            <a:r>
              <a:rPr lang="en-US" altLang="zh-CN" sz="1400" dirty="0" smtClean="0">
                <a:solidFill>
                  <a:srgbClr val="00B0F0"/>
                </a:solidFill>
              </a:rPr>
              <a:t>Turning on all the lights in a hall way,</a:t>
            </a:r>
          </a:p>
          <a:p>
            <a:pPr>
              <a:spcBef>
                <a:spcPct val="20000"/>
              </a:spcBef>
            </a:pPr>
            <a:r>
              <a:rPr lang="en-US" altLang="zh-CN" sz="1400" dirty="0" smtClean="0">
                <a:solidFill>
                  <a:srgbClr val="00B0F0"/>
                </a:solidFill>
              </a:rPr>
              <a:t>Reading of temperature in all the rooms</a:t>
            </a:r>
            <a:endParaRPr lang="en-US" altLang="ja-JP" sz="1400" dirty="0" smtClean="0">
              <a:solidFill>
                <a:srgbClr val="00B0F0"/>
              </a:solidFill>
            </a:endParaRPr>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5141" y="2732476"/>
            <a:ext cx="764252" cy="101932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90141" y="762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13510" y="5025827"/>
            <a:ext cx="835025" cy="11137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 xmlns:p14="http://schemas.microsoft.com/office/powerpoint/2010/main" val="1999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a:t>
            </a:r>
            <a:r>
              <a:rPr lang="en-US" altLang="ja-JP" sz="1400" dirty="0" err="1" smtClean="0"/>
              <a:t>Blu</a:t>
            </a:r>
            <a:r>
              <a:rPr lang="en-US" altLang="ja-JP" sz="1400" dirty="0" smtClean="0"/>
              <a:t>-ray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solidFill>
                  <a:srgbClr val="FF0000"/>
                </a:solidFill>
              </a:rPr>
              <a:t>Need reconnection and rediscovery mechanism.</a:t>
            </a:r>
          </a:p>
          <a:p>
            <a:pPr eaLnBrk="1" hangingPunct="1">
              <a:spcBef>
                <a:spcPct val="20000"/>
              </a:spcBef>
            </a:pPr>
            <a:endParaRPr lang="en-US" altLang="ja-JP" sz="1400" dirty="0" smtClean="0"/>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29600" y="1143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a:t>
            </a:r>
            <a:r>
              <a:rPr lang="en-US" sz="1400" dirty="0">
                <a:solidFill>
                  <a:srgbClr val="FF0000"/>
                </a:solidFill>
              </a:rPr>
              <a:t>exists </a:t>
            </a:r>
            <a:r>
              <a:rPr lang="en-US" sz="1400" dirty="0" smtClean="0">
                <a:solidFill>
                  <a:srgbClr val="FF0000"/>
                </a:solidFill>
              </a:rPr>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solidFill>
                  <a:srgbClr val="00B0F0"/>
                </a:solidFill>
              </a:rPr>
              <a:t>Smart metering, home Appliances and automation, environmental sensors, detection sensors for security and safety (e.g., smoke/fire, gas detection, water leak detection)</a:t>
            </a:r>
            <a:endParaRPr lang="zh-CN" altLang="zh-CN" sz="1400" dirty="0" smtClean="0">
              <a:solidFill>
                <a:srgbClr val="00B0F0"/>
              </a:solidFill>
            </a:endParaRPr>
          </a:p>
          <a:p>
            <a:r>
              <a:rPr lang="en-US" altLang="zh-CN" sz="1400" dirty="0" smtClean="0">
                <a:solidFill>
                  <a:srgbClr val="FF0000"/>
                </a:solidFill>
              </a:rPr>
              <a:t>Status query/report, configuration change request</a:t>
            </a:r>
            <a:endParaRPr lang="en-US" altLang="en-US" sz="1400" dirty="0" smtClean="0">
              <a:solidFill>
                <a:srgbClr val="FF0000"/>
              </a:solidFill>
            </a:endParaRPr>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Tree>
    <p:extLst>
      <p:ext uri="{BB962C8B-B14F-4D97-AF65-F5344CB8AC3E}">
        <p14:creationId xmlns="" xmlns:p14="http://schemas.microsoft.com/office/powerpoint/2010/main" val="9092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15833</TotalTime>
  <Words>2527</Words>
  <Application>Microsoft Office PowerPoint</Application>
  <PresentationFormat>全屏显示(4:3)</PresentationFormat>
  <Paragraphs>332</Paragraphs>
  <Slides>20</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Office Theme</vt:lpstr>
      <vt:lpstr>Document</vt:lpstr>
      <vt:lpstr>WUR Usage Model Document</vt:lpstr>
      <vt:lpstr>幻灯片 2</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13</vt:lpstr>
      <vt:lpstr>Usage Model 5: Wearable Devices Unsynchronized Wake Up</vt:lpstr>
      <vt:lpstr>Usage Model 6: Wearable Devices Reconnection</vt:lpstr>
      <vt:lpstr>Usage Model  7:Moving Goods Tracking Wake Up</vt:lpstr>
      <vt:lpstr>Summary and the Next Step</vt:lpstr>
      <vt:lpstr>Reference</vt:lpstr>
      <vt:lpstr>SP</vt:lpstr>
      <vt:lpstr>Motion</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625</cp:revision>
  <cp:lastPrinted>1601-01-01T00:00:00Z</cp:lastPrinted>
  <dcterms:created xsi:type="dcterms:W3CDTF">2015-10-31T00:33:08Z</dcterms:created>
  <dcterms:modified xsi:type="dcterms:W3CDTF">2017-01-19T17:19:12Z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(2)PmxmzRObU6ByeKuXk9I7zeDcW5K802Op5XojoHH0bLr5iIShU3OqvalEQOxSbfsgWL9YLWas
btS41IhO/knWizcK9D5FaSBUdKGXr3gusSBK3RXMmGleCZcspmvSvyQeFhH37aWpLfPhMfuj
f5Qz7mQquV0QkLd+/CU97ObCha/REwUqogt1vBkV1LTPRgN6QeH65Ftm/L//24sL4MKgRDlD
eyAYI1gOC+DNnH1bHm</vt:lpwstr>
  </property>
  <property fmtid="{D5CDD505-2E9C-101B-9397-08002B2CF9AE}" pid="3" name="_2015_ms_pID_7253431">
    <vt:lpwstr>fNVe6bWtlqhRfYvuAyea3KDCB5gYYfEJaCCLYEJsb/vfIL7RhpQxmi
tdVKcmgsOofqo3kzW2KDelxnsCahXF9glOQR8tBWxLIxuhniSdjB3Gtv1CqnjZSyL3BkWbxJ
U2vPN0mZlLG61sDgY8LuqdCJzVE/KNEHclnCv8rHaSjDw+3xcnRpbuuGSWkLtmZCGqn1vFop
axvnN7B4472DOt7i</vt:lpwstr>
  </property>
  <property fmtid="{D5CDD505-2E9C-101B-9397-08002B2CF9AE}" pid="4" name="sflag">
    <vt:lpwstr>1484840513</vt:lpwstr>
  </property>
</Properties>
</file>