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7" r:id="rId3"/>
    <p:sldId id="298" r:id="rId4"/>
    <p:sldId id="300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0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3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7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WUR Phase Noise Model Study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605923"/>
              </p:ext>
            </p:extLst>
          </p:nvPr>
        </p:nvGraphicFramePr>
        <p:xfrm>
          <a:off x="466725" y="3054350"/>
          <a:ext cx="8170863" cy="297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9" name="Document" r:id="rId4" imgW="8248712" imgH="3018424" progId="Word.Document.8">
                  <p:embed/>
                </p:oleObj>
              </mc:Choice>
              <mc:Fallback>
                <p:oleObj name="Document" r:id="rId4" imgW="8248712" imgH="30184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054350"/>
                        <a:ext cx="8170863" cy="2976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=20 </a:t>
            </a:r>
            <a:r>
              <a:rPr lang="en-US" dirty="0" smtClean="0"/>
              <a:t>µW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962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f0 = 2.437GHz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PNmin</a:t>
            </a:r>
            <a:r>
              <a:rPr lang="en-US" sz="1800" dirty="0"/>
              <a:t>(</a:t>
            </a:r>
            <a:r>
              <a:rPr lang="en-US" sz="1800" dirty="0" err="1"/>
              <a:t>Δf</a:t>
            </a:r>
            <a:r>
              <a:rPr lang="en-US" sz="1800" dirty="0"/>
              <a:t>) at </a:t>
            </a:r>
            <a:r>
              <a:rPr lang="en-US" sz="1800" dirty="0" err="1"/>
              <a:t>Pmin</a:t>
            </a:r>
            <a:r>
              <a:rPr lang="en-US" sz="1800" dirty="0"/>
              <a:t>=20 </a:t>
            </a:r>
            <a:r>
              <a:rPr lang="en-US" sz="1800" dirty="0" smtClean="0"/>
              <a:t>µW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PN(</a:t>
            </a:r>
            <a:r>
              <a:rPr lang="en-US" sz="1800" dirty="0" err="1"/>
              <a:t>Δf</a:t>
            </a:r>
            <a:r>
              <a:rPr lang="en-US" sz="1800" dirty="0"/>
              <a:t>) with c = 1.875e-15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Integrated PN (</a:t>
            </a:r>
            <a:r>
              <a:rPr lang="en-US" sz="1800" dirty="0" err="1"/>
              <a:t>iPN</a:t>
            </a:r>
            <a:r>
              <a:rPr lang="en-US" sz="1800" dirty="0"/>
              <a:t>) =-2.1dBc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10 KHz ~ 2 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683" y="2359379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phase </a:t>
            </a:r>
            <a:r>
              <a:rPr lang="en-US" dirty="0"/>
              <a:t>noise model </a:t>
            </a:r>
            <a:r>
              <a:rPr lang="en-US" dirty="0" smtClean="0"/>
              <a:t>(Slide 8 </a:t>
            </a:r>
            <a:r>
              <a:rPr lang="en-US" dirty="0"/>
              <a:t>eq</a:t>
            </a:r>
            <a:r>
              <a:rPr lang="en-US" dirty="0" smtClean="0"/>
              <a:t>.(2)) </a:t>
            </a:r>
            <a:r>
              <a:rPr lang="en-US" dirty="0"/>
              <a:t>shown in </a:t>
            </a:r>
            <a:r>
              <a:rPr lang="en-US" dirty="0" smtClean="0"/>
              <a:t>[1] </a:t>
            </a:r>
            <a:r>
              <a:rPr lang="en-US" dirty="0"/>
              <a:t>and </a:t>
            </a:r>
            <a:r>
              <a:rPr lang="en-US" dirty="0" smtClean="0"/>
              <a:t>[3] is a </a:t>
            </a:r>
            <a:r>
              <a:rPr lang="en-US" dirty="0"/>
              <a:t>good candidate </a:t>
            </a:r>
            <a:r>
              <a:rPr lang="en-US" dirty="0" smtClean="0"/>
              <a:t>phase noise model for WUR development in TGba with some margin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minimum </a:t>
            </a:r>
            <a:r>
              <a:rPr lang="en-US" dirty="0"/>
              <a:t>phase noise model </a:t>
            </a:r>
            <a:r>
              <a:rPr lang="en-US" dirty="0" smtClean="0"/>
              <a:t>(Slide 7 </a:t>
            </a:r>
            <a:r>
              <a:rPr lang="en-US" dirty="0"/>
              <a:t>eq</a:t>
            </a:r>
            <a:r>
              <a:rPr lang="en-US" dirty="0" smtClean="0"/>
              <a:t>.(1)) </a:t>
            </a:r>
            <a:r>
              <a:rPr lang="en-US" dirty="0"/>
              <a:t>shown in [2] can be used to estimate the power consumption of a </a:t>
            </a:r>
            <a:r>
              <a:rPr lang="en-US" dirty="0" smtClean="0"/>
              <a:t>ring oscillator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886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 smtClean="0"/>
              <a:t>[1] O. Khan; B. Wheeler; F. </a:t>
            </a:r>
            <a:r>
              <a:rPr lang="en-US" sz="2000" b="0" dirty="0" err="1" smtClean="0"/>
              <a:t>Maksimovic</a:t>
            </a:r>
            <a:r>
              <a:rPr lang="en-US" sz="2000" b="0" dirty="0" smtClean="0"/>
              <a:t>; D. Burnett; A. M. </a:t>
            </a:r>
            <a:r>
              <a:rPr lang="en-US" sz="2000" b="0" dirty="0" err="1" smtClean="0"/>
              <a:t>Niknejad</a:t>
            </a:r>
            <a:r>
              <a:rPr lang="en-US" sz="2000" b="0" dirty="0" smtClean="0"/>
              <a:t>; K. </a:t>
            </a:r>
            <a:r>
              <a:rPr lang="en-US" sz="2000" b="0" dirty="0" err="1" smtClean="0"/>
              <a:t>Pister</a:t>
            </a:r>
            <a:r>
              <a:rPr lang="en-US" sz="2000" b="0" dirty="0" smtClean="0"/>
              <a:t>, "Modeling the Impact of Phase Noise on the Performance of Crystal-Free Radios," in IEEE Transactions on Circuits and Systems II: Express Briefs , </a:t>
            </a:r>
            <a:r>
              <a:rPr lang="en-US" sz="2000" b="0" dirty="0" err="1" smtClean="0"/>
              <a:t>vol.PP</a:t>
            </a:r>
            <a:r>
              <a:rPr lang="en-US" sz="2000" b="0" dirty="0" smtClean="0"/>
              <a:t>, no.99, pp.1-1</a:t>
            </a:r>
          </a:p>
          <a:p>
            <a:pPr marL="0" indent="0"/>
            <a:endParaRPr lang="en-US" sz="2000" b="0" dirty="0" smtClean="0"/>
          </a:p>
          <a:p>
            <a:pPr marL="0" indent="0"/>
            <a:r>
              <a:rPr lang="en-US" sz="2000" b="0" dirty="0" smtClean="0"/>
              <a:t>[2] </a:t>
            </a:r>
            <a:r>
              <a:rPr lang="en-US" sz="2000" b="0" dirty="0" err="1" smtClean="0"/>
              <a:t>Navid</a:t>
            </a:r>
            <a:r>
              <a:rPr lang="en-US" sz="2000" b="0" dirty="0" smtClean="0"/>
              <a:t>, T. H. Lee, R. W. Dutton, “Minimum Achievable Phase Noise of RC Oscillators”, JSSC 2005</a:t>
            </a:r>
          </a:p>
          <a:p>
            <a:pPr marL="0" indent="0"/>
            <a:endParaRPr lang="en-US" sz="2000" b="0" dirty="0" smtClean="0"/>
          </a:p>
          <a:p>
            <a:pPr marL="0" indent="0"/>
            <a:r>
              <a:rPr lang="en-US" sz="2000" b="0" dirty="0" smtClean="0"/>
              <a:t>[3] A. </a:t>
            </a:r>
            <a:r>
              <a:rPr lang="en-US" sz="2000" b="0" dirty="0" err="1" smtClean="0"/>
              <a:t>Demir</a:t>
            </a:r>
            <a:r>
              <a:rPr lang="en-US" sz="2000" b="0" dirty="0" smtClean="0"/>
              <a:t>, A. </a:t>
            </a:r>
            <a:r>
              <a:rPr lang="en-US" sz="2000" b="0" dirty="0" err="1" smtClean="0"/>
              <a:t>Mehrotra</a:t>
            </a:r>
            <a:r>
              <a:rPr lang="en-US" sz="2000" b="0" dirty="0" smtClean="0"/>
              <a:t>, and J. </a:t>
            </a:r>
            <a:r>
              <a:rPr lang="en-US" sz="2000" b="0" dirty="0" err="1" smtClean="0"/>
              <a:t>Roychowdhury</a:t>
            </a:r>
            <a:r>
              <a:rPr lang="en-US" sz="2000" b="0" dirty="0" smtClean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59366-4543-4904-A2ED-7B9F5FB08E6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US" smtClean="0"/>
              <a:t>Minyoung Park (Intel Corporation)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describes a phase noise model for WUR that takes power consumption into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2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power consumption target for a wake-up receiver is much lower than a legacy 802.11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SG PAR [</a:t>
            </a:r>
            <a:r>
              <a:rPr lang="en-GB" altLang="en-US" dirty="0"/>
              <a:t>802.11-16/1045r9</a:t>
            </a:r>
            <a:r>
              <a:rPr lang="en-US" dirty="0" smtClean="0"/>
              <a:t>]: </a:t>
            </a:r>
            <a:br>
              <a:rPr lang="en-US" dirty="0" smtClean="0"/>
            </a:br>
            <a:r>
              <a:rPr lang="en-US" dirty="0" smtClean="0"/>
              <a:t>“The </a:t>
            </a:r>
            <a:r>
              <a:rPr lang="en-US" dirty="0"/>
              <a:t>WUR has an expected active receiver power consumption of less than </a:t>
            </a:r>
            <a:r>
              <a:rPr lang="en-US" b="1" i="1" dirty="0"/>
              <a:t>one </a:t>
            </a:r>
            <a:r>
              <a:rPr lang="en-US" b="1" i="1" dirty="0" err="1" smtClean="0"/>
              <a:t>milliwatt</a:t>
            </a:r>
            <a:r>
              <a:rPr lang="en-US" dirty="0" smtClean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802.11, a simple phase noise model proposed in [802.11-04/224r1] has been used for a legacy 802.11 STA but without any constraint on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believe TGba should have a new phase noise model that takes the power consumption into account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8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TGn</a:t>
            </a:r>
            <a:r>
              <a:rPr lang="en-US" dirty="0" smtClean="0"/>
              <a:t> Phase Noise Model [11-04/224r1]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9" y="2133600"/>
            <a:ext cx="4420241" cy="331518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561" y="2133601"/>
            <a:ext cx="4420239" cy="331518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947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</a:t>
            </a:r>
            <a:r>
              <a:rPr lang="en-US" dirty="0"/>
              <a:t>Noise </a:t>
            </a:r>
            <a:r>
              <a:rPr lang="en-US" dirty="0" smtClean="0"/>
              <a:t>Profile of a Ring Oscillator </a:t>
            </a:r>
            <a:r>
              <a:rPr lang="en-US" dirty="0"/>
              <a:t>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65 nm, 75 µW power consumption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90" y="2526513"/>
            <a:ext cx="5391632" cy="307210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7280" y="5736749"/>
            <a:ext cx="76946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[1] O. Khan; B. Wheeler; F. </a:t>
            </a:r>
            <a:r>
              <a:rPr lang="en-US" sz="1400" dirty="0" err="1">
                <a:solidFill>
                  <a:schemeClr val="tx1"/>
                </a:solidFill>
              </a:rPr>
              <a:t>Maksimovic</a:t>
            </a:r>
            <a:r>
              <a:rPr lang="en-US" sz="1400" dirty="0">
                <a:solidFill>
                  <a:schemeClr val="tx1"/>
                </a:solidFill>
              </a:rPr>
              <a:t>; D. Burnett; A. M. </a:t>
            </a:r>
            <a:r>
              <a:rPr lang="en-US" sz="1400" dirty="0" err="1">
                <a:solidFill>
                  <a:schemeClr val="tx1"/>
                </a:solidFill>
              </a:rPr>
              <a:t>Niknejad</a:t>
            </a:r>
            <a:r>
              <a:rPr lang="en-US" sz="1400" dirty="0">
                <a:solidFill>
                  <a:schemeClr val="tx1"/>
                </a:solidFill>
              </a:rPr>
              <a:t>; K. </a:t>
            </a:r>
            <a:r>
              <a:rPr lang="en-US" sz="1400" dirty="0" err="1">
                <a:solidFill>
                  <a:schemeClr val="tx1"/>
                </a:solidFill>
              </a:rPr>
              <a:t>Pister</a:t>
            </a:r>
            <a:r>
              <a:rPr lang="en-US" sz="1400" dirty="0">
                <a:solidFill>
                  <a:schemeClr val="tx1"/>
                </a:solidFill>
              </a:rPr>
              <a:t>, "Modeling the Impact of Phase Noise on the Performance of Crystal-Free Radios," in IEEE Transactions on Circuits and Systems II: Express Briefs , </a:t>
            </a:r>
            <a:r>
              <a:rPr lang="en-US" sz="1400" dirty="0" err="1">
                <a:solidFill>
                  <a:schemeClr val="tx1"/>
                </a:solidFill>
              </a:rPr>
              <a:t>vol.PP</a:t>
            </a:r>
            <a:r>
              <a:rPr lang="en-US" sz="1400" dirty="0">
                <a:solidFill>
                  <a:schemeClr val="tx1"/>
                </a:solidFill>
              </a:rPr>
              <a:t>, no.99, </a:t>
            </a:r>
            <a:r>
              <a:rPr lang="en-US" sz="1400" dirty="0" smtClean="0">
                <a:solidFill>
                  <a:schemeClr val="tx1"/>
                </a:solidFill>
              </a:rPr>
              <a:t>pp.1-1</a:t>
            </a:r>
          </a:p>
        </p:txBody>
      </p:sp>
    </p:spTree>
    <p:extLst>
      <p:ext uri="{BB962C8B-B14F-4D97-AF65-F5344CB8AC3E}">
        <p14:creationId xmlns:p14="http://schemas.microsoft.com/office/powerpoint/2010/main" val="174554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CDF of Integrated Phase Noise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500 iterations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Fc=2.447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Integration bandwidth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10 KHz – 2 MHz and 10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10 KHz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Statistics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Min: -13.5dBc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Max: -0.25dBc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Mean: -4.24dBc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Median: -3.6dBc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Std</a:t>
            </a:r>
            <a:r>
              <a:rPr lang="en-US" sz="1800" dirty="0"/>
              <a:t>: 2.87dBc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397" y="2393951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7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Phase Noise of a Ring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Minimum phase  noise of a ring oscillator with the minimum power consumption is shown in </a:t>
            </a:r>
            <a:r>
              <a:rPr lang="en-US" sz="2000" dirty="0" smtClean="0"/>
              <a:t>[2]: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Definitions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PN</a:t>
            </a:r>
            <a:r>
              <a:rPr lang="en-US" sz="1600" baseline="-25000" dirty="0" err="1"/>
              <a:t>min</a:t>
            </a:r>
            <a:r>
              <a:rPr lang="en-US" sz="1600" dirty="0"/>
              <a:t>: minimum phase noise; </a:t>
            </a:r>
            <a:r>
              <a:rPr lang="en-US" sz="1600" dirty="0" err="1"/>
              <a:t>P</a:t>
            </a:r>
            <a:r>
              <a:rPr lang="en-US" sz="1600" baseline="-25000" dirty="0" err="1"/>
              <a:t>min</a:t>
            </a:r>
            <a:r>
              <a:rPr lang="en-US" sz="1600" dirty="0"/>
              <a:t>: minimum power dissipation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f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: </a:t>
            </a:r>
            <a:r>
              <a:rPr lang="en-US" sz="1600" dirty="0"/>
              <a:t>oscillation frequency; </a:t>
            </a:r>
            <a:r>
              <a:rPr lang="en-US" sz="1600" dirty="0" err="1"/>
              <a:t>Δf</a:t>
            </a:r>
            <a:r>
              <a:rPr lang="en-US" sz="1600" dirty="0"/>
              <a:t>: offset frequency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k: Boltzmann constant, T: temperature</a:t>
            </a:r>
          </a:p>
          <a:p>
            <a:pPr marL="0" lvl="1" indent="0">
              <a:spcBef>
                <a:spcPts val="600"/>
              </a:spcBef>
            </a:pPr>
            <a:endParaRPr lang="en-US" sz="1800" dirty="0" smtClean="0"/>
          </a:p>
          <a:p>
            <a:pPr marL="0" lvl="1" indent="0">
              <a:spcBef>
                <a:spcPts val="600"/>
              </a:spcBef>
            </a:pPr>
            <a:r>
              <a:rPr lang="en-US" sz="1800" dirty="0" smtClean="0"/>
              <a:t>[</a:t>
            </a:r>
            <a:r>
              <a:rPr lang="en-US" sz="1800" dirty="0"/>
              <a:t>2] </a:t>
            </a:r>
            <a:r>
              <a:rPr lang="en-US" sz="1800" dirty="0" err="1"/>
              <a:t>Navid</a:t>
            </a:r>
            <a:r>
              <a:rPr lang="en-US" sz="1800" dirty="0"/>
              <a:t>, T. H. Lee, R. W. Dutton, “Minimum Achievable Phase Noise of RC Oscillators”, JSSC 2005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981200" y="2819400"/>
            <a:ext cx="4863349" cy="763765"/>
            <a:chOff x="1981200" y="2819400"/>
            <a:chExt cx="4863349" cy="76376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1200" y="2819400"/>
              <a:ext cx="4863349" cy="76376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352938" y="2895600"/>
              <a:ext cx="453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(1)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88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Single-Sideband Phase Noise Spectrum in </a:t>
            </a:r>
            <a:r>
              <a:rPr lang="en-US" sz="2800" dirty="0" err="1"/>
              <a:t>dBc</a:t>
            </a:r>
            <a:r>
              <a:rPr lang="en-US" sz="2800" dirty="0"/>
              <a:t>/Hz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single-sideband phase noise L(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) (in </a:t>
            </a:r>
            <a:r>
              <a:rPr lang="en-US" sz="2000" dirty="0" err="1"/>
              <a:t>dBc</a:t>
            </a:r>
            <a:r>
              <a:rPr lang="en-US" sz="2000" dirty="0"/>
              <a:t>/Hz) is expressed as follows for small values of c and for 0&lt;=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&lt;&lt;f</a:t>
            </a:r>
            <a:r>
              <a:rPr lang="en-US" sz="2000" baseline="-25000" dirty="0"/>
              <a:t>0</a:t>
            </a:r>
            <a:r>
              <a:rPr lang="en-US" sz="2000" dirty="0"/>
              <a:t> in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 smtClean="0"/>
              <a:t>	where 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= </a:t>
            </a:r>
            <a:r>
              <a:rPr lang="en-US" sz="2000" dirty="0" err="1"/>
              <a:t>Δf</a:t>
            </a:r>
            <a:r>
              <a:rPr lang="en-US" sz="2000" dirty="0"/>
              <a:t>: offset frequency and L(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)=PN(</a:t>
            </a:r>
            <a:r>
              <a:rPr lang="en-US" sz="2000" dirty="0" err="1"/>
              <a:t>Δf</a:t>
            </a:r>
            <a:r>
              <a:rPr lang="en-US" sz="20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800" b="0" dirty="0"/>
              <a:t>[3] A. </a:t>
            </a:r>
            <a:r>
              <a:rPr lang="en-US" sz="1800" b="0" dirty="0" err="1"/>
              <a:t>Demir</a:t>
            </a:r>
            <a:r>
              <a:rPr lang="en-US" sz="1800" b="0" dirty="0"/>
              <a:t>, A. </a:t>
            </a:r>
            <a:r>
              <a:rPr lang="en-US" sz="1800" b="0" dirty="0" err="1"/>
              <a:t>Mehrotra</a:t>
            </a:r>
            <a:r>
              <a:rPr lang="en-US" sz="1800" b="0" dirty="0"/>
              <a:t>, and J. </a:t>
            </a:r>
            <a:r>
              <a:rPr lang="en-US" sz="1800" b="0" dirty="0" err="1"/>
              <a:t>Roychowdhury</a:t>
            </a:r>
            <a:r>
              <a:rPr lang="en-US" sz="1800" b="0" dirty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531580" y="2895600"/>
            <a:ext cx="4098486" cy="743580"/>
            <a:chOff x="2531580" y="2895600"/>
            <a:chExt cx="4098486" cy="7435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1580" y="2895600"/>
              <a:ext cx="4079251" cy="74358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176096" y="3082724"/>
              <a:ext cx="453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(2)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6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</a:t>
            </a:r>
            <a:r>
              <a:rPr lang="en-US" dirty="0" smtClean="0"/>
              <a:t>Constant </a:t>
            </a:r>
            <a:r>
              <a:rPr lang="en-US" dirty="0"/>
              <a:t>c for a </a:t>
            </a:r>
            <a:r>
              <a:rPr lang="en-US" dirty="0" smtClean="0"/>
              <a:t>Given </a:t>
            </a:r>
            <a:r>
              <a:rPr lang="en-US" dirty="0"/>
              <a:t>LO </a:t>
            </a:r>
            <a:r>
              <a:rPr lang="en-US" dirty="0" smtClean="0"/>
              <a:t>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34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Choose power consumption </a:t>
            </a:r>
            <a:r>
              <a:rPr lang="en-US" sz="2000" dirty="0" err="1"/>
              <a:t>P</a:t>
            </a:r>
            <a:r>
              <a:rPr lang="en-US" sz="2000" baseline="-25000" dirty="0" err="1"/>
              <a:t>min</a:t>
            </a:r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Find constant c that makes PN overlap with </a:t>
            </a:r>
            <a:r>
              <a:rPr lang="en-US" sz="2000" dirty="0" err="1"/>
              <a:t>PN</a:t>
            </a:r>
            <a:r>
              <a:rPr lang="en-US" sz="2000" baseline="-25000" dirty="0" err="1"/>
              <a:t>min</a:t>
            </a:r>
            <a:endParaRPr lang="en-US" sz="2000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Example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f0 = 2.437GHz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PNmin</a:t>
            </a:r>
            <a:r>
              <a:rPr lang="en-US" sz="1800" dirty="0"/>
              <a:t>(</a:t>
            </a:r>
            <a:r>
              <a:rPr lang="en-US" sz="1800" dirty="0" err="1"/>
              <a:t>Δf</a:t>
            </a:r>
            <a:r>
              <a:rPr lang="en-US" sz="1800" dirty="0"/>
              <a:t>) at </a:t>
            </a:r>
            <a:r>
              <a:rPr lang="en-US" sz="1800" dirty="0" err="1" smtClean="0"/>
              <a:t>Pmin</a:t>
            </a:r>
            <a:r>
              <a:rPr lang="en-US" sz="1800" dirty="0" smtClean="0"/>
              <a:t>=75µW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PN(</a:t>
            </a:r>
            <a:r>
              <a:rPr lang="en-US" sz="1800" dirty="0" err="1"/>
              <a:t>Δf</a:t>
            </a:r>
            <a:r>
              <a:rPr lang="en-US" sz="1800" dirty="0"/>
              <a:t>) with c = 0.5e-15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Integrated PN (</a:t>
            </a:r>
            <a:r>
              <a:rPr lang="en-US" sz="1800" dirty="0" err="1"/>
              <a:t>iPN</a:t>
            </a:r>
            <a:r>
              <a:rPr lang="en-US" sz="1800" dirty="0"/>
              <a:t>) =-5.7dBc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10 KHz ~ 2 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625602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3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16913</TotalTime>
  <Words>744</Words>
  <Application>Microsoft Office PowerPoint</Application>
  <PresentationFormat>On-screen Show (4:3)</PresentationFormat>
  <Paragraphs>117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WUR Phase Noise Model Study</vt:lpstr>
      <vt:lpstr>Abstract</vt:lpstr>
      <vt:lpstr>Introduction</vt:lpstr>
      <vt:lpstr>TGn Phase Noise Model [11-04/224r1]</vt:lpstr>
      <vt:lpstr>Phase Noise Profile of a Ring Oscillator [1]</vt:lpstr>
      <vt:lpstr>CDF of Integrated Phase Noise [1]</vt:lpstr>
      <vt:lpstr>Minimum Phase Noise of a Ring Oscillator</vt:lpstr>
      <vt:lpstr>Single-Sideband Phase Noise Spectrum in dBc/Hz</vt:lpstr>
      <vt:lpstr>Finding the Constant c for a Given LO Power Consumption</vt:lpstr>
      <vt:lpstr>Example 2: Pmin=20 µW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403</cp:revision>
  <cp:lastPrinted>1601-01-01T00:00:00Z</cp:lastPrinted>
  <dcterms:created xsi:type="dcterms:W3CDTF">2015-10-31T00:33:08Z</dcterms:created>
  <dcterms:modified xsi:type="dcterms:W3CDTF">2017-01-11T21:35:49Z</dcterms:modified>
</cp:coreProperties>
</file>