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5" r:id="rId2"/>
    <p:sldId id="359" r:id="rId3"/>
    <p:sldId id="389" r:id="rId4"/>
    <p:sldId id="388" r:id="rId5"/>
    <p:sldId id="366" r:id="rId6"/>
    <p:sldId id="381" r:id="rId7"/>
    <p:sldId id="384" r:id="rId8"/>
    <p:sldId id="37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B050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20" autoAdjust="0"/>
    <p:restoredTop sz="98157" autoAdjust="0"/>
  </p:normalViewPr>
  <p:slideViewPr>
    <p:cSldViewPr>
      <p:cViewPr varScale="1">
        <p:scale>
          <a:sx n="75" d="100"/>
          <a:sy n="75" d="100"/>
        </p:scale>
        <p:origin x="1344" y="31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1608" y="-63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Nov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Nov 2015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 2015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 2015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184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 2015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699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37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 2015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7E4734-E93D-4119-AD53-64F2B1E3BFF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00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3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5418" y="6475413"/>
            <a:ext cx="13385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Ecclesine (Self)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Jan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5418" y="6475413"/>
            <a:ext cx="13385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Peter Ecclesine (Self)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802.11-17/0008r2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carlos.cordeiro@intel.com" TargetMode="External"/><Relationship Id="rId13" Type="http://schemas.openxmlformats.org/officeDocument/2006/relationships/hyperlink" Target="mailto:adrian.p.stephens@ieee.org" TargetMode="External"/><Relationship Id="rId18" Type="http://schemas.openxmlformats.org/officeDocument/2006/relationships/hyperlink" Target="mailto:aasterja@qti.qualcomm.com" TargetMode="External"/><Relationship Id="rId3" Type="http://schemas.openxmlformats.org/officeDocument/2006/relationships/hyperlink" Target="mailto:jiamin.chen@mail01.huawei.com" TargetMode="External"/><Relationship Id="rId7" Type="http://schemas.openxmlformats.org/officeDocument/2006/relationships/hyperlink" Target="mailto:robert.stacey@intel.com" TargetMode="External"/><Relationship Id="rId12" Type="http://schemas.openxmlformats.org/officeDocument/2006/relationships/hyperlink" Target="mailto:petere@ieee.org" TargetMode="External"/><Relationship Id="rId17" Type="http://schemas.openxmlformats.org/officeDocument/2006/relationships/hyperlink" Target="mailto:yongho.seok@gmail.com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Ping.FANG@huawei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RA@tiac.net" TargetMode="External"/><Relationship Id="rId11" Type="http://schemas.openxmlformats.org/officeDocument/2006/relationships/hyperlink" Target="mailto:henry@LOGOUT.COM" TargetMode="External"/><Relationship Id="rId5" Type="http://schemas.openxmlformats.org/officeDocument/2006/relationships/hyperlink" Target="mailto:d3e3e3@gmail.com" TargetMode="External"/><Relationship Id="rId15" Type="http://schemas.openxmlformats.org/officeDocument/2006/relationships/hyperlink" Target="mailto:emily.h.qi@intel.com" TargetMode="External"/><Relationship Id="rId10" Type="http://schemas.openxmlformats.org/officeDocument/2006/relationships/hyperlink" Target="mailto:alex.ashley@hotmail.co.uk" TargetMode="External"/><Relationship Id="rId19" Type="http://schemas.openxmlformats.org/officeDocument/2006/relationships/hyperlink" Target="mailto:ddrgal@gmail.com" TargetMode="External"/><Relationship Id="rId4" Type="http://schemas.openxmlformats.org/officeDocument/2006/relationships/hyperlink" Target="mailto:shiwenhe@seu.edu.cn" TargetMode="External"/><Relationship Id="rId9" Type="http://schemas.openxmlformats.org/officeDocument/2006/relationships/hyperlink" Target="mailto:chaochun.wang@mediatek.com" TargetMode="External"/><Relationship Id="rId14" Type="http://schemas.openxmlformats.org/officeDocument/2006/relationships/hyperlink" Target="mailto:edward.ks.au@huawei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/>
              <a:t>802.11 WG Editor’s Meeting (Jan ‘17)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2017-01-07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753045"/>
              </p:ext>
            </p:extLst>
          </p:nvPr>
        </p:nvGraphicFramePr>
        <p:xfrm>
          <a:off x="533400" y="2508250"/>
          <a:ext cx="7734300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5" name="Document" r:id="rId4" imgW="8612253" imgH="2816806" progId="Word.Document.8">
                  <p:embed/>
                </p:oleObj>
              </mc:Choice>
              <mc:Fallback>
                <p:oleObj name="Document" r:id="rId4" imgW="8612253" imgH="2816806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08250"/>
                        <a:ext cx="7734300" cy="252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Peter Ecclesine (Self)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2017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/>
              <a:t>TGaj</a:t>
            </a:r>
            <a:r>
              <a:rPr lang="en-US" sz="1600" dirty="0"/>
              <a:t> – </a:t>
            </a:r>
            <a:r>
              <a:rPr lang="en-US" sz="1600" dirty="0" err="1"/>
              <a:t>Jiamin</a:t>
            </a:r>
            <a:r>
              <a:rPr lang="en-US" sz="1600" dirty="0"/>
              <a:t> CHEN – </a:t>
            </a:r>
            <a:r>
              <a:rPr lang="en-US" sz="1600" b="0" dirty="0">
                <a:hlinkClick r:id="rId3"/>
              </a:rPr>
              <a:t>jiamin.chen@mail01.huawei.com</a:t>
            </a:r>
            <a:r>
              <a:rPr lang="en-US" sz="1600" b="0" dirty="0"/>
              <a:t> , </a:t>
            </a:r>
            <a:r>
              <a:rPr lang="en-US" sz="1600" dirty="0" err="1"/>
              <a:t>Shiwen</a:t>
            </a:r>
            <a:r>
              <a:rPr lang="en-US" sz="1600" dirty="0"/>
              <a:t> He – </a:t>
            </a:r>
            <a:r>
              <a:rPr lang="en-US" sz="1600" b="0" u="sng" dirty="0">
                <a:hlinkClick r:id="rId4"/>
              </a:rPr>
              <a:t>shiwenhe@seu.edu.cn</a:t>
            </a:r>
            <a:endParaRPr lang="en-US" sz="1600" b="0" dirty="0"/>
          </a:p>
          <a:p>
            <a:r>
              <a:rPr lang="en-US" sz="1600" dirty="0" err="1"/>
              <a:t>TGak</a:t>
            </a:r>
            <a:r>
              <a:rPr lang="en-US" sz="1600" dirty="0"/>
              <a:t> – Donald Eastlake – </a:t>
            </a:r>
            <a:r>
              <a:rPr lang="en-US" sz="1600" b="0" dirty="0">
                <a:hlinkClick r:id="rId5"/>
              </a:rPr>
              <a:t>d3e3e3@gmail.com</a:t>
            </a:r>
            <a:endParaRPr lang="en-US" sz="1600" b="0" dirty="0"/>
          </a:p>
          <a:p>
            <a:r>
              <a:rPr lang="en-US" sz="1600" dirty="0" err="1"/>
              <a:t>TGaq</a:t>
            </a:r>
            <a:r>
              <a:rPr lang="en-US" sz="1600" dirty="0"/>
              <a:t> – Lee Armstrong – </a:t>
            </a:r>
            <a:r>
              <a:rPr lang="en-US" sz="1600" b="0" dirty="0">
                <a:hlinkClick r:id="rId6"/>
              </a:rPr>
              <a:t>LRA@tiac.net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Editors Emeritus:</a:t>
            </a:r>
          </a:p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>
                <a:hlinkClick r:id="rId10"/>
              </a:rPr>
              <a:t>alex.ashley@hotmail.co.uk</a:t>
            </a:r>
            <a:endParaRPr lang="en-US" sz="1400" dirty="0"/>
          </a:p>
          <a:p>
            <a:pPr lvl="1"/>
            <a:r>
              <a:rPr lang="en-US" sz="1400" dirty="0" err="1"/>
              <a:t>TGac</a:t>
            </a:r>
            <a:r>
              <a:rPr lang="en-US" sz="1400" dirty="0"/>
              <a:t> – Robert Stacey – </a:t>
            </a:r>
            <a:r>
              <a:rPr lang="en-US" sz="1400" dirty="0">
                <a:hlinkClick r:id="rId7"/>
              </a:rPr>
              <a:t>robert.stacey@intel.com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Cordeiro – </a:t>
            </a:r>
            <a:r>
              <a:rPr lang="en-US" sz="1400" dirty="0">
                <a:hlinkClick r:id="rId8"/>
              </a:rPr>
              <a:t>carlos.cordeiro@intel.com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TGae</a:t>
            </a:r>
            <a:r>
              <a:rPr lang="en-US" sz="1400" dirty="0"/>
              <a:t> – Henry </a:t>
            </a:r>
            <a:r>
              <a:rPr lang="en-US" sz="1400" dirty="0" err="1"/>
              <a:t>Ptasinski</a:t>
            </a:r>
            <a:r>
              <a:rPr lang="en-US" sz="1400" dirty="0"/>
              <a:t> – </a:t>
            </a:r>
            <a:r>
              <a:rPr lang="en-US" sz="1400" dirty="0">
                <a:hlinkClick r:id="rId11"/>
              </a:rPr>
              <a:t>henry@LOGOUT.COM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TGaf</a:t>
            </a:r>
            <a:r>
              <a:rPr lang="en-US" sz="1400" dirty="0"/>
              <a:t> – Peter Ecclesine – </a:t>
            </a:r>
            <a:r>
              <a:rPr lang="en-US" sz="1400" dirty="0">
                <a:hlinkClick r:id="rId12"/>
              </a:rPr>
              <a:t>petere@ieee.org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REVmc</a:t>
            </a:r>
            <a:r>
              <a:rPr lang="en-US" sz="1400" dirty="0"/>
              <a:t> – Adrian Stephens </a:t>
            </a:r>
            <a:r>
              <a:rPr lang="en-US" sz="1400" b="0" dirty="0"/>
              <a:t>– </a:t>
            </a:r>
            <a:r>
              <a:rPr lang="en-US" sz="1400" b="0" dirty="0">
                <a:hlinkClick r:id="rId13"/>
              </a:rPr>
              <a:t>adrian.p.stephens@ieee.org</a:t>
            </a:r>
            <a:r>
              <a:rPr lang="en-US" sz="1400" b="0" dirty="0"/>
              <a:t> </a:t>
            </a:r>
            <a:r>
              <a:rPr lang="en-US" sz="1400" dirty="0"/>
              <a:t>, Edward Au – </a:t>
            </a:r>
            <a:r>
              <a:rPr lang="en-US" sz="1400" b="0" u="sng" dirty="0">
                <a:hlinkClick r:id="rId14"/>
              </a:rPr>
              <a:t>edward.ks.au@huawei.com</a:t>
            </a:r>
            <a:r>
              <a:rPr lang="en-US" sz="1400" dirty="0"/>
              <a:t>, Emily Qi – </a:t>
            </a:r>
            <a:r>
              <a:rPr lang="en-US" sz="1400" b="0" dirty="0">
                <a:hlinkClick r:id="rId15"/>
              </a:rPr>
              <a:t>emily.h.qi@intel.com</a:t>
            </a:r>
            <a:r>
              <a:rPr lang="en-US" sz="1400" b="0" dirty="0"/>
              <a:t> </a:t>
            </a:r>
            <a:endParaRPr lang="en-US" sz="1400" dirty="0"/>
          </a:p>
          <a:p>
            <a:pPr lvl="1"/>
            <a:r>
              <a:rPr lang="en-US" sz="1400" dirty="0" err="1"/>
              <a:t>TGai</a:t>
            </a:r>
            <a:r>
              <a:rPr lang="en-US" sz="1400" dirty="0"/>
              <a:t> - </a:t>
            </a:r>
            <a:r>
              <a:rPr lang="en-US" sz="1400" dirty="0">
                <a:hlinkClick r:id="rId6"/>
              </a:rPr>
              <a:t>LRA@tiac.net</a:t>
            </a:r>
            <a:r>
              <a:rPr lang="en-US" sz="1400" dirty="0"/>
              <a:t>, Ping FANG </a:t>
            </a:r>
            <a:r>
              <a:rPr lang="en-US" sz="1400" dirty="0">
                <a:hlinkClick r:id="rId16"/>
              </a:rPr>
              <a:t>Ping.FANG@huawei.com </a:t>
            </a:r>
            <a:endParaRPr lang="en-US" sz="1400" dirty="0"/>
          </a:p>
          <a:p>
            <a:pPr lvl="1"/>
            <a:r>
              <a:rPr lang="en-US" sz="1400" dirty="0" err="1"/>
              <a:t>TGah</a:t>
            </a:r>
            <a:r>
              <a:rPr lang="en-US" sz="1400" dirty="0"/>
              <a:t> – </a:t>
            </a:r>
            <a:r>
              <a:rPr lang="en-US" sz="1400" dirty="0" err="1"/>
              <a:t>Yongho</a:t>
            </a:r>
            <a:r>
              <a:rPr lang="en-US" sz="1400" dirty="0"/>
              <a:t> </a:t>
            </a:r>
            <a:r>
              <a:rPr lang="en-US" sz="1400" dirty="0" err="1"/>
              <a:t>Seok</a:t>
            </a:r>
            <a:r>
              <a:rPr lang="en-US" sz="1400" dirty="0"/>
              <a:t> </a:t>
            </a:r>
            <a:r>
              <a:rPr lang="en-US" sz="1400" dirty="0">
                <a:hlinkClick r:id="rId17"/>
              </a:rPr>
              <a:t>yongho.seok@gmail.com</a:t>
            </a:r>
            <a:r>
              <a:rPr lang="en-US" sz="1400" dirty="0"/>
              <a:t>,  Alfred </a:t>
            </a:r>
            <a:r>
              <a:rPr lang="en-US" sz="1400" dirty="0" err="1"/>
              <a:t>Asterjadhi</a:t>
            </a:r>
            <a:r>
              <a:rPr lang="en-US" sz="1400" dirty="0"/>
              <a:t> – </a:t>
            </a:r>
            <a:r>
              <a:rPr lang="en-US" sz="1400" dirty="0">
                <a:hlinkClick r:id="rId18"/>
              </a:rPr>
              <a:t>aasterja@qti.qualcomm.com</a:t>
            </a:r>
            <a:r>
              <a:rPr lang="en-US" sz="1400" dirty="0"/>
              <a:t>   </a:t>
            </a:r>
          </a:p>
          <a:p>
            <a:pPr lvl="1"/>
            <a:r>
              <a:rPr lang="en-US" sz="1400" dirty="0" err="1"/>
              <a:t>TGaq</a:t>
            </a:r>
            <a:r>
              <a:rPr lang="en-US" sz="1400" dirty="0"/>
              <a:t> – Dan Gal –  </a:t>
            </a:r>
            <a:r>
              <a:rPr lang="en-US" sz="1400" dirty="0">
                <a:hlinkClick r:id="rId19"/>
              </a:rPr>
              <a:t>ddrgal@gmail.com</a:t>
            </a:r>
            <a:r>
              <a:rPr lang="en-US" sz="1400" dirty="0"/>
              <a:t> </a:t>
            </a:r>
          </a:p>
          <a:p>
            <a:pPr lvl="1"/>
            <a:endParaRPr lang="en-US" sz="1600" dirty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Peter Ecclesine (Self)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Jan 2017</a:t>
            </a:r>
          </a:p>
        </p:txBody>
      </p:sp>
    </p:spTree>
    <p:extLst>
      <p:ext uri="{BB962C8B-B14F-4D97-AF65-F5344CB8AC3E}">
        <p14:creationId xmlns:p14="http://schemas.microsoft.com/office/powerpoint/2010/main" val="3182422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200" dirty="0"/>
              <a:t>P802.11aa D5.0 went through Working Group Mandatory Editorial Coordination before July 2011</a:t>
            </a:r>
          </a:p>
          <a:p>
            <a:r>
              <a:rPr lang="en-US" sz="1200" dirty="0"/>
              <a:t>P802.11ad D4.0 went through Working Group Mandatory Editorial Coordination before July 2011</a:t>
            </a:r>
          </a:p>
          <a:p>
            <a:r>
              <a:rPr lang="en-US" sz="1200" dirty="0" err="1"/>
              <a:t>P802.11ae</a:t>
            </a:r>
            <a:r>
              <a:rPr lang="en-US" sz="1200" dirty="0"/>
              <a:t> </a:t>
            </a:r>
            <a:r>
              <a:rPr lang="en-US" sz="1200" dirty="0" err="1"/>
              <a:t>D4.0</a:t>
            </a:r>
            <a:r>
              <a:rPr lang="en-US" sz="1200" dirty="0"/>
              <a:t> went through Working Group Mandatory Editorial Coordination before July 2011</a:t>
            </a:r>
          </a:p>
          <a:p>
            <a:r>
              <a:rPr lang="en-US" sz="1200" dirty="0" err="1"/>
              <a:t>P802.11ac</a:t>
            </a:r>
            <a:r>
              <a:rPr lang="en-US" sz="1200" dirty="0"/>
              <a:t> </a:t>
            </a:r>
            <a:r>
              <a:rPr lang="en-US" sz="1200" dirty="0" err="1"/>
              <a:t>D4.0</a:t>
            </a:r>
            <a:r>
              <a:rPr lang="en-US" sz="1200" dirty="0"/>
              <a:t> went through Working Group Mandatory Draft Review before January 2013</a:t>
            </a:r>
          </a:p>
          <a:p>
            <a:r>
              <a:rPr lang="en-US" sz="1200" dirty="0"/>
              <a:t>P802.11af D4.0 went through Working Group Mandatory Draft Review before May 18, 2013</a:t>
            </a:r>
          </a:p>
          <a:p>
            <a:r>
              <a:rPr lang="en-US" sz="1400" dirty="0" err="1"/>
              <a:t>REVmc</a:t>
            </a:r>
            <a:r>
              <a:rPr lang="en-US" sz="1400" dirty="0"/>
              <a:t> D3.0 went through MDR process – 802.11-14/781r11 dated Sept 19, 2014</a:t>
            </a:r>
          </a:p>
          <a:p>
            <a:r>
              <a:rPr lang="en-US" sz="1400" dirty="0"/>
              <a:t>P802.11ah D4.0 went through MDR process – 802.11-15/247r3 dated Mar 12, 2015</a:t>
            </a:r>
          </a:p>
          <a:p>
            <a:r>
              <a:rPr lang="en-US" sz="1400" dirty="0"/>
              <a:t>P802.11ai D4.0 went through MDR process – 802.11-15/248r4 dated May 14, 2015</a:t>
            </a:r>
          </a:p>
          <a:p>
            <a:r>
              <a:rPr lang="en-US" sz="1400" dirty="0"/>
              <a:t>P802.11aq D4.0 went through MDR process – 802.11-16/801r0 dated June 22, 2016</a:t>
            </a:r>
          </a:p>
          <a:p>
            <a:r>
              <a:rPr lang="en-US" sz="1400" dirty="0"/>
              <a:t>P802.11aj D3.0 went through MDR process – 802.11-16/1333r5 dated Dec 9, 2016</a:t>
            </a:r>
          </a:p>
          <a:p>
            <a:pPr lvl="1"/>
            <a:r>
              <a:rPr lang="en-US" sz="1200" dirty="0"/>
              <a:t>Final changes will go into D5.0</a:t>
            </a:r>
          </a:p>
          <a:p>
            <a:r>
              <a:rPr lang="en-US" sz="1400" dirty="0"/>
              <a:t>P802.11ak – expect 11ak D4.0 to be ready in late Jan. Edward Au volunteers to be the third reviewer. Review will be based on D3.0 in Word, 17/143r1 MDR draft report by Feb 7th. 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C2F44440-AD43-43F2-939F-6A909DC803D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Peter Ecclesine (Self)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Jan 2017</a:t>
            </a:r>
          </a:p>
        </p:txBody>
      </p:sp>
    </p:spTree>
    <p:extLst>
      <p:ext uri="{BB962C8B-B14F-4D97-AF65-F5344CB8AC3E}">
        <p14:creationId xmlns:p14="http://schemas.microsoft.com/office/powerpoint/2010/main" val="266329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proliferation of STA types and their requirement inheritance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2CC4D41-5DD7-4E30-AC49-D50706A7213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22306" y="2654783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3938" y="2654782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VHT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76694" y="4186047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DMG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93931" y="1828800"/>
            <a:ext cx="771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S1G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75290" y="4186046"/>
            <a:ext cx="1164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EDMG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93164" y="5061796"/>
            <a:ext cx="1164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45MG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15075" y="2656509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76401" y="2654782"/>
            <a:ext cx="810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QoS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068216" y="4425914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Mesh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21684" y="5331360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FILS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97884" y="5900036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GLK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093164" y="4726171"/>
            <a:ext cx="1164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CDMG</a:t>
            </a:r>
          </a:p>
        </p:txBody>
      </p:sp>
      <p:cxnSp>
        <p:nvCxnSpPr>
          <p:cNvPr id="24" name="Straight Arrow Connector 23"/>
          <p:cNvCxnSpPr>
            <a:stCxn id="18" idx="3"/>
            <a:endCxn id="10" idx="1"/>
          </p:cNvCxnSpPr>
          <p:nvPr/>
        </p:nvCxnSpPr>
        <p:spPr bwMode="auto">
          <a:xfrm>
            <a:off x="2486475" y="2885615"/>
            <a:ext cx="73583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/>
          <p:cNvCxnSpPr>
            <a:stCxn id="10" idx="3"/>
            <a:endCxn id="11" idx="1"/>
          </p:cNvCxnSpPr>
          <p:nvPr/>
        </p:nvCxnSpPr>
        <p:spPr bwMode="auto">
          <a:xfrm flipV="1">
            <a:off x="3908106" y="2885615"/>
            <a:ext cx="735832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Straight Arrow Connector 27"/>
          <p:cNvCxnSpPr>
            <a:stCxn id="11" idx="3"/>
            <a:endCxn id="17" idx="1"/>
          </p:cNvCxnSpPr>
          <p:nvPr/>
        </p:nvCxnSpPr>
        <p:spPr bwMode="auto">
          <a:xfrm>
            <a:off x="5582919" y="2885615"/>
            <a:ext cx="632156" cy="17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6224177" y="1828800"/>
            <a:ext cx="1625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S1G relay</a:t>
            </a:r>
          </a:p>
        </p:txBody>
      </p:sp>
      <p:cxnSp>
        <p:nvCxnSpPr>
          <p:cNvPr id="34" name="Straight Arrow Connector 33"/>
          <p:cNvCxnSpPr>
            <a:stCxn id="14" idx="3"/>
            <a:endCxn id="32" idx="1"/>
          </p:cNvCxnSpPr>
          <p:nvPr/>
        </p:nvCxnSpPr>
        <p:spPr bwMode="auto">
          <a:xfrm>
            <a:off x="5665481" y="2059633"/>
            <a:ext cx="5586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Straight Arrow Connector 35"/>
          <p:cNvCxnSpPr>
            <a:stCxn id="12" idx="3"/>
            <a:endCxn id="15" idx="1"/>
          </p:cNvCxnSpPr>
          <p:nvPr/>
        </p:nvCxnSpPr>
        <p:spPr bwMode="auto">
          <a:xfrm flipV="1">
            <a:off x="6415675" y="4416879"/>
            <a:ext cx="1259615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8" name="Straight Arrow Connector 37"/>
          <p:cNvCxnSpPr>
            <a:stCxn id="12" idx="3"/>
            <a:endCxn id="22" idx="1"/>
          </p:cNvCxnSpPr>
          <p:nvPr/>
        </p:nvCxnSpPr>
        <p:spPr bwMode="auto">
          <a:xfrm>
            <a:off x="6415675" y="4416880"/>
            <a:ext cx="677489" cy="540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Straight Arrow Connector 39"/>
          <p:cNvCxnSpPr>
            <a:stCxn id="18" idx="3"/>
            <a:endCxn id="19" idx="1"/>
          </p:cNvCxnSpPr>
          <p:nvPr/>
        </p:nvCxnSpPr>
        <p:spPr bwMode="auto">
          <a:xfrm>
            <a:off x="2486475" y="2885615"/>
            <a:ext cx="1581741" cy="17711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5665481" y="3358337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TVHT</a:t>
            </a:r>
          </a:p>
        </p:txBody>
      </p:sp>
      <p:cxnSp>
        <p:nvCxnSpPr>
          <p:cNvPr id="52" name="Straight Arrow Connector 51"/>
          <p:cNvCxnSpPr>
            <a:stCxn id="18" idx="3"/>
            <a:endCxn id="12" idx="1"/>
          </p:cNvCxnSpPr>
          <p:nvPr/>
        </p:nvCxnSpPr>
        <p:spPr bwMode="auto">
          <a:xfrm>
            <a:off x="2486475" y="2885615"/>
            <a:ext cx="2990219" cy="15312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/>
          <p:cNvCxnSpPr>
            <a:stCxn id="11" idx="2"/>
            <a:endCxn id="50" idx="1"/>
          </p:cNvCxnSpPr>
          <p:nvPr/>
        </p:nvCxnSpPr>
        <p:spPr bwMode="auto">
          <a:xfrm>
            <a:off x="5113429" y="3116447"/>
            <a:ext cx="552052" cy="472723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6" name="Straight Arrow Connector 55"/>
          <p:cNvCxnSpPr>
            <a:stCxn id="18" idx="3"/>
            <a:endCxn id="14" idx="1"/>
          </p:cNvCxnSpPr>
          <p:nvPr/>
        </p:nvCxnSpPr>
        <p:spPr bwMode="auto">
          <a:xfrm flipV="1">
            <a:off x="2486475" y="2059633"/>
            <a:ext cx="2407456" cy="825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29706" y="4583998"/>
            <a:ext cx="29222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technique we use to define feature set applicability is the STA type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23427" y="2654782"/>
            <a:ext cx="810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</a:t>
            </a:r>
          </a:p>
        </p:txBody>
      </p:sp>
      <p:cxnSp>
        <p:nvCxnSpPr>
          <p:cNvPr id="68" name="Straight Arrow Connector 67"/>
          <p:cNvCxnSpPr>
            <a:stCxn id="66" idx="3"/>
            <a:endCxn id="18" idx="1"/>
          </p:cNvCxnSpPr>
          <p:nvPr/>
        </p:nvCxnSpPr>
        <p:spPr bwMode="auto">
          <a:xfrm>
            <a:off x="1333501" y="2885615"/>
            <a:ext cx="3429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0" name="Straight Arrow Connector 69"/>
          <p:cNvCxnSpPr>
            <a:stCxn id="66" idx="3"/>
            <a:endCxn id="20" idx="1"/>
          </p:cNvCxnSpPr>
          <p:nvPr/>
        </p:nvCxnSpPr>
        <p:spPr bwMode="auto">
          <a:xfrm>
            <a:off x="1333501" y="2885615"/>
            <a:ext cx="2788183" cy="26765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2" name="Straight Arrow Connector 71"/>
          <p:cNvCxnSpPr>
            <a:stCxn id="66" idx="3"/>
            <a:endCxn id="21" idx="1"/>
          </p:cNvCxnSpPr>
          <p:nvPr/>
        </p:nvCxnSpPr>
        <p:spPr bwMode="auto">
          <a:xfrm>
            <a:off x="1333501" y="2885615"/>
            <a:ext cx="2764383" cy="32452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6" name="TextBox 75"/>
          <p:cNvSpPr txBox="1"/>
          <p:nvPr/>
        </p:nvSpPr>
        <p:spPr>
          <a:xfrm>
            <a:off x="147019" y="2455938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(unadorned)</a:t>
            </a:r>
          </a:p>
        </p:txBody>
      </p:sp>
    </p:spTree>
    <p:extLst>
      <p:ext uri="{BB962C8B-B14F-4D97-AF65-F5344CB8AC3E}">
        <p14:creationId xmlns:p14="http://schemas.microsoft.com/office/powerpoint/2010/main" val="2640189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/>
              <a:t>See 11-09-1034-11-0000-wg11-style-guide.doc</a:t>
            </a:r>
          </a:p>
          <a:p>
            <a:pPr lvl="1"/>
            <a:r>
              <a:rPr lang="en-US" dirty="0"/>
              <a:t>We updated 802.11 </a:t>
            </a:r>
            <a:r>
              <a:rPr lang="en-US" dirty="0" err="1"/>
              <a:t>WG</a:t>
            </a:r>
            <a:r>
              <a:rPr lang="en-US" dirty="0"/>
              <a:t>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3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</a:t>
            </a:r>
            <a:r>
              <a:rPr lang="en-US" b="0" dirty="0" err="1"/>
              <a:t>WG11</a:t>
            </a:r>
            <a:r>
              <a:rPr lang="en-US" b="0" dirty="0"/>
              <a:t> Style Guide and IEEE Standards Style Manual</a:t>
            </a:r>
          </a:p>
          <a:p>
            <a:r>
              <a:rPr lang="en-US" b="0" dirty="0"/>
              <a:t>Note that the Style Guide evolves with our practice, expect a revision in March</a:t>
            </a:r>
          </a:p>
          <a:p>
            <a:pPr>
              <a:buFontTx/>
              <a:buNone/>
            </a:pPr>
            <a:endParaRPr lang="en-GB" dirty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47D261DD-C19A-4D33-B792-98F42174A4B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Peter Ecclesine (Self)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Jan 2017</a:t>
            </a:r>
          </a:p>
        </p:txBody>
      </p:sp>
    </p:spTree>
    <p:extLst>
      <p:ext uri="{BB962C8B-B14F-4D97-AF65-F5344CB8AC3E}">
        <p14:creationId xmlns:p14="http://schemas.microsoft.com/office/powerpoint/2010/main" val="3298382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267CEDAE-0893-43B3-92C5-6D110BF9235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3845677"/>
              </p:ext>
            </p:extLst>
          </p:nvPr>
        </p:nvGraphicFramePr>
        <p:xfrm>
          <a:off x="914400" y="2398816"/>
          <a:ext cx="7772400" cy="3757822"/>
        </p:xfrm>
        <a:graphic>
          <a:graphicData uri="http://schemas.openxmlformats.org/drawingml/2006/table">
            <a:tbl>
              <a:tblPr/>
              <a:tblGrid>
                <a:gridCol w="2894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4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3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46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>
                <a:solidFill>
                  <a:srgbClr val="FF0000"/>
                </a:solidFill>
              </a:rPr>
              <a:t>Jan 2017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endParaRPr lang="en-US" sz="14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In July 2016, Editors changed the running order and will revisit in Mar 2017, maintaining this order in the interim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Peter Ecclesine (Self)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Jan 2017</a:t>
            </a:r>
          </a:p>
        </p:txBody>
      </p:sp>
    </p:spTree>
    <p:extLst>
      <p:ext uri="{BB962C8B-B14F-4D97-AF65-F5344CB8AC3E}">
        <p14:creationId xmlns:p14="http://schemas.microsoft.com/office/powerpoint/2010/main" val="1524552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40075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Most current doc shaded green.</a:t>
            </a:r>
            <a:endParaRPr lang="en-US" b="1" dirty="0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146608"/>
              </p:ext>
            </p:extLst>
          </p:nvPr>
        </p:nvGraphicFramePr>
        <p:xfrm>
          <a:off x="457200" y="1349675"/>
          <a:ext cx="8262379" cy="4099560"/>
        </p:xfrm>
        <a:graphic>
          <a:graphicData uri="http://schemas.openxmlformats.org/drawingml/2006/table">
            <a:tbl>
              <a:tblPr/>
              <a:tblGrid>
                <a:gridCol w="325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02337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Au, Emily 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 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5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00CC"/>
                          </a:solidFill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00CC"/>
                          </a:solidFill>
                        </a:rPr>
                        <a:t>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00CC"/>
                          </a:solidFill>
                        </a:rPr>
                        <a:t>9.0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00CC"/>
                          </a:solidFill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00CC"/>
                          </a:solidFill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71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9.0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16275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7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587675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Jan 2017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69191"/>
            <a:ext cx="7772400" cy="457200"/>
          </a:xfrm>
        </p:spPr>
        <p:txBody>
          <a:bodyPr/>
          <a:lstStyle/>
          <a:p>
            <a:r>
              <a:rPr lang="en-US" sz="2800" dirty="0"/>
              <a:t>Draft Development Snapshot</a:t>
            </a:r>
            <a:endParaRPr lang="en-GB" sz="2800" dirty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795EAAF8-1103-4F9A-8384-029AC986883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Peter Ecclesine (Self)</a:t>
            </a:r>
            <a:endParaRPr lang="en-US" dirty="0"/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Jan 2017</a:t>
            </a:r>
          </a:p>
        </p:txBody>
      </p:sp>
    </p:spTree>
    <p:extLst>
      <p:ext uri="{BB962C8B-B14F-4D97-AF65-F5344CB8AC3E}">
        <p14:creationId xmlns:p14="http://schemas.microsoft.com/office/powerpoint/2010/main" val="3355327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MIB style, Visio and Frame practices</a:t>
            </a:r>
            <a:br>
              <a:rPr lang="en-US"/>
            </a:br>
            <a:endParaRPr lang="en-US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</a:t>
            </a:r>
            <a:endParaRPr lang="en-US" sz="2000" dirty="0"/>
          </a:p>
          <a:p>
            <a:pPr lvl="1"/>
            <a:r>
              <a:rPr lang="en-GB" sz="1800" dirty="0"/>
              <a:t>Near the end of sponsor ballot,  turn these all into .</a:t>
            </a:r>
            <a:r>
              <a:rPr lang="en-GB" sz="1800" dirty="0" err="1"/>
              <a:t>emf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Keep 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for 11aa, 11ac, 11af</a:t>
            </a:r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Jan 2017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Peter Ecclesine (Self)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6A5EF2C-B352-4DCD-8AF4-06278E9671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4092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1041</Words>
  <Application>Microsoft Office PowerPoint</Application>
  <PresentationFormat>On-screen Show (4:3)</PresentationFormat>
  <Paragraphs>263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Default Design</vt:lpstr>
      <vt:lpstr>Document</vt:lpstr>
      <vt:lpstr>802.11 WG Editor’s Meeting (Jan ‘17)</vt:lpstr>
      <vt:lpstr>Volunteer Editor Contacts</vt:lpstr>
      <vt:lpstr>MDR Status</vt:lpstr>
      <vt:lpstr>The proliferation of STA types and their requirement inheritance</vt:lpstr>
      <vt:lpstr>802.11 Style Guide</vt:lpstr>
      <vt:lpstr>Editor Amendment Ordering</vt:lpstr>
      <vt:lpstr>Draft Development Snapshot</vt:lpstr>
      <vt:lpstr>MIB style, Visio and Frame practices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2017-01-19T17:04:06Z</dcterms:modified>
</cp:coreProperties>
</file>