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32"/>
  </p:notesMasterIdLst>
  <p:handoutMasterIdLst>
    <p:handoutMasterId r:id="rId33"/>
  </p:handoutMasterIdLst>
  <p:sldIdLst>
    <p:sldId id="295" r:id="rId2"/>
    <p:sldId id="356" r:id="rId3"/>
    <p:sldId id="357" r:id="rId4"/>
    <p:sldId id="358" r:id="rId5"/>
    <p:sldId id="359" r:id="rId6"/>
    <p:sldId id="360" r:id="rId7"/>
    <p:sldId id="387" r:id="rId8"/>
    <p:sldId id="361" r:id="rId9"/>
    <p:sldId id="362" r:id="rId10"/>
    <p:sldId id="363" r:id="rId11"/>
    <p:sldId id="364" r:id="rId12"/>
    <p:sldId id="365" r:id="rId13"/>
    <p:sldId id="385" r:id="rId14"/>
    <p:sldId id="386" r:id="rId15"/>
    <p:sldId id="388" r:id="rId16"/>
    <p:sldId id="366" r:id="rId17"/>
    <p:sldId id="367" r:id="rId18"/>
    <p:sldId id="381" r:id="rId19"/>
    <p:sldId id="369" r:id="rId20"/>
    <p:sldId id="384" r:id="rId21"/>
    <p:sldId id="371" r:id="rId22"/>
    <p:sldId id="372" r:id="rId23"/>
    <p:sldId id="373" r:id="rId24"/>
    <p:sldId id="374" r:id="rId25"/>
    <p:sldId id="375" r:id="rId26"/>
    <p:sldId id="376" r:id="rId27"/>
    <p:sldId id="377" r:id="rId28"/>
    <p:sldId id="378" r:id="rId29"/>
    <p:sldId id="379" r:id="rId30"/>
    <p:sldId id="382"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20" autoAdjust="0"/>
    <p:restoredTop sz="98157" autoAdjust="0"/>
  </p:normalViewPr>
  <p:slideViewPr>
    <p:cSldViewPr>
      <p:cViewPr varScale="1">
        <p:scale>
          <a:sx n="127" d="100"/>
          <a:sy n="127" d="100"/>
        </p:scale>
        <p:origin x="749" y="60"/>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1608" y="-63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Nov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Nov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a:t>Nov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47109" name="Rectangle 7"/>
          <p:cNvSpPr>
            <a:spLocks noGrp="1" noChangeArrowheads="1"/>
          </p:cNvSpPr>
          <p:nvPr>
            <p:ph type="sldNum" sz="quarter" idx="5"/>
          </p:nvPr>
        </p:nvSpPr>
        <p:spPr>
          <a:noFill/>
        </p:spPr>
        <p:txBody>
          <a:bodyPr/>
          <a:lstStyle/>
          <a:p>
            <a:r>
              <a:rPr lang="en-US"/>
              <a:t>Page </a:t>
            </a:r>
            <a:fld id="{3554447F-A678-4ED9-8E54-D24F45F2B035}" type="slidenum">
              <a:rPr lang="en-US" smtClean="0"/>
              <a:pPr/>
              <a:t>1</a:t>
            </a:fld>
            <a:endParaRPr lang="en-US"/>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a:t>Nov 2015</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2211179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46973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a:t>Nov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dirty="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a:t>Peter Ecclesine (Cisco Systems)</a:t>
            </a:r>
          </a:p>
        </p:txBody>
      </p:sp>
      <p:sp>
        <p:nvSpPr>
          <p:cNvPr id="59399" name="Slide Number Placeholder 5"/>
          <p:cNvSpPr>
            <a:spLocks noGrp="1"/>
          </p:cNvSpPr>
          <p:nvPr>
            <p:ph type="sldNum" sz="quarter" idx="5"/>
          </p:nvPr>
        </p:nvSpPr>
        <p:spPr>
          <a:noFill/>
        </p:spPr>
        <p:txBody>
          <a:bodyPr/>
          <a:lstStyle/>
          <a:p>
            <a:r>
              <a:rPr lang="en-US"/>
              <a:t>Page </a:t>
            </a:r>
            <a:fld id="{617E4734-E93D-4119-AD53-64F2B1E3BFF1}" type="slidenum">
              <a:rPr lang="en-US" smtClean="0"/>
              <a:pPr/>
              <a:t>18</a:t>
            </a:fld>
            <a:endParaRPr lang="en-US"/>
          </a:p>
        </p:txBody>
      </p:sp>
    </p:spTree>
    <p:extLst>
      <p:ext uri="{BB962C8B-B14F-4D97-AF65-F5344CB8AC3E}">
        <p14:creationId xmlns:p14="http://schemas.microsoft.com/office/powerpoint/2010/main" val="3360400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a:t>Nov 2015</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60421" name="Rectangle 7"/>
          <p:cNvSpPr>
            <a:spLocks noGrp="1" noChangeArrowheads="1"/>
          </p:cNvSpPr>
          <p:nvPr>
            <p:ph type="sldNum" sz="quarter" idx="5"/>
          </p:nvPr>
        </p:nvSpPr>
        <p:spPr>
          <a:noFill/>
        </p:spPr>
        <p:txBody>
          <a:bodyPr/>
          <a:lstStyle/>
          <a:p>
            <a:r>
              <a:rPr lang="en-US"/>
              <a:t>Page </a:t>
            </a:r>
            <a:fld id="{F9C44FAB-61B8-4A66-BBA1-94E6BB943BF4}" type="slidenum">
              <a:rPr lang="en-US" smtClean="0"/>
              <a:pPr/>
              <a:t>19</a:t>
            </a:fld>
            <a:endParaRPr lang="en-US"/>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2547356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20</a:t>
            </a:fld>
            <a:endParaRPr lang="en-US"/>
          </a:p>
        </p:txBody>
      </p:sp>
    </p:spTree>
    <p:extLst>
      <p:ext uri="{BB962C8B-B14F-4D97-AF65-F5344CB8AC3E}">
        <p14:creationId xmlns:p14="http://schemas.microsoft.com/office/powerpoint/2010/main" val="9953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a:t>Nov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700539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a:t>Nov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49157" name="Rectangle 7"/>
          <p:cNvSpPr>
            <a:spLocks noGrp="1" noChangeArrowheads="1"/>
          </p:cNvSpPr>
          <p:nvPr>
            <p:ph type="sldNum" sz="quarter" idx="5"/>
          </p:nvPr>
        </p:nvSpPr>
        <p:spPr>
          <a:noFill/>
        </p:spPr>
        <p:txBody>
          <a:bodyPr/>
          <a:lstStyle/>
          <a:p>
            <a:r>
              <a:rPr lang="en-US"/>
              <a:t>Page </a:t>
            </a:r>
            <a:fld id="{6B24DE20-1BFC-4A96-BB8D-D873FAF42809}" type="slidenum">
              <a:rPr lang="en-US" smtClean="0"/>
              <a:pPr/>
              <a:t>3</a:t>
            </a:fld>
            <a:endParaRPr lang="en-US"/>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83084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a:t>Nov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50181" name="Rectangle 7"/>
          <p:cNvSpPr>
            <a:spLocks noGrp="1" noChangeArrowheads="1"/>
          </p:cNvSpPr>
          <p:nvPr>
            <p:ph type="sldNum" sz="quarter" idx="5"/>
          </p:nvPr>
        </p:nvSpPr>
        <p:spPr>
          <a:noFill/>
        </p:spPr>
        <p:txBody>
          <a:bodyPr/>
          <a:lstStyle/>
          <a:p>
            <a:r>
              <a:rPr lang="en-US"/>
              <a:t>Page </a:t>
            </a:r>
            <a:fld id="{C2D12055-9FED-41AC-BC41-66DDF4A95F6E}" type="slidenum">
              <a:rPr lang="en-US" smtClean="0"/>
              <a:pPr/>
              <a:t>4</a:t>
            </a:fld>
            <a:endParaRPr lang="en-US"/>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4112957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a:t>Nov 2015</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51205" name="Rectangle 7"/>
          <p:cNvSpPr>
            <a:spLocks noGrp="1" noChangeArrowheads="1"/>
          </p:cNvSpPr>
          <p:nvPr>
            <p:ph type="sldNum" sz="quarter" idx="5"/>
          </p:nvPr>
        </p:nvSpPr>
        <p:spPr>
          <a:noFill/>
        </p:spPr>
        <p:txBody>
          <a:bodyPr/>
          <a:lstStyle/>
          <a:p>
            <a:r>
              <a:rPr lang="en-US"/>
              <a:t>Page </a:t>
            </a:r>
            <a:fld id="{2A966BB1-2648-428D-89B2-DEE69CF444F7}" type="slidenum">
              <a:rPr lang="en-US" smtClean="0"/>
              <a:pPr/>
              <a:t>5</a:t>
            </a:fld>
            <a:endParaRPr lang="en-US"/>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3261184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834059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a:t>Nov 2015</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a:t>Peter Ecclesine (Cisco Systems)</a:t>
            </a:r>
          </a:p>
        </p:txBody>
      </p:sp>
      <p:sp>
        <p:nvSpPr>
          <p:cNvPr id="53255" name="Slide Number Placeholder 5"/>
          <p:cNvSpPr>
            <a:spLocks noGrp="1"/>
          </p:cNvSpPr>
          <p:nvPr>
            <p:ph type="sldNum" sz="quarter" idx="5"/>
          </p:nvPr>
        </p:nvSpPr>
        <p:spPr>
          <a:noFill/>
        </p:spPr>
        <p:txBody>
          <a:bodyPr/>
          <a:lstStyle/>
          <a:p>
            <a:r>
              <a:rPr lang="en-US"/>
              <a:t>Page </a:t>
            </a:r>
            <a:fld id="{17C76FB5-D21E-4856-9A2E-583C467B7A54}" type="slidenum">
              <a:rPr lang="en-US" smtClean="0"/>
              <a:pPr/>
              <a:t>8</a:t>
            </a:fld>
            <a:endParaRPr lang="en-US"/>
          </a:p>
        </p:txBody>
      </p:sp>
    </p:spTree>
    <p:extLst>
      <p:ext uri="{BB962C8B-B14F-4D97-AF65-F5344CB8AC3E}">
        <p14:creationId xmlns:p14="http://schemas.microsoft.com/office/powerpoint/2010/main" val="2554178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a:t>Nov 2015</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54277" name="Rectangle 7"/>
          <p:cNvSpPr>
            <a:spLocks noGrp="1" noChangeArrowheads="1"/>
          </p:cNvSpPr>
          <p:nvPr>
            <p:ph type="sldNum" sz="quarter" idx="5"/>
          </p:nvPr>
        </p:nvSpPr>
        <p:spPr>
          <a:noFill/>
        </p:spPr>
        <p:txBody>
          <a:bodyPr/>
          <a:lstStyle/>
          <a:p>
            <a:r>
              <a:rPr lang="en-US"/>
              <a:t>Page </a:t>
            </a:r>
            <a:fld id="{8E69B3AA-26FE-4019-9278-A38067FC49B3}" type="slidenum">
              <a:rPr lang="en-US" smtClean="0"/>
              <a:pPr/>
              <a:t>9</a:t>
            </a:fld>
            <a:endParaRPr lang="en-US"/>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2655602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a:t>Nov 2015</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332655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a:t>Jan 2017</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a:t>Jan 2017</a:t>
            </a:r>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a:t>Jan 2017</a:t>
            </a:r>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r>
              <a:rPr lang="en-US"/>
              <a:t>Jan 2017</a:t>
            </a:r>
          </a:p>
        </p:txBody>
      </p:sp>
      <p:sp>
        <p:nvSpPr>
          <p:cNvPr id="6"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r>
              <a:rPr lang="en-US"/>
              <a:t>Jan 2017</a:t>
            </a:r>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a:t>Jan 2017</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r>
              <a:rPr lang="en-US"/>
              <a:t>Jan 2017</a:t>
            </a:r>
            <a:endParaRPr lang="en-US" dirty="0"/>
          </a:p>
        </p:txBody>
      </p:sp>
      <p:sp>
        <p:nvSpPr>
          <p:cNvPr id="4" name="Footer Placeholder 3"/>
          <p:cNvSpPr>
            <a:spLocks noGrp="1"/>
          </p:cNvSpPr>
          <p:nvPr>
            <p:ph type="ftr" sz="quarter" idx="11"/>
          </p:nvPr>
        </p:nvSpPr>
        <p:spPr/>
        <p:txBody>
          <a:bodyPr/>
          <a:lstStyle/>
          <a:p>
            <a:pPr>
              <a:defRPr/>
            </a:pPr>
            <a:r>
              <a:rPr lang="en-US"/>
              <a:t>Peter Ecclesine (Self)</a:t>
            </a:r>
          </a:p>
        </p:txBody>
      </p:sp>
      <p:sp>
        <p:nvSpPr>
          <p:cNvPr id="5" name="Slide Number Placeholder 4"/>
          <p:cNvSpPr>
            <a:spLocks noGrp="1"/>
          </p:cNvSpPr>
          <p:nvPr>
            <p:ph type="sldNum" sz="quarter" idx="12"/>
          </p:nvPr>
        </p:nvSpPr>
        <p:spPr/>
        <p:txBody>
          <a:bodyPr/>
          <a:lstStyle/>
          <a:p>
            <a:pPr>
              <a:defRPr/>
            </a:pPr>
            <a:r>
              <a:rPr lang="en-US"/>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Jan 2017</a:t>
            </a:r>
          </a:p>
        </p:txBody>
      </p:sp>
      <p:sp>
        <p:nvSpPr>
          <p:cNvPr id="5" name="Rectangle 5"/>
          <p:cNvSpPr>
            <a:spLocks noGrp="1" noChangeArrowheads="1"/>
          </p:cNvSpPr>
          <p:nvPr>
            <p:ph type="ftr" sz="quarter" idx="11"/>
          </p:nvPr>
        </p:nvSpPr>
        <p:spPr>
          <a:xfrm>
            <a:off x="7205418" y="6475413"/>
            <a:ext cx="1338507" cy="184666"/>
          </a:xfrm>
        </p:spPr>
        <p:txBody>
          <a:bodyPr/>
          <a:lstStyle>
            <a:lvl1pPr>
              <a:defRPr/>
            </a:lvl1pPr>
          </a:lstStyle>
          <a:p>
            <a:pPr>
              <a:defRPr/>
            </a:pPr>
            <a:r>
              <a:rPr lang="en-US" dirty="0"/>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r>
              <a:rPr lang="en-US"/>
              <a:t>Jan 2017</a:t>
            </a:r>
          </a:p>
        </p:txBody>
      </p:sp>
      <p:sp>
        <p:nvSpPr>
          <p:cNvPr id="6"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r>
              <a:rPr lang="en-US"/>
              <a:t>Jan 2017</a:t>
            </a:r>
          </a:p>
        </p:txBody>
      </p:sp>
      <p:sp>
        <p:nvSpPr>
          <p:cNvPr id="8"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a:t>Jan 2017</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Jan 2017</a:t>
            </a:r>
          </a:p>
        </p:txBody>
      </p:sp>
      <p:sp>
        <p:nvSpPr>
          <p:cNvPr id="6"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Jan 2017</a:t>
            </a:r>
          </a:p>
        </p:txBody>
      </p:sp>
      <p:sp>
        <p:nvSpPr>
          <p:cNvPr id="6"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5776"/>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t>Jan 2017</a:t>
            </a:r>
            <a:endParaRPr lang="en-US" dirty="0"/>
          </a:p>
        </p:txBody>
      </p:sp>
      <p:sp>
        <p:nvSpPr>
          <p:cNvPr id="1029" name="Rectangle 5"/>
          <p:cNvSpPr>
            <a:spLocks noGrp="1" noChangeArrowheads="1"/>
          </p:cNvSpPr>
          <p:nvPr>
            <p:ph type="ftr" sz="quarter" idx="3"/>
          </p:nvPr>
        </p:nvSpPr>
        <p:spPr bwMode="auto">
          <a:xfrm>
            <a:off x="7205418" y="6475413"/>
            <a:ext cx="133850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dirty="0"/>
              <a:t>Peter Ecclesine (Self)</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802.11-17/0008r0</a:t>
            </a:r>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1333-05-0000-tgaj-mdr-report.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1/11-11-0875-04-0000-editor-s-guide.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Ping.FANG@huawei.com" TargetMode="External"/><Relationship Id="rId13" Type="http://schemas.openxmlformats.org/officeDocument/2006/relationships/hyperlink" Target="mailto:carlos.cordeiro@intel.com" TargetMode="External"/><Relationship Id="rId18" Type="http://schemas.openxmlformats.org/officeDocument/2006/relationships/hyperlink" Target="mailto:ddrgal@gmail.com" TargetMode="External"/><Relationship Id="rId3" Type="http://schemas.openxmlformats.org/officeDocument/2006/relationships/hyperlink" Target="mailto:edward.ks.au@huawei.com" TargetMode="External"/><Relationship Id="rId7" Type="http://schemas.openxmlformats.org/officeDocument/2006/relationships/hyperlink" Target="mailto:LRA@tiac.net" TargetMode="External"/><Relationship Id="rId12" Type="http://schemas.openxmlformats.org/officeDocument/2006/relationships/hyperlink" Target="mailto:robert.stacey@intel.com" TargetMode="External"/><Relationship Id="rId17" Type="http://schemas.openxmlformats.org/officeDocument/2006/relationships/hyperlink" Target="mailto:petere@ieee.org" TargetMode="External"/><Relationship Id="rId2" Type="http://schemas.openxmlformats.org/officeDocument/2006/relationships/notesSlide" Target="../notesSlides/notesSlide5.xml"/><Relationship Id="rId16" Type="http://schemas.openxmlformats.org/officeDocument/2006/relationships/hyperlink" Target="mailto:henry@LOGOUT.COM" TargetMode="External"/><Relationship Id="rId1" Type="http://schemas.openxmlformats.org/officeDocument/2006/relationships/slideLayout" Target="../slideLayouts/slideLayout2.xml"/><Relationship Id="rId6" Type="http://schemas.openxmlformats.org/officeDocument/2006/relationships/hyperlink" Target="mailto:aasterja@qti.qualcomm.com" TargetMode="External"/><Relationship Id="rId11" Type="http://schemas.openxmlformats.org/officeDocument/2006/relationships/hyperlink" Target="mailto:d3e3e3@gmail.com" TargetMode="External"/><Relationship Id="rId5" Type="http://schemas.openxmlformats.org/officeDocument/2006/relationships/hyperlink" Target="mailto:yongho.seok@gmail.com" TargetMode="External"/><Relationship Id="rId15" Type="http://schemas.openxmlformats.org/officeDocument/2006/relationships/hyperlink" Target="mailto:alex.ashley@hotmail.co.uk" TargetMode="External"/><Relationship Id="rId10" Type="http://schemas.openxmlformats.org/officeDocument/2006/relationships/hyperlink" Target="mailto:shiwenhe@seu.edu.cn" TargetMode="External"/><Relationship Id="rId4" Type="http://schemas.openxmlformats.org/officeDocument/2006/relationships/hyperlink" Target="mailto:emily.h.qi@intel.com" TargetMode="External"/><Relationship Id="rId9" Type="http://schemas.openxmlformats.org/officeDocument/2006/relationships/hyperlink" Target="mailto:jiamin.chen@mail01.huawei.com" TargetMode="External"/><Relationship Id="rId14" Type="http://schemas.openxmlformats.org/officeDocument/2006/relationships/hyperlink" Target="mailto:chaochun.wang@mediatek.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adrian.p.stephens@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a:t>Slide </a:t>
            </a:r>
            <a:fld id="{E645108C-F4BD-42F7-A73B-AA473E24AA03}" type="slidenum">
              <a:rPr lang="en-US" smtClean="0"/>
              <a:pPr/>
              <a:t>1</a:t>
            </a:fld>
            <a:endParaRPr lang="en-US"/>
          </a:p>
        </p:txBody>
      </p:sp>
      <p:sp>
        <p:nvSpPr>
          <p:cNvPr id="1028" name="Rectangle 2"/>
          <p:cNvSpPr>
            <a:spLocks noGrp="1" noChangeArrowheads="1"/>
          </p:cNvSpPr>
          <p:nvPr>
            <p:ph type="title"/>
          </p:nvPr>
        </p:nvSpPr>
        <p:spPr>
          <a:xfrm>
            <a:off x="685800" y="685800"/>
            <a:ext cx="7772400" cy="914400"/>
          </a:xfrm>
          <a:noFill/>
        </p:spPr>
        <p:txBody>
          <a:bodyPr/>
          <a:lstStyle/>
          <a:p>
            <a:r>
              <a:rPr lang="en-US" dirty="0"/>
              <a:t>802.11 WG Editor’s Meeting (Jan ‘17)</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a:t>Date:</a:t>
            </a:r>
            <a:r>
              <a:rPr lang="en-US" sz="2000" b="0" dirty="0"/>
              <a:t> 2017-01-07</a:t>
            </a:r>
          </a:p>
        </p:txBody>
      </p:sp>
      <p:graphicFrame>
        <p:nvGraphicFramePr>
          <p:cNvPr id="1026" name="Object 4"/>
          <p:cNvGraphicFramePr>
            <a:graphicFrameLocks noChangeAspect="1"/>
          </p:cNvGraphicFramePr>
          <p:nvPr>
            <p:extLst>
              <p:ext uri="{D42A27DB-BD31-4B8C-83A1-F6EECF244321}">
                <p14:modId xmlns:p14="http://schemas.microsoft.com/office/powerpoint/2010/main" val="1442753045"/>
              </p:ext>
            </p:extLst>
          </p:nvPr>
        </p:nvGraphicFramePr>
        <p:xfrm>
          <a:off x="533400" y="2508250"/>
          <a:ext cx="7734300" cy="2527300"/>
        </p:xfrm>
        <a:graphic>
          <a:graphicData uri="http://schemas.openxmlformats.org/presentationml/2006/ole">
            <mc:AlternateContent xmlns:mc="http://schemas.openxmlformats.org/markup-compatibility/2006">
              <mc:Choice xmlns:v="urn:schemas-microsoft-com:vml" Requires="v">
                <p:oleObj spid="_x0000_s1601" name="Document" r:id="rId4" imgW="8612253" imgH="2816806" progId="Word.Document.8">
                  <p:embed/>
                </p:oleObj>
              </mc:Choice>
              <mc:Fallback>
                <p:oleObj name="Document" r:id="rId4" imgW="8612253" imgH="2816806" progId="Word.Document.8">
                  <p:embed/>
                  <p:pic>
                    <p:nvPicPr>
                      <p:cNvPr id="0" name="Picture 4"/>
                      <p:cNvPicPr>
                        <a:picLocks noChangeAspect="1" noChangeArrowheads="1"/>
                      </p:cNvPicPr>
                      <p:nvPr/>
                    </p:nvPicPr>
                    <p:blipFill>
                      <a:blip r:embed="rId5"/>
                      <a:srcRect/>
                      <a:stretch>
                        <a:fillRect/>
                      </a:stretch>
                    </p:blipFill>
                    <p:spPr bwMode="auto">
                      <a:xfrm>
                        <a:off x="533400" y="2508250"/>
                        <a:ext cx="7734300" cy="2527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a:t>Peter Ecclesine (Self)</a:t>
            </a:r>
          </a:p>
        </p:txBody>
      </p:sp>
      <p:sp>
        <p:nvSpPr>
          <p:cNvPr id="2" name="Date Placeholder 1"/>
          <p:cNvSpPr>
            <a:spLocks noGrp="1"/>
          </p:cNvSpPr>
          <p:nvPr>
            <p:ph type="dt" sz="half" idx="10"/>
          </p:nvPr>
        </p:nvSpPr>
        <p:spPr/>
        <p:txBody>
          <a:bodyPr/>
          <a:lstStyle/>
          <a:p>
            <a:pPr>
              <a:defRPr/>
            </a:pPr>
            <a:r>
              <a:rPr lang="en-US"/>
              <a:t>Jan 2017</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 on numbering process</a:t>
            </a:r>
          </a:p>
        </p:txBody>
      </p:sp>
      <p:sp>
        <p:nvSpPr>
          <p:cNvPr id="3" name="Content Placeholder 2"/>
          <p:cNvSpPr>
            <a:spLocks noGrp="1"/>
          </p:cNvSpPr>
          <p:nvPr>
            <p:ph idx="1"/>
          </p:nvPr>
        </p:nvSpPr>
        <p:spPr/>
        <p:txBody>
          <a:bodyPr/>
          <a:lstStyle/>
          <a:p>
            <a:r>
              <a:rPr lang="en-US" dirty="0"/>
              <a:t>Diane Lacey (from IEEE-SA) participates </a:t>
            </a:r>
          </a:p>
          <a:p>
            <a:r>
              <a:rPr lang="en-US" dirty="0"/>
              <a:t>Document 11-11/1149r49 is posted, r50 draft is available. Numbering begins with </a:t>
            </a:r>
            <a:r>
              <a:rPr lang="en-US" dirty="0" err="1"/>
              <a:t>REVmc</a:t>
            </a:r>
            <a:r>
              <a:rPr lang="en-US" dirty="0"/>
              <a:t> Draft 6.0, 11ai D 7.0, 11ah D 8.0, missing 11aj</a:t>
            </a:r>
          </a:p>
          <a:p>
            <a:r>
              <a:rPr lang="en-US" dirty="0"/>
              <a:t>Updating of 1149 happens when a numbered draft is balloted, and occurs in parallel with balloting and comment resolution. The other updates are based on availability and will be posted by Adrian and announced to the Editors</a:t>
            </a:r>
          </a:p>
        </p:txBody>
      </p:sp>
      <p:sp>
        <p:nvSpPr>
          <p:cNvPr id="4" name="Date Placeholder 3"/>
          <p:cNvSpPr>
            <a:spLocks noGrp="1"/>
          </p:cNvSpPr>
          <p:nvPr>
            <p:ph type="dt" sz="half" idx="10"/>
          </p:nvPr>
        </p:nvSpPr>
        <p:spPr/>
        <p:txBody>
          <a:bodyPr/>
          <a:lstStyle/>
          <a:p>
            <a:pPr>
              <a:defRPr/>
            </a:pPr>
            <a:r>
              <a:rPr lang="en-US"/>
              <a:t>Jan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10</a:t>
            </a:fld>
            <a:endParaRPr lang="en-US"/>
          </a:p>
        </p:txBody>
      </p:sp>
    </p:spTree>
    <p:extLst>
      <p:ext uri="{BB962C8B-B14F-4D97-AF65-F5344CB8AC3E}">
        <p14:creationId xmlns:p14="http://schemas.microsoft.com/office/powerpoint/2010/main" val="3327498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a:p>
            <a:pPr marL="0" indent="0">
              <a:buNone/>
            </a:pPr>
            <a:endParaRPr lang="en-US" dirty="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a:t>Slide </a:t>
            </a:r>
            <a:fld id="{ACE635F6-8864-4BBD-8832-5B292A43C38D}" type="slidenum">
              <a:rPr lang="en-US" smtClean="0"/>
              <a:pPr/>
              <a:t>11</a:t>
            </a:fld>
            <a:endParaRPr lang="en-US"/>
          </a:p>
        </p:txBody>
      </p:sp>
      <p:sp>
        <p:nvSpPr>
          <p:cNvPr id="24582" name="Footer Placeholder 6"/>
          <p:cNvSpPr>
            <a:spLocks noGrp="1"/>
          </p:cNvSpPr>
          <p:nvPr>
            <p:ph type="ftr" sz="quarter" idx="11"/>
          </p:nvPr>
        </p:nvSpPr>
        <p:spPr>
          <a:noFill/>
        </p:spPr>
        <p:txBody>
          <a:bodyPr/>
          <a:lstStyle/>
          <a:p>
            <a:r>
              <a:rPr lang="en-US"/>
              <a:t>Peter Ecclesine (Self)</a:t>
            </a:r>
          </a:p>
        </p:txBody>
      </p:sp>
      <p:sp>
        <p:nvSpPr>
          <p:cNvPr id="24583" name="Date Placeholder 6"/>
          <p:cNvSpPr>
            <a:spLocks noGrp="1"/>
          </p:cNvSpPr>
          <p:nvPr>
            <p:ph type="dt" sz="quarter" idx="10"/>
          </p:nvPr>
        </p:nvSpPr>
        <p:spPr>
          <a:noFill/>
        </p:spPr>
        <p:txBody>
          <a:bodyPr/>
          <a:lstStyle/>
          <a:p>
            <a:r>
              <a:rPr lang="en-US"/>
              <a:t>Jan 2017</a:t>
            </a:r>
          </a:p>
        </p:txBody>
      </p:sp>
    </p:spTree>
    <p:extLst>
      <p:ext uri="{BB962C8B-B14F-4D97-AF65-F5344CB8AC3E}">
        <p14:creationId xmlns:p14="http://schemas.microsoft.com/office/powerpoint/2010/main" val="2050486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a:t>802.11 Working Group Mandatory Draft Review</a:t>
            </a:r>
          </a:p>
          <a:p>
            <a:pPr lvl="1">
              <a:buFontTx/>
              <a:buNone/>
            </a:pPr>
            <a:r>
              <a:rPr lang="en-US" sz="1600" dirty="0"/>
              <a:t>802.11-11/615r6 documents the process. MDR now in the 802.11 Operating Manual 802.11-14/0629r8. The process needs some change so the report is done after the editing is done. </a:t>
            </a:r>
          </a:p>
          <a:p>
            <a:r>
              <a:rPr lang="en-US" sz="1200" dirty="0"/>
              <a:t>P802.11aa D5.0 went through Working Group Mandatory Editorial Coordination before July 2011</a:t>
            </a:r>
          </a:p>
          <a:p>
            <a:r>
              <a:rPr lang="en-US" sz="1200" dirty="0"/>
              <a:t>P802.11ad D4.0 went through Working Group Mandatory Editorial Coordination before July 2011</a:t>
            </a:r>
          </a:p>
          <a:p>
            <a:r>
              <a:rPr lang="en-US" sz="1200" dirty="0" err="1"/>
              <a:t>P802.11ae</a:t>
            </a:r>
            <a:r>
              <a:rPr lang="en-US" sz="1200" dirty="0"/>
              <a:t> </a:t>
            </a:r>
            <a:r>
              <a:rPr lang="en-US" sz="1200" dirty="0" err="1"/>
              <a:t>D4.0</a:t>
            </a:r>
            <a:r>
              <a:rPr lang="en-US" sz="1200" dirty="0"/>
              <a:t> went through Working Group Mandatory Editorial Coordination before July 2011</a:t>
            </a:r>
          </a:p>
          <a:p>
            <a:r>
              <a:rPr lang="en-US" sz="1200" dirty="0" err="1"/>
              <a:t>P802.11ac</a:t>
            </a:r>
            <a:r>
              <a:rPr lang="en-US" sz="1200" dirty="0"/>
              <a:t> </a:t>
            </a:r>
            <a:r>
              <a:rPr lang="en-US" sz="1200" dirty="0" err="1"/>
              <a:t>D4.0</a:t>
            </a:r>
            <a:r>
              <a:rPr lang="en-US" sz="1200" dirty="0"/>
              <a:t> went through Working Group Mandatory Draft Review before January 2013</a:t>
            </a:r>
          </a:p>
          <a:p>
            <a:r>
              <a:rPr lang="en-US" sz="1200" dirty="0"/>
              <a:t>P802.11af D4.0 went through Working Group Mandatory Draft Review before May 18, 2013</a:t>
            </a:r>
          </a:p>
          <a:p>
            <a:r>
              <a:rPr lang="en-US" sz="1400" dirty="0" err="1"/>
              <a:t>REVmc</a:t>
            </a:r>
            <a:r>
              <a:rPr lang="en-US" sz="1400" dirty="0"/>
              <a:t> D3.0 went through MDR process – 802.11-14/781r11 dated Sept 19, 2014</a:t>
            </a:r>
          </a:p>
          <a:p>
            <a:r>
              <a:rPr lang="en-US" sz="1400" dirty="0"/>
              <a:t>P802.11ah D4.0 went through MDR process – 802.11-15/247r3 dated Mar 12, 2015</a:t>
            </a:r>
          </a:p>
          <a:p>
            <a:r>
              <a:rPr lang="en-US" sz="1400" dirty="0"/>
              <a:t>P802.11ai D4.0 went through MDR process – 802.11-15/248r4 dated May 14, 2015</a:t>
            </a:r>
          </a:p>
          <a:p>
            <a:r>
              <a:rPr lang="en-US" sz="1400" dirty="0"/>
              <a:t>P802.11aq D4.0 went through MDR process – 802.11-16/801r0 dated June 22, 2016</a:t>
            </a:r>
          </a:p>
          <a:p>
            <a:r>
              <a:rPr lang="en-US" sz="1400" dirty="0"/>
              <a:t>P802.11aj D3.0 went through MDR process – 802.11-16/1333r5 dated Dec 9, 2016</a:t>
            </a:r>
          </a:p>
          <a:p>
            <a:r>
              <a:rPr lang="en-US" sz="1400" dirty="0"/>
              <a:t>We need to start planning for P802.11ak – expect 11ak D4.0 to be ready in Jan.</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a:t>Slide </a:t>
            </a:r>
            <a:fld id="{C2F44440-AD43-43F2-939F-6A909DC803D7}" type="slidenum">
              <a:rPr lang="en-US" smtClean="0"/>
              <a:pPr/>
              <a:t>12</a:t>
            </a:fld>
            <a:endParaRPr lang="en-US"/>
          </a:p>
        </p:txBody>
      </p:sp>
      <p:sp>
        <p:nvSpPr>
          <p:cNvPr id="26629" name="Footer Placeholder 5"/>
          <p:cNvSpPr>
            <a:spLocks noGrp="1"/>
          </p:cNvSpPr>
          <p:nvPr>
            <p:ph type="ftr" sz="quarter" idx="11"/>
          </p:nvPr>
        </p:nvSpPr>
        <p:spPr>
          <a:noFill/>
        </p:spPr>
        <p:txBody>
          <a:bodyPr/>
          <a:lstStyle/>
          <a:p>
            <a:r>
              <a:rPr lang="en-US"/>
              <a:t>Peter Ecclesine (Self)</a:t>
            </a:r>
          </a:p>
        </p:txBody>
      </p:sp>
      <p:sp>
        <p:nvSpPr>
          <p:cNvPr id="26630" name="Date Placeholder 5"/>
          <p:cNvSpPr>
            <a:spLocks noGrp="1"/>
          </p:cNvSpPr>
          <p:nvPr>
            <p:ph type="dt" sz="quarter" idx="10"/>
          </p:nvPr>
        </p:nvSpPr>
        <p:spPr>
          <a:noFill/>
        </p:spPr>
        <p:txBody>
          <a:bodyPr/>
          <a:lstStyle/>
          <a:p>
            <a:r>
              <a:rPr lang="en-US"/>
              <a:t>Jan 2017</a:t>
            </a:r>
          </a:p>
        </p:txBody>
      </p:sp>
    </p:spTree>
    <p:extLst>
      <p:ext uri="{BB962C8B-B14F-4D97-AF65-F5344CB8AC3E}">
        <p14:creationId xmlns:p14="http://schemas.microsoft.com/office/powerpoint/2010/main" val="266329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MDR findings for 802.11aj</a:t>
            </a:r>
          </a:p>
        </p:txBody>
      </p:sp>
      <p:sp>
        <p:nvSpPr>
          <p:cNvPr id="3" name="Content Placeholder 2"/>
          <p:cNvSpPr>
            <a:spLocks noGrp="1"/>
          </p:cNvSpPr>
          <p:nvPr>
            <p:ph idx="1"/>
          </p:nvPr>
        </p:nvSpPr>
        <p:spPr/>
        <p:txBody>
          <a:bodyPr/>
          <a:lstStyle/>
          <a:p>
            <a:r>
              <a:rPr lang="en-US" dirty="0" err="1"/>
              <a:t>TGaj</a:t>
            </a:r>
            <a:r>
              <a:rPr lang="en-US" dirty="0"/>
              <a:t> MDR report</a:t>
            </a:r>
          </a:p>
          <a:p>
            <a:pPr lvl="1"/>
            <a:r>
              <a:rPr lang="en-US" dirty="0">
                <a:hlinkClick r:id="rId2"/>
              </a:rPr>
              <a:t>https://mentor.ieee.org/802.11/dcn/16/11-16-1333-05-0000-tgaj-mdr-report.docx</a:t>
            </a:r>
            <a:r>
              <a:rPr lang="en-US" dirty="0"/>
              <a:t> </a:t>
            </a:r>
          </a:p>
        </p:txBody>
      </p:sp>
      <p:sp>
        <p:nvSpPr>
          <p:cNvPr id="4" name="Date Placeholder 3"/>
          <p:cNvSpPr>
            <a:spLocks noGrp="1"/>
          </p:cNvSpPr>
          <p:nvPr>
            <p:ph type="dt" sz="half" idx="10"/>
          </p:nvPr>
        </p:nvSpPr>
        <p:spPr/>
        <p:txBody>
          <a:bodyPr/>
          <a:lstStyle/>
          <a:p>
            <a:pPr>
              <a:defRPr/>
            </a:pPr>
            <a:r>
              <a:rPr lang="en-US"/>
              <a:t>Jan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13</a:t>
            </a:fld>
            <a:endParaRPr lang="en-US"/>
          </a:p>
        </p:txBody>
      </p:sp>
    </p:spTree>
    <p:extLst>
      <p:ext uri="{BB962C8B-B14F-4D97-AF65-F5344CB8AC3E}">
        <p14:creationId xmlns:p14="http://schemas.microsoft.com/office/powerpoint/2010/main" val="2959311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amendment style review</a:t>
            </a:r>
          </a:p>
        </p:txBody>
      </p:sp>
      <p:sp>
        <p:nvSpPr>
          <p:cNvPr id="3" name="Content Placeholder 2"/>
          <p:cNvSpPr>
            <a:spLocks noGrp="1"/>
          </p:cNvSpPr>
          <p:nvPr>
            <p:ph idx="1"/>
          </p:nvPr>
        </p:nvSpPr>
        <p:spPr>
          <a:xfrm>
            <a:off x="685800" y="1600200"/>
            <a:ext cx="7772400" cy="4724400"/>
          </a:xfrm>
        </p:spPr>
        <p:txBody>
          <a:bodyPr/>
          <a:lstStyle/>
          <a:p>
            <a:r>
              <a:rPr lang="en-US" dirty="0"/>
              <a:t>802.11-16-0035-00  January Strawpoll#1 12-0-0</a:t>
            </a:r>
          </a:p>
          <a:p>
            <a:r>
              <a:rPr lang="en-US" dirty="0"/>
              <a:t>Robert Stacey volunteers to have 11ax try the new MAC style. Changes in control frames in multi-user behavior.</a:t>
            </a:r>
          </a:p>
          <a:p>
            <a:r>
              <a:rPr lang="en-US" dirty="0"/>
              <a:t>D0.1 clause 25 is HE MAC behavior modifying clauses 10 and 11; clause 26 is HE PHY behavior. </a:t>
            </a:r>
          </a:p>
          <a:p>
            <a:r>
              <a:rPr lang="en-US" dirty="0"/>
              <a:t>Comments on the new style are “mixed”. See 16/1472r0 slide 3 hierarchy diagram (next slide in  16/1373). </a:t>
            </a:r>
          </a:p>
          <a:p>
            <a:r>
              <a:rPr lang="en-US" dirty="0"/>
              <a:t>Some discussion on how amendment becomes core in next revision. </a:t>
            </a:r>
          </a:p>
          <a:p>
            <a:r>
              <a:rPr lang="en-US" dirty="0"/>
              <a:t>Will have January time to continue discussion</a:t>
            </a:r>
          </a:p>
          <a:p>
            <a:endParaRPr lang="en-US" dirty="0"/>
          </a:p>
        </p:txBody>
      </p:sp>
      <p:sp>
        <p:nvSpPr>
          <p:cNvPr id="4" name="Date Placeholder 3"/>
          <p:cNvSpPr>
            <a:spLocks noGrp="1"/>
          </p:cNvSpPr>
          <p:nvPr>
            <p:ph type="dt" sz="half" idx="10"/>
          </p:nvPr>
        </p:nvSpPr>
        <p:spPr/>
        <p:txBody>
          <a:bodyPr/>
          <a:lstStyle/>
          <a:p>
            <a:pPr>
              <a:defRPr/>
            </a:pPr>
            <a:r>
              <a:rPr lang="en-US"/>
              <a:t>Jan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14</a:t>
            </a:fld>
            <a:endParaRPr lang="en-US"/>
          </a:p>
        </p:txBody>
      </p:sp>
    </p:spTree>
    <p:extLst>
      <p:ext uri="{BB962C8B-B14F-4D97-AF65-F5344CB8AC3E}">
        <p14:creationId xmlns:p14="http://schemas.microsoft.com/office/powerpoint/2010/main" val="298905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proliferation of STA types and their requirement inheritance</a:t>
            </a:r>
          </a:p>
        </p:txBody>
      </p:sp>
      <p:sp>
        <p:nvSpPr>
          <p:cNvPr id="4" name="Date Placeholder 3"/>
          <p:cNvSpPr>
            <a:spLocks noGrp="1"/>
          </p:cNvSpPr>
          <p:nvPr>
            <p:ph type="dt" sz="half" idx="10"/>
          </p:nvPr>
        </p:nvSpPr>
        <p:spPr/>
        <p:txBody>
          <a:bodyPr/>
          <a:lstStyle/>
          <a:p>
            <a:pPr>
              <a:defRPr/>
            </a:pPr>
            <a:r>
              <a:rPr lang="en-US"/>
              <a:t>Jan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A2CC4D41-5DD7-4E30-AC49-D50706A72133}" type="slidenum">
              <a:rPr lang="en-US" smtClean="0"/>
              <a:pPr>
                <a:defRPr/>
              </a:pPr>
              <a:t>15</a:t>
            </a:fld>
            <a:endParaRPr lang="en-US" dirty="0"/>
          </a:p>
        </p:txBody>
      </p:sp>
      <p:sp>
        <p:nvSpPr>
          <p:cNvPr id="10" name="TextBox 9"/>
          <p:cNvSpPr txBox="1"/>
          <p:nvPr/>
        </p:nvSpPr>
        <p:spPr>
          <a:xfrm>
            <a:off x="3222306" y="2654783"/>
            <a:ext cx="685800" cy="461665"/>
          </a:xfrm>
          <a:prstGeom prst="rect">
            <a:avLst/>
          </a:prstGeom>
          <a:noFill/>
        </p:spPr>
        <p:txBody>
          <a:bodyPr wrap="square" rtlCol="0">
            <a:spAutoFit/>
          </a:bodyPr>
          <a:lstStyle/>
          <a:p>
            <a:r>
              <a:rPr lang="en-US" dirty="0"/>
              <a:t>HT</a:t>
            </a:r>
          </a:p>
        </p:txBody>
      </p:sp>
      <p:sp>
        <p:nvSpPr>
          <p:cNvPr id="11" name="TextBox 10"/>
          <p:cNvSpPr txBox="1"/>
          <p:nvPr/>
        </p:nvSpPr>
        <p:spPr>
          <a:xfrm>
            <a:off x="4643938" y="2654782"/>
            <a:ext cx="938981" cy="461665"/>
          </a:xfrm>
          <a:prstGeom prst="rect">
            <a:avLst/>
          </a:prstGeom>
          <a:noFill/>
        </p:spPr>
        <p:txBody>
          <a:bodyPr wrap="square" rtlCol="0">
            <a:spAutoFit/>
          </a:bodyPr>
          <a:lstStyle/>
          <a:p>
            <a:r>
              <a:rPr lang="en-US" dirty="0"/>
              <a:t>VHT</a:t>
            </a:r>
          </a:p>
        </p:txBody>
      </p:sp>
      <p:sp>
        <p:nvSpPr>
          <p:cNvPr id="12" name="TextBox 11"/>
          <p:cNvSpPr txBox="1"/>
          <p:nvPr/>
        </p:nvSpPr>
        <p:spPr>
          <a:xfrm>
            <a:off x="5476694" y="4186047"/>
            <a:ext cx="938981" cy="461665"/>
          </a:xfrm>
          <a:prstGeom prst="rect">
            <a:avLst/>
          </a:prstGeom>
          <a:noFill/>
        </p:spPr>
        <p:txBody>
          <a:bodyPr wrap="square" rtlCol="0">
            <a:spAutoFit/>
          </a:bodyPr>
          <a:lstStyle/>
          <a:p>
            <a:r>
              <a:rPr lang="en-US" dirty="0"/>
              <a:t>DMG</a:t>
            </a:r>
          </a:p>
        </p:txBody>
      </p:sp>
      <p:sp>
        <p:nvSpPr>
          <p:cNvPr id="14" name="TextBox 13"/>
          <p:cNvSpPr txBox="1"/>
          <p:nvPr/>
        </p:nvSpPr>
        <p:spPr>
          <a:xfrm>
            <a:off x="4893931" y="1828800"/>
            <a:ext cx="771550" cy="461665"/>
          </a:xfrm>
          <a:prstGeom prst="rect">
            <a:avLst/>
          </a:prstGeom>
          <a:noFill/>
        </p:spPr>
        <p:txBody>
          <a:bodyPr wrap="square" rtlCol="0">
            <a:spAutoFit/>
          </a:bodyPr>
          <a:lstStyle/>
          <a:p>
            <a:r>
              <a:rPr lang="en-US" dirty="0"/>
              <a:t>S1G</a:t>
            </a:r>
          </a:p>
        </p:txBody>
      </p:sp>
      <p:sp>
        <p:nvSpPr>
          <p:cNvPr id="15" name="TextBox 14"/>
          <p:cNvSpPr txBox="1"/>
          <p:nvPr/>
        </p:nvSpPr>
        <p:spPr>
          <a:xfrm>
            <a:off x="7675290" y="4186046"/>
            <a:ext cx="1164252" cy="461665"/>
          </a:xfrm>
          <a:prstGeom prst="rect">
            <a:avLst/>
          </a:prstGeom>
          <a:noFill/>
        </p:spPr>
        <p:txBody>
          <a:bodyPr wrap="square" rtlCol="0">
            <a:spAutoFit/>
          </a:bodyPr>
          <a:lstStyle/>
          <a:p>
            <a:r>
              <a:rPr lang="en-US" dirty="0"/>
              <a:t>EDMG</a:t>
            </a:r>
          </a:p>
        </p:txBody>
      </p:sp>
      <p:sp>
        <p:nvSpPr>
          <p:cNvPr id="16" name="TextBox 15"/>
          <p:cNvSpPr txBox="1"/>
          <p:nvPr/>
        </p:nvSpPr>
        <p:spPr>
          <a:xfrm>
            <a:off x="7093164" y="5061796"/>
            <a:ext cx="1164252" cy="461665"/>
          </a:xfrm>
          <a:prstGeom prst="rect">
            <a:avLst/>
          </a:prstGeom>
          <a:noFill/>
        </p:spPr>
        <p:txBody>
          <a:bodyPr wrap="square" rtlCol="0">
            <a:spAutoFit/>
          </a:bodyPr>
          <a:lstStyle/>
          <a:p>
            <a:r>
              <a:rPr lang="en-US" dirty="0"/>
              <a:t>45MG</a:t>
            </a:r>
          </a:p>
        </p:txBody>
      </p:sp>
      <p:sp>
        <p:nvSpPr>
          <p:cNvPr id="17" name="TextBox 16"/>
          <p:cNvSpPr txBox="1"/>
          <p:nvPr/>
        </p:nvSpPr>
        <p:spPr>
          <a:xfrm>
            <a:off x="6215075" y="2656509"/>
            <a:ext cx="685800" cy="461665"/>
          </a:xfrm>
          <a:prstGeom prst="rect">
            <a:avLst/>
          </a:prstGeom>
          <a:noFill/>
        </p:spPr>
        <p:txBody>
          <a:bodyPr wrap="square" rtlCol="0">
            <a:spAutoFit/>
          </a:bodyPr>
          <a:lstStyle/>
          <a:p>
            <a:r>
              <a:rPr lang="en-US" dirty="0"/>
              <a:t>HE</a:t>
            </a:r>
          </a:p>
        </p:txBody>
      </p:sp>
      <p:sp>
        <p:nvSpPr>
          <p:cNvPr id="18" name="TextBox 17"/>
          <p:cNvSpPr txBox="1"/>
          <p:nvPr/>
        </p:nvSpPr>
        <p:spPr>
          <a:xfrm>
            <a:off x="1676401" y="2654782"/>
            <a:ext cx="810074" cy="461665"/>
          </a:xfrm>
          <a:prstGeom prst="rect">
            <a:avLst/>
          </a:prstGeom>
          <a:noFill/>
        </p:spPr>
        <p:txBody>
          <a:bodyPr wrap="square" rtlCol="0">
            <a:spAutoFit/>
          </a:bodyPr>
          <a:lstStyle/>
          <a:p>
            <a:r>
              <a:rPr lang="en-US" dirty="0" err="1"/>
              <a:t>QoS</a:t>
            </a:r>
            <a:endParaRPr lang="en-US" dirty="0"/>
          </a:p>
        </p:txBody>
      </p:sp>
      <p:sp>
        <p:nvSpPr>
          <p:cNvPr id="19" name="TextBox 18"/>
          <p:cNvSpPr txBox="1"/>
          <p:nvPr/>
        </p:nvSpPr>
        <p:spPr>
          <a:xfrm>
            <a:off x="4068216" y="4425914"/>
            <a:ext cx="938981" cy="461665"/>
          </a:xfrm>
          <a:prstGeom prst="rect">
            <a:avLst/>
          </a:prstGeom>
          <a:noFill/>
        </p:spPr>
        <p:txBody>
          <a:bodyPr wrap="square" rtlCol="0">
            <a:spAutoFit/>
          </a:bodyPr>
          <a:lstStyle/>
          <a:p>
            <a:r>
              <a:rPr lang="en-US" dirty="0"/>
              <a:t>Mesh</a:t>
            </a:r>
          </a:p>
        </p:txBody>
      </p:sp>
      <p:sp>
        <p:nvSpPr>
          <p:cNvPr id="20" name="TextBox 19"/>
          <p:cNvSpPr txBox="1"/>
          <p:nvPr/>
        </p:nvSpPr>
        <p:spPr>
          <a:xfrm>
            <a:off x="4121684" y="5331360"/>
            <a:ext cx="938981" cy="461665"/>
          </a:xfrm>
          <a:prstGeom prst="rect">
            <a:avLst/>
          </a:prstGeom>
          <a:noFill/>
        </p:spPr>
        <p:txBody>
          <a:bodyPr wrap="square" rtlCol="0">
            <a:spAutoFit/>
          </a:bodyPr>
          <a:lstStyle/>
          <a:p>
            <a:r>
              <a:rPr lang="en-US" dirty="0"/>
              <a:t>FILS</a:t>
            </a:r>
          </a:p>
        </p:txBody>
      </p:sp>
      <p:sp>
        <p:nvSpPr>
          <p:cNvPr id="21" name="TextBox 20"/>
          <p:cNvSpPr txBox="1"/>
          <p:nvPr/>
        </p:nvSpPr>
        <p:spPr>
          <a:xfrm>
            <a:off x="4097884" y="5900036"/>
            <a:ext cx="938981" cy="461665"/>
          </a:xfrm>
          <a:prstGeom prst="rect">
            <a:avLst/>
          </a:prstGeom>
          <a:noFill/>
        </p:spPr>
        <p:txBody>
          <a:bodyPr wrap="square" rtlCol="0">
            <a:spAutoFit/>
          </a:bodyPr>
          <a:lstStyle/>
          <a:p>
            <a:r>
              <a:rPr lang="en-US" dirty="0"/>
              <a:t>GLK</a:t>
            </a:r>
          </a:p>
        </p:txBody>
      </p:sp>
      <p:sp>
        <p:nvSpPr>
          <p:cNvPr id="22" name="TextBox 21"/>
          <p:cNvSpPr txBox="1"/>
          <p:nvPr/>
        </p:nvSpPr>
        <p:spPr>
          <a:xfrm>
            <a:off x="7093164" y="4726171"/>
            <a:ext cx="1164252" cy="461665"/>
          </a:xfrm>
          <a:prstGeom prst="rect">
            <a:avLst/>
          </a:prstGeom>
          <a:noFill/>
        </p:spPr>
        <p:txBody>
          <a:bodyPr wrap="square" rtlCol="0">
            <a:spAutoFit/>
          </a:bodyPr>
          <a:lstStyle/>
          <a:p>
            <a:r>
              <a:rPr lang="en-US" dirty="0"/>
              <a:t>CDMG</a:t>
            </a:r>
          </a:p>
        </p:txBody>
      </p:sp>
      <p:cxnSp>
        <p:nvCxnSpPr>
          <p:cNvPr id="24" name="Straight Arrow Connector 23"/>
          <p:cNvCxnSpPr>
            <a:stCxn id="18" idx="3"/>
            <a:endCxn id="10" idx="1"/>
          </p:cNvCxnSpPr>
          <p:nvPr/>
        </p:nvCxnSpPr>
        <p:spPr bwMode="auto">
          <a:xfrm>
            <a:off x="2486475" y="2885615"/>
            <a:ext cx="735831"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6" name="Straight Arrow Connector 25"/>
          <p:cNvCxnSpPr>
            <a:stCxn id="10" idx="3"/>
            <a:endCxn id="11" idx="1"/>
          </p:cNvCxnSpPr>
          <p:nvPr/>
        </p:nvCxnSpPr>
        <p:spPr bwMode="auto">
          <a:xfrm flipV="1">
            <a:off x="3908106" y="2885615"/>
            <a:ext cx="735832"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8" name="Straight Arrow Connector 27"/>
          <p:cNvCxnSpPr>
            <a:stCxn id="11" idx="3"/>
            <a:endCxn id="17" idx="1"/>
          </p:cNvCxnSpPr>
          <p:nvPr/>
        </p:nvCxnSpPr>
        <p:spPr bwMode="auto">
          <a:xfrm>
            <a:off x="5582919" y="2885615"/>
            <a:ext cx="632156" cy="172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TextBox 31"/>
          <p:cNvSpPr txBox="1"/>
          <p:nvPr/>
        </p:nvSpPr>
        <p:spPr>
          <a:xfrm>
            <a:off x="6224177" y="1828800"/>
            <a:ext cx="1625803" cy="461665"/>
          </a:xfrm>
          <a:prstGeom prst="rect">
            <a:avLst/>
          </a:prstGeom>
          <a:noFill/>
        </p:spPr>
        <p:txBody>
          <a:bodyPr wrap="square" rtlCol="0">
            <a:spAutoFit/>
          </a:bodyPr>
          <a:lstStyle/>
          <a:p>
            <a:r>
              <a:rPr lang="en-US" dirty="0"/>
              <a:t>S1G relay</a:t>
            </a:r>
          </a:p>
        </p:txBody>
      </p:sp>
      <p:cxnSp>
        <p:nvCxnSpPr>
          <p:cNvPr id="34" name="Straight Arrow Connector 33"/>
          <p:cNvCxnSpPr>
            <a:stCxn id="14" idx="3"/>
            <a:endCxn id="32" idx="1"/>
          </p:cNvCxnSpPr>
          <p:nvPr/>
        </p:nvCxnSpPr>
        <p:spPr bwMode="auto">
          <a:xfrm>
            <a:off x="5665481" y="2059633"/>
            <a:ext cx="558696"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6" name="Straight Arrow Connector 35"/>
          <p:cNvCxnSpPr>
            <a:stCxn id="12" idx="3"/>
            <a:endCxn id="15" idx="1"/>
          </p:cNvCxnSpPr>
          <p:nvPr/>
        </p:nvCxnSpPr>
        <p:spPr bwMode="auto">
          <a:xfrm flipV="1">
            <a:off x="6415675" y="4416879"/>
            <a:ext cx="1259615"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8" name="Straight Arrow Connector 37"/>
          <p:cNvCxnSpPr>
            <a:stCxn id="12" idx="3"/>
            <a:endCxn id="22" idx="1"/>
          </p:cNvCxnSpPr>
          <p:nvPr/>
        </p:nvCxnSpPr>
        <p:spPr bwMode="auto">
          <a:xfrm>
            <a:off x="6415675" y="4416880"/>
            <a:ext cx="677489" cy="54012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0" name="Straight Arrow Connector 39"/>
          <p:cNvCxnSpPr>
            <a:stCxn id="18" idx="3"/>
            <a:endCxn id="19" idx="1"/>
          </p:cNvCxnSpPr>
          <p:nvPr/>
        </p:nvCxnSpPr>
        <p:spPr bwMode="auto">
          <a:xfrm>
            <a:off x="2486475" y="2885615"/>
            <a:ext cx="1581741" cy="177113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0" name="TextBox 49"/>
          <p:cNvSpPr txBox="1"/>
          <p:nvPr/>
        </p:nvSpPr>
        <p:spPr>
          <a:xfrm>
            <a:off x="5665481" y="3358337"/>
            <a:ext cx="1056700" cy="461665"/>
          </a:xfrm>
          <a:prstGeom prst="rect">
            <a:avLst/>
          </a:prstGeom>
          <a:noFill/>
        </p:spPr>
        <p:txBody>
          <a:bodyPr wrap="none" rtlCol="0">
            <a:spAutoFit/>
          </a:bodyPr>
          <a:lstStyle/>
          <a:p>
            <a:r>
              <a:rPr lang="en-US" dirty="0"/>
              <a:t>TVHT</a:t>
            </a:r>
          </a:p>
        </p:txBody>
      </p:sp>
      <p:cxnSp>
        <p:nvCxnSpPr>
          <p:cNvPr id="52" name="Straight Arrow Connector 51"/>
          <p:cNvCxnSpPr>
            <a:stCxn id="18" idx="3"/>
            <a:endCxn id="12" idx="1"/>
          </p:cNvCxnSpPr>
          <p:nvPr/>
        </p:nvCxnSpPr>
        <p:spPr bwMode="auto">
          <a:xfrm>
            <a:off x="2486475" y="2885615"/>
            <a:ext cx="2990219" cy="15312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4" name="Straight Arrow Connector 53"/>
          <p:cNvCxnSpPr>
            <a:stCxn id="11" idx="2"/>
            <a:endCxn id="50" idx="1"/>
          </p:cNvCxnSpPr>
          <p:nvPr/>
        </p:nvCxnSpPr>
        <p:spPr bwMode="auto">
          <a:xfrm>
            <a:off x="5113429" y="3116447"/>
            <a:ext cx="552052" cy="472723"/>
          </a:xfrm>
          <a:prstGeom prst="straightConnector1">
            <a:avLst/>
          </a:prstGeom>
          <a:solidFill>
            <a:schemeClr val="accent1"/>
          </a:solidFill>
          <a:ln w="3175" cap="flat" cmpd="sng" algn="ctr">
            <a:solidFill>
              <a:schemeClr val="tx1"/>
            </a:solidFill>
            <a:prstDash val="solid"/>
            <a:round/>
            <a:headEnd type="none" w="sm" len="sm"/>
            <a:tailEnd type="triangle"/>
          </a:ln>
          <a:effectLst/>
        </p:spPr>
      </p:cxnSp>
      <p:cxnSp>
        <p:nvCxnSpPr>
          <p:cNvPr id="56" name="Straight Arrow Connector 55"/>
          <p:cNvCxnSpPr>
            <a:stCxn id="18" idx="3"/>
            <a:endCxn id="14" idx="1"/>
          </p:cNvCxnSpPr>
          <p:nvPr/>
        </p:nvCxnSpPr>
        <p:spPr bwMode="auto">
          <a:xfrm flipV="1">
            <a:off x="2486475" y="2059633"/>
            <a:ext cx="2407456" cy="8259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0" name="TextBox 59"/>
          <p:cNvSpPr txBox="1"/>
          <p:nvPr/>
        </p:nvSpPr>
        <p:spPr>
          <a:xfrm>
            <a:off x="129706" y="4583998"/>
            <a:ext cx="2922261" cy="1569660"/>
          </a:xfrm>
          <a:prstGeom prst="rect">
            <a:avLst/>
          </a:prstGeom>
          <a:noFill/>
        </p:spPr>
        <p:txBody>
          <a:bodyPr wrap="square" rtlCol="0">
            <a:spAutoFit/>
          </a:bodyPr>
          <a:lstStyle/>
          <a:p>
            <a:r>
              <a:rPr lang="en-US" dirty="0"/>
              <a:t>One technique we use to define feature set applicability is the STA type</a:t>
            </a:r>
          </a:p>
        </p:txBody>
      </p:sp>
      <p:sp>
        <p:nvSpPr>
          <p:cNvPr id="66" name="TextBox 65"/>
          <p:cNvSpPr txBox="1"/>
          <p:nvPr/>
        </p:nvSpPr>
        <p:spPr>
          <a:xfrm>
            <a:off x="523427" y="2654782"/>
            <a:ext cx="810074" cy="461665"/>
          </a:xfrm>
          <a:prstGeom prst="rect">
            <a:avLst/>
          </a:prstGeom>
          <a:noFill/>
        </p:spPr>
        <p:txBody>
          <a:bodyPr wrap="square" rtlCol="0">
            <a:spAutoFit/>
          </a:bodyPr>
          <a:lstStyle/>
          <a:p>
            <a:r>
              <a:rPr lang="en-US" dirty="0"/>
              <a:t>STA</a:t>
            </a:r>
          </a:p>
        </p:txBody>
      </p:sp>
      <p:cxnSp>
        <p:nvCxnSpPr>
          <p:cNvPr id="68" name="Straight Arrow Connector 67"/>
          <p:cNvCxnSpPr>
            <a:stCxn id="66" idx="3"/>
            <a:endCxn id="18" idx="1"/>
          </p:cNvCxnSpPr>
          <p:nvPr/>
        </p:nvCxnSpPr>
        <p:spPr bwMode="auto">
          <a:xfrm>
            <a:off x="1333501" y="2885615"/>
            <a:ext cx="3429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0" name="Straight Arrow Connector 69"/>
          <p:cNvCxnSpPr>
            <a:stCxn id="66" idx="3"/>
            <a:endCxn id="20" idx="1"/>
          </p:cNvCxnSpPr>
          <p:nvPr/>
        </p:nvCxnSpPr>
        <p:spPr bwMode="auto">
          <a:xfrm>
            <a:off x="1333501" y="2885615"/>
            <a:ext cx="2788183" cy="267657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2" name="Straight Arrow Connector 71"/>
          <p:cNvCxnSpPr>
            <a:stCxn id="66" idx="3"/>
            <a:endCxn id="21" idx="1"/>
          </p:cNvCxnSpPr>
          <p:nvPr/>
        </p:nvCxnSpPr>
        <p:spPr bwMode="auto">
          <a:xfrm>
            <a:off x="1333501" y="2885615"/>
            <a:ext cx="2764383" cy="324525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6" name="TextBox 75"/>
          <p:cNvSpPr txBox="1"/>
          <p:nvPr/>
        </p:nvSpPr>
        <p:spPr>
          <a:xfrm>
            <a:off x="147019" y="2455938"/>
            <a:ext cx="1415772" cy="369332"/>
          </a:xfrm>
          <a:prstGeom prst="rect">
            <a:avLst/>
          </a:prstGeom>
          <a:noFill/>
        </p:spPr>
        <p:txBody>
          <a:bodyPr wrap="none" rtlCol="0">
            <a:spAutoFit/>
          </a:bodyPr>
          <a:lstStyle/>
          <a:p>
            <a:r>
              <a:rPr lang="en-US" sz="1800" dirty="0"/>
              <a:t>(unadorned)</a:t>
            </a:r>
          </a:p>
        </p:txBody>
      </p:sp>
    </p:spTree>
    <p:extLst>
      <p:ext uri="{BB962C8B-B14F-4D97-AF65-F5344CB8AC3E}">
        <p14:creationId xmlns:p14="http://schemas.microsoft.com/office/powerpoint/2010/main" val="2640189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a:t>See 11-09-1034-11-0000-wg11-style-guide.doc</a:t>
            </a:r>
          </a:p>
          <a:p>
            <a:pPr lvl="1"/>
            <a:r>
              <a:rPr lang="en-US" dirty="0"/>
              <a:t>We updated 802.11 </a:t>
            </a:r>
            <a:r>
              <a:rPr lang="en-US" dirty="0" err="1"/>
              <a:t>WG</a:t>
            </a:r>
            <a:r>
              <a:rPr lang="en-US" dirty="0"/>
              <a:t> Style Guide based on 2012 IEEE Standards Style Manual and consistency changes in final publication of the 802.11 standard</a:t>
            </a:r>
            <a:endParaRPr lang="en-GB" dirty="0"/>
          </a:p>
          <a:p>
            <a:r>
              <a:rPr lang="en-US" b="0" dirty="0"/>
              <a:t>Editor’s responsibility includes checking the </a:t>
            </a:r>
            <a:r>
              <a:rPr lang="en-US" dirty="0"/>
              <a:t>2014 IEEE Standards Style Manual </a:t>
            </a:r>
            <a:r>
              <a:rPr lang="en-US" b="0" dirty="0"/>
              <a:t>when creating or updating drafts. </a:t>
            </a:r>
            <a:r>
              <a:rPr lang="en-GB" u="sng" dirty="0">
                <a:hlinkClick r:id="rId3"/>
              </a:rPr>
              <a:t>https://development.standards.ieee.org/myproject/Public/mytools/draft/styleman.pdf</a:t>
            </a:r>
            <a:endParaRPr lang="en-US" b="0" dirty="0"/>
          </a:p>
          <a:p>
            <a:r>
              <a:rPr lang="en-US" b="0" dirty="0"/>
              <a:t>Submissions with draft text should conform to both the </a:t>
            </a:r>
            <a:r>
              <a:rPr lang="en-US" b="0" dirty="0" err="1"/>
              <a:t>WG11</a:t>
            </a:r>
            <a:r>
              <a:rPr lang="en-US" b="0" dirty="0"/>
              <a:t> Style Guide and IEEE Standards Style Manual</a:t>
            </a:r>
          </a:p>
          <a:p>
            <a:r>
              <a:rPr lang="en-US" b="0" dirty="0"/>
              <a:t>Note that the Style Guide evolves with our practice, expect a revision in March</a:t>
            </a:r>
          </a:p>
          <a:p>
            <a:pPr>
              <a:buFontTx/>
              <a:buNone/>
            </a:pPr>
            <a:endParaRPr lang="en-GB" dirty="0"/>
          </a:p>
        </p:txBody>
      </p:sp>
      <p:sp>
        <p:nvSpPr>
          <p:cNvPr id="28676" name="Slide Number Placeholder 4"/>
          <p:cNvSpPr>
            <a:spLocks noGrp="1"/>
          </p:cNvSpPr>
          <p:nvPr>
            <p:ph type="sldNum" sz="quarter" idx="12"/>
          </p:nvPr>
        </p:nvSpPr>
        <p:spPr>
          <a:noFill/>
        </p:spPr>
        <p:txBody>
          <a:bodyPr/>
          <a:lstStyle/>
          <a:p>
            <a:r>
              <a:rPr lang="en-US"/>
              <a:t>Slide </a:t>
            </a:r>
            <a:fld id="{47D261DD-C19A-4D33-B792-98F42174A4BE}" type="slidenum">
              <a:rPr lang="en-US" smtClean="0"/>
              <a:pPr/>
              <a:t>16</a:t>
            </a:fld>
            <a:endParaRPr lang="en-US"/>
          </a:p>
        </p:txBody>
      </p:sp>
      <p:sp>
        <p:nvSpPr>
          <p:cNvPr id="28677" name="Footer Placeholder 5"/>
          <p:cNvSpPr>
            <a:spLocks noGrp="1"/>
          </p:cNvSpPr>
          <p:nvPr>
            <p:ph type="ftr" sz="quarter" idx="11"/>
          </p:nvPr>
        </p:nvSpPr>
        <p:spPr>
          <a:noFill/>
        </p:spPr>
        <p:txBody>
          <a:bodyPr/>
          <a:lstStyle/>
          <a:p>
            <a:r>
              <a:rPr lang="en-US"/>
              <a:t>Peter Ecclesine (Self)</a:t>
            </a:r>
          </a:p>
        </p:txBody>
      </p:sp>
      <p:sp>
        <p:nvSpPr>
          <p:cNvPr id="28678" name="Date Placeholder 5"/>
          <p:cNvSpPr>
            <a:spLocks noGrp="1"/>
          </p:cNvSpPr>
          <p:nvPr>
            <p:ph type="dt" sz="quarter" idx="10"/>
          </p:nvPr>
        </p:nvSpPr>
        <p:spPr>
          <a:noFill/>
        </p:spPr>
        <p:txBody>
          <a:bodyPr/>
          <a:lstStyle/>
          <a:p>
            <a:r>
              <a:rPr lang="en-US"/>
              <a:t>Jan 2017</a:t>
            </a:r>
          </a:p>
        </p:txBody>
      </p:sp>
    </p:spTree>
    <p:extLst>
      <p:ext uri="{BB962C8B-B14F-4D97-AF65-F5344CB8AC3E}">
        <p14:creationId xmlns:p14="http://schemas.microsoft.com/office/powerpoint/2010/main" val="32983821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 Editor’s Guide</a:t>
            </a:r>
          </a:p>
        </p:txBody>
      </p:sp>
      <p:sp>
        <p:nvSpPr>
          <p:cNvPr id="3" name="Content Placeholder 2"/>
          <p:cNvSpPr>
            <a:spLocks noGrp="1"/>
          </p:cNvSpPr>
          <p:nvPr>
            <p:ph idx="1"/>
          </p:nvPr>
        </p:nvSpPr>
        <p:spPr/>
        <p:txBody>
          <a:bodyPr/>
          <a:lstStyle/>
          <a:p>
            <a:r>
              <a:rPr lang="en-GB" sz="2000" dirty="0">
                <a:hlinkClick r:id="rId2"/>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12 is used at IEEE-SA.</a:t>
            </a:r>
            <a:endParaRPr lang="en-US" dirty="0"/>
          </a:p>
          <a:p>
            <a:r>
              <a:rPr lang="en-US" dirty="0"/>
              <a:t>Creating a Redline, Graphics, Numbering and ANA, Source Control. Sub-version server for source control.</a:t>
            </a:r>
          </a:p>
          <a:p>
            <a:r>
              <a:rPr lang="en-US" dirty="0"/>
              <a:t>Comment Resolution and Publication</a:t>
            </a:r>
          </a:p>
        </p:txBody>
      </p:sp>
      <p:sp>
        <p:nvSpPr>
          <p:cNvPr id="4" name="Date Placeholder 3"/>
          <p:cNvSpPr>
            <a:spLocks noGrp="1"/>
          </p:cNvSpPr>
          <p:nvPr>
            <p:ph type="dt" sz="half" idx="10"/>
          </p:nvPr>
        </p:nvSpPr>
        <p:spPr/>
        <p:txBody>
          <a:bodyPr/>
          <a:lstStyle/>
          <a:p>
            <a:pPr>
              <a:defRPr/>
            </a:pPr>
            <a:r>
              <a:rPr lang="en-US"/>
              <a:t>Jan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17</a:t>
            </a:fld>
            <a:endParaRPr lang="en-US"/>
          </a:p>
        </p:txBody>
      </p:sp>
    </p:spTree>
    <p:extLst>
      <p:ext uri="{BB962C8B-B14F-4D97-AF65-F5344CB8AC3E}">
        <p14:creationId xmlns:p14="http://schemas.microsoft.com/office/powerpoint/2010/main" val="287187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a:t>Slide </a:t>
            </a:r>
            <a:fld id="{267CEDAE-0893-43B3-92C5-6D110BF9235A}" type="slidenum">
              <a:rPr lang="en-US" smtClean="0"/>
              <a:pPr/>
              <a:t>18</a:t>
            </a:fld>
            <a:endParaRPr lang="en-US"/>
          </a:p>
        </p:txBody>
      </p:sp>
      <p:sp>
        <p:nvSpPr>
          <p:cNvPr id="29699" name="Rectangle 4"/>
          <p:cNvSpPr>
            <a:spLocks noGrp="1" noChangeArrowheads="1"/>
          </p:cNvSpPr>
          <p:nvPr>
            <p:ph type="title"/>
          </p:nvPr>
        </p:nvSpPr>
        <p:spPr>
          <a:xfrm>
            <a:off x="685800" y="685800"/>
            <a:ext cx="7772400" cy="685800"/>
          </a:xfrm>
        </p:spPr>
        <p:txBody>
          <a:bodyPr/>
          <a:lstStyle/>
          <a:p>
            <a:r>
              <a:rPr lang="en-US" dirty="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3415693314"/>
              </p:ext>
            </p:extLst>
          </p:nvPr>
        </p:nvGraphicFramePr>
        <p:xfrm>
          <a:off x="914400" y="2398816"/>
          <a:ext cx="7772400" cy="3757822"/>
        </p:xfrm>
        <a:graphic>
          <a:graphicData uri="http://schemas.openxmlformats.org/drawingml/2006/table">
            <a:tbl>
              <a:tblPr/>
              <a:tblGrid>
                <a:gridCol w="2894013">
                  <a:extLst>
                    <a:ext uri="{9D8B030D-6E8A-4147-A177-3AD203B41FA5}">
                      <a16:colId xmlns:a16="http://schemas.microsoft.com/office/drawing/2014/main" val="20000"/>
                    </a:ext>
                  </a:extLst>
                </a:gridCol>
                <a:gridCol w="2284412">
                  <a:extLst>
                    <a:ext uri="{9D8B030D-6E8A-4147-A177-3AD203B41FA5}">
                      <a16:colId xmlns:a16="http://schemas.microsoft.com/office/drawing/2014/main" val="20001"/>
                    </a:ext>
                  </a:extLst>
                </a:gridCol>
                <a:gridCol w="2593975">
                  <a:extLst>
                    <a:ext uri="{9D8B030D-6E8A-4147-A177-3AD203B41FA5}">
                      <a16:colId xmlns:a16="http://schemas.microsoft.com/office/drawing/2014/main" val="20002"/>
                    </a:ext>
                  </a:extLst>
                </a:gridCol>
              </a:tblGrid>
              <a:tr h="7346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TGmc</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TGai</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TGah</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TGaq</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a:ln>
                            <a:noFill/>
                          </a:ln>
                          <a:solidFill>
                            <a:srgbClr val="FF0000"/>
                          </a:solidFill>
                          <a:effectLst/>
                          <a:latin typeface="Times New Roman" pitchFamily="18" charset="0"/>
                        </a:rPr>
                        <a:t>36</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Mar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TGaj</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a:ln>
                            <a:noFill/>
                          </a:ln>
                          <a:solidFill>
                            <a:srgbClr val="FF0000"/>
                          </a:solidFill>
                          <a:effectLst/>
                          <a:latin typeface="Times New Roman" pitchFamily="18" charset="0"/>
                        </a:rPr>
                        <a:t>297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Jul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TGak</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a:ln>
                            <a:noFill/>
                          </a:ln>
                          <a:solidFill>
                            <a:srgbClr val="FF0000"/>
                          </a:solidFill>
                          <a:effectLst/>
                          <a:latin typeface="Times New Roman" pitchFamily="18" charset="0"/>
                        </a:rPr>
                        <a:t>94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Jan 2018</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TGax</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a:ln>
                            <a:noFill/>
                          </a:ln>
                          <a:solidFill>
                            <a:srgbClr val="FF0000"/>
                          </a:solidFill>
                          <a:effectLst/>
                          <a:latin typeface="Times New Roman" pitchFamily="18" charset="0"/>
                        </a:rPr>
                        <a:t>427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Dec 2018</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7</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TGay</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Nov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8</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TGaz</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Mar 2020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a:solidFill>
                  <a:srgbClr val="FF0000"/>
                </a:solidFill>
              </a:rPr>
              <a:t>Jan 2017</a:t>
            </a:r>
          </a:p>
          <a:p>
            <a:pPr marL="342900" indent="-342900">
              <a:lnSpc>
                <a:spcPct val="80000"/>
              </a:lnSpc>
              <a:spcBef>
                <a:spcPct val="20000"/>
              </a:spcBef>
              <a:buFontTx/>
              <a:buChar char="•"/>
            </a:pPr>
            <a:r>
              <a:rPr lang="en-US" sz="1400" dirty="0"/>
              <a:t>See </a:t>
            </a:r>
            <a:r>
              <a:rPr lang="en-US" sz="1400" dirty="0">
                <a:hlinkClick r:id="rId3"/>
              </a:rPr>
              <a:t>http://grouper.ieee.org/groups/802/11/Reports/802.11_Timelines.htm</a:t>
            </a:r>
            <a:endParaRPr lang="en-US" sz="1400" dirty="0"/>
          </a:p>
          <a:p>
            <a:pPr marL="342900" indent="-342900">
              <a:lnSpc>
                <a:spcPct val="80000"/>
              </a:lnSpc>
              <a:spcBef>
                <a:spcPct val="20000"/>
              </a:spcBef>
              <a:buFontTx/>
              <a:buChar char="•"/>
            </a:pPr>
            <a:r>
              <a:rPr lang="en-US" sz="1600" dirty="0"/>
              <a:t>In July 2016, Editors changed the running order and will revisit in Mar 2017, maintaining this order in the interim </a:t>
            </a:r>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a:t>Peter Ecclesine (Self)</a:t>
            </a:r>
          </a:p>
        </p:txBody>
      </p:sp>
      <p:sp>
        <p:nvSpPr>
          <p:cNvPr id="29757" name="Date Placeholder 7"/>
          <p:cNvSpPr>
            <a:spLocks noGrp="1"/>
          </p:cNvSpPr>
          <p:nvPr>
            <p:ph type="dt" sz="quarter" idx="10"/>
          </p:nvPr>
        </p:nvSpPr>
        <p:spPr>
          <a:noFill/>
        </p:spPr>
        <p:txBody>
          <a:bodyPr/>
          <a:lstStyle/>
          <a:p>
            <a:r>
              <a:rPr lang="en-US"/>
              <a:t>Jan 2017</a:t>
            </a:r>
          </a:p>
        </p:txBody>
      </p:sp>
    </p:spTree>
    <p:extLst>
      <p:ext uri="{BB962C8B-B14F-4D97-AF65-F5344CB8AC3E}">
        <p14:creationId xmlns:p14="http://schemas.microsoft.com/office/powerpoint/2010/main" val="1524552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a:t>Slide </a:t>
            </a:r>
            <a:fld id="{530BA4BB-2CC5-42D0-8747-56B48B57AB9A}" type="slidenum">
              <a:rPr lang="en-US" smtClean="0"/>
              <a:pPr/>
              <a:t>19</a:t>
            </a:fld>
            <a:endParaRPr lang="en-US"/>
          </a:p>
        </p:txBody>
      </p:sp>
      <p:sp>
        <p:nvSpPr>
          <p:cNvPr id="30723" name="Rectangle 2"/>
          <p:cNvSpPr>
            <a:spLocks noGrp="1" noChangeArrowheads="1"/>
          </p:cNvSpPr>
          <p:nvPr>
            <p:ph type="title"/>
          </p:nvPr>
        </p:nvSpPr>
        <p:spPr/>
        <p:txBody>
          <a:bodyPr/>
          <a:lstStyle/>
          <a:p>
            <a:r>
              <a:rPr lang="en-US"/>
              <a:t>Email Your Draft Status Updates</a:t>
            </a:r>
          </a:p>
        </p:txBody>
      </p:sp>
      <p:sp>
        <p:nvSpPr>
          <p:cNvPr id="30724" name="Rectangle 3"/>
          <p:cNvSpPr>
            <a:spLocks noGrp="1" noChangeArrowheads="1"/>
          </p:cNvSpPr>
          <p:nvPr>
            <p:ph type="body" idx="1"/>
          </p:nvPr>
        </p:nvSpPr>
        <p:spPr/>
        <p:txBody>
          <a:bodyPr/>
          <a:lstStyle/>
          <a:p>
            <a:r>
              <a:rPr lang="en-US"/>
              <a:t>Each editor, please send update for next page via the editor’s reflector </a:t>
            </a:r>
            <a:r>
              <a:rPr lang="en-US">
                <a:solidFill>
                  <a:srgbClr val="FF0000"/>
                </a:solidFill>
              </a:rPr>
              <a:t>no later than Thursday am2 to update table on next page</a:t>
            </a:r>
            <a:r>
              <a:rPr lang="en-US"/>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a:t>Peter Ecclesine (Self)</a:t>
            </a:r>
          </a:p>
        </p:txBody>
      </p:sp>
      <p:sp>
        <p:nvSpPr>
          <p:cNvPr id="30727" name="Date Placeholder 6"/>
          <p:cNvSpPr>
            <a:spLocks noGrp="1"/>
          </p:cNvSpPr>
          <p:nvPr>
            <p:ph type="dt" sz="quarter" idx="10"/>
          </p:nvPr>
        </p:nvSpPr>
        <p:spPr>
          <a:noFill/>
        </p:spPr>
        <p:txBody>
          <a:bodyPr/>
          <a:lstStyle/>
          <a:p>
            <a:r>
              <a:rPr lang="en-US"/>
              <a:t>Jan 2017</a:t>
            </a:r>
          </a:p>
        </p:txBody>
      </p:sp>
    </p:spTree>
    <p:extLst>
      <p:ext uri="{BB962C8B-B14F-4D97-AF65-F5344CB8AC3E}">
        <p14:creationId xmlns:p14="http://schemas.microsoft.com/office/powerpoint/2010/main" val="1007183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a:t>Abstract</a:t>
            </a:r>
          </a:p>
        </p:txBody>
      </p:sp>
      <p:sp>
        <p:nvSpPr>
          <p:cNvPr id="16387" name="Rectangle 3"/>
          <p:cNvSpPr>
            <a:spLocks noGrp="1" noChangeArrowheads="1"/>
          </p:cNvSpPr>
          <p:nvPr>
            <p:ph type="body" idx="1"/>
          </p:nvPr>
        </p:nvSpPr>
        <p:spPr/>
        <p:txBody>
          <a:bodyPr/>
          <a:lstStyle/>
          <a:p>
            <a:pPr algn="ctr">
              <a:buFontTx/>
              <a:buNone/>
            </a:pPr>
            <a:r>
              <a:rPr lang="en-US" b="0"/>
              <a:t>This document contains agenda/minutes/actions/status as prepared/recorded at the IEEE 802.11 Editors’ Meeting</a:t>
            </a:r>
          </a:p>
          <a:p>
            <a:pPr algn="ctr">
              <a:buFontTx/>
              <a:buNone/>
            </a:pPr>
            <a:endParaRPr lang="en-US" b="0"/>
          </a:p>
        </p:txBody>
      </p:sp>
      <p:sp>
        <p:nvSpPr>
          <p:cNvPr id="16388" name="Slide Number Placeholder 5"/>
          <p:cNvSpPr>
            <a:spLocks noGrp="1"/>
          </p:cNvSpPr>
          <p:nvPr>
            <p:ph type="sldNum" sz="quarter" idx="12"/>
          </p:nvPr>
        </p:nvSpPr>
        <p:spPr>
          <a:noFill/>
        </p:spPr>
        <p:txBody>
          <a:bodyPr/>
          <a:lstStyle/>
          <a:p>
            <a:r>
              <a:rPr lang="en-US"/>
              <a:t>Slide </a:t>
            </a:r>
            <a:fld id="{A891F8A2-1EAC-473B-AEDB-2822547FCA8E}" type="slidenum">
              <a:rPr lang="en-US" smtClean="0"/>
              <a:pPr/>
              <a:t>2</a:t>
            </a:fld>
            <a:endParaRPr lang="en-US"/>
          </a:p>
        </p:txBody>
      </p:sp>
      <p:sp>
        <p:nvSpPr>
          <p:cNvPr id="16389" name="Footer Placeholder 5"/>
          <p:cNvSpPr>
            <a:spLocks noGrp="1"/>
          </p:cNvSpPr>
          <p:nvPr>
            <p:ph type="ftr" sz="quarter" idx="11"/>
          </p:nvPr>
        </p:nvSpPr>
        <p:spPr>
          <a:noFill/>
        </p:spPr>
        <p:txBody>
          <a:bodyPr/>
          <a:lstStyle/>
          <a:p>
            <a:r>
              <a:rPr lang="en-US"/>
              <a:t>Peter Ecclesine (Self)</a:t>
            </a:r>
          </a:p>
        </p:txBody>
      </p:sp>
      <p:sp>
        <p:nvSpPr>
          <p:cNvPr id="16390" name="Date Placeholder 5"/>
          <p:cNvSpPr>
            <a:spLocks noGrp="1"/>
          </p:cNvSpPr>
          <p:nvPr>
            <p:ph type="dt" sz="quarter" idx="10"/>
          </p:nvPr>
        </p:nvSpPr>
        <p:spPr>
          <a:noFill/>
        </p:spPr>
        <p:txBody>
          <a:bodyPr/>
          <a:lstStyle/>
          <a:p>
            <a:r>
              <a:rPr lang="en-US"/>
              <a:t>Jan 2017</a:t>
            </a:r>
          </a:p>
        </p:txBody>
      </p:sp>
    </p:spTree>
    <p:extLst>
      <p:ext uri="{BB962C8B-B14F-4D97-AF65-F5344CB8AC3E}">
        <p14:creationId xmlns:p14="http://schemas.microsoft.com/office/powerpoint/2010/main" val="1495494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dirty="0"/>
              <a:t>Most current doc shaded green.</a:t>
            </a:r>
            <a:endParaRPr lang="en-US" b="1" dirty="0"/>
          </a:p>
        </p:txBody>
      </p:sp>
      <p:graphicFrame>
        <p:nvGraphicFramePr>
          <p:cNvPr id="79875" name="Group 3"/>
          <p:cNvGraphicFramePr>
            <a:graphicFrameLocks noGrp="1"/>
          </p:cNvGraphicFramePr>
          <p:nvPr>
            <p:extLst>
              <p:ext uri="{D42A27DB-BD31-4B8C-83A1-F6EECF244321}">
                <p14:modId xmlns:p14="http://schemas.microsoft.com/office/powerpoint/2010/main" val="2670856770"/>
              </p:ext>
            </p:extLst>
          </p:nvPr>
        </p:nvGraphicFramePr>
        <p:xfrm>
          <a:off x="457200" y="1371600"/>
          <a:ext cx="8262379" cy="4099560"/>
        </p:xfrm>
        <a:graphic>
          <a:graphicData uri="http://schemas.openxmlformats.org/drawingml/2006/table">
            <a:tbl>
              <a:tblPr/>
              <a:tblGrid>
                <a:gridCol w="325603">
                  <a:extLst>
                    <a:ext uri="{9D8B030D-6E8A-4147-A177-3AD203B41FA5}">
                      <a16:colId xmlns:a16="http://schemas.microsoft.com/office/drawing/2014/main" val="20000"/>
                    </a:ext>
                  </a:extLst>
                </a:gridCol>
                <a:gridCol w="402976">
                  <a:extLst>
                    <a:ext uri="{9D8B030D-6E8A-4147-A177-3AD203B41FA5}">
                      <a16:colId xmlns:a16="http://schemas.microsoft.com/office/drawing/2014/main" val="20001"/>
                    </a:ext>
                  </a:extLst>
                </a:gridCol>
                <a:gridCol w="338221">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gridCol w="381000">
                  <a:extLst>
                    <a:ext uri="{9D8B030D-6E8A-4147-A177-3AD203B41FA5}">
                      <a16:colId xmlns:a16="http://schemas.microsoft.com/office/drawing/2014/main" val="20004"/>
                    </a:ext>
                  </a:extLst>
                </a:gridCol>
                <a:gridCol w="304800">
                  <a:extLst>
                    <a:ext uri="{9D8B030D-6E8A-4147-A177-3AD203B41FA5}">
                      <a16:colId xmlns:a16="http://schemas.microsoft.com/office/drawing/2014/main" val="20005"/>
                    </a:ext>
                  </a:extLst>
                </a:gridCol>
                <a:gridCol w="381000">
                  <a:extLst>
                    <a:ext uri="{9D8B030D-6E8A-4147-A177-3AD203B41FA5}">
                      <a16:colId xmlns:a16="http://schemas.microsoft.com/office/drawing/2014/main" val="20006"/>
                    </a:ext>
                  </a:extLst>
                </a:gridCol>
                <a:gridCol w="381000">
                  <a:extLst>
                    <a:ext uri="{9D8B030D-6E8A-4147-A177-3AD203B41FA5}">
                      <a16:colId xmlns:a16="http://schemas.microsoft.com/office/drawing/2014/main" val="20007"/>
                    </a:ext>
                  </a:extLst>
                </a:gridCol>
                <a:gridCol w="381000">
                  <a:extLst>
                    <a:ext uri="{9D8B030D-6E8A-4147-A177-3AD203B41FA5}">
                      <a16:colId xmlns:a16="http://schemas.microsoft.com/office/drawing/2014/main" val="20008"/>
                    </a:ext>
                  </a:extLst>
                </a:gridCol>
                <a:gridCol w="304800">
                  <a:extLst>
                    <a:ext uri="{9D8B030D-6E8A-4147-A177-3AD203B41FA5}">
                      <a16:colId xmlns:a16="http://schemas.microsoft.com/office/drawing/2014/main" val="20009"/>
                    </a:ext>
                  </a:extLst>
                </a:gridCol>
                <a:gridCol w="304800">
                  <a:extLst>
                    <a:ext uri="{9D8B030D-6E8A-4147-A177-3AD203B41FA5}">
                      <a16:colId xmlns:a16="http://schemas.microsoft.com/office/drawing/2014/main" val="20010"/>
                    </a:ext>
                  </a:extLst>
                </a:gridCol>
                <a:gridCol w="609600">
                  <a:extLst>
                    <a:ext uri="{9D8B030D-6E8A-4147-A177-3AD203B41FA5}">
                      <a16:colId xmlns:a16="http://schemas.microsoft.com/office/drawing/2014/main" val="20011"/>
                    </a:ext>
                  </a:extLst>
                </a:gridCol>
                <a:gridCol w="457200">
                  <a:extLst>
                    <a:ext uri="{9D8B030D-6E8A-4147-A177-3AD203B41FA5}">
                      <a16:colId xmlns:a16="http://schemas.microsoft.com/office/drawing/2014/main" val="20012"/>
                    </a:ext>
                  </a:extLst>
                </a:gridCol>
                <a:gridCol w="457200">
                  <a:extLst>
                    <a:ext uri="{9D8B030D-6E8A-4147-A177-3AD203B41FA5}">
                      <a16:colId xmlns:a16="http://schemas.microsoft.com/office/drawing/2014/main" val="20013"/>
                    </a:ext>
                  </a:extLst>
                </a:gridCol>
                <a:gridCol w="1752600">
                  <a:extLst>
                    <a:ext uri="{9D8B030D-6E8A-4147-A177-3AD203B41FA5}">
                      <a16:colId xmlns:a16="http://schemas.microsoft.com/office/drawing/2014/main" val="20014"/>
                    </a:ext>
                  </a:extLst>
                </a:gridCol>
                <a:gridCol w="1023379">
                  <a:extLst>
                    <a:ext uri="{9D8B030D-6E8A-4147-A177-3AD203B41FA5}">
                      <a16:colId xmlns:a16="http://schemas.microsoft.com/office/drawing/2014/main" val="20015"/>
                    </a:ext>
                  </a:extLst>
                </a:gridCol>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10">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rgbClr val="00B050"/>
                          </a:solidFill>
                          <a:effectLst/>
                          <a:latin typeface="Times New Roman" pitchFamily="18" charset="0"/>
                        </a:rPr>
                        <a:t>Published </a:t>
                      </a:r>
                      <a:r>
                        <a:rPr kumimoji="0" lang="en-US" sz="1000" b="1" i="0" u="none" strike="noStrike" cap="none" normalizeH="0" baseline="0" dirty="0">
                          <a:ln>
                            <a:noFill/>
                          </a:ln>
                          <a:solidFill>
                            <a:schemeClr val="tx1"/>
                          </a:solidFill>
                          <a:effectLst/>
                          <a:latin typeface="Times New Roman" pitchFamily="18" charset="0"/>
                        </a:rPr>
                        <a:t>or </a:t>
                      </a:r>
                      <a:r>
                        <a:rPr kumimoji="0" lang="en-US" sz="1000" b="1" i="0" u="none" strike="noStrike" cap="none" normalizeH="0" baseline="0" dirty="0">
                          <a:ln>
                            <a:noFill/>
                          </a:ln>
                          <a:solidFill>
                            <a:srgbClr val="0000CC"/>
                          </a:solidFill>
                          <a:effectLst/>
                          <a:latin typeface="Times New Roman" pitchFamily="18" charset="0"/>
                        </a:rPr>
                        <a:t>Draft</a:t>
                      </a:r>
                      <a:r>
                        <a:rPr kumimoji="0" lang="en-US" sz="1000" b="1" i="0" u="none" strike="noStrike" cap="none" normalizeH="0" baseline="0" dirty="0">
                          <a:ln>
                            <a:noFill/>
                          </a:ln>
                          <a:solidFill>
                            <a:schemeClr val="tx1"/>
                          </a:solidFill>
                          <a:effectLst/>
                          <a:latin typeface="Times New Roman" pitchFamily="18" charset="0"/>
                        </a:rPr>
                        <a:t> Baseline Documents</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pitchFamily="18" charset="0"/>
                        </a:rPr>
                        <a:t>Source</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rgbClr val="00B050"/>
                          </a:solidFill>
                          <a:effectLst/>
                          <a:latin typeface="Times New Roman" pitchFamily="18" charset="0"/>
                        </a:rPr>
                        <a:t>Published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mc</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ai</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ah</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aq</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ak</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aj</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ax</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ay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folHlink"/>
                          </a:solidFill>
                          <a:effectLst/>
                          <a:latin typeface="Times New Roman" pitchFamily="18" charset="0"/>
                        </a:rPr>
                        <a:t>ai</a:t>
                      </a:r>
                      <a:endParaRPr kumimoji="0" lang="en-US" sz="1400" b="0" i="0" u="none" strike="noStrike" cap="none" normalizeH="0" baseline="0" dirty="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11.0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a:solidFill>
                            <a:schemeClr val="tx1"/>
                          </a:solidFill>
                          <a:latin typeface="+mn-lt"/>
                          <a:ea typeface="+mn-ea"/>
                          <a:cs typeface="+mn-cs"/>
                        </a:rPr>
                        <a:t>Frame 12.0</a:t>
                      </a:r>
                      <a:endParaRPr kumimoji="0" lang="en-US"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4-Nov</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Frame 11.0</a:t>
                      </a:r>
                      <a:endParaRPr kumimoji="0" lang="en-US"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a:ln>
                            <a:noFill/>
                          </a:ln>
                          <a:solidFill>
                            <a:schemeClr val="tx1"/>
                          </a:solidFill>
                          <a:effectLst/>
                          <a:latin typeface="Times New Roman" pitchFamily="18" charset="0"/>
                        </a:rPr>
                        <a:t>Yongho</a:t>
                      </a:r>
                      <a:r>
                        <a:rPr kumimoji="0" lang="en-US" sz="1200" b="0" i="0" u="none" strike="noStrike" cap="none" normalizeH="0" baseline="0" dirty="0">
                          <a:ln>
                            <a:noFill/>
                          </a:ln>
                          <a:solidFill>
                            <a:schemeClr val="tx1"/>
                          </a:solidFill>
                          <a:effectLst/>
                          <a:latin typeface="Times New Roman" pitchFamily="18" charset="0"/>
                        </a:rPr>
                        <a:t> </a:t>
                      </a:r>
                      <a:r>
                        <a:rPr kumimoji="0" lang="en-US" sz="1200" b="0" i="0" u="none" strike="noStrike" cap="none" normalizeH="0" baseline="0" dirty="0" err="1">
                          <a:ln>
                            <a:noFill/>
                          </a:ln>
                          <a:solidFill>
                            <a:schemeClr val="tx1"/>
                          </a:solidFill>
                          <a:effectLst/>
                          <a:latin typeface="Times New Roman" pitchFamily="18" charset="0"/>
                        </a:rPr>
                        <a:t>Seok</a:t>
                      </a:r>
                      <a:endParaRPr kumimoji="0" lang="en-US" sz="1200" b="0"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a:solidFill>
                            <a:schemeClr val="tx1"/>
                          </a:solidFill>
                          <a:effectLst/>
                          <a:latin typeface="+mn-lt"/>
                          <a:ea typeface="+mn-ea"/>
                          <a:cs typeface="+mn-cs"/>
                        </a:rPr>
                        <a:t>Alfred </a:t>
                      </a:r>
                      <a:r>
                        <a:rPr lang="en-US" sz="1200" kern="1200" dirty="0" err="1">
                          <a:solidFill>
                            <a:schemeClr val="tx1"/>
                          </a:solidFill>
                          <a:effectLst/>
                          <a:latin typeface="+mn-lt"/>
                          <a:ea typeface="+mn-ea"/>
                          <a:cs typeface="+mn-cs"/>
                        </a:rPr>
                        <a:t>Asterjadhi</a:t>
                      </a: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13-Sep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folHlink"/>
                          </a:solidFill>
                          <a:effectLst/>
                          <a:latin typeface="Times New Roman" pitchFamily="18" charset="0"/>
                        </a:rPr>
                        <a:t>aq</a:t>
                      </a:r>
                      <a:endParaRPr kumimoji="0" lang="en-US" sz="1400" b="0" i="0" u="none" strike="noStrike" cap="none" normalizeH="0" baseline="0" dirty="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7.0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1"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Lee Armstrong </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4-Nov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rgbClr val="0000CC"/>
                          </a:solidFill>
                          <a:effectLst/>
                          <a:latin typeface="Times New Roman" pitchFamily="18" charset="0"/>
                        </a:rPr>
                        <a:t>ak</a:t>
                      </a:r>
                      <a:endParaRPr kumimoji="0" lang="en-US" sz="1400" b="0" i="0" u="none" strike="noStrike" cap="none" normalizeH="0" baseline="0" dirty="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6.0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1.2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00CC"/>
                          </a:solidFill>
                          <a:effectLst/>
                          <a:latin typeface="Times New Roman" pitchFamily="18" charset="0"/>
                        </a:rPr>
                        <a:t>2.4</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13-Sep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rgbClr val="0000CC"/>
                          </a:solidFill>
                          <a:effectLst/>
                          <a:latin typeface="Times New Roman" pitchFamily="18" charset="0"/>
                        </a:rPr>
                        <a:t>aj</a:t>
                      </a:r>
                      <a:endParaRPr kumimoji="0" lang="en-US" sz="1400" b="0" i="0" u="none" strike="noStrike" cap="none" normalizeH="0" baseline="0" dirty="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rgbClr val="0000CC"/>
                          </a:solidFill>
                        </a:rPr>
                        <a:t>7.0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rgbClr val="0000CC"/>
                          </a:solidFill>
                        </a:rPr>
                        <a:t>6.2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rgbClr val="0000CC"/>
                          </a:solidFill>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00CC"/>
                          </a:solidFill>
                          <a:effectLst/>
                          <a:latin typeface="Times New Roman" pitchFamily="18" charset="0"/>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00CC"/>
                          </a:solidFill>
                          <a:effectLst/>
                          <a:latin typeface="Times New Roman" pitchFamily="18" charset="0"/>
                        </a:rPr>
                        <a:t>1.3</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0000CC"/>
                          </a:solidFill>
                          <a:effectLst/>
                          <a:latin typeface="Times New Roman" pitchFamily="18" charset="0"/>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Frame 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a:ln>
                            <a:noFill/>
                          </a:ln>
                          <a:solidFill>
                            <a:schemeClr val="tx1"/>
                          </a:solidFill>
                          <a:effectLst/>
                          <a:latin typeface="Times New Roman" pitchFamily="18" charset="0"/>
                        </a:rPr>
                        <a:t>Jiamin</a:t>
                      </a:r>
                      <a:r>
                        <a:rPr kumimoji="0" lang="en-US" sz="1200" b="0" i="0" u="none" strike="noStrike" cap="none" normalizeH="0" baseline="0" dirty="0">
                          <a:ln>
                            <a:noFill/>
                          </a:ln>
                          <a:solidFill>
                            <a:schemeClr val="tx1"/>
                          </a:solidFill>
                          <a:effectLst/>
                          <a:latin typeface="Times New Roman" pitchFamily="18" charset="0"/>
                        </a:rPr>
                        <a:t> Chen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a:ln>
                            <a:noFill/>
                          </a:ln>
                          <a:solidFill>
                            <a:schemeClr val="tx1"/>
                          </a:solidFill>
                          <a:effectLst/>
                          <a:latin typeface="Times New Roman" pitchFamily="18" charset="0"/>
                        </a:rPr>
                        <a:t>Shiwen</a:t>
                      </a:r>
                      <a:r>
                        <a:rPr kumimoji="0" lang="en-US" sz="1200" b="0" i="0" u="none" strike="noStrike" cap="none" normalizeH="0" baseline="0" dirty="0">
                          <a:ln>
                            <a:noFill/>
                          </a:ln>
                          <a:solidFill>
                            <a:schemeClr val="tx1"/>
                          </a:solidFill>
                          <a:effectLst/>
                          <a:latin typeface="Times New Roman" pitchFamily="18" charset="0"/>
                        </a:rPr>
                        <a:t> He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7-Nov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152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rgbClr val="0000CC"/>
                          </a:solidFill>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rgbClr val="0000CC"/>
                          </a:solidFill>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rgbClr val="0000CC"/>
                          </a:solidFill>
                        </a:rPr>
                        <a:t>9.0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rgbClr val="0000CC"/>
                          </a:solidFill>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algn="l"/>
                      <a:r>
                        <a:rPr lang="en-US" sz="1200" dirty="0">
                          <a:solidFill>
                            <a:srgbClr val="0000CC"/>
                          </a:solidFill>
                        </a:rPr>
                        <a:t>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rgbClr val="0000CC"/>
                          </a:solidFill>
                        </a:rPr>
                        <a:t>1.0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00CC"/>
                          </a:solidFill>
                          <a:effectLst/>
                          <a:latin typeface="Times New Roman" pitchFamily="18" charset="0"/>
                        </a:rPr>
                        <a:t>0.5</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4-Nov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718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Carlos </a:t>
                      </a:r>
                      <a:r>
                        <a:rPr kumimoji="0" lang="en-US" sz="1200" b="0" i="0" u="none" strike="noStrike" cap="none" normalizeH="0" baseline="0" dirty="0" err="1">
                          <a:ln>
                            <a:noFill/>
                          </a:ln>
                          <a:solidFill>
                            <a:schemeClr val="tx1"/>
                          </a:solidFill>
                          <a:effectLst/>
                          <a:latin typeface="Times New Roman" pitchFamily="18" charset="0"/>
                        </a:rPr>
                        <a:t>Cordeiro</a:t>
                      </a: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3-Nov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folHlink"/>
                          </a:solidFill>
                          <a:effectLst/>
                          <a:latin typeface="Times New Roman" pitchFamily="18" charset="0"/>
                        </a:rPr>
                        <a:t>az</a:t>
                      </a:r>
                      <a:endParaRPr kumimoji="0" lang="en-US" sz="1400" b="0" i="0" u="none" strike="noStrike" cap="none" normalizeH="0" baseline="0" dirty="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Chao Chun Wang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12-Sep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20</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Jan 2017</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a:t>Draft Development Snapshot</a:t>
            </a:r>
            <a:endParaRPr lang="en-GB" sz="2800" dirty="0"/>
          </a:p>
        </p:txBody>
      </p:sp>
      <p:sp>
        <p:nvSpPr>
          <p:cNvPr id="31975" name="Slide Number Placeholder 9"/>
          <p:cNvSpPr>
            <a:spLocks noGrp="1"/>
          </p:cNvSpPr>
          <p:nvPr>
            <p:ph type="sldNum" sz="quarter" idx="12"/>
          </p:nvPr>
        </p:nvSpPr>
        <p:spPr>
          <a:noFill/>
        </p:spPr>
        <p:txBody>
          <a:bodyPr/>
          <a:lstStyle/>
          <a:p>
            <a:r>
              <a:rPr lang="en-US"/>
              <a:t>Slide </a:t>
            </a:r>
            <a:fld id="{795EAAF8-1103-4F9A-8384-029AC986883C}" type="slidenum">
              <a:rPr lang="en-US" smtClean="0"/>
              <a:pPr/>
              <a:t>20</a:t>
            </a:fld>
            <a:endParaRPr lang="en-US"/>
          </a:p>
        </p:txBody>
      </p:sp>
      <p:sp>
        <p:nvSpPr>
          <p:cNvPr id="31976" name="Footer Placeholder 10"/>
          <p:cNvSpPr>
            <a:spLocks noGrp="1"/>
          </p:cNvSpPr>
          <p:nvPr>
            <p:ph type="ftr" sz="quarter" idx="11"/>
          </p:nvPr>
        </p:nvSpPr>
        <p:spPr>
          <a:noFill/>
        </p:spPr>
        <p:txBody>
          <a:bodyPr/>
          <a:lstStyle/>
          <a:p>
            <a:r>
              <a:rPr lang="en-US"/>
              <a:t>Peter Ecclesine (Self)</a:t>
            </a:r>
            <a:endParaRPr lang="en-US" dirty="0"/>
          </a:p>
        </p:txBody>
      </p:sp>
      <p:sp>
        <p:nvSpPr>
          <p:cNvPr id="31977" name="Date Placeholder 10"/>
          <p:cNvSpPr>
            <a:spLocks noGrp="1"/>
          </p:cNvSpPr>
          <p:nvPr>
            <p:ph type="dt" sz="quarter" idx="10"/>
          </p:nvPr>
        </p:nvSpPr>
        <p:spPr>
          <a:noFill/>
        </p:spPr>
        <p:txBody>
          <a:bodyPr/>
          <a:lstStyle/>
          <a:p>
            <a:r>
              <a:rPr lang="en-US"/>
              <a:t>Jan 2017</a:t>
            </a:r>
          </a:p>
        </p:txBody>
      </p:sp>
    </p:spTree>
    <p:extLst>
      <p:ext uri="{BB962C8B-B14F-4D97-AF65-F5344CB8AC3E}">
        <p14:creationId xmlns:p14="http://schemas.microsoft.com/office/powerpoint/2010/main" val="33553278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Standards Central Desktop</a:t>
            </a:r>
          </a:p>
        </p:txBody>
      </p:sp>
      <p:sp>
        <p:nvSpPr>
          <p:cNvPr id="3" name="Content Placeholder 2"/>
          <p:cNvSpPr>
            <a:spLocks noGrp="1"/>
          </p:cNvSpPr>
          <p:nvPr>
            <p:ph idx="1"/>
          </p:nvPr>
        </p:nvSpPr>
        <p:spPr/>
        <p:txBody>
          <a:bodyPr/>
          <a:lstStyle/>
          <a:p>
            <a:r>
              <a:rPr lang="en-GB" dirty="0"/>
              <a:t>IEEE-SA central desktop site  tour of the facilities</a:t>
            </a:r>
          </a:p>
          <a:p>
            <a:r>
              <a:rPr lang="en-US" dirty="0">
                <a:hlinkClick r:id="rId2"/>
              </a:rPr>
              <a:t>https://ieee-sa.centraldesktop.com/802-11editorial/</a:t>
            </a:r>
            <a:endParaRPr lang="en-US" dirty="0"/>
          </a:p>
          <a:p>
            <a:r>
              <a:rPr lang="en-US" dirty="0"/>
              <a:t>Also used to share emails and large files</a:t>
            </a:r>
          </a:p>
        </p:txBody>
      </p:sp>
      <p:sp>
        <p:nvSpPr>
          <p:cNvPr id="4" name="Date Placeholder 3"/>
          <p:cNvSpPr>
            <a:spLocks noGrp="1"/>
          </p:cNvSpPr>
          <p:nvPr>
            <p:ph type="dt" sz="half" idx="10"/>
          </p:nvPr>
        </p:nvSpPr>
        <p:spPr/>
        <p:txBody>
          <a:bodyPr/>
          <a:lstStyle/>
          <a:p>
            <a:pPr>
              <a:defRPr/>
            </a:pPr>
            <a:r>
              <a:rPr lang="en-US"/>
              <a:t>Jan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21</a:t>
            </a:fld>
            <a:endParaRPr lang="en-US"/>
          </a:p>
        </p:txBody>
      </p:sp>
    </p:spTree>
    <p:extLst>
      <p:ext uri="{BB962C8B-B14F-4D97-AF65-F5344CB8AC3E}">
        <p14:creationId xmlns:p14="http://schemas.microsoft.com/office/powerpoint/2010/main" val="1467911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a:t>Jan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42901548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Backup practices</a:t>
            </a:r>
          </a:p>
        </p:txBody>
      </p:sp>
      <p:sp>
        <p:nvSpPr>
          <p:cNvPr id="3" name="Content Placeholder 2"/>
          <p:cNvSpPr>
            <a:spLocks noGrp="1"/>
          </p:cNvSpPr>
          <p:nvPr>
            <p:ph idx="1"/>
          </p:nvPr>
        </p:nvSpPr>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p>
        </p:txBody>
      </p:sp>
      <p:sp>
        <p:nvSpPr>
          <p:cNvPr id="4" name="Date Placeholder 3"/>
          <p:cNvSpPr>
            <a:spLocks noGrp="1"/>
          </p:cNvSpPr>
          <p:nvPr>
            <p:ph type="dt" sz="half" idx="10"/>
          </p:nvPr>
        </p:nvSpPr>
        <p:spPr/>
        <p:txBody>
          <a:bodyPr/>
          <a:lstStyle/>
          <a:p>
            <a:pPr>
              <a:defRPr/>
            </a:pPr>
            <a:r>
              <a:rPr lang="en-US"/>
              <a:t>Jan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23</a:t>
            </a:fld>
            <a:endParaRPr lang="en-US"/>
          </a:p>
        </p:txBody>
      </p:sp>
    </p:spTree>
    <p:extLst>
      <p:ext uri="{BB962C8B-B14F-4D97-AF65-F5344CB8AC3E}">
        <p14:creationId xmlns:p14="http://schemas.microsoft.com/office/powerpoint/2010/main" val="7366315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t>MIB style, Visio and Frame practices</a:t>
            </a:r>
            <a:br>
              <a:rPr lang="en-US"/>
            </a:br>
            <a:endParaRPr lang="en-US"/>
          </a:p>
        </p:txBody>
      </p:sp>
      <p:sp>
        <p:nvSpPr>
          <p:cNvPr id="32771" name="Content Placeholder 2"/>
          <p:cNvSpPr>
            <a:spLocks noGrp="1"/>
          </p:cNvSpPr>
          <p:nvPr>
            <p:ph idx="1"/>
          </p:nvPr>
        </p:nvSpPr>
        <p:spPr>
          <a:xfrm>
            <a:off x="685800" y="1524000"/>
            <a:ext cx="7772400" cy="4953000"/>
          </a:xfrm>
        </p:spPr>
        <p:txBody>
          <a:bodyPr/>
          <a:lstStyle/>
          <a:p>
            <a:r>
              <a:rPr lang="en-GB" sz="2000" dirty="0"/>
              <a:t>I’m going to suggest going forward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rgbClr val="FF0000"/>
                </a:solidFill>
              </a:rPr>
              <a:t>Two ways to format a figure &amp; its caption in frame:</a:t>
            </a:r>
            <a:endParaRPr lang="en-US" sz="2000" dirty="0">
              <a:solidFill>
                <a:srgbClr val="FF0000"/>
              </a:solidFill>
            </a:endParaRPr>
          </a:p>
          <a:p>
            <a:pPr lvl="1"/>
            <a:r>
              <a:rPr lang="en-GB" sz="1600" dirty="0">
                <a:solidFill>
                  <a:srgbClr val="FF0000"/>
                </a:solidFill>
              </a:rPr>
              <a:t>Insert a table.  Insert anchored frame inside table cell to hold graphics.  Use table caption as figure caption.</a:t>
            </a:r>
            <a:endParaRPr lang="en-US" sz="1600" dirty="0">
              <a:solidFill>
                <a:srgbClr val="FF0000"/>
              </a:solidFill>
            </a:endParaRPr>
          </a:p>
          <a:p>
            <a:pPr lvl="1"/>
            <a:r>
              <a:rPr lang="en-GB" sz="1600" dirty="0">
                <a:solidFill>
                  <a:srgbClr val="FF0000"/>
                </a:solidFill>
              </a:rPr>
              <a:t>Insert an anchored frame.  Insert caption inside a text frame inside the anchored frame.  Insert graphics inside the anchored frame.</a:t>
            </a:r>
            <a:endParaRPr lang="en-US" sz="1600" dirty="0">
              <a:solidFill>
                <a:srgbClr val="FF0000"/>
              </a:solidFill>
            </a:endParaRPr>
          </a:p>
          <a:p>
            <a:r>
              <a:rPr lang="en-GB" sz="2000" dirty="0"/>
              <a:t> Keep embedded figures using </a:t>
            </a:r>
            <a:r>
              <a:rPr lang="en-GB" sz="2000" dirty="0" err="1"/>
              <a:t>visio</a:t>
            </a:r>
            <a:r>
              <a:rPr lang="en-GB" sz="2000" dirty="0"/>
              <a:t> as long as possible</a:t>
            </a:r>
            <a:endParaRPr lang="en-US" sz="2000" dirty="0"/>
          </a:p>
          <a:p>
            <a:pPr lvl="1"/>
            <a:r>
              <a:rPr lang="en-GB" sz="1800" dirty="0"/>
              <a:t>Near the end of sponsor ballot,  turn these all into .</a:t>
            </a:r>
            <a:r>
              <a:rPr lang="en-GB" sz="1800" dirty="0" err="1"/>
              <a:t>wmf</a:t>
            </a:r>
            <a:r>
              <a:rPr lang="en-GB" sz="1800" dirty="0"/>
              <a:t> (windows meta file) format files (you can do this from </a:t>
            </a:r>
            <a:r>
              <a:rPr lang="en-GB" sz="1800" dirty="0" err="1"/>
              <a:t>visio</a:t>
            </a:r>
            <a:r>
              <a:rPr lang="en-GB" sz="1800" dirty="0"/>
              <a:t> using “save as”).   Keep separate files for the .</a:t>
            </a:r>
            <a:r>
              <a:rPr lang="en-GB" sz="1800" dirty="0" err="1"/>
              <a:t>vsd</a:t>
            </a:r>
            <a:r>
              <a:rPr lang="en-GB" sz="1800" dirty="0"/>
              <a:t> source and the .</a:t>
            </a:r>
            <a:r>
              <a:rPr lang="en-GB" sz="1800" dirty="0" err="1"/>
              <a:t>wmf</a:t>
            </a:r>
            <a:r>
              <a:rPr lang="en-GB" sz="1800" dirty="0"/>
              <a:t> file that is linked to from frame. There is likelihood we should use .</a:t>
            </a:r>
            <a:r>
              <a:rPr lang="en-GB" sz="1800" dirty="0" err="1"/>
              <a:t>emf</a:t>
            </a:r>
            <a:endParaRPr lang="en-GB" sz="1800" dirty="0"/>
          </a:p>
          <a:p>
            <a:r>
              <a:rPr lang="en-GB" sz="2000" dirty="0"/>
              <a:t>Frame templates for 11aa, 11ac, 11af</a:t>
            </a:r>
          </a:p>
        </p:txBody>
      </p:sp>
      <p:sp>
        <p:nvSpPr>
          <p:cNvPr id="32772" name="Date Placeholder 3"/>
          <p:cNvSpPr>
            <a:spLocks noGrp="1"/>
          </p:cNvSpPr>
          <p:nvPr>
            <p:ph type="dt" sz="quarter" idx="10"/>
          </p:nvPr>
        </p:nvSpPr>
        <p:spPr>
          <a:noFill/>
        </p:spPr>
        <p:txBody>
          <a:bodyPr/>
          <a:lstStyle/>
          <a:p>
            <a:r>
              <a:rPr lang="en-US"/>
              <a:t>Jan 2017</a:t>
            </a:r>
          </a:p>
        </p:txBody>
      </p:sp>
      <p:sp>
        <p:nvSpPr>
          <p:cNvPr id="32773" name="Footer Placeholder 4"/>
          <p:cNvSpPr>
            <a:spLocks noGrp="1"/>
          </p:cNvSpPr>
          <p:nvPr>
            <p:ph type="ftr" sz="quarter" idx="11"/>
          </p:nvPr>
        </p:nvSpPr>
        <p:spPr>
          <a:noFill/>
        </p:spPr>
        <p:txBody>
          <a:bodyPr/>
          <a:lstStyle/>
          <a:p>
            <a:r>
              <a:rPr lang="en-US"/>
              <a:t>Peter Ecclesine (Self)</a:t>
            </a:r>
          </a:p>
        </p:txBody>
      </p:sp>
      <p:sp>
        <p:nvSpPr>
          <p:cNvPr id="32774" name="Slide Number Placeholder 5"/>
          <p:cNvSpPr>
            <a:spLocks noGrp="1"/>
          </p:cNvSpPr>
          <p:nvPr>
            <p:ph type="sldNum" sz="quarter" idx="12"/>
          </p:nvPr>
        </p:nvSpPr>
        <p:spPr>
          <a:noFill/>
        </p:spPr>
        <p:txBody>
          <a:bodyPr/>
          <a:lstStyle/>
          <a:p>
            <a:r>
              <a:rPr lang="en-US"/>
              <a:t>Slide </a:t>
            </a:r>
            <a:fld id="{B6A5EF2C-B352-4DCD-8AF4-06278E96712B}" type="slidenum">
              <a:rPr lang="en-US" smtClean="0"/>
              <a:pPr/>
              <a:t>24</a:t>
            </a:fld>
            <a:endParaRPr lang="en-US"/>
          </a:p>
        </p:txBody>
      </p:sp>
    </p:spTree>
    <p:extLst>
      <p:ext uri="{BB962C8B-B14F-4D97-AF65-F5344CB8AC3E}">
        <p14:creationId xmlns:p14="http://schemas.microsoft.com/office/powerpoint/2010/main" val="3376640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prepare a MIB</a:t>
            </a:r>
          </a:p>
        </p:txBody>
      </p:sp>
      <p:sp>
        <p:nvSpPr>
          <p:cNvPr id="3" name="Content Placeholder 2"/>
          <p:cNvSpPr>
            <a:spLocks noGrp="1"/>
          </p:cNvSpPr>
          <p:nvPr>
            <p:ph idx="1"/>
          </p:nvPr>
        </p:nvSpPr>
        <p:spPr>
          <a:xfrm>
            <a:off x="762000" y="1676400"/>
            <a:ext cx="7772400" cy="4114800"/>
          </a:xfrm>
        </p:spPr>
        <p:txBody>
          <a:bodyPr/>
          <a:lstStyle/>
          <a:p>
            <a:r>
              <a:rPr lang="en-GB" sz="2000" dirty="0"/>
              <a:t>1.       Extract your  MIB</a:t>
            </a:r>
            <a:endParaRPr lang="en-US" sz="2000" dirty="0"/>
          </a:p>
          <a:p>
            <a:r>
              <a:rPr lang="en-GB" sz="2000" dirty="0"/>
              <a:t>2.       Strip any non-7-bit ASCII chars</a:t>
            </a:r>
            <a:endParaRPr lang="en-US" sz="2000" dirty="0"/>
          </a:p>
          <a:p>
            <a:r>
              <a:rPr lang="en-GB" sz="2000" dirty="0"/>
              <a:t>3.       Edit merge it with MIB from </a:t>
            </a:r>
            <a:r>
              <a:rPr lang="en-GB" sz="2000" dirty="0" err="1"/>
              <a:t>REVmc</a:t>
            </a:r>
            <a:r>
              <a:rPr lang="en-GB" sz="2000" dirty="0"/>
              <a:t>,  and ideally your amendment precursors</a:t>
            </a:r>
          </a:p>
          <a:p>
            <a:pPr lvl="1"/>
            <a:r>
              <a:rPr lang="en-GB" sz="1800" dirty="0"/>
              <a:t>Text version of MIB is available (mcD5.4, ahD4.0, aiD4.0, aqD4.2)</a:t>
            </a:r>
            <a:endParaRPr lang="en-US" sz="1800" dirty="0"/>
          </a:p>
          <a:p>
            <a:r>
              <a:rPr lang="en-GB" sz="2000" dirty="0"/>
              <a:t>4.       Run through MIB lint tool (see Annex C in </a:t>
            </a:r>
            <a:r>
              <a:rPr lang="en-GB" sz="2000" dirty="0" err="1"/>
              <a:t>REVmc</a:t>
            </a:r>
            <a:r>
              <a:rPr lang="en-GB" sz="2000" dirty="0"/>
              <a:t> for link)</a:t>
            </a:r>
            <a:endParaRPr lang="en-US" sz="2000" dirty="0"/>
          </a:p>
          <a:p>
            <a:r>
              <a:rPr lang="en-GB" sz="2000" dirty="0"/>
              <a:t>5.       Fix any errors in the </a:t>
            </a:r>
            <a:r>
              <a:rPr lang="en-GB" sz="2000" dirty="0" err="1"/>
              <a:t>ascii</a:t>
            </a:r>
            <a:r>
              <a:rPr lang="en-GB" sz="2000" dirty="0"/>
              <a:t> file</a:t>
            </a:r>
            <a:endParaRPr lang="en-US" sz="2000" dirty="0"/>
          </a:p>
          <a:p>
            <a:r>
              <a:rPr lang="en-GB" sz="2000" dirty="0"/>
              <a:t>6.       Do a diff of original (you did keep that didn’t you!) and good </a:t>
            </a:r>
            <a:r>
              <a:rPr lang="en-GB" sz="2000" dirty="0" err="1"/>
              <a:t>ascii</a:t>
            </a:r>
            <a:r>
              <a:rPr lang="en-GB" sz="2000" dirty="0"/>
              <a:t> file</a:t>
            </a:r>
            <a:endParaRPr lang="en-US" sz="2000" dirty="0"/>
          </a:p>
          <a:p>
            <a:r>
              <a:rPr lang="en-GB" sz="2000" dirty="0"/>
              <a:t>7.       Propagate those changes manually into your Annex C.</a:t>
            </a:r>
            <a:endParaRPr lang="en-US" sz="2000" dirty="0"/>
          </a:p>
          <a:p>
            <a:endParaRPr lang="en-US" dirty="0"/>
          </a:p>
        </p:txBody>
      </p:sp>
      <p:sp>
        <p:nvSpPr>
          <p:cNvPr id="4" name="Date Placeholder 3"/>
          <p:cNvSpPr>
            <a:spLocks noGrp="1"/>
          </p:cNvSpPr>
          <p:nvPr>
            <p:ph type="dt" sz="half" idx="10"/>
          </p:nvPr>
        </p:nvSpPr>
        <p:spPr/>
        <p:txBody>
          <a:bodyPr/>
          <a:lstStyle/>
          <a:p>
            <a:pPr>
              <a:defRPr/>
            </a:pPr>
            <a:r>
              <a:rPr lang="en-US"/>
              <a:t>Jan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25</a:t>
            </a:fld>
            <a:endParaRPr lang="en-US"/>
          </a:p>
        </p:txBody>
      </p:sp>
    </p:spTree>
    <p:extLst>
      <p:ext uri="{BB962C8B-B14F-4D97-AF65-F5344CB8AC3E}">
        <p14:creationId xmlns:p14="http://schemas.microsoft.com/office/powerpoint/2010/main" val="10546693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t>Two Technical Editors</a:t>
            </a:r>
          </a:p>
        </p:txBody>
      </p:sp>
      <p:sp>
        <p:nvSpPr>
          <p:cNvPr id="34819" name="Content Placeholder 2"/>
          <p:cNvSpPr>
            <a:spLocks noGrp="1"/>
          </p:cNvSpPr>
          <p:nvPr>
            <p:ph idx="1"/>
          </p:nvPr>
        </p:nvSpPr>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34820" name="Date Placeholder 3"/>
          <p:cNvSpPr>
            <a:spLocks noGrp="1"/>
          </p:cNvSpPr>
          <p:nvPr>
            <p:ph type="dt" sz="quarter" idx="10"/>
          </p:nvPr>
        </p:nvSpPr>
        <p:spPr>
          <a:noFill/>
        </p:spPr>
        <p:txBody>
          <a:bodyPr/>
          <a:lstStyle/>
          <a:p>
            <a:r>
              <a:rPr lang="en-US"/>
              <a:t>Jan 2017</a:t>
            </a:r>
          </a:p>
        </p:txBody>
      </p:sp>
      <p:sp>
        <p:nvSpPr>
          <p:cNvPr id="34821" name="Footer Placeholder 4"/>
          <p:cNvSpPr>
            <a:spLocks noGrp="1"/>
          </p:cNvSpPr>
          <p:nvPr>
            <p:ph type="ftr" sz="quarter" idx="11"/>
          </p:nvPr>
        </p:nvSpPr>
        <p:spPr>
          <a:noFill/>
        </p:spPr>
        <p:txBody>
          <a:bodyPr/>
          <a:lstStyle/>
          <a:p>
            <a:r>
              <a:rPr lang="en-US"/>
              <a:t>Peter Ecclesine (Self)</a:t>
            </a:r>
          </a:p>
        </p:txBody>
      </p:sp>
      <p:sp>
        <p:nvSpPr>
          <p:cNvPr id="34822" name="Slide Number Placeholder 5"/>
          <p:cNvSpPr>
            <a:spLocks noGrp="1"/>
          </p:cNvSpPr>
          <p:nvPr>
            <p:ph type="sldNum" sz="quarter" idx="12"/>
          </p:nvPr>
        </p:nvSpPr>
        <p:spPr>
          <a:noFill/>
        </p:spPr>
        <p:txBody>
          <a:bodyPr/>
          <a:lstStyle/>
          <a:p>
            <a:r>
              <a:rPr lang="en-US"/>
              <a:t>Slide </a:t>
            </a:r>
            <a:fld id="{A58554DE-B085-48F8-9ABE-F6BC00DD07E3}" type="slidenum">
              <a:rPr lang="en-US" smtClean="0"/>
              <a:pPr/>
              <a:t>26</a:t>
            </a:fld>
            <a:endParaRPr lang="en-US"/>
          </a:p>
        </p:txBody>
      </p:sp>
    </p:spTree>
    <p:extLst>
      <p:ext uri="{BB962C8B-B14F-4D97-AF65-F5344CB8AC3E}">
        <p14:creationId xmlns:p14="http://schemas.microsoft.com/office/powerpoint/2010/main" val="2452363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Pending Actions</a:t>
            </a:r>
          </a:p>
        </p:txBody>
      </p:sp>
      <p:sp>
        <p:nvSpPr>
          <p:cNvPr id="3" name="Content Placeholder 2"/>
          <p:cNvSpPr>
            <a:spLocks noGrp="1"/>
          </p:cNvSpPr>
          <p:nvPr>
            <p:ph idx="1"/>
          </p:nvPr>
        </p:nvSpPr>
        <p:spPr>
          <a:xfrm>
            <a:off x="650033" y="2044165"/>
            <a:ext cx="7772400" cy="4114800"/>
          </a:xfrm>
        </p:spPr>
        <p:txBody>
          <a:bodyPr/>
          <a:lstStyle/>
          <a:p>
            <a:pPr marL="0" indent="0">
              <a:buNone/>
            </a:pPr>
            <a:endParaRPr lang="en-US" dirty="0"/>
          </a:p>
        </p:txBody>
      </p:sp>
      <p:sp>
        <p:nvSpPr>
          <p:cNvPr id="4" name="Date Placeholder 3"/>
          <p:cNvSpPr>
            <a:spLocks noGrp="1"/>
          </p:cNvSpPr>
          <p:nvPr>
            <p:ph type="dt" sz="half" idx="10"/>
          </p:nvPr>
        </p:nvSpPr>
        <p:spPr/>
        <p:txBody>
          <a:bodyPr/>
          <a:lstStyle/>
          <a:p>
            <a:pPr>
              <a:defRPr/>
            </a:pPr>
            <a:r>
              <a:rPr lang="en-US"/>
              <a:t>Jan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27</a:t>
            </a:fld>
            <a:endParaRPr lang="en-US"/>
          </a:p>
        </p:txBody>
      </p:sp>
    </p:spTree>
    <p:extLst>
      <p:ext uri="{BB962C8B-B14F-4D97-AF65-F5344CB8AC3E}">
        <p14:creationId xmlns:p14="http://schemas.microsoft.com/office/powerpoint/2010/main" val="37623994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Backup/Background Slides</a:t>
            </a:r>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a:t>Jan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28</a:t>
            </a:fld>
            <a:endParaRPr lang="en-US"/>
          </a:p>
        </p:txBody>
      </p:sp>
    </p:spTree>
    <p:extLst>
      <p:ext uri="{BB962C8B-B14F-4D97-AF65-F5344CB8AC3E}">
        <p14:creationId xmlns:p14="http://schemas.microsoft.com/office/powerpoint/2010/main" val="31943676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t>Editors page</a:t>
            </a:r>
          </a:p>
        </p:txBody>
      </p:sp>
      <p:sp>
        <p:nvSpPr>
          <p:cNvPr id="27651" name="Content Placeholder 2"/>
          <p:cNvSpPr>
            <a:spLocks noGrp="1"/>
          </p:cNvSpPr>
          <p:nvPr>
            <p:ph idx="1"/>
          </p:nvPr>
        </p:nvSpPr>
        <p:spPr/>
        <p:txBody>
          <a:bodyPr/>
          <a:lstStyle/>
          <a:p>
            <a:r>
              <a:rPr lang="en-US" u="sng" dirty="0">
                <a:hlinkClick r:id="rId2"/>
              </a:rPr>
              <a:t>http://www.ieee802.org/11/editor_resources.html</a:t>
            </a:r>
            <a:endParaRPr lang="en-US" u="sng" dirty="0"/>
          </a:p>
          <a:p>
            <a:r>
              <a:rPr lang="en-US" b="0" dirty="0"/>
              <a:t>Comments or changes? Perhaps an online wiki?</a:t>
            </a:r>
          </a:p>
          <a:p>
            <a:r>
              <a:rPr lang="en-US" b="0" dirty="0"/>
              <a:t>Volunteers sought to improve this state.</a:t>
            </a:r>
          </a:p>
        </p:txBody>
      </p:sp>
      <p:sp>
        <p:nvSpPr>
          <p:cNvPr id="27652" name="Date Placeholder 3"/>
          <p:cNvSpPr>
            <a:spLocks noGrp="1"/>
          </p:cNvSpPr>
          <p:nvPr>
            <p:ph type="dt" sz="quarter" idx="10"/>
          </p:nvPr>
        </p:nvSpPr>
        <p:spPr>
          <a:noFill/>
        </p:spPr>
        <p:txBody>
          <a:bodyPr/>
          <a:lstStyle/>
          <a:p>
            <a:r>
              <a:rPr lang="en-US"/>
              <a:t>Jan 2017</a:t>
            </a:r>
          </a:p>
        </p:txBody>
      </p:sp>
      <p:sp>
        <p:nvSpPr>
          <p:cNvPr id="27653" name="Footer Placeholder 4"/>
          <p:cNvSpPr>
            <a:spLocks noGrp="1"/>
          </p:cNvSpPr>
          <p:nvPr>
            <p:ph type="ftr" sz="quarter" idx="11"/>
          </p:nvPr>
        </p:nvSpPr>
        <p:spPr>
          <a:noFill/>
        </p:spPr>
        <p:txBody>
          <a:bodyPr/>
          <a:lstStyle/>
          <a:p>
            <a:r>
              <a:rPr lang="en-US"/>
              <a:t>Peter Ecclesine (Self)</a:t>
            </a:r>
          </a:p>
        </p:txBody>
      </p:sp>
      <p:sp>
        <p:nvSpPr>
          <p:cNvPr id="27654" name="Slide Number Placeholder 5"/>
          <p:cNvSpPr>
            <a:spLocks noGrp="1"/>
          </p:cNvSpPr>
          <p:nvPr>
            <p:ph type="sldNum" sz="quarter" idx="12"/>
          </p:nvPr>
        </p:nvSpPr>
        <p:spPr>
          <a:noFill/>
        </p:spPr>
        <p:txBody>
          <a:bodyPr/>
          <a:lstStyle/>
          <a:p>
            <a:r>
              <a:rPr lang="en-US"/>
              <a:t>Slide </a:t>
            </a:r>
            <a:fld id="{4A7343D4-A490-4C6E-ADC9-8805142B12B2}" type="slidenum">
              <a:rPr lang="en-US" smtClean="0"/>
              <a:pPr/>
              <a:t>29</a:t>
            </a:fld>
            <a:endParaRPr lang="en-US"/>
          </a:p>
        </p:txBody>
      </p:sp>
    </p:spTree>
    <p:extLst>
      <p:ext uri="{BB962C8B-B14F-4D97-AF65-F5344CB8AC3E}">
        <p14:creationId xmlns:p14="http://schemas.microsoft.com/office/powerpoint/2010/main" val="613684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a:t>Slide </a:t>
            </a:r>
            <a:fld id="{A9C0966F-FF4E-453D-A652-D2F3414DF627}" type="slidenum">
              <a:rPr lang="en-US" smtClean="0"/>
              <a:pPr/>
              <a:t>3</a:t>
            </a:fld>
            <a:endParaRPr lang="en-US"/>
          </a:p>
        </p:txBody>
      </p:sp>
      <p:sp>
        <p:nvSpPr>
          <p:cNvPr id="17411" name="Rectangle 2"/>
          <p:cNvSpPr>
            <a:spLocks noGrp="1" noChangeArrowheads="1"/>
          </p:cNvSpPr>
          <p:nvPr>
            <p:ph type="title"/>
          </p:nvPr>
        </p:nvSpPr>
        <p:spPr>
          <a:xfrm>
            <a:off x="685800" y="685800"/>
            <a:ext cx="7772400" cy="685800"/>
          </a:xfrm>
        </p:spPr>
        <p:txBody>
          <a:bodyPr/>
          <a:lstStyle/>
          <a:p>
            <a:r>
              <a:rPr lang="en-US" dirty="0"/>
              <a:t>Agenda for 2017-01-17</a:t>
            </a:r>
          </a:p>
        </p:txBody>
      </p:sp>
      <p:sp>
        <p:nvSpPr>
          <p:cNvPr id="17412" name="Rectangle 3"/>
          <p:cNvSpPr>
            <a:spLocks noGrp="1" noChangeArrowheads="1"/>
          </p:cNvSpPr>
          <p:nvPr>
            <p:ph type="body" idx="1"/>
          </p:nvPr>
        </p:nvSpPr>
        <p:spPr>
          <a:xfrm>
            <a:off x="609600" y="1676400"/>
            <a:ext cx="7772400" cy="4343400"/>
          </a:xfrm>
        </p:spPr>
        <p:txBody>
          <a:bodyPr/>
          <a:lstStyle/>
          <a:p>
            <a:r>
              <a:rPr lang="en-US" dirty="0"/>
              <a:t>Roll Call / Contacts / Reflector</a:t>
            </a:r>
          </a:p>
          <a:p>
            <a:r>
              <a:rPr lang="en-US" dirty="0"/>
              <a:t>Go round table and get brief status report</a:t>
            </a:r>
          </a:p>
          <a:p>
            <a:r>
              <a:rPr lang="en-US" dirty="0"/>
              <a:t>Review publication process of 11ah and 11ai</a:t>
            </a:r>
          </a:p>
          <a:p>
            <a:r>
              <a:rPr lang="en-US" dirty="0"/>
              <a:t>ANA Status / Process / What is administered</a:t>
            </a:r>
          </a:p>
          <a:p>
            <a:r>
              <a:rPr lang="en-US" dirty="0"/>
              <a:t>Numbering Alignment process / Spreadsheet</a:t>
            </a:r>
          </a:p>
          <a:p>
            <a:r>
              <a:rPr lang="en-US" dirty="0"/>
              <a:t>802.11 Mandatory Draft Review before SB</a:t>
            </a:r>
          </a:p>
          <a:p>
            <a:r>
              <a:rPr lang="en-US" dirty="0"/>
              <a:t>Review MDR for 802.11ak</a:t>
            </a:r>
          </a:p>
          <a:p>
            <a:r>
              <a:rPr lang="en-US" dirty="0"/>
              <a:t>New amendment style review</a:t>
            </a:r>
          </a:p>
          <a:p>
            <a:r>
              <a:rPr lang="en-US" dirty="0"/>
              <a:t>WG Style Guide for 802.11 09/1034r11</a:t>
            </a:r>
          </a:p>
          <a:p>
            <a:r>
              <a:rPr lang="en-US" dirty="0"/>
              <a:t>Additional discussion topics</a:t>
            </a:r>
          </a:p>
          <a:p>
            <a:pPr>
              <a:buFontTx/>
              <a:buNone/>
            </a:pPr>
            <a:endParaRPr lang="en-US" dirty="0"/>
          </a:p>
        </p:txBody>
      </p:sp>
      <p:sp>
        <p:nvSpPr>
          <p:cNvPr id="17413" name="Footer Placeholder 5"/>
          <p:cNvSpPr>
            <a:spLocks noGrp="1"/>
          </p:cNvSpPr>
          <p:nvPr>
            <p:ph type="ftr" sz="quarter" idx="11"/>
          </p:nvPr>
        </p:nvSpPr>
        <p:spPr>
          <a:noFill/>
        </p:spPr>
        <p:txBody>
          <a:bodyPr/>
          <a:lstStyle/>
          <a:p>
            <a:r>
              <a:rPr lang="en-US"/>
              <a:t>Peter Ecclesine (Self)</a:t>
            </a:r>
          </a:p>
        </p:txBody>
      </p:sp>
      <p:sp>
        <p:nvSpPr>
          <p:cNvPr id="17414" name="Date Placeholder 5"/>
          <p:cNvSpPr>
            <a:spLocks noGrp="1"/>
          </p:cNvSpPr>
          <p:nvPr>
            <p:ph type="dt" sz="quarter" idx="10"/>
          </p:nvPr>
        </p:nvSpPr>
        <p:spPr>
          <a:noFill/>
        </p:spPr>
        <p:txBody>
          <a:bodyPr/>
          <a:lstStyle/>
          <a:p>
            <a:r>
              <a:rPr lang="en-US"/>
              <a:t>Jan 2017</a:t>
            </a:r>
          </a:p>
        </p:txBody>
      </p:sp>
    </p:spTree>
    <p:extLst>
      <p:ext uri="{BB962C8B-B14F-4D97-AF65-F5344CB8AC3E}">
        <p14:creationId xmlns:p14="http://schemas.microsoft.com/office/powerpoint/2010/main" val="17443330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amendment style discussion</a:t>
            </a:r>
          </a:p>
        </p:txBody>
      </p:sp>
      <p:sp>
        <p:nvSpPr>
          <p:cNvPr id="3" name="Content Placeholder 2"/>
          <p:cNvSpPr>
            <a:spLocks noGrp="1"/>
          </p:cNvSpPr>
          <p:nvPr>
            <p:ph idx="1"/>
          </p:nvPr>
        </p:nvSpPr>
        <p:spPr/>
        <p:txBody>
          <a:bodyPr/>
          <a:lstStyle/>
          <a:p>
            <a:r>
              <a:rPr lang="en-US" dirty="0"/>
              <a:t>802.11-16-0035-00  January Strawpoll#1 12-0-0</a:t>
            </a:r>
          </a:p>
          <a:p>
            <a:r>
              <a:rPr lang="en-US" dirty="0"/>
              <a:t>Robert Stacey volunteers to have 11ax try the new MAC style. Changes in control frames in multi-user behavior.</a:t>
            </a:r>
          </a:p>
          <a:p>
            <a:r>
              <a:rPr lang="en-US" dirty="0"/>
              <a:t>D0.1 clause 25 is HE MAC behavior modifying clauses 10 and 11; clause 26 is HE PHY behavior. </a:t>
            </a:r>
          </a:p>
          <a:p>
            <a:r>
              <a:rPr lang="en-US" dirty="0"/>
              <a:t>Comments on the new style are mixed. </a:t>
            </a:r>
          </a:p>
        </p:txBody>
      </p:sp>
      <p:sp>
        <p:nvSpPr>
          <p:cNvPr id="4" name="Date Placeholder 3"/>
          <p:cNvSpPr>
            <a:spLocks noGrp="1"/>
          </p:cNvSpPr>
          <p:nvPr>
            <p:ph type="dt" sz="half" idx="10"/>
          </p:nvPr>
        </p:nvSpPr>
        <p:spPr/>
        <p:txBody>
          <a:bodyPr/>
          <a:lstStyle/>
          <a:p>
            <a:pPr>
              <a:defRPr/>
            </a:pPr>
            <a:r>
              <a:rPr lang="en-US"/>
              <a:t>Jan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30</a:t>
            </a:fld>
            <a:endParaRPr lang="en-US"/>
          </a:p>
        </p:txBody>
      </p:sp>
    </p:spTree>
    <p:extLst>
      <p:ext uri="{BB962C8B-B14F-4D97-AF65-F5344CB8AC3E}">
        <p14:creationId xmlns:p14="http://schemas.microsoft.com/office/powerpoint/2010/main" val="656284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a:t>Slide </a:t>
            </a:r>
            <a:fld id="{47E796F5-5253-41EA-82B0-28826C328533}" type="slidenum">
              <a:rPr lang="en-US" smtClean="0"/>
              <a:pPr/>
              <a:t>4</a:t>
            </a:fld>
            <a:endParaRPr lang="en-US"/>
          </a:p>
        </p:txBody>
      </p:sp>
      <p:sp>
        <p:nvSpPr>
          <p:cNvPr id="18435" name="Rectangle 2"/>
          <p:cNvSpPr>
            <a:spLocks noGrp="1" noChangeArrowheads="1"/>
          </p:cNvSpPr>
          <p:nvPr>
            <p:ph type="title"/>
          </p:nvPr>
        </p:nvSpPr>
        <p:spPr>
          <a:xfrm>
            <a:off x="685800" y="381000"/>
            <a:ext cx="7772400" cy="1066800"/>
          </a:xfrm>
        </p:spPr>
        <p:txBody>
          <a:bodyPr/>
          <a:lstStyle/>
          <a:p>
            <a:r>
              <a:rPr lang="en-US" dirty="0"/>
              <a:t>Roll Call – 2017-01-17</a:t>
            </a:r>
          </a:p>
        </p:txBody>
      </p:sp>
      <p:sp>
        <p:nvSpPr>
          <p:cNvPr id="18436" name="Rectangle 3"/>
          <p:cNvSpPr>
            <a:spLocks noGrp="1" noChangeArrowheads="1"/>
          </p:cNvSpPr>
          <p:nvPr>
            <p:ph type="body" idx="1"/>
          </p:nvPr>
        </p:nvSpPr>
        <p:spPr>
          <a:xfrm>
            <a:off x="685800" y="1143000"/>
            <a:ext cx="7772400" cy="5715000"/>
          </a:xfrm>
        </p:spPr>
        <p:txBody>
          <a:bodyPr/>
          <a:lstStyle/>
          <a:p>
            <a:pPr>
              <a:lnSpc>
                <a:spcPct val="80000"/>
              </a:lnSpc>
              <a:defRPr/>
            </a:pPr>
            <a:r>
              <a:rPr lang="en-US" sz="1400" dirty="0"/>
              <a:t>802.11 Editor’s Present</a:t>
            </a:r>
          </a:p>
          <a:p>
            <a:pPr lvl="1">
              <a:lnSpc>
                <a:spcPct val="80000"/>
              </a:lnSpc>
              <a:buFontTx/>
              <a:buChar char="•"/>
              <a:defRPr/>
            </a:pPr>
            <a:r>
              <a:rPr lang="en-US" sz="1400" dirty="0"/>
              <a:t>P802.11REVmc –  Adrian Stephens, Edward Au, Emily Qi</a:t>
            </a:r>
          </a:p>
          <a:p>
            <a:pPr lvl="1">
              <a:lnSpc>
                <a:spcPct val="80000"/>
              </a:lnSpc>
              <a:buFontTx/>
              <a:buChar char="•"/>
              <a:defRPr/>
            </a:pPr>
            <a:r>
              <a:rPr lang="en-US" sz="1400" dirty="0"/>
              <a:t>P802.11ah Amendment (S1G) –Alfred </a:t>
            </a:r>
            <a:r>
              <a:rPr lang="en-US" sz="1400" dirty="0" err="1"/>
              <a:t>Asterjadhi</a:t>
            </a:r>
            <a:r>
              <a:rPr lang="en-US" sz="1400" dirty="0"/>
              <a:t>, </a:t>
            </a:r>
            <a:r>
              <a:rPr lang="en-US" sz="1400" dirty="0" err="1"/>
              <a:t>Yongho</a:t>
            </a:r>
            <a:r>
              <a:rPr lang="en-US" sz="1400" dirty="0"/>
              <a:t> </a:t>
            </a:r>
            <a:r>
              <a:rPr lang="en-US" sz="1400" dirty="0" err="1"/>
              <a:t>Seok</a:t>
            </a:r>
            <a:endParaRPr lang="en-US" sz="1400" dirty="0"/>
          </a:p>
          <a:p>
            <a:pPr lvl="1">
              <a:lnSpc>
                <a:spcPct val="80000"/>
              </a:lnSpc>
              <a:buFontTx/>
              <a:buChar char="•"/>
              <a:defRPr/>
            </a:pPr>
            <a:r>
              <a:rPr lang="en-US" sz="1400" dirty="0"/>
              <a:t>P802.11ai Amendment (FILS) – Lee Armstrong, Ping FANG</a:t>
            </a:r>
          </a:p>
          <a:p>
            <a:pPr lvl="1">
              <a:lnSpc>
                <a:spcPct val="80000"/>
              </a:lnSpc>
              <a:buFontTx/>
              <a:buChar char="•"/>
              <a:defRPr/>
            </a:pPr>
            <a:r>
              <a:rPr lang="en-US" sz="1400" dirty="0"/>
              <a:t>P802.11aj Amendment (CMMW) – </a:t>
            </a:r>
            <a:r>
              <a:rPr lang="en-US" sz="1400" dirty="0" err="1"/>
              <a:t>Jiamin</a:t>
            </a:r>
            <a:r>
              <a:rPr lang="en-US" sz="1400" dirty="0"/>
              <a:t> CHEN, </a:t>
            </a:r>
            <a:r>
              <a:rPr lang="en-US" sz="1400" dirty="0" err="1"/>
              <a:t>Shiwen</a:t>
            </a:r>
            <a:r>
              <a:rPr lang="en-US" sz="1400" dirty="0"/>
              <a:t> HE</a:t>
            </a:r>
          </a:p>
          <a:p>
            <a:pPr lvl="1">
              <a:lnSpc>
                <a:spcPct val="80000"/>
              </a:lnSpc>
              <a:buFontTx/>
              <a:buChar char="•"/>
              <a:defRPr/>
            </a:pPr>
            <a:r>
              <a:rPr lang="en-US" sz="1400" dirty="0"/>
              <a:t>P802.11ak Amendment (GLK) – Donald Eastlake</a:t>
            </a:r>
          </a:p>
          <a:p>
            <a:pPr lvl="1">
              <a:lnSpc>
                <a:spcPct val="80000"/>
              </a:lnSpc>
              <a:buFontTx/>
              <a:buChar char="•"/>
              <a:defRPr/>
            </a:pPr>
            <a:r>
              <a:rPr lang="en-US" sz="1400" dirty="0"/>
              <a:t>P802.11aq Amendment (PAD) – Lee Armstrong</a:t>
            </a:r>
          </a:p>
          <a:p>
            <a:pPr lvl="1">
              <a:lnSpc>
                <a:spcPct val="80000"/>
              </a:lnSpc>
              <a:buFontTx/>
              <a:buChar char="•"/>
              <a:defRPr/>
            </a:pPr>
            <a:r>
              <a:rPr lang="en-US" sz="1400" dirty="0"/>
              <a:t>P802.11ax Amendment (HEW) – Robert Stacey</a:t>
            </a:r>
          </a:p>
          <a:p>
            <a:pPr lvl="1">
              <a:lnSpc>
                <a:spcPct val="80000"/>
              </a:lnSpc>
              <a:buFontTx/>
              <a:buChar char="•"/>
              <a:defRPr/>
            </a:pPr>
            <a:r>
              <a:rPr lang="en-US" sz="1400" dirty="0"/>
              <a:t>P802.11ay Amendment (NG60) – Carlos </a:t>
            </a:r>
            <a:r>
              <a:rPr lang="en-US" sz="1400" dirty="0" err="1"/>
              <a:t>Cordeiro</a:t>
            </a:r>
            <a:endParaRPr lang="en-US" sz="1400" dirty="0"/>
          </a:p>
          <a:p>
            <a:pPr lvl="1">
              <a:lnSpc>
                <a:spcPct val="80000"/>
              </a:lnSpc>
              <a:buFontTx/>
              <a:buChar char="•"/>
              <a:defRPr/>
            </a:pPr>
            <a:r>
              <a:rPr lang="en-US" sz="1400" dirty="0"/>
              <a:t>P802.11az Amendment (NGP) – Chao Chun Wang</a:t>
            </a:r>
          </a:p>
          <a:p>
            <a:pPr>
              <a:lnSpc>
                <a:spcPct val="80000"/>
              </a:lnSpc>
              <a:buFontTx/>
              <a:buNone/>
              <a:defRPr/>
            </a:pPr>
            <a:endParaRPr lang="en-US" sz="1000" dirty="0"/>
          </a:p>
          <a:p>
            <a:pPr>
              <a:lnSpc>
                <a:spcPct val="80000"/>
              </a:lnSpc>
              <a:buFont typeface="Arial" panose="020B0604020202020204" pitchFamily="34" charset="0"/>
              <a:buChar char="•"/>
              <a:defRPr/>
            </a:pPr>
            <a:r>
              <a:rPr lang="en-US" sz="1400" dirty="0"/>
              <a:t>802.11 Editor’s Not Present</a:t>
            </a:r>
          </a:p>
          <a:p>
            <a:pPr lvl="1">
              <a:lnSpc>
                <a:spcPct val="80000"/>
              </a:lnSpc>
              <a:buFont typeface="Arial" panose="020B0604020202020204" pitchFamily="34" charset="0"/>
              <a:buChar char="•"/>
              <a:defRPr/>
            </a:pPr>
            <a:endParaRPr lang="en-US" sz="1400" dirty="0"/>
          </a:p>
          <a:p>
            <a:pPr marL="342900" lvl="2" indent="0">
              <a:lnSpc>
                <a:spcPct val="80000"/>
              </a:lnSpc>
              <a:buNone/>
              <a:defRPr/>
            </a:pPr>
            <a:endParaRPr lang="en-US" sz="1000" dirty="0"/>
          </a:p>
          <a:p>
            <a:pPr>
              <a:lnSpc>
                <a:spcPct val="80000"/>
              </a:lnSpc>
              <a:defRPr/>
            </a:pPr>
            <a:r>
              <a:rPr lang="en-US" sz="1200" dirty="0"/>
              <a:t>Also present:</a:t>
            </a:r>
          </a:p>
          <a:p>
            <a:pPr lvl="1">
              <a:lnSpc>
                <a:spcPct val="80000"/>
              </a:lnSpc>
              <a:buFont typeface="Arial" panose="020B0604020202020204" pitchFamily="34" charset="0"/>
              <a:buChar char="•"/>
              <a:defRPr/>
            </a:pPr>
            <a:r>
              <a:rPr lang="en-US" sz="1100" dirty="0"/>
              <a:t>Al </a:t>
            </a:r>
            <a:r>
              <a:rPr lang="en-US" sz="1100" dirty="0" err="1"/>
              <a:t>Petrick</a:t>
            </a:r>
            <a:r>
              <a:rPr lang="en-US" sz="1100" dirty="0"/>
              <a:t>	Andy Scott	</a:t>
            </a:r>
            <a:r>
              <a:rPr lang="en-US" sz="1100" dirty="0" err="1"/>
              <a:t>Fumihide</a:t>
            </a:r>
            <a:r>
              <a:rPr lang="en-US" sz="1100" dirty="0"/>
              <a:t> Kojima	Mark Hamilton	Manish Kumar</a:t>
            </a:r>
          </a:p>
          <a:p>
            <a:pPr>
              <a:lnSpc>
                <a:spcPct val="80000"/>
              </a:lnSpc>
              <a:defRPr/>
            </a:pPr>
            <a:endParaRPr lang="en-US" sz="1200" dirty="0"/>
          </a:p>
          <a:p>
            <a:pPr>
              <a:lnSpc>
                <a:spcPct val="80000"/>
              </a:lnSpc>
              <a:defRPr/>
            </a:pPr>
            <a:r>
              <a:rPr lang="en-US" sz="1200" dirty="0"/>
              <a:t>IEEE Staff present and always welcome! </a:t>
            </a:r>
          </a:p>
          <a:p>
            <a:pPr>
              <a:lnSpc>
                <a:spcPct val="80000"/>
              </a:lnSpc>
              <a:defRPr/>
            </a:pPr>
            <a:r>
              <a:rPr lang="en-US" sz="1200" dirty="0"/>
              <a:t>IEEE, </a:t>
            </a:r>
            <a:r>
              <a:rPr lang="en-US" sz="1200" dirty="0" err="1"/>
              <a:t>Cathrine</a:t>
            </a:r>
            <a:r>
              <a:rPr lang="en-US" sz="1200" dirty="0"/>
              <a:t> Burger</a:t>
            </a:r>
          </a:p>
          <a:p>
            <a:pPr>
              <a:lnSpc>
                <a:spcPct val="80000"/>
              </a:lnSpc>
              <a:defRPr/>
            </a:pPr>
            <a:r>
              <a:rPr lang="en-US" sz="1200" dirty="0"/>
              <a:t>IEEE Staff not present and always welcome! </a:t>
            </a:r>
          </a:p>
          <a:p>
            <a:pPr marL="0" indent="0">
              <a:lnSpc>
                <a:spcPct val="80000"/>
              </a:lnSpc>
              <a:buNone/>
              <a:defRPr/>
            </a:pPr>
            <a:endParaRPr lang="en-US" sz="1200" dirty="0"/>
          </a:p>
          <a:p>
            <a:pPr>
              <a:lnSpc>
                <a:spcPct val="80000"/>
              </a:lnSpc>
              <a:defRPr/>
            </a:pPr>
            <a:r>
              <a:rPr lang="en-US" sz="1200" dirty="0"/>
              <a:t>Note: editors request that an IEEE staff member should be present at least during Plenary meetings</a:t>
            </a:r>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a:t>Peter Ecclesine (Self)</a:t>
            </a:r>
          </a:p>
        </p:txBody>
      </p:sp>
      <p:sp>
        <p:nvSpPr>
          <p:cNvPr id="18439" name="Date Placeholder 6"/>
          <p:cNvSpPr>
            <a:spLocks noGrp="1"/>
          </p:cNvSpPr>
          <p:nvPr>
            <p:ph type="dt" sz="quarter" idx="10"/>
          </p:nvPr>
        </p:nvSpPr>
        <p:spPr>
          <a:noFill/>
        </p:spPr>
        <p:txBody>
          <a:bodyPr/>
          <a:lstStyle/>
          <a:p>
            <a:r>
              <a:rPr lang="en-US"/>
              <a:t>Jan 2017</a:t>
            </a:r>
          </a:p>
        </p:txBody>
      </p:sp>
    </p:spTree>
    <p:extLst>
      <p:ext uri="{BB962C8B-B14F-4D97-AF65-F5344CB8AC3E}">
        <p14:creationId xmlns:p14="http://schemas.microsoft.com/office/powerpoint/2010/main" val="4199236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a:t>Slide </a:t>
            </a:r>
            <a:fld id="{AF256CC3-709F-4B73-B483-640656AD6A99}" type="slidenum">
              <a:rPr lang="en-US" smtClean="0"/>
              <a:pPr/>
              <a:t>5</a:t>
            </a:fld>
            <a:endParaRPr lang="en-US"/>
          </a:p>
        </p:txBody>
      </p:sp>
      <p:sp>
        <p:nvSpPr>
          <p:cNvPr id="19460" name="Rectangle 2"/>
          <p:cNvSpPr>
            <a:spLocks noGrp="1" noChangeArrowheads="1"/>
          </p:cNvSpPr>
          <p:nvPr>
            <p:ph type="title"/>
          </p:nvPr>
        </p:nvSpPr>
        <p:spPr>
          <a:xfrm>
            <a:off x="685800" y="457200"/>
            <a:ext cx="7772400" cy="1066800"/>
          </a:xfrm>
        </p:spPr>
        <p:txBody>
          <a:bodyPr/>
          <a:lstStyle/>
          <a:p>
            <a:r>
              <a:rPr lang="en-US"/>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a:t>TGmc</a:t>
            </a:r>
            <a:r>
              <a:rPr lang="en-US" sz="1600" dirty="0"/>
              <a:t> – Adrian Stephens </a:t>
            </a:r>
            <a:r>
              <a:rPr lang="en-US" sz="1600" b="0" dirty="0"/>
              <a:t>– adrian.p.stephens@ieee.org </a:t>
            </a:r>
            <a:r>
              <a:rPr lang="en-US" sz="1600" dirty="0"/>
              <a:t>, Edward Au – </a:t>
            </a:r>
            <a:r>
              <a:rPr lang="en-US" sz="1600" b="0" u="sng" dirty="0">
                <a:hlinkClick r:id="rId3"/>
              </a:rPr>
              <a:t>edward.ks.au@huawei.com</a:t>
            </a:r>
            <a:r>
              <a:rPr lang="en-US" sz="1600" dirty="0"/>
              <a:t>, Emily Qi – </a:t>
            </a:r>
            <a:r>
              <a:rPr lang="en-US" sz="1600" b="0" dirty="0">
                <a:hlinkClick r:id="rId4"/>
              </a:rPr>
              <a:t>emily.h.qi@intel.com</a:t>
            </a:r>
            <a:r>
              <a:rPr lang="en-US" sz="1600" b="0" dirty="0"/>
              <a:t> </a:t>
            </a:r>
            <a:endParaRPr lang="en-US" sz="1600" dirty="0"/>
          </a:p>
          <a:p>
            <a:r>
              <a:rPr lang="en-US" sz="1600" dirty="0" err="1"/>
              <a:t>TGah</a:t>
            </a:r>
            <a:r>
              <a:rPr lang="en-US" sz="1600" dirty="0"/>
              <a:t> – Yongho Seok </a:t>
            </a:r>
            <a:r>
              <a:rPr lang="en-US" sz="1600" b="0" dirty="0">
                <a:hlinkClick r:id="rId5"/>
              </a:rPr>
              <a:t>yongho.seok@gmail.com</a:t>
            </a:r>
            <a:r>
              <a:rPr lang="en-US" sz="1600" b="0" dirty="0"/>
              <a:t>,  </a:t>
            </a:r>
            <a:r>
              <a:rPr lang="en-US" sz="1600" dirty="0"/>
              <a:t>Alfred </a:t>
            </a:r>
            <a:r>
              <a:rPr lang="en-US" sz="1600" dirty="0" err="1"/>
              <a:t>Asterjadhi</a:t>
            </a:r>
            <a:r>
              <a:rPr lang="en-US" sz="1600" dirty="0"/>
              <a:t> – </a:t>
            </a:r>
            <a:r>
              <a:rPr lang="en-US" sz="1600" b="0" dirty="0">
                <a:hlinkClick r:id="rId6"/>
              </a:rPr>
              <a:t>aasterja@qti.qualcomm.com</a:t>
            </a:r>
            <a:r>
              <a:rPr lang="en-US" sz="1600" b="0" dirty="0"/>
              <a:t>   </a:t>
            </a:r>
          </a:p>
          <a:p>
            <a:r>
              <a:rPr lang="en-US" sz="1600" dirty="0" err="1"/>
              <a:t>TGai</a:t>
            </a:r>
            <a:r>
              <a:rPr lang="en-US" sz="1600" dirty="0"/>
              <a:t> – Lee Armstrong – </a:t>
            </a:r>
            <a:r>
              <a:rPr lang="en-US" sz="1600" b="0" dirty="0">
                <a:hlinkClick r:id="rId7"/>
              </a:rPr>
              <a:t>LRA@tiac.net</a:t>
            </a:r>
            <a:r>
              <a:rPr lang="en-US" sz="1600" b="0" dirty="0"/>
              <a:t>, </a:t>
            </a:r>
            <a:r>
              <a:rPr lang="en-US" sz="1600" dirty="0"/>
              <a:t>Ping FANG </a:t>
            </a:r>
            <a:r>
              <a:rPr lang="en-US" sz="1600" b="0" dirty="0">
                <a:hlinkClick r:id="rId8"/>
              </a:rPr>
              <a:t>Ping.FANG@huawei.com</a:t>
            </a:r>
            <a:endParaRPr lang="en-US" sz="1600" b="0" dirty="0"/>
          </a:p>
          <a:p>
            <a:r>
              <a:rPr lang="en-US" sz="1600" dirty="0" err="1"/>
              <a:t>TGaj</a:t>
            </a:r>
            <a:r>
              <a:rPr lang="en-US" sz="1600" dirty="0"/>
              <a:t> – </a:t>
            </a:r>
            <a:r>
              <a:rPr lang="en-US" sz="1600" dirty="0" err="1"/>
              <a:t>Jiamin</a:t>
            </a:r>
            <a:r>
              <a:rPr lang="en-US" sz="1600" dirty="0"/>
              <a:t> CHEN – </a:t>
            </a:r>
            <a:r>
              <a:rPr lang="en-US" sz="1600" b="0" dirty="0">
                <a:hlinkClick r:id="rId9"/>
              </a:rPr>
              <a:t>jiamin.chen@mail01.huawei.com</a:t>
            </a:r>
            <a:r>
              <a:rPr lang="en-US" sz="1600" b="0" dirty="0"/>
              <a:t> , </a:t>
            </a:r>
            <a:r>
              <a:rPr lang="en-US" sz="1600" dirty="0" err="1"/>
              <a:t>Shiwen</a:t>
            </a:r>
            <a:r>
              <a:rPr lang="en-US" sz="1600" dirty="0"/>
              <a:t> He – </a:t>
            </a:r>
            <a:r>
              <a:rPr lang="en-US" sz="1600" b="0" u="sng" dirty="0">
                <a:hlinkClick r:id="rId10"/>
              </a:rPr>
              <a:t>shiwenhe@seu.edu.cn</a:t>
            </a:r>
            <a:endParaRPr lang="en-US" sz="1600" b="0" dirty="0"/>
          </a:p>
          <a:p>
            <a:r>
              <a:rPr lang="en-US" sz="1600" dirty="0" err="1"/>
              <a:t>TGak</a:t>
            </a:r>
            <a:r>
              <a:rPr lang="en-US" sz="1600" dirty="0"/>
              <a:t> – Donald Eastlake – </a:t>
            </a:r>
            <a:r>
              <a:rPr lang="en-US" sz="1600" b="0" dirty="0">
                <a:hlinkClick r:id="rId11"/>
              </a:rPr>
              <a:t>d3e3e3@gmail.com</a:t>
            </a:r>
            <a:endParaRPr lang="en-US" sz="1600" b="0" dirty="0"/>
          </a:p>
          <a:p>
            <a:r>
              <a:rPr lang="en-US" sz="1600" dirty="0" err="1"/>
              <a:t>TGaq</a:t>
            </a:r>
            <a:r>
              <a:rPr lang="en-US" sz="1600" dirty="0"/>
              <a:t> – Lee Armstrong – </a:t>
            </a:r>
            <a:r>
              <a:rPr lang="en-US" sz="1600" b="0" dirty="0">
                <a:hlinkClick r:id="rId7"/>
              </a:rPr>
              <a:t>LRA@tiac.net</a:t>
            </a:r>
            <a:r>
              <a:rPr lang="en-US" sz="1600" b="0" dirty="0"/>
              <a:t> </a:t>
            </a:r>
          </a:p>
          <a:p>
            <a:pPr marL="342900" lvl="1" indent="-342900">
              <a:buFontTx/>
              <a:buChar char="•"/>
            </a:pPr>
            <a:r>
              <a:rPr lang="en-US" sz="1600" b="1" dirty="0" err="1"/>
              <a:t>TGax</a:t>
            </a:r>
            <a:r>
              <a:rPr lang="en-US" sz="1600" b="1" dirty="0"/>
              <a:t> – Robert Stacey </a:t>
            </a:r>
            <a:r>
              <a:rPr lang="en-US" sz="1600" dirty="0"/>
              <a:t>– </a:t>
            </a:r>
            <a:r>
              <a:rPr lang="en-US" sz="1600" dirty="0">
                <a:hlinkClick r:id="rId12"/>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13"/>
              </a:rPr>
              <a:t>carlos.cordeiro@intel.com</a:t>
            </a:r>
            <a:r>
              <a:rPr lang="en-US" sz="1600" dirty="0"/>
              <a:t>  </a:t>
            </a:r>
          </a:p>
          <a:p>
            <a:pPr marL="342900" lvl="1" indent="-342900">
              <a:buFontTx/>
              <a:buChar char="•"/>
            </a:pPr>
            <a:r>
              <a:rPr lang="en-US" sz="1600" b="1" dirty="0" err="1"/>
              <a:t>TGaz</a:t>
            </a:r>
            <a:r>
              <a:rPr lang="en-US" sz="1600" b="1" dirty="0"/>
              <a:t> – Chao Chun Wang </a:t>
            </a:r>
            <a:r>
              <a:rPr lang="en-US" sz="1600" dirty="0"/>
              <a:t>– </a:t>
            </a:r>
            <a:r>
              <a:rPr lang="en-US" sz="1600" dirty="0">
                <a:hlinkClick r:id="rId14"/>
              </a:rPr>
              <a:t>chaochun.wang@mediatek.com</a:t>
            </a:r>
            <a:r>
              <a:rPr lang="en-US" sz="1600" dirty="0"/>
              <a:t> </a:t>
            </a:r>
          </a:p>
          <a:p>
            <a:pPr marL="342900" lvl="1" indent="-342900">
              <a:buFontTx/>
              <a:buChar char="•"/>
            </a:pPr>
            <a:r>
              <a:rPr lang="en-US" sz="1600" dirty="0"/>
              <a:t>Editors Emeritus:</a:t>
            </a:r>
          </a:p>
          <a:p>
            <a:pPr lvl="1"/>
            <a:r>
              <a:rPr lang="en-US" sz="1400" dirty="0" err="1"/>
              <a:t>TGaa</a:t>
            </a:r>
            <a:r>
              <a:rPr lang="en-US" sz="1400" dirty="0"/>
              <a:t> – Alex Ashley – </a:t>
            </a:r>
            <a:r>
              <a:rPr lang="en-US" sz="1400" dirty="0">
                <a:hlinkClick r:id="rId15"/>
              </a:rPr>
              <a:t>alex.ashley@hotmail.co.uk</a:t>
            </a:r>
            <a:endParaRPr lang="en-US" sz="1400" dirty="0"/>
          </a:p>
          <a:p>
            <a:pPr lvl="1"/>
            <a:r>
              <a:rPr lang="en-US" sz="1400" dirty="0" err="1"/>
              <a:t>TGac</a:t>
            </a:r>
            <a:r>
              <a:rPr lang="en-US" sz="1400" dirty="0"/>
              <a:t> – Robert Stacey – </a:t>
            </a:r>
            <a:r>
              <a:rPr lang="en-US" sz="1400" dirty="0">
                <a:hlinkClick r:id="rId12"/>
              </a:rPr>
              <a:t>robert.stacey@intel.com</a:t>
            </a:r>
            <a:r>
              <a:rPr lang="en-US" sz="1400" dirty="0"/>
              <a:t> </a:t>
            </a:r>
          </a:p>
          <a:p>
            <a:pPr lvl="1"/>
            <a:r>
              <a:rPr lang="en-US" sz="1400" dirty="0" err="1"/>
              <a:t>TGad</a:t>
            </a:r>
            <a:r>
              <a:rPr lang="en-US" sz="1400" dirty="0"/>
              <a:t> – Carlos Cordeiro – </a:t>
            </a:r>
            <a:r>
              <a:rPr lang="en-US" sz="1400" dirty="0">
                <a:hlinkClick r:id="rId13"/>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16"/>
              </a:rPr>
              <a:t>henry@LOGOUT.COM</a:t>
            </a:r>
            <a:r>
              <a:rPr lang="en-US" sz="1400" dirty="0"/>
              <a:t> </a:t>
            </a:r>
          </a:p>
          <a:p>
            <a:pPr lvl="1"/>
            <a:r>
              <a:rPr lang="en-US" sz="1400" dirty="0" err="1"/>
              <a:t>TGaf</a:t>
            </a:r>
            <a:r>
              <a:rPr lang="en-US" sz="1400" dirty="0"/>
              <a:t> – Peter Ecclesine – </a:t>
            </a:r>
            <a:r>
              <a:rPr lang="en-US" sz="1400" dirty="0">
                <a:hlinkClick r:id="rId17"/>
              </a:rPr>
              <a:t>petere@ieee.org</a:t>
            </a:r>
            <a:r>
              <a:rPr lang="en-US" sz="1400" dirty="0"/>
              <a:t>  </a:t>
            </a:r>
          </a:p>
          <a:p>
            <a:pPr lvl="1"/>
            <a:r>
              <a:rPr lang="en-US" sz="1400" dirty="0" err="1"/>
              <a:t>TGaq</a:t>
            </a:r>
            <a:r>
              <a:rPr lang="en-US" sz="1400" dirty="0"/>
              <a:t> – Dan Gal –  </a:t>
            </a:r>
            <a:r>
              <a:rPr lang="en-US" sz="1400" dirty="0">
                <a:hlinkClick r:id="rId18"/>
              </a:rPr>
              <a:t>ddrgal@gmail.com</a:t>
            </a:r>
            <a:r>
              <a:rPr lang="en-US" sz="1400" dirty="0"/>
              <a:t> </a:t>
            </a:r>
          </a:p>
          <a:p>
            <a:pPr lvl="1"/>
            <a:endParaRPr lang="en-US" sz="1600" dirty="0"/>
          </a:p>
        </p:txBody>
      </p:sp>
      <p:sp>
        <p:nvSpPr>
          <p:cNvPr id="19462" name="Footer Placeholder 6"/>
          <p:cNvSpPr>
            <a:spLocks noGrp="1"/>
          </p:cNvSpPr>
          <p:nvPr>
            <p:ph type="ftr" sz="quarter" idx="11"/>
          </p:nvPr>
        </p:nvSpPr>
        <p:spPr>
          <a:noFill/>
        </p:spPr>
        <p:txBody>
          <a:bodyPr/>
          <a:lstStyle/>
          <a:p>
            <a:r>
              <a:rPr lang="en-US"/>
              <a:t>Peter Ecclesine (Self)</a:t>
            </a:r>
          </a:p>
        </p:txBody>
      </p:sp>
      <p:sp>
        <p:nvSpPr>
          <p:cNvPr id="19463" name="Date Placeholder 6"/>
          <p:cNvSpPr>
            <a:spLocks noGrp="1"/>
          </p:cNvSpPr>
          <p:nvPr>
            <p:ph type="dt" sz="quarter" idx="10"/>
          </p:nvPr>
        </p:nvSpPr>
        <p:spPr>
          <a:noFill/>
        </p:spPr>
        <p:txBody>
          <a:bodyPr/>
          <a:lstStyle/>
          <a:p>
            <a:r>
              <a:rPr lang="en-US"/>
              <a:t>Jan 2017</a:t>
            </a:r>
          </a:p>
        </p:txBody>
      </p:sp>
    </p:spTree>
    <p:extLst>
      <p:ext uri="{BB962C8B-B14F-4D97-AF65-F5344CB8AC3E}">
        <p14:creationId xmlns:p14="http://schemas.microsoft.com/office/powerpoint/2010/main" val="3182422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a:t>Jan 17</a:t>
            </a:r>
            <a:r>
              <a:rPr lang="en-GB" baseline="30000" dirty="0"/>
              <a:t>th</a:t>
            </a:r>
            <a:r>
              <a:rPr lang="en-GB" dirty="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1600" dirty="0" err="1"/>
              <a:t>REVmc</a:t>
            </a:r>
            <a:r>
              <a:rPr lang="en-GB" sz="1600" dirty="0"/>
              <a:t> –   </a:t>
            </a:r>
            <a:endParaRPr lang="en-GB" sz="1600" b="0" dirty="0"/>
          </a:p>
          <a:p>
            <a:r>
              <a:rPr lang="en-GB" sz="1600" dirty="0"/>
              <a:t>11ah –   </a:t>
            </a:r>
          </a:p>
          <a:p>
            <a:r>
              <a:rPr lang="en-GB" sz="1600" dirty="0"/>
              <a:t>11ai – </a:t>
            </a:r>
            <a:endParaRPr lang="en-GB" sz="1600" b="0" dirty="0"/>
          </a:p>
          <a:p>
            <a:r>
              <a:rPr lang="en-GB" sz="1600" dirty="0"/>
              <a:t>11aj – </a:t>
            </a:r>
            <a:endParaRPr lang="en-GB" sz="1600" b="0" dirty="0"/>
          </a:p>
          <a:p>
            <a:pPr lvl="0"/>
            <a:r>
              <a:rPr lang="en-GB" sz="1600" dirty="0"/>
              <a:t>11ak –</a:t>
            </a:r>
          </a:p>
          <a:p>
            <a:pPr lvl="0"/>
            <a:r>
              <a:rPr lang="en-GB" sz="1600" dirty="0"/>
              <a:t>11aq –   </a:t>
            </a:r>
          </a:p>
          <a:p>
            <a:r>
              <a:rPr lang="en-GB" sz="1600" dirty="0"/>
              <a:t>11ax </a:t>
            </a:r>
            <a:r>
              <a:rPr lang="en-US" sz="1600" dirty="0"/>
              <a:t>–</a:t>
            </a:r>
            <a:r>
              <a:rPr lang="en-GB" sz="1600" dirty="0"/>
              <a:t>  </a:t>
            </a:r>
            <a:endParaRPr lang="en-GB" sz="1600" b="0" dirty="0"/>
          </a:p>
          <a:p>
            <a:r>
              <a:rPr lang="en-GB" sz="1600" dirty="0"/>
              <a:t>11ay –  </a:t>
            </a:r>
          </a:p>
          <a:p>
            <a:r>
              <a:rPr lang="en-GB" sz="1600" dirty="0"/>
              <a:t>11az –  </a:t>
            </a:r>
          </a:p>
        </p:txBody>
      </p:sp>
      <p:sp>
        <p:nvSpPr>
          <p:cNvPr id="20484" name="Slide Number Placeholder 5"/>
          <p:cNvSpPr>
            <a:spLocks noGrp="1"/>
          </p:cNvSpPr>
          <p:nvPr>
            <p:ph type="sldNum" sz="quarter" idx="12"/>
          </p:nvPr>
        </p:nvSpPr>
        <p:spPr>
          <a:noFill/>
        </p:spPr>
        <p:txBody>
          <a:bodyPr/>
          <a:lstStyle/>
          <a:p>
            <a:r>
              <a:rPr lang="en-US"/>
              <a:t>Slide </a:t>
            </a:r>
            <a:fld id="{CBFB0970-0318-4E35-AEDF-341F41E712EB}" type="slidenum">
              <a:rPr lang="en-US" smtClean="0"/>
              <a:pPr/>
              <a:t>6</a:t>
            </a:fld>
            <a:endParaRPr lang="en-US"/>
          </a:p>
        </p:txBody>
      </p:sp>
      <p:sp>
        <p:nvSpPr>
          <p:cNvPr id="20485" name="Footer Placeholder 5"/>
          <p:cNvSpPr>
            <a:spLocks noGrp="1"/>
          </p:cNvSpPr>
          <p:nvPr>
            <p:ph type="ftr" sz="quarter" idx="11"/>
          </p:nvPr>
        </p:nvSpPr>
        <p:spPr>
          <a:noFill/>
        </p:spPr>
        <p:txBody>
          <a:bodyPr/>
          <a:lstStyle/>
          <a:p>
            <a:r>
              <a:rPr lang="en-US"/>
              <a:t>Peter Ecclesine (Self)</a:t>
            </a:r>
          </a:p>
        </p:txBody>
      </p:sp>
      <p:sp>
        <p:nvSpPr>
          <p:cNvPr id="20486" name="Date Placeholder 5"/>
          <p:cNvSpPr>
            <a:spLocks noGrp="1"/>
          </p:cNvSpPr>
          <p:nvPr>
            <p:ph type="dt" sz="quarter" idx="10"/>
          </p:nvPr>
        </p:nvSpPr>
        <p:spPr>
          <a:noFill/>
        </p:spPr>
        <p:txBody>
          <a:bodyPr/>
          <a:lstStyle/>
          <a:p>
            <a:r>
              <a:rPr lang="en-US"/>
              <a:t>Jan 2017</a:t>
            </a:r>
          </a:p>
        </p:txBody>
      </p:sp>
    </p:spTree>
    <p:extLst>
      <p:ext uri="{BB962C8B-B14F-4D97-AF65-F5344CB8AC3E}">
        <p14:creationId xmlns:p14="http://schemas.microsoft.com/office/powerpoint/2010/main" val="802192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802.11-2016 and amendment publication</a:t>
            </a:r>
          </a:p>
        </p:txBody>
      </p:sp>
      <p:sp>
        <p:nvSpPr>
          <p:cNvPr id="3" name="Content Placeholder 2"/>
          <p:cNvSpPr>
            <a:spLocks noGrp="1"/>
          </p:cNvSpPr>
          <p:nvPr>
            <p:ph idx="1"/>
          </p:nvPr>
        </p:nvSpPr>
        <p:spPr/>
        <p:txBody>
          <a:bodyPr/>
          <a:lstStyle/>
          <a:p>
            <a:r>
              <a:rPr lang="en-US" dirty="0"/>
              <a:t>802.11-2016 was published December 14, 2016</a:t>
            </a:r>
          </a:p>
          <a:p>
            <a:r>
              <a:rPr lang="en-US" dirty="0"/>
              <a:t>802.11-2016 was published December 30, 2016</a:t>
            </a:r>
          </a:p>
          <a:p>
            <a:r>
              <a:rPr lang="en-US" dirty="0"/>
              <a:t>The IEEE publications editor is not available until March</a:t>
            </a:r>
          </a:p>
          <a:p>
            <a:r>
              <a:rPr lang="en-US" dirty="0"/>
              <a:t>802.11ah publication status</a:t>
            </a:r>
          </a:p>
        </p:txBody>
      </p:sp>
      <p:sp>
        <p:nvSpPr>
          <p:cNvPr id="4" name="Date Placeholder 3"/>
          <p:cNvSpPr>
            <a:spLocks noGrp="1"/>
          </p:cNvSpPr>
          <p:nvPr>
            <p:ph type="dt" sz="half" idx="10"/>
          </p:nvPr>
        </p:nvSpPr>
        <p:spPr/>
        <p:txBody>
          <a:bodyPr/>
          <a:lstStyle/>
          <a:p>
            <a:pPr>
              <a:defRPr/>
            </a:pPr>
            <a:r>
              <a:rPr lang="en-US"/>
              <a:t>Jan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7</a:t>
            </a:fld>
            <a:endParaRPr lang="en-US"/>
          </a:p>
        </p:txBody>
      </p:sp>
    </p:spTree>
    <p:extLst>
      <p:ext uri="{BB962C8B-B14F-4D97-AF65-F5344CB8AC3E}">
        <p14:creationId xmlns:p14="http://schemas.microsoft.com/office/powerpoint/2010/main" val="2088606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t>Reflector Updates</a:t>
            </a:r>
          </a:p>
        </p:txBody>
      </p:sp>
      <p:sp>
        <p:nvSpPr>
          <p:cNvPr id="21507" name="Content Placeholder 2"/>
          <p:cNvSpPr>
            <a:spLocks noGrp="1"/>
          </p:cNvSpPr>
          <p:nvPr>
            <p:ph idx="1"/>
          </p:nvPr>
        </p:nvSpPr>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adrian.p.stephens@ieee.org</a:t>
            </a:r>
            <a:r>
              <a:rPr lang="en-US" dirty="0"/>
              <a:t>  </a:t>
            </a:r>
          </a:p>
          <a:p>
            <a:r>
              <a:rPr lang="en-US" dirty="0"/>
              <a:t>To be updated:</a:t>
            </a:r>
          </a:p>
          <a:p>
            <a:pPr lvl="1"/>
            <a:r>
              <a:rPr lang="en-US" dirty="0"/>
              <a:t>None</a:t>
            </a:r>
          </a:p>
          <a:p>
            <a:endParaRPr lang="en-US" dirty="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a:t>Slide </a:t>
            </a:r>
            <a:fld id="{482AA55E-C9C8-4875-84FE-144AC5034762}" type="slidenum">
              <a:rPr lang="en-US" smtClean="0"/>
              <a:pPr/>
              <a:t>8</a:t>
            </a:fld>
            <a:endParaRPr lang="en-US"/>
          </a:p>
        </p:txBody>
      </p:sp>
      <p:sp>
        <p:nvSpPr>
          <p:cNvPr id="21510" name="Footer Placeholder 6"/>
          <p:cNvSpPr>
            <a:spLocks noGrp="1"/>
          </p:cNvSpPr>
          <p:nvPr>
            <p:ph type="ftr" sz="quarter" idx="11"/>
          </p:nvPr>
        </p:nvSpPr>
        <p:spPr>
          <a:noFill/>
        </p:spPr>
        <p:txBody>
          <a:bodyPr/>
          <a:lstStyle/>
          <a:p>
            <a:r>
              <a:rPr lang="en-US"/>
              <a:t>Peter Ecclesine (Self)</a:t>
            </a:r>
          </a:p>
        </p:txBody>
      </p:sp>
      <p:sp>
        <p:nvSpPr>
          <p:cNvPr id="21511" name="Date Placeholder 6"/>
          <p:cNvSpPr>
            <a:spLocks noGrp="1"/>
          </p:cNvSpPr>
          <p:nvPr>
            <p:ph type="dt" sz="quarter" idx="10"/>
          </p:nvPr>
        </p:nvSpPr>
        <p:spPr>
          <a:noFill/>
        </p:spPr>
        <p:txBody>
          <a:bodyPr/>
          <a:lstStyle/>
          <a:p>
            <a:r>
              <a:rPr lang="en-US"/>
              <a:t>Jan 2017</a:t>
            </a:r>
          </a:p>
        </p:txBody>
      </p:sp>
    </p:spTree>
    <p:extLst>
      <p:ext uri="{BB962C8B-B14F-4D97-AF65-F5344CB8AC3E}">
        <p14:creationId xmlns:p14="http://schemas.microsoft.com/office/powerpoint/2010/main" val="2216633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a:t>Slide </a:t>
            </a:r>
            <a:fld id="{CC8EBD44-B100-43B4-BD40-43258D2B7579}" type="slidenum">
              <a:rPr lang="en-US" smtClean="0"/>
              <a:pPr/>
              <a:t>9</a:t>
            </a:fld>
            <a:endParaRPr lang="en-US"/>
          </a:p>
        </p:txBody>
      </p:sp>
      <p:sp>
        <p:nvSpPr>
          <p:cNvPr id="22532" name="Rectangle 2"/>
          <p:cNvSpPr>
            <a:spLocks noGrp="1" noChangeArrowheads="1"/>
          </p:cNvSpPr>
          <p:nvPr>
            <p:ph type="title"/>
          </p:nvPr>
        </p:nvSpPr>
        <p:spPr/>
        <p:txBody>
          <a:bodyPr/>
          <a:lstStyle/>
          <a:p>
            <a:r>
              <a:rPr lang="en-US"/>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a:t>Publication completed for 802.11-2012 March  30, 2012</a:t>
            </a:r>
          </a:p>
          <a:p>
            <a:r>
              <a:rPr lang="en-US" dirty="0"/>
              <a:t>Publication of </a:t>
            </a:r>
            <a:r>
              <a:rPr lang="en-US" dirty="0" err="1"/>
              <a:t>11ae</a:t>
            </a:r>
            <a:r>
              <a:rPr lang="en-US" dirty="0"/>
              <a:t> announced April 10, 2012</a:t>
            </a:r>
          </a:p>
          <a:p>
            <a:r>
              <a:rPr lang="en-US" dirty="0"/>
              <a:t>Publication of 11aa announced June 5, 2012</a:t>
            </a:r>
          </a:p>
          <a:p>
            <a:r>
              <a:rPr lang="en-US" dirty="0"/>
              <a:t>Publication of 11ac announced December 18, 2013</a:t>
            </a:r>
          </a:p>
          <a:p>
            <a:r>
              <a:rPr lang="en-US" dirty="0"/>
              <a:t>Publication of 11ad announced December 28, 2012</a:t>
            </a:r>
          </a:p>
          <a:p>
            <a:r>
              <a:rPr lang="en-US" dirty="0"/>
              <a:t>Publication of 11af announced February 21, 2014</a:t>
            </a:r>
          </a:p>
          <a:p>
            <a:r>
              <a:rPr lang="en-US" dirty="0"/>
              <a:t>Publication of 802.11-2016 December 14, 2016</a:t>
            </a:r>
          </a:p>
          <a:p>
            <a:r>
              <a:rPr lang="en-US" dirty="0"/>
              <a:t>Publication of 11ai announced December 30, 2016 </a:t>
            </a:r>
          </a:p>
          <a:p>
            <a:r>
              <a:rPr lang="en-US" dirty="0"/>
              <a:t>Publication of 11ah …</a:t>
            </a:r>
          </a:p>
          <a:p>
            <a:pPr>
              <a:buNone/>
            </a:pPr>
            <a:endParaRPr lang="en-US" baseline="30000" dirty="0"/>
          </a:p>
          <a:p>
            <a:endParaRPr lang="en-US" baseline="30000" dirty="0"/>
          </a:p>
          <a:p>
            <a:pPr>
              <a:buFontTx/>
              <a:buNone/>
            </a:pPr>
            <a:endParaRPr lang="en-US" dirty="0"/>
          </a:p>
        </p:txBody>
      </p:sp>
      <p:sp>
        <p:nvSpPr>
          <p:cNvPr id="22534" name="Footer Placeholder 6"/>
          <p:cNvSpPr>
            <a:spLocks noGrp="1"/>
          </p:cNvSpPr>
          <p:nvPr>
            <p:ph type="ftr" sz="quarter" idx="11"/>
          </p:nvPr>
        </p:nvSpPr>
        <p:spPr>
          <a:noFill/>
        </p:spPr>
        <p:txBody>
          <a:bodyPr/>
          <a:lstStyle/>
          <a:p>
            <a:r>
              <a:rPr lang="en-US"/>
              <a:t>Peter Ecclesine (Self)</a:t>
            </a:r>
          </a:p>
        </p:txBody>
      </p:sp>
      <p:sp>
        <p:nvSpPr>
          <p:cNvPr id="22535" name="Date Placeholder 6"/>
          <p:cNvSpPr>
            <a:spLocks noGrp="1"/>
          </p:cNvSpPr>
          <p:nvPr>
            <p:ph type="dt" sz="quarter" idx="10"/>
          </p:nvPr>
        </p:nvSpPr>
        <p:spPr>
          <a:noFill/>
        </p:spPr>
        <p:txBody>
          <a:bodyPr/>
          <a:lstStyle/>
          <a:p>
            <a:r>
              <a:rPr lang="en-US"/>
              <a:t>Jan 2017</a:t>
            </a:r>
          </a:p>
        </p:txBody>
      </p:sp>
    </p:spTree>
    <p:extLst>
      <p:ext uri="{BB962C8B-B14F-4D97-AF65-F5344CB8AC3E}">
        <p14:creationId xmlns:p14="http://schemas.microsoft.com/office/powerpoint/2010/main" val="1669033701"/>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2222</Words>
  <Application>Microsoft Office PowerPoint</Application>
  <PresentationFormat>On-screen Show (4:3)</PresentationFormat>
  <Paragraphs>468</Paragraphs>
  <Slides>30</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4" baseType="lpstr">
      <vt:lpstr>Arial</vt:lpstr>
      <vt:lpstr>Times New Roman</vt:lpstr>
      <vt:lpstr>Default Design</vt:lpstr>
      <vt:lpstr>Document</vt:lpstr>
      <vt:lpstr>802.11 WG Editor’s Meeting (Jan ‘17)</vt:lpstr>
      <vt:lpstr>Abstract</vt:lpstr>
      <vt:lpstr>Agenda for 2017-01-17</vt:lpstr>
      <vt:lpstr>Roll Call – 2017-01-17</vt:lpstr>
      <vt:lpstr>Volunteer Editor Contacts</vt:lpstr>
      <vt:lpstr>Jan 17th Round table status report</vt:lpstr>
      <vt:lpstr>802.11-2016 and amendment publication</vt:lpstr>
      <vt:lpstr>Reflector Updates</vt:lpstr>
      <vt:lpstr>IEEE Publication Status</vt:lpstr>
      <vt:lpstr>Update on numbering process</vt:lpstr>
      <vt:lpstr>Amendment &amp; other ordering notes</vt:lpstr>
      <vt:lpstr>MDR Status</vt:lpstr>
      <vt:lpstr>Review MDR findings for 802.11aj</vt:lpstr>
      <vt:lpstr>New amendment style review</vt:lpstr>
      <vt:lpstr>The proliferation of STA types and their requirement inheritance</vt:lpstr>
      <vt:lpstr>802.11 Style Guide</vt:lpstr>
      <vt:lpstr>802.11 Editor’s Guide</vt:lpstr>
      <vt:lpstr>Editor Amendment Ordering</vt:lpstr>
      <vt:lpstr>Email Your Draft Status Updates</vt:lpstr>
      <vt:lpstr>Draft Development Snapshot</vt:lpstr>
      <vt:lpstr>IEEE Standards Central Desktop</vt:lpstr>
      <vt:lpstr>Build a list of Editor’s meeting discussion topics</vt:lpstr>
      <vt:lpstr>Editors Backup practices</vt:lpstr>
      <vt:lpstr>MIB style, Visio and Frame practices </vt:lpstr>
      <vt:lpstr>To prepare a MIB</vt:lpstr>
      <vt:lpstr>Two Technical Editors</vt:lpstr>
      <vt:lpstr>Pending Actions</vt:lpstr>
      <vt:lpstr>Backup/Background Slides</vt:lpstr>
      <vt:lpstr>Editors page</vt:lpstr>
      <vt:lpstr>New amendment style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2017-01-10T00:33:54Z</dcterms:modified>
</cp:coreProperties>
</file>