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29" r:id="rId3"/>
    <p:sldId id="447" r:id="rId4"/>
    <p:sldId id="452" r:id="rId5"/>
    <p:sldId id="453" r:id="rId6"/>
    <p:sldId id="436" r:id="rId7"/>
    <p:sldId id="442" r:id="rId8"/>
    <p:sldId id="443" r:id="rId9"/>
    <p:sldId id="441" r:id="rId10"/>
    <p:sldId id="437" r:id="rId11"/>
    <p:sldId id="454" r:id="rId12"/>
    <p:sldId id="29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89" d="100"/>
          <a:sy n="89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802.11-16/1636r0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802.11-16/1636r0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802.11-16/1636r0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802.11-16/1636r0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EDMG TRN Subfields Definition for SC PHY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2017-01-17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8977"/>
              </p:ext>
            </p:extLst>
          </p:nvPr>
        </p:nvGraphicFramePr>
        <p:xfrm>
          <a:off x="461963" y="3795713"/>
          <a:ext cx="8062912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337738" imgH="2742525" progId="Word.Document.8">
                  <p:embed/>
                </p:oleObj>
              </mc:Choice>
              <mc:Fallback>
                <p:oleObj name="Document" r:id="rId4" imgW="8337738" imgH="27425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795713"/>
                        <a:ext cx="8062912" cy="266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Golay Sequences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Golay sequence length is defined as follows:</a:t>
            </a:r>
          </a:p>
          <a:p>
            <a:pPr lvl="1" algn="just"/>
            <a:r>
              <a:rPr lang="en-US" sz="1600" dirty="0" smtClean="0"/>
              <a:t>EDMG TRN </a:t>
            </a:r>
            <a:r>
              <a:rPr lang="en-US" sz="1600" dirty="0"/>
              <a:t>subfield</a:t>
            </a:r>
            <a:r>
              <a:rPr lang="en-US" sz="1600" dirty="0" smtClean="0"/>
              <a:t>:</a:t>
            </a:r>
            <a:r>
              <a:rPr lang="en-US" sz="1600" dirty="0"/>
              <a:t> N = </a:t>
            </a:r>
            <a:r>
              <a:rPr lang="en-US" sz="1600" dirty="0" smtClean="0"/>
              <a:t>128*NCB, 1 ≤ </a:t>
            </a:r>
            <a:r>
              <a:rPr lang="en-US" sz="1600" dirty="0"/>
              <a:t>NCB </a:t>
            </a:r>
            <a:r>
              <a:rPr lang="en-US" sz="1600" dirty="0" smtClean="0"/>
              <a:t>≤ 4;</a:t>
            </a:r>
          </a:p>
          <a:p>
            <a:pPr lvl="1" algn="just"/>
            <a:r>
              <a:rPr lang="en-US" sz="1600" dirty="0" smtClean="0"/>
              <a:t>Hence the following sequence pairs are required:</a:t>
            </a:r>
          </a:p>
          <a:p>
            <a:pPr lvl="2" algn="just"/>
            <a:r>
              <a:rPr lang="en-US" sz="1600" dirty="0"/>
              <a:t>(</a:t>
            </a:r>
            <a:r>
              <a:rPr lang="en-US" sz="1600" dirty="0" smtClean="0"/>
              <a:t>Ga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, Gb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128</a:t>
            </a:r>
            <a:r>
              <a:rPr lang="en-US" sz="1600" dirty="0" smtClean="0"/>
              <a:t>);</a:t>
            </a:r>
          </a:p>
          <a:p>
            <a:pPr lvl="2" algn="just"/>
            <a:r>
              <a:rPr lang="en-US" sz="1600" dirty="0" smtClean="0"/>
              <a:t>(Ga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256</a:t>
            </a:r>
            <a:r>
              <a:rPr lang="en-US" sz="1600" dirty="0" smtClean="0"/>
              <a:t>, Gb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256</a:t>
            </a:r>
            <a:r>
              <a:rPr lang="en-US" sz="1600" dirty="0" smtClean="0"/>
              <a:t>);</a:t>
            </a:r>
          </a:p>
          <a:p>
            <a:pPr lvl="2" algn="just"/>
            <a:r>
              <a:rPr lang="en-US" sz="1600" dirty="0"/>
              <a:t>(</a:t>
            </a:r>
            <a:r>
              <a:rPr lang="en-US" sz="1600" dirty="0" smtClean="0"/>
              <a:t>Ga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, Gb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384</a:t>
            </a:r>
            <a:r>
              <a:rPr lang="en-US" sz="1600" dirty="0" smtClean="0"/>
              <a:t>);</a:t>
            </a:r>
          </a:p>
          <a:p>
            <a:pPr lvl="2" algn="just"/>
            <a:r>
              <a:rPr lang="en-US" sz="1600" dirty="0" smtClean="0"/>
              <a:t>(Ga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, Gb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512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smtClean="0"/>
              <a:t>All required sequences are already defined in the SFD for EDMG-STF/CEF/GI fields and can be reused, [2];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324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Do </a:t>
            </a:r>
            <a:r>
              <a:rPr lang="en-US" sz="2000" dirty="0"/>
              <a:t>you agree to add to the </a:t>
            </a:r>
            <a:r>
              <a:rPr lang="en-US" sz="2000" dirty="0" smtClean="0"/>
              <a:t>SFD:</a:t>
            </a:r>
          </a:p>
          <a:p>
            <a:pPr lvl="1" algn="just"/>
            <a:r>
              <a:rPr lang="en-US" sz="1600" dirty="0" smtClean="0"/>
              <a:t>EDMG </a:t>
            </a:r>
            <a:r>
              <a:rPr lang="en-US" sz="1600" dirty="0"/>
              <a:t>TRN </a:t>
            </a:r>
            <a:r>
              <a:rPr lang="en-US" sz="1600" dirty="0" smtClean="0"/>
              <a:t>subfield </a:t>
            </a:r>
            <a:r>
              <a:rPr lang="en-US" sz="1600" dirty="0"/>
              <a:t>for CB = 1, 2, 3, 4 and MIMO NSS = 1, </a:t>
            </a:r>
            <a:r>
              <a:rPr lang="en-US" sz="1600" dirty="0" smtClean="0"/>
              <a:t>2, … </a:t>
            </a:r>
            <a:r>
              <a:rPr lang="en-US" sz="1600" dirty="0"/>
              <a:t>8, </a:t>
            </a:r>
            <a:r>
              <a:rPr lang="en-US" sz="1600" dirty="0" smtClean="0"/>
              <a:t>shall </a:t>
            </a:r>
            <a:r>
              <a:rPr lang="en-US" sz="1600" dirty="0"/>
              <a:t>have a </a:t>
            </a:r>
            <a:r>
              <a:rPr lang="en-US" sz="1600" dirty="0" smtClean="0"/>
              <a:t>structure shown </a:t>
            </a:r>
            <a:r>
              <a:rPr lang="en-US" sz="1600" dirty="0"/>
              <a:t>on slide </a:t>
            </a:r>
            <a:r>
              <a:rPr lang="en-US" sz="1600" dirty="0" smtClean="0"/>
              <a:t>#9. </a:t>
            </a:r>
            <a:r>
              <a:rPr lang="en-US" sz="1600" dirty="0"/>
              <a:t>The </a:t>
            </a:r>
            <a:r>
              <a:rPr lang="en-US" sz="1600" dirty="0" err="1"/>
              <a:t>GaN</a:t>
            </a:r>
            <a:r>
              <a:rPr lang="en-US" sz="1600" dirty="0"/>
              <a:t>/</a:t>
            </a:r>
            <a:r>
              <a:rPr lang="en-US" sz="1600" dirty="0" err="1"/>
              <a:t>GbN</a:t>
            </a:r>
            <a:r>
              <a:rPr lang="en-US" sz="1600" dirty="0"/>
              <a:t> sequence length is defined as N = 128 * CB. All sequences </a:t>
            </a:r>
            <a:r>
              <a:rPr lang="en-US" sz="1600" dirty="0" err="1"/>
              <a:t>GaN</a:t>
            </a:r>
            <a:r>
              <a:rPr lang="en-US" sz="1600" dirty="0"/>
              <a:t>/</a:t>
            </a:r>
            <a:r>
              <a:rPr lang="en-US" sz="1600" dirty="0" err="1"/>
              <a:t>GbN</a:t>
            </a:r>
            <a:r>
              <a:rPr lang="en-US" sz="1600" dirty="0"/>
              <a:t> are defined in the SFD.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84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11-17-0063-00-00ay-trn-field-cyclic-extension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11-15-1358-09-00ay-11ay </a:t>
            </a:r>
            <a:r>
              <a:rPr lang="en-US" sz="2000" dirty="0" smtClean="0"/>
              <a:t>Spec 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Draft </a:t>
            </a:r>
            <a:r>
              <a:rPr lang="en-US" sz="2000" dirty="0"/>
              <a:t>P802.11REVmc_D5.4</a:t>
            </a:r>
            <a:r>
              <a:rPr lang="en-US" sz="20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BRP TRN subfields definition for EDMG SC PHY for MIMO with CB based on the design proposed in [1].</a:t>
            </a:r>
          </a:p>
          <a:p>
            <a:pPr algn="just"/>
            <a:r>
              <a:rPr lang="en-US" sz="2000" dirty="0" smtClean="0"/>
              <a:t>The proposed design reuses the same Golay Sequence Set (GSS) already defined in the SFD for EDMG-STF/CEF/GI, [2].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58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SISO EDMG TRN Subfield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The legacy DMG TRN subfield is composed of 5 repetitions of Ga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/Gb</a:t>
            </a:r>
            <a:r>
              <a:rPr lang="en-US" sz="2000" baseline="-25000" dirty="0" smtClean="0"/>
              <a:t>128</a:t>
            </a:r>
            <a:r>
              <a:rPr lang="en-US" sz="2000" dirty="0" smtClean="0"/>
              <a:t> Golay complementary sequences.</a:t>
            </a:r>
          </a:p>
          <a:p>
            <a:pPr algn="just"/>
            <a:r>
              <a:rPr lang="en-US" sz="2000" dirty="0" smtClean="0"/>
              <a:t>The DMG TRN subfield definition is written as follows:</a:t>
            </a:r>
          </a:p>
          <a:p>
            <a:pPr lvl="1" algn="just"/>
            <a:r>
              <a:rPr lang="en-US" sz="1600" dirty="0" smtClean="0"/>
              <a:t>TRN</a:t>
            </a:r>
            <a:r>
              <a:rPr lang="en-US" sz="1600" baseline="-25000" dirty="0" smtClean="0"/>
              <a:t>640</a:t>
            </a:r>
            <a:r>
              <a:rPr lang="en-US" sz="1600" dirty="0" smtClean="0"/>
              <a:t> </a:t>
            </a:r>
            <a:r>
              <a:rPr lang="en-US" sz="1600" dirty="0"/>
              <a:t>= {+Ga</a:t>
            </a:r>
            <a:r>
              <a:rPr lang="en-US" sz="1600" baseline="-25000" dirty="0"/>
              <a:t>128</a:t>
            </a:r>
            <a:r>
              <a:rPr lang="en-US" sz="1600" dirty="0"/>
              <a:t>, -Gb</a:t>
            </a:r>
            <a:r>
              <a:rPr lang="en-US" sz="1600" baseline="-25000" dirty="0"/>
              <a:t>128</a:t>
            </a:r>
            <a:r>
              <a:rPr lang="en-US" sz="1600" dirty="0"/>
              <a:t>, +Ga</a:t>
            </a:r>
            <a:r>
              <a:rPr lang="en-US" sz="1600" baseline="-25000" dirty="0"/>
              <a:t>128</a:t>
            </a:r>
            <a:r>
              <a:rPr lang="en-US" sz="1600" dirty="0"/>
              <a:t>, +Gb</a:t>
            </a:r>
            <a:r>
              <a:rPr lang="en-US" sz="1600" baseline="-25000" dirty="0"/>
              <a:t>128</a:t>
            </a:r>
            <a:r>
              <a:rPr lang="en-US" sz="1600" dirty="0"/>
              <a:t>, +Ga</a:t>
            </a:r>
            <a:r>
              <a:rPr lang="en-US" sz="1600" baseline="-25000" dirty="0"/>
              <a:t>128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/>
              <a:t>sequences are transmitted using </a:t>
            </a:r>
            <a:r>
              <a:rPr lang="el-GR" sz="1600" dirty="0"/>
              <a:t>π</a:t>
            </a:r>
            <a:r>
              <a:rPr lang="en-US" sz="1600" dirty="0"/>
              <a:t>/2-BPSK modulation</a:t>
            </a:r>
            <a:r>
              <a:rPr lang="en-US" sz="1600" dirty="0" smtClean="0"/>
              <a:t>;</a:t>
            </a:r>
          </a:p>
          <a:p>
            <a:pPr algn="just"/>
            <a:r>
              <a:rPr lang="en-US" sz="2000" dirty="0" smtClean="0"/>
              <a:t>Applying Golay correlator and combining A and B outputs, one can estimate CIR for given AWV configuration.</a:t>
            </a:r>
          </a:p>
          <a:p>
            <a:pPr algn="just"/>
            <a:r>
              <a:rPr lang="en-US" sz="2000" dirty="0" smtClean="0"/>
              <a:t>The cyclic extension of DMG TRN subfield is proposed in [1] to define EDMG TRN subfield as follows:</a:t>
            </a:r>
          </a:p>
          <a:p>
            <a:pPr lvl="1" algn="just"/>
            <a:r>
              <a:rPr lang="en-US" sz="1600" dirty="0" smtClean="0"/>
              <a:t>EDMG-TRN</a:t>
            </a:r>
            <a:r>
              <a:rPr lang="en-US" sz="1600" baseline="-25000" dirty="0" smtClean="0"/>
              <a:t>6N</a:t>
            </a:r>
            <a:r>
              <a:rPr lang="en-US" sz="1600" dirty="0" smtClean="0"/>
              <a:t> </a:t>
            </a:r>
            <a:r>
              <a:rPr lang="en-US" sz="1600" dirty="0"/>
              <a:t>= {+</a:t>
            </a:r>
            <a:r>
              <a:rPr lang="en-US" sz="1600" dirty="0" err="1" smtClean="0"/>
              <a:t>Ga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-</a:t>
            </a:r>
            <a:r>
              <a:rPr lang="en-US" sz="1600" dirty="0" err="1" smtClean="0"/>
              <a:t>Gb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+</a:t>
            </a:r>
            <a:r>
              <a:rPr lang="en-US" sz="1600" dirty="0" err="1" smtClean="0"/>
              <a:t>Ga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+</a:t>
            </a:r>
            <a:r>
              <a:rPr lang="en-US" sz="1600" dirty="0" err="1" smtClean="0"/>
              <a:t>Gb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+</a:t>
            </a:r>
            <a:r>
              <a:rPr lang="en-US" sz="1600" dirty="0" err="1" smtClean="0"/>
              <a:t>Ga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>
                <a:solidFill>
                  <a:srgbClr val="FF0000"/>
                </a:solidFill>
              </a:rPr>
              <a:t>-</a:t>
            </a:r>
            <a:r>
              <a:rPr lang="en-US" sz="1600" dirty="0" err="1" smtClean="0">
                <a:solidFill>
                  <a:srgbClr val="FF0000"/>
                </a:solidFill>
              </a:rPr>
              <a:t>Gb</a:t>
            </a:r>
            <a:r>
              <a:rPr lang="en-US" sz="1600" baseline="-25000" dirty="0" err="1" smtClean="0">
                <a:solidFill>
                  <a:srgbClr val="FF0000"/>
                </a:solidFill>
              </a:rPr>
              <a:t>N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dirty="0" smtClean="0"/>
              <a:t>where N = 128*NCB, 1 ≤ NCB ≤ 4;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870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EDMG TRN Subfield, NSS =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It is proposed to define EDMG TRN subfields for the 1</a:t>
            </a:r>
            <a:r>
              <a:rPr lang="en-US" sz="2000" baseline="30000" dirty="0"/>
              <a:t>st</a:t>
            </a:r>
            <a:r>
              <a:rPr lang="en-US" sz="2000" dirty="0"/>
              <a:t> and 2</a:t>
            </a:r>
            <a:r>
              <a:rPr lang="en-US" sz="2000" baseline="30000" dirty="0"/>
              <a:t>nd</a:t>
            </a:r>
            <a:r>
              <a:rPr lang="en-US" sz="2000" dirty="0"/>
              <a:t> streams as follows:</a:t>
            </a:r>
          </a:p>
          <a:p>
            <a:pPr lvl="1" algn="just"/>
            <a:r>
              <a:rPr lang="en-US" sz="1600" dirty="0" smtClean="0"/>
              <a:t>TRN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6N</a:t>
            </a:r>
            <a:r>
              <a:rPr lang="en-US" sz="1600" dirty="0" smtClean="0"/>
              <a:t> </a:t>
            </a:r>
            <a:r>
              <a:rPr lang="en-US" sz="1600" dirty="0"/>
              <a:t>= {+Ga</a:t>
            </a:r>
            <a:r>
              <a:rPr lang="en-US" sz="1600" baseline="30000" dirty="0"/>
              <a:t>1</a:t>
            </a:r>
            <a:r>
              <a:rPr lang="en-US" sz="1600" baseline="-25000" dirty="0"/>
              <a:t>N</a:t>
            </a:r>
            <a:r>
              <a:rPr lang="en-US" sz="1600" dirty="0"/>
              <a:t>, -Gb</a:t>
            </a:r>
            <a:r>
              <a:rPr lang="en-US" sz="1600" baseline="30000" dirty="0"/>
              <a:t>1</a:t>
            </a:r>
            <a:r>
              <a:rPr lang="en-US" sz="1600" baseline="-25000" dirty="0"/>
              <a:t>N</a:t>
            </a:r>
            <a:r>
              <a:rPr lang="en-US" sz="1600" dirty="0"/>
              <a:t>, +Ga</a:t>
            </a:r>
            <a:r>
              <a:rPr lang="en-US" sz="1600" baseline="30000" dirty="0"/>
              <a:t>1</a:t>
            </a:r>
            <a:r>
              <a:rPr lang="en-US" sz="1600" baseline="-25000" dirty="0"/>
              <a:t>N</a:t>
            </a:r>
            <a:r>
              <a:rPr lang="en-US" sz="1600" dirty="0"/>
              <a:t>, +Gb</a:t>
            </a:r>
            <a:r>
              <a:rPr lang="en-US" sz="1600" baseline="30000" dirty="0"/>
              <a:t>1</a:t>
            </a:r>
            <a:r>
              <a:rPr lang="en-US" sz="1600" baseline="-25000" dirty="0"/>
              <a:t>N</a:t>
            </a:r>
            <a:r>
              <a:rPr lang="en-US" sz="1600" dirty="0"/>
              <a:t>, +</a:t>
            </a:r>
            <a:r>
              <a:rPr lang="en-US" sz="1600" dirty="0" smtClean="0"/>
              <a:t>Ga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-Gb</a:t>
            </a:r>
            <a:r>
              <a:rPr lang="en-US" sz="1600" baseline="30000" dirty="0"/>
              <a:t>1</a:t>
            </a:r>
            <a:r>
              <a:rPr lang="en-US" sz="1600" baseline="-25000" dirty="0"/>
              <a:t>N</a:t>
            </a:r>
            <a:r>
              <a:rPr lang="en-US" sz="1600" dirty="0" smtClean="0"/>
              <a:t>};</a:t>
            </a:r>
            <a:endParaRPr lang="ru-RU" sz="1600" dirty="0"/>
          </a:p>
          <a:p>
            <a:pPr lvl="1" algn="just"/>
            <a:r>
              <a:rPr lang="en-US" sz="1600" dirty="0" smtClean="0"/>
              <a:t>TRN</a:t>
            </a:r>
            <a:r>
              <a:rPr lang="en-US" sz="1600" baseline="30000" dirty="0" smtClean="0"/>
              <a:t>2</a:t>
            </a:r>
            <a:r>
              <a:rPr lang="en-US" sz="1600" baseline="-25000" dirty="0" smtClean="0"/>
              <a:t>6N</a:t>
            </a:r>
            <a:r>
              <a:rPr lang="en-US" sz="1600" dirty="0" smtClean="0"/>
              <a:t> </a:t>
            </a:r>
            <a:r>
              <a:rPr lang="en-US" sz="1600" dirty="0"/>
              <a:t>= {+Ga</a:t>
            </a:r>
            <a:r>
              <a:rPr lang="ru-RU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, -Gb</a:t>
            </a:r>
            <a:r>
              <a:rPr lang="ru-RU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, +Ga</a:t>
            </a:r>
            <a:r>
              <a:rPr lang="ru-RU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, +Gb</a:t>
            </a:r>
            <a:r>
              <a:rPr lang="ru-RU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, +Ga</a:t>
            </a:r>
            <a:r>
              <a:rPr lang="ru-RU" sz="1600" baseline="30000" dirty="0"/>
              <a:t>2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, </a:t>
            </a:r>
            <a:r>
              <a:rPr lang="en-US" sz="1600" dirty="0"/>
              <a:t>-Gb</a:t>
            </a:r>
            <a:r>
              <a:rPr lang="ru-RU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dirty="0" smtClean="0"/>
              <a:t>where </a:t>
            </a:r>
            <a:r>
              <a:rPr lang="en-US" sz="1600" dirty="0"/>
              <a:t>N = 128*NCB, 1 ≤ NCB ≤ 4</a:t>
            </a:r>
            <a:r>
              <a:rPr lang="en-US" sz="1600" dirty="0" smtClean="0"/>
              <a:t>;</a:t>
            </a:r>
            <a:endParaRPr lang="en-US" sz="1600" dirty="0"/>
          </a:p>
          <a:p>
            <a:pPr algn="just"/>
            <a:r>
              <a:rPr lang="en-US" sz="2000" dirty="0"/>
              <a:t>Note that the Ga/Gb sequences keep the same sign order in both streams as in the legacy case.</a:t>
            </a:r>
          </a:p>
          <a:p>
            <a:pPr algn="just"/>
            <a:r>
              <a:rPr lang="en-US" sz="2000" dirty="0" smtClean="0"/>
              <a:t>To allow MIMO channel estimation, </a:t>
            </a:r>
            <a:r>
              <a:rPr lang="en-US" sz="2000" dirty="0"/>
              <a:t>it is assumed that (Ga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/>
              <a:t>, Gb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/>
              <a:t>) and (Ga</a:t>
            </a:r>
            <a:r>
              <a:rPr lang="en-US" sz="2000" baseline="30000" dirty="0"/>
              <a:t>2</a:t>
            </a:r>
            <a:r>
              <a:rPr lang="en-US" sz="2000" baseline="-25000" dirty="0"/>
              <a:t>N</a:t>
            </a:r>
            <a:r>
              <a:rPr lang="en-US" sz="2000" dirty="0"/>
              <a:t>, Gb</a:t>
            </a:r>
            <a:r>
              <a:rPr lang="en-US" sz="2000" baseline="30000" dirty="0"/>
              <a:t>2</a:t>
            </a:r>
            <a:r>
              <a:rPr lang="en-US" sz="2000" baseline="-25000" dirty="0"/>
              <a:t>N</a:t>
            </a:r>
            <a:r>
              <a:rPr lang="en-US" sz="2000" dirty="0"/>
              <a:t>) have Zero Cross Correlation (ZCC) property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37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EDMG TRN Subfield, NSS =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39888"/>
          </a:xfrm>
        </p:spPr>
        <p:txBody>
          <a:bodyPr/>
          <a:lstStyle/>
          <a:p>
            <a:pPr algn="just"/>
            <a:r>
              <a:rPr lang="en-US" sz="2000" dirty="0"/>
              <a:t>To generalize the TRN MIMO subfield definition for N</a:t>
            </a:r>
            <a:r>
              <a:rPr lang="en-US" sz="2000" baseline="-25000" dirty="0"/>
              <a:t>SS</a:t>
            </a:r>
            <a:r>
              <a:rPr lang="en-US" sz="2000" dirty="0"/>
              <a:t> = 4, it is proposed to select Ga/Gb sequences signs in different spatial streams based on the orthogonal P matrix defined as follows:</a:t>
            </a:r>
          </a:p>
          <a:p>
            <a:pPr lvl="1" algn="just"/>
            <a:r>
              <a:rPr lang="en-US" sz="1600" dirty="0"/>
              <a:t>P = {+1, +1</a:t>
            </a:r>
          </a:p>
          <a:p>
            <a:pPr lvl="1" algn="just"/>
            <a:r>
              <a:rPr lang="en-US" sz="1600" dirty="0"/>
              <a:t>        +1,  -1};</a:t>
            </a:r>
          </a:p>
          <a:p>
            <a:pPr algn="just"/>
            <a:r>
              <a:rPr lang="en-US" sz="2000" dirty="0"/>
              <a:t>The process illustrating signs assignment for TRN subfields is shown in figure below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4192438"/>
            <a:ext cx="6517801" cy="204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82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MIMO EDMG TRN Subfield, NSS = 4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752528"/>
          </a:xfrm>
        </p:spPr>
        <p:txBody>
          <a:bodyPr/>
          <a:lstStyle/>
          <a:p>
            <a:pPr algn="just"/>
            <a:r>
              <a:rPr lang="en-US" sz="2000" dirty="0" smtClean="0"/>
              <a:t>Let’s consider an example of Golay correlator outputs combining:</a:t>
            </a:r>
          </a:p>
          <a:p>
            <a:pPr lvl="1" algn="just"/>
            <a:r>
              <a:rPr lang="en-US" sz="1400" dirty="0" smtClean="0"/>
              <a:t>Golay correlator output for m-</a:t>
            </a:r>
            <a:r>
              <a:rPr lang="en-US" sz="1400" dirty="0" err="1" smtClean="0"/>
              <a:t>th</a:t>
            </a:r>
            <a:r>
              <a:rPr lang="en-US" sz="1400" dirty="0" smtClean="0"/>
              <a:t> receive antenna:</a:t>
            </a:r>
          </a:p>
          <a:p>
            <a:pPr lvl="1" algn="just"/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N samples: +(Ya</a:t>
            </a:r>
            <a:r>
              <a:rPr lang="en-US" sz="1400" baseline="30000" dirty="0" smtClean="0"/>
              <a:t>1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Ya</a:t>
            </a:r>
            <a:r>
              <a:rPr lang="en-US" sz="1400" baseline="30000" dirty="0" smtClean="0"/>
              <a:t>2</a:t>
            </a:r>
            <a:r>
              <a:rPr lang="en-US" sz="1400" baseline="-25000" dirty="0" smtClean="0"/>
              <a:t>N</a:t>
            </a:r>
            <a:r>
              <a:rPr lang="en-US" sz="1400" dirty="0" smtClean="0"/>
              <a:t>) + </a:t>
            </a:r>
            <a:r>
              <a:rPr lang="en-US" sz="1400" dirty="0"/>
              <a:t>(</a:t>
            </a:r>
            <a:r>
              <a:rPr lang="en-US" sz="1400" dirty="0" smtClean="0"/>
              <a:t>Ya</a:t>
            </a:r>
            <a:r>
              <a:rPr lang="en-US" sz="1400" baseline="30000" dirty="0" smtClean="0"/>
              <a:t>3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Ya</a:t>
            </a:r>
            <a:r>
              <a:rPr lang="en-US" sz="1400" baseline="30000" dirty="0" smtClean="0"/>
              <a:t>4</a:t>
            </a:r>
            <a:r>
              <a:rPr lang="en-US" sz="1400" baseline="-25000" dirty="0" smtClean="0"/>
              <a:t>N</a:t>
            </a:r>
            <a:r>
              <a:rPr lang="en-US" sz="1400" dirty="0" smtClean="0"/>
              <a:t>);</a:t>
            </a:r>
          </a:p>
          <a:p>
            <a:pPr lvl="1" algn="just"/>
            <a:r>
              <a:rPr lang="en-US" sz="1400" dirty="0" smtClean="0"/>
              <a:t>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N samples: -(Yb</a:t>
            </a:r>
            <a:r>
              <a:rPr lang="en-US" sz="1400" baseline="30000" dirty="0" smtClean="0"/>
              <a:t>1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Yb</a:t>
            </a:r>
            <a:r>
              <a:rPr lang="en-US" sz="1400" baseline="30000" dirty="0" smtClean="0"/>
              <a:t>2</a:t>
            </a:r>
            <a:r>
              <a:rPr lang="en-US" sz="1400" baseline="-25000" dirty="0" smtClean="0"/>
              <a:t>N</a:t>
            </a:r>
            <a:r>
              <a:rPr lang="en-US" sz="1400" dirty="0"/>
              <a:t>) </a:t>
            </a:r>
            <a:r>
              <a:rPr lang="en-US" sz="1400" dirty="0" smtClean="0"/>
              <a:t>- </a:t>
            </a:r>
            <a:r>
              <a:rPr lang="en-US" sz="1400" dirty="0"/>
              <a:t>(</a:t>
            </a:r>
            <a:r>
              <a:rPr lang="en-US" sz="1400" dirty="0" smtClean="0"/>
              <a:t>Yb</a:t>
            </a:r>
            <a:r>
              <a:rPr lang="en-US" sz="1400" baseline="30000" dirty="0" smtClean="0"/>
              <a:t>3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Yb</a:t>
            </a:r>
            <a:r>
              <a:rPr lang="en-US" sz="1400" baseline="30000" dirty="0" smtClean="0"/>
              <a:t>4</a:t>
            </a:r>
            <a:r>
              <a:rPr lang="en-US" sz="1400" baseline="-25000" dirty="0" smtClean="0"/>
              <a:t>N</a:t>
            </a:r>
            <a:r>
              <a:rPr lang="en-US" sz="1400" dirty="0" smtClean="0"/>
              <a:t>);</a:t>
            </a:r>
          </a:p>
          <a:p>
            <a:pPr lvl="1" algn="just"/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N samples: </a:t>
            </a:r>
            <a:r>
              <a:rPr lang="en-US" sz="1400" dirty="0"/>
              <a:t>+(</a:t>
            </a:r>
            <a:r>
              <a:rPr lang="en-US" sz="1400" dirty="0" smtClean="0"/>
              <a:t>Ya</a:t>
            </a:r>
            <a:r>
              <a:rPr lang="en-US" sz="1400" baseline="30000" dirty="0" smtClean="0"/>
              <a:t>1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</a:t>
            </a:r>
            <a:r>
              <a:rPr lang="en-US" sz="1400" dirty="0"/>
              <a:t>Ya</a:t>
            </a:r>
            <a:r>
              <a:rPr lang="en-US" sz="1400" baseline="30000" dirty="0"/>
              <a:t>2</a:t>
            </a:r>
            <a:r>
              <a:rPr lang="en-US" sz="1400" baseline="-25000" dirty="0"/>
              <a:t>N</a:t>
            </a:r>
            <a:r>
              <a:rPr lang="en-US" sz="1400" dirty="0"/>
              <a:t>) </a:t>
            </a:r>
            <a:r>
              <a:rPr lang="en-US" sz="1400" dirty="0" smtClean="0"/>
              <a:t>- </a:t>
            </a:r>
            <a:r>
              <a:rPr lang="en-US" sz="1400" dirty="0"/>
              <a:t>(</a:t>
            </a:r>
            <a:r>
              <a:rPr lang="en-US" sz="1400" dirty="0" smtClean="0"/>
              <a:t>Ya</a:t>
            </a:r>
            <a:r>
              <a:rPr lang="en-US" sz="1400" baseline="30000" dirty="0" smtClean="0"/>
              <a:t>3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</a:t>
            </a:r>
            <a:r>
              <a:rPr lang="en-US" sz="1400" dirty="0"/>
              <a:t>Ya</a:t>
            </a:r>
            <a:r>
              <a:rPr lang="en-US" sz="1400" baseline="30000" dirty="0"/>
              <a:t>4</a:t>
            </a:r>
            <a:r>
              <a:rPr lang="en-US" sz="1400" baseline="-25000" dirty="0"/>
              <a:t>N</a:t>
            </a:r>
            <a:r>
              <a:rPr lang="en-US" sz="1400" dirty="0"/>
              <a:t>);</a:t>
            </a:r>
            <a:endParaRPr lang="en-US" sz="1400" dirty="0" smtClean="0"/>
          </a:p>
          <a:p>
            <a:pPr lvl="1" algn="just"/>
            <a:r>
              <a:rPr lang="en-US" sz="1400" dirty="0" smtClean="0"/>
              <a:t>4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N samples: </a:t>
            </a:r>
            <a:r>
              <a:rPr lang="en-US" sz="1400" dirty="0"/>
              <a:t>+(</a:t>
            </a:r>
            <a:r>
              <a:rPr lang="en-US" sz="1400" dirty="0" smtClean="0"/>
              <a:t>Yb</a:t>
            </a:r>
            <a:r>
              <a:rPr lang="en-US" sz="1400" baseline="30000" dirty="0" smtClean="0"/>
              <a:t>1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Yb</a:t>
            </a:r>
            <a:r>
              <a:rPr lang="en-US" sz="1400" baseline="30000" dirty="0" smtClean="0"/>
              <a:t>2</a:t>
            </a:r>
            <a:r>
              <a:rPr lang="en-US" sz="1400" baseline="-25000" dirty="0" smtClean="0"/>
              <a:t>N</a:t>
            </a:r>
            <a:r>
              <a:rPr lang="en-US" sz="1400" dirty="0"/>
              <a:t>) </a:t>
            </a:r>
            <a:r>
              <a:rPr lang="en-US" sz="1400" dirty="0" smtClean="0"/>
              <a:t>- </a:t>
            </a:r>
            <a:r>
              <a:rPr lang="en-US" sz="1400" dirty="0"/>
              <a:t>(</a:t>
            </a:r>
            <a:r>
              <a:rPr lang="en-US" sz="1400" dirty="0" smtClean="0"/>
              <a:t>Yb</a:t>
            </a:r>
            <a:r>
              <a:rPr lang="en-US" sz="1400" baseline="30000" dirty="0" smtClean="0"/>
              <a:t>3</a:t>
            </a:r>
            <a:r>
              <a:rPr lang="en-US" sz="1400" baseline="-25000" dirty="0" smtClean="0"/>
              <a:t>N</a:t>
            </a:r>
            <a:r>
              <a:rPr lang="en-US" sz="1400" dirty="0" smtClean="0"/>
              <a:t> + Yb</a:t>
            </a:r>
            <a:r>
              <a:rPr lang="en-US" sz="1400" baseline="30000" dirty="0" smtClean="0"/>
              <a:t>4</a:t>
            </a:r>
            <a:r>
              <a:rPr lang="en-US" sz="1400" baseline="-25000" dirty="0" smtClean="0"/>
              <a:t>N</a:t>
            </a:r>
            <a:r>
              <a:rPr lang="en-US" sz="1400" dirty="0"/>
              <a:t>);</a:t>
            </a:r>
            <a:endParaRPr lang="en-US" sz="1400" dirty="0" smtClean="0"/>
          </a:p>
          <a:p>
            <a:pPr lvl="1" algn="just"/>
            <a:r>
              <a:rPr lang="en-US" sz="1400" dirty="0" smtClean="0"/>
              <a:t>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N samples: </a:t>
            </a:r>
            <a:r>
              <a:rPr lang="en-US" sz="1400" dirty="0"/>
              <a:t>+(</a:t>
            </a:r>
            <a:r>
              <a:rPr lang="en-US" sz="1400" dirty="0" smtClean="0"/>
              <a:t>Ya</a:t>
            </a:r>
            <a:r>
              <a:rPr lang="en-US" sz="1400" baseline="30000" dirty="0" smtClean="0"/>
              <a:t>1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</a:t>
            </a:r>
            <a:r>
              <a:rPr lang="en-US" sz="1400" dirty="0"/>
              <a:t>Ya</a:t>
            </a:r>
            <a:r>
              <a:rPr lang="en-US" sz="1400" baseline="30000" dirty="0"/>
              <a:t>2</a:t>
            </a:r>
            <a:r>
              <a:rPr lang="en-US" sz="1400" baseline="-25000" dirty="0"/>
              <a:t>N</a:t>
            </a:r>
            <a:r>
              <a:rPr lang="en-US" sz="1400" dirty="0"/>
              <a:t>) + (</a:t>
            </a:r>
            <a:r>
              <a:rPr lang="en-US" sz="1400" dirty="0" smtClean="0"/>
              <a:t>Ya</a:t>
            </a:r>
            <a:r>
              <a:rPr lang="en-US" sz="1400" baseline="30000" dirty="0" smtClean="0"/>
              <a:t>3</a:t>
            </a:r>
            <a:r>
              <a:rPr lang="en-US" sz="1400" baseline="-25000" dirty="0" smtClean="0"/>
              <a:t>N</a:t>
            </a:r>
            <a:r>
              <a:rPr lang="en-US" sz="1400" dirty="0"/>
              <a:t> </a:t>
            </a:r>
            <a:r>
              <a:rPr lang="en-US" sz="1400" dirty="0" smtClean="0"/>
              <a:t>+ </a:t>
            </a:r>
            <a:r>
              <a:rPr lang="en-US" sz="1400" dirty="0"/>
              <a:t>Ya</a:t>
            </a:r>
            <a:r>
              <a:rPr lang="en-US" sz="1400" baseline="30000" dirty="0"/>
              <a:t>4</a:t>
            </a:r>
            <a:r>
              <a:rPr lang="en-US" sz="1400" baseline="-25000" dirty="0"/>
              <a:t>N</a:t>
            </a:r>
            <a:r>
              <a:rPr lang="en-US" sz="1400" dirty="0" smtClean="0"/>
              <a:t>);</a:t>
            </a:r>
          </a:p>
          <a:p>
            <a:pPr lvl="1" algn="just"/>
            <a:r>
              <a:rPr lang="en-US" sz="1400" dirty="0" smtClean="0"/>
              <a:t>6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N samples: </a:t>
            </a:r>
            <a:r>
              <a:rPr lang="en-US" sz="1400" dirty="0"/>
              <a:t>-(Yb</a:t>
            </a:r>
            <a:r>
              <a:rPr lang="en-US" sz="1400" baseline="30000" dirty="0"/>
              <a:t>1</a:t>
            </a:r>
            <a:r>
              <a:rPr lang="en-US" sz="1400" baseline="-25000" dirty="0"/>
              <a:t>N</a:t>
            </a:r>
            <a:r>
              <a:rPr lang="en-US" sz="1400" dirty="0"/>
              <a:t> + Yb</a:t>
            </a:r>
            <a:r>
              <a:rPr lang="en-US" sz="1400" baseline="30000" dirty="0"/>
              <a:t>2</a:t>
            </a:r>
            <a:r>
              <a:rPr lang="en-US" sz="1400" baseline="-25000" dirty="0"/>
              <a:t>N</a:t>
            </a:r>
            <a:r>
              <a:rPr lang="en-US" sz="1400" dirty="0"/>
              <a:t>) - (Yb</a:t>
            </a:r>
            <a:r>
              <a:rPr lang="en-US" sz="1400" baseline="30000" dirty="0"/>
              <a:t>3</a:t>
            </a:r>
            <a:r>
              <a:rPr lang="en-US" sz="1400" baseline="-25000" dirty="0"/>
              <a:t>N</a:t>
            </a:r>
            <a:r>
              <a:rPr lang="en-US" sz="1400" dirty="0"/>
              <a:t> + Yb</a:t>
            </a:r>
            <a:r>
              <a:rPr lang="en-US" sz="1400" baseline="30000" dirty="0"/>
              <a:t>4</a:t>
            </a:r>
            <a:r>
              <a:rPr lang="en-US" sz="1400" baseline="-25000" dirty="0"/>
              <a:t>N</a:t>
            </a:r>
            <a:r>
              <a:rPr lang="en-US" sz="1400" dirty="0"/>
              <a:t>);</a:t>
            </a:r>
            <a:endParaRPr lang="en-US" sz="1400" dirty="0" smtClean="0"/>
          </a:p>
          <a:p>
            <a:pPr algn="just"/>
            <a:r>
              <a:rPr lang="en-US" sz="2000" dirty="0" smtClean="0"/>
              <a:t>For streams 1 and 2 one combines the outputs starting from the second N samples with the following signs order {-, +, +, +}:</a:t>
            </a:r>
          </a:p>
          <a:p>
            <a:pPr lvl="1" algn="just"/>
            <a:r>
              <a:rPr lang="en-US" sz="1600" dirty="0" smtClean="0"/>
              <a:t>(Yb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+ </a:t>
            </a:r>
            <a:r>
              <a:rPr lang="en-US" sz="1600" dirty="0"/>
              <a:t>Yb</a:t>
            </a:r>
            <a:r>
              <a:rPr lang="en-US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) </a:t>
            </a:r>
            <a:r>
              <a:rPr lang="en-US" sz="1600" dirty="0" smtClean="0"/>
              <a:t>+ </a:t>
            </a:r>
            <a:r>
              <a:rPr lang="en-US" sz="1600" dirty="0">
                <a:solidFill>
                  <a:srgbClr val="FF0000"/>
                </a:solidFill>
              </a:rPr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Yb</a:t>
            </a:r>
            <a:r>
              <a:rPr lang="en-US" sz="1600" baseline="30000" dirty="0" smtClean="0">
                <a:solidFill>
                  <a:srgbClr val="FF0000"/>
                </a:solidFill>
              </a:rPr>
              <a:t>3</a:t>
            </a:r>
            <a:r>
              <a:rPr lang="en-US" sz="1600" baseline="-25000" dirty="0" smtClean="0">
                <a:solidFill>
                  <a:srgbClr val="FF0000"/>
                </a:solidFill>
              </a:rPr>
              <a:t>N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+ </a:t>
            </a:r>
            <a:r>
              <a:rPr lang="en-US" sz="1600" dirty="0">
                <a:solidFill>
                  <a:srgbClr val="FF0000"/>
                </a:solidFill>
              </a:rPr>
              <a:t>Yb</a:t>
            </a:r>
            <a:r>
              <a:rPr lang="en-US" sz="1600" baseline="30000" dirty="0">
                <a:solidFill>
                  <a:srgbClr val="FF0000"/>
                </a:solidFill>
              </a:rPr>
              <a:t>4</a:t>
            </a:r>
            <a:r>
              <a:rPr lang="en-US" sz="1600" baseline="-25000" dirty="0">
                <a:solidFill>
                  <a:srgbClr val="FF0000"/>
                </a:solidFill>
              </a:rPr>
              <a:t>N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sz="1600" dirty="0" smtClean="0"/>
              <a:t> + (Ya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+ </a:t>
            </a:r>
            <a:r>
              <a:rPr lang="en-US" sz="1600" dirty="0"/>
              <a:t>Ya</a:t>
            </a:r>
            <a:r>
              <a:rPr lang="en-US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) </a:t>
            </a:r>
            <a:r>
              <a:rPr lang="en-US" sz="1600" dirty="0">
                <a:solidFill>
                  <a:srgbClr val="FF0000"/>
                </a:solidFill>
              </a:rPr>
              <a:t>- (</a:t>
            </a:r>
            <a:r>
              <a:rPr lang="en-US" sz="1600" dirty="0" smtClean="0">
                <a:solidFill>
                  <a:srgbClr val="FF0000"/>
                </a:solidFill>
              </a:rPr>
              <a:t>Ya</a:t>
            </a:r>
            <a:r>
              <a:rPr lang="en-US" sz="1600" baseline="30000" dirty="0" smtClean="0">
                <a:solidFill>
                  <a:srgbClr val="FF0000"/>
                </a:solidFill>
              </a:rPr>
              <a:t>3</a:t>
            </a:r>
            <a:r>
              <a:rPr lang="en-US" sz="1600" baseline="-25000" dirty="0" smtClean="0">
                <a:solidFill>
                  <a:srgbClr val="FF0000"/>
                </a:solidFill>
              </a:rPr>
              <a:t>N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+ </a:t>
            </a:r>
            <a:r>
              <a:rPr lang="en-US" sz="1600" dirty="0">
                <a:solidFill>
                  <a:srgbClr val="FF0000"/>
                </a:solidFill>
              </a:rPr>
              <a:t>Ya</a:t>
            </a:r>
            <a:r>
              <a:rPr lang="en-US" sz="1600" baseline="30000" dirty="0">
                <a:solidFill>
                  <a:srgbClr val="FF0000"/>
                </a:solidFill>
              </a:rPr>
              <a:t>4</a:t>
            </a:r>
            <a:r>
              <a:rPr lang="en-US" sz="1600" baseline="-25000" dirty="0">
                <a:solidFill>
                  <a:srgbClr val="FF0000"/>
                </a:solidFill>
              </a:rPr>
              <a:t>N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sz="1600" dirty="0"/>
              <a:t> +(</a:t>
            </a:r>
            <a:r>
              <a:rPr lang="en-US" sz="1600" dirty="0" smtClean="0"/>
              <a:t>Yb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+ </a:t>
            </a:r>
            <a:r>
              <a:rPr lang="en-US" sz="1600" dirty="0"/>
              <a:t>Yb</a:t>
            </a:r>
            <a:r>
              <a:rPr lang="en-US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) </a:t>
            </a:r>
            <a:r>
              <a:rPr lang="en-US" sz="1600" dirty="0">
                <a:solidFill>
                  <a:srgbClr val="FF0000"/>
                </a:solidFill>
              </a:rPr>
              <a:t>- (</a:t>
            </a:r>
            <a:r>
              <a:rPr lang="en-US" sz="1600" dirty="0" smtClean="0">
                <a:solidFill>
                  <a:srgbClr val="FF0000"/>
                </a:solidFill>
              </a:rPr>
              <a:t>Yb</a:t>
            </a:r>
            <a:r>
              <a:rPr lang="en-US" sz="1600" baseline="30000" dirty="0" smtClean="0">
                <a:solidFill>
                  <a:srgbClr val="FF0000"/>
                </a:solidFill>
              </a:rPr>
              <a:t>3</a:t>
            </a:r>
            <a:r>
              <a:rPr lang="en-US" sz="1600" baseline="-25000" dirty="0" smtClean="0">
                <a:solidFill>
                  <a:srgbClr val="FF0000"/>
                </a:solidFill>
              </a:rPr>
              <a:t>N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+ </a:t>
            </a:r>
            <a:r>
              <a:rPr lang="en-US" sz="1600" dirty="0">
                <a:solidFill>
                  <a:srgbClr val="FF0000"/>
                </a:solidFill>
              </a:rPr>
              <a:t>Yb</a:t>
            </a:r>
            <a:r>
              <a:rPr lang="en-US" sz="1600" baseline="30000" dirty="0">
                <a:solidFill>
                  <a:srgbClr val="FF0000"/>
                </a:solidFill>
              </a:rPr>
              <a:t>4</a:t>
            </a:r>
            <a:r>
              <a:rPr lang="en-US" sz="1600" baseline="-25000" dirty="0">
                <a:solidFill>
                  <a:srgbClr val="FF0000"/>
                </a:solidFill>
              </a:rPr>
              <a:t>N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sz="1600" dirty="0" smtClean="0"/>
              <a:t> </a:t>
            </a:r>
            <a:r>
              <a:rPr lang="en-US" sz="1600" dirty="0"/>
              <a:t>+(</a:t>
            </a:r>
            <a:r>
              <a:rPr lang="en-US" sz="1600" dirty="0" smtClean="0"/>
              <a:t>Ya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+ </a:t>
            </a:r>
            <a:r>
              <a:rPr lang="en-US" sz="1600" dirty="0"/>
              <a:t>Ya</a:t>
            </a:r>
            <a:r>
              <a:rPr lang="en-US" sz="1600" baseline="30000" dirty="0"/>
              <a:t>2</a:t>
            </a:r>
            <a:r>
              <a:rPr lang="en-US" sz="1600" baseline="-25000" dirty="0"/>
              <a:t>N</a:t>
            </a:r>
            <a:r>
              <a:rPr lang="en-US" sz="1600" dirty="0"/>
              <a:t>) </a:t>
            </a:r>
            <a:r>
              <a:rPr lang="en-US" sz="1600" dirty="0">
                <a:solidFill>
                  <a:srgbClr val="FF0000"/>
                </a:solidFill>
              </a:rPr>
              <a:t>+ (</a:t>
            </a:r>
            <a:r>
              <a:rPr lang="en-US" sz="1600" dirty="0" smtClean="0">
                <a:solidFill>
                  <a:srgbClr val="FF0000"/>
                </a:solidFill>
              </a:rPr>
              <a:t>Ya</a:t>
            </a:r>
            <a:r>
              <a:rPr lang="en-US" sz="1600" baseline="30000" dirty="0" smtClean="0">
                <a:solidFill>
                  <a:srgbClr val="FF0000"/>
                </a:solidFill>
              </a:rPr>
              <a:t>3</a:t>
            </a:r>
            <a:r>
              <a:rPr lang="en-US" sz="1600" baseline="-25000" dirty="0" smtClean="0">
                <a:solidFill>
                  <a:srgbClr val="FF0000"/>
                </a:solidFill>
              </a:rPr>
              <a:t>N</a:t>
            </a:r>
            <a:r>
              <a:rPr lang="en-US" sz="1600" dirty="0"/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+ </a:t>
            </a:r>
            <a:r>
              <a:rPr lang="en-US" sz="1600" dirty="0">
                <a:solidFill>
                  <a:srgbClr val="FF0000"/>
                </a:solidFill>
              </a:rPr>
              <a:t>Ya</a:t>
            </a:r>
            <a:r>
              <a:rPr lang="en-US" sz="1600" baseline="30000" dirty="0">
                <a:solidFill>
                  <a:srgbClr val="FF0000"/>
                </a:solidFill>
              </a:rPr>
              <a:t>4</a:t>
            </a:r>
            <a:r>
              <a:rPr lang="en-US" sz="1600" baseline="-25000" dirty="0">
                <a:solidFill>
                  <a:srgbClr val="FF0000"/>
                </a:solidFill>
              </a:rPr>
              <a:t>N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  <a:r>
              <a:rPr lang="en-US" sz="1600" dirty="0" smtClean="0"/>
              <a:t> = </a:t>
            </a:r>
          </a:p>
          <a:p>
            <a:pPr lvl="1" algn="just"/>
            <a:r>
              <a:rPr lang="en-US" sz="1600" dirty="0" smtClean="0"/>
              <a:t>= 2*(Ya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/>
              <a:t> </a:t>
            </a:r>
            <a:r>
              <a:rPr lang="en-US" sz="1600" dirty="0" smtClean="0"/>
              <a:t>+</a:t>
            </a:r>
            <a:r>
              <a:rPr lang="en-US" sz="1600" dirty="0"/>
              <a:t> </a:t>
            </a:r>
            <a:r>
              <a:rPr lang="en-US" sz="1600" dirty="0" smtClean="0"/>
              <a:t>Yb</a:t>
            </a:r>
            <a:r>
              <a:rPr lang="en-US" sz="1600" baseline="30000" dirty="0" smtClean="0"/>
              <a:t>1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) + </a:t>
            </a:r>
            <a:r>
              <a:rPr lang="en-US" sz="1600" dirty="0"/>
              <a:t>2*(</a:t>
            </a:r>
            <a:r>
              <a:rPr lang="en-US" sz="1600" dirty="0" smtClean="0"/>
              <a:t>Ya</a:t>
            </a:r>
            <a:r>
              <a:rPr lang="en-US" sz="1600" baseline="30000" dirty="0" smtClean="0"/>
              <a:t>2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+ </a:t>
            </a:r>
            <a:r>
              <a:rPr lang="en-US" sz="1600" dirty="0" smtClean="0"/>
              <a:t>Yb</a:t>
            </a:r>
            <a:r>
              <a:rPr lang="en-US" sz="1600" baseline="30000" dirty="0" smtClean="0"/>
              <a:t>2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);</a:t>
            </a:r>
          </a:p>
          <a:p>
            <a:pPr algn="just"/>
            <a:r>
              <a:rPr lang="en-US" sz="2000" dirty="0" smtClean="0"/>
              <a:t>If we perform Golay correlation matched to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stream, then </a:t>
            </a:r>
            <a:r>
              <a:rPr lang="en-US" sz="2000" dirty="0"/>
              <a:t>2*(Ya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/>
              <a:t> + Yb</a:t>
            </a:r>
            <a:r>
              <a:rPr lang="en-US" sz="2000" baseline="30000" dirty="0"/>
              <a:t>1</a:t>
            </a:r>
            <a:r>
              <a:rPr lang="en-US" sz="2000" baseline="-25000" dirty="0"/>
              <a:t>N</a:t>
            </a:r>
            <a:r>
              <a:rPr lang="en-US" sz="2000" dirty="0"/>
              <a:t>) </a:t>
            </a:r>
            <a:r>
              <a:rPr lang="en-US" sz="2000" dirty="0" smtClean="0"/>
              <a:t>survives only</a:t>
            </a:r>
            <a:r>
              <a:rPr lang="en-US" sz="2000" dirty="0"/>
              <a:t> </a:t>
            </a:r>
            <a:r>
              <a:rPr lang="en-US" sz="2000" dirty="0" smtClean="0"/>
              <a:t>due to ZCC property. The same is true for the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stream.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07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EDMG TRN Subfield, NSS = </a:t>
            </a:r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/>
              <a:t>To generalize the TRN MIMO </a:t>
            </a:r>
            <a:r>
              <a:rPr lang="en-US" sz="2000" dirty="0" smtClean="0"/>
              <a:t>subfield definition </a:t>
            </a:r>
            <a:r>
              <a:rPr lang="en-US" sz="2000" dirty="0"/>
              <a:t>for N</a:t>
            </a:r>
            <a:r>
              <a:rPr lang="en-US" sz="2000" baseline="-25000" dirty="0"/>
              <a:t>SS</a:t>
            </a:r>
            <a:r>
              <a:rPr lang="en-US" sz="2000" dirty="0"/>
              <a:t> = 8</a:t>
            </a:r>
            <a:r>
              <a:rPr lang="en-US" sz="2000" dirty="0" smtClean="0"/>
              <a:t>, the orthogonal P matrix is extended to 4x4 size:</a:t>
            </a:r>
          </a:p>
          <a:p>
            <a:pPr lvl="1" algn="just"/>
            <a:r>
              <a:rPr lang="en-US" sz="1600" dirty="0"/>
              <a:t>P = {+1, +</a:t>
            </a:r>
            <a:r>
              <a:rPr lang="en-US" sz="1600" dirty="0" smtClean="0"/>
              <a:t>1, +1, +1</a:t>
            </a:r>
            <a:endParaRPr lang="en-US" sz="1600" dirty="0"/>
          </a:p>
          <a:p>
            <a:pPr lvl="1" algn="just"/>
            <a:r>
              <a:rPr lang="en-US" sz="1600" dirty="0"/>
              <a:t>        +1,  -</a:t>
            </a:r>
            <a:r>
              <a:rPr lang="en-US" sz="1600" dirty="0" smtClean="0"/>
              <a:t>1, +1, </a:t>
            </a:r>
            <a:r>
              <a:rPr lang="ru-RU" sz="1600" dirty="0" smtClean="0"/>
              <a:t> </a:t>
            </a:r>
            <a:r>
              <a:rPr lang="en-US" sz="1600" dirty="0" smtClean="0"/>
              <a:t>-1</a:t>
            </a:r>
          </a:p>
          <a:p>
            <a:pPr lvl="1" algn="just"/>
            <a:r>
              <a:rPr lang="en-US" sz="1600" dirty="0"/>
              <a:t> </a:t>
            </a:r>
            <a:r>
              <a:rPr lang="en-US" sz="1600" dirty="0" smtClean="0"/>
              <a:t>        +1, +1, -1, </a:t>
            </a:r>
            <a:r>
              <a:rPr lang="ru-RU" sz="1600" dirty="0" smtClean="0"/>
              <a:t> </a:t>
            </a:r>
            <a:r>
              <a:rPr lang="en-US" sz="1600" dirty="0" smtClean="0"/>
              <a:t>-1 </a:t>
            </a:r>
          </a:p>
          <a:p>
            <a:pPr lvl="1" algn="just"/>
            <a:r>
              <a:rPr lang="en-US" sz="1600" dirty="0"/>
              <a:t> </a:t>
            </a:r>
            <a:r>
              <a:rPr lang="en-US" sz="1600" dirty="0" smtClean="0"/>
              <a:t>        +1, </a:t>
            </a:r>
            <a:r>
              <a:rPr lang="ru-RU" sz="1600" dirty="0" smtClean="0"/>
              <a:t> </a:t>
            </a:r>
            <a:r>
              <a:rPr lang="en-US" sz="1600" dirty="0" smtClean="0"/>
              <a:t>-1, -1, +1};</a:t>
            </a:r>
            <a:endParaRPr lang="en-US" sz="1600" dirty="0"/>
          </a:p>
          <a:p>
            <a:pPr algn="just"/>
            <a:r>
              <a:rPr lang="en-US" sz="2000" dirty="0"/>
              <a:t>The process illustrating signs assignment for TRN subfields is shown </a:t>
            </a:r>
            <a:r>
              <a:rPr lang="en-US" sz="2000" dirty="0" smtClean="0"/>
              <a:t>on the next slide.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03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MIMO EDMG TRN Subfield, NSS = </a:t>
            </a:r>
            <a:r>
              <a:rPr lang="en-US" sz="2800" dirty="0" smtClean="0"/>
              <a:t>8 (Cont’d)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5805264"/>
            <a:ext cx="777240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600" kern="0" dirty="0" smtClean="0"/>
              <a:t>NOTE: MIMO with NSS = 8 utilizes 2 adjacent subfields, which is different from the case of NSS = 1, 2, 3, and 4.</a:t>
            </a:r>
            <a:endParaRPr lang="en-US" sz="1600" kern="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5815" y="1556792"/>
            <a:ext cx="689237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3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</a:t>
            </a:r>
            <a:r>
              <a:rPr lang="en-US" dirty="0" smtClean="0"/>
              <a:t>MIMO </a:t>
            </a:r>
            <a:r>
              <a:rPr lang="en-US" dirty="0"/>
              <a:t>EDMG TRN Subfield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275753"/>
              </p:ext>
            </p:extLst>
          </p:nvPr>
        </p:nvGraphicFramePr>
        <p:xfrm>
          <a:off x="685800" y="3973265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80"/>
                <a:gridCol w="3456384"/>
                <a:gridCol w="3310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 subfield: 1, 3, 5, … 2M-1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subfield</a:t>
                      </a:r>
                      <a:r>
                        <a:rPr lang="en-US" sz="1600" baseline="0" dirty="0" smtClean="0"/>
                        <a:t>: 2, 4, 6, …, 2M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1, 2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3, 4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5, 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7, 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187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summary of proposed EDMG TRN subfields definition is provided in Table 1 below.</a:t>
            </a:r>
          </a:p>
          <a:p>
            <a:pPr algn="just"/>
            <a:r>
              <a:rPr lang="en-US" sz="2000" kern="0" dirty="0" smtClean="0"/>
              <a:t>Channel estimation exploits 2 EDMG TRN subfields for NSS = 5, 6, 7, and 8.</a:t>
            </a:r>
          </a:p>
        </p:txBody>
      </p:sp>
      <p:sp>
        <p:nvSpPr>
          <p:cNvPr id="9" name="Rectangle 8"/>
          <p:cNvSpPr/>
          <p:nvPr/>
        </p:nvSpPr>
        <p:spPr>
          <a:xfrm>
            <a:off x="696004" y="3717032"/>
            <a:ext cx="5532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Proposed EDMG TRN subfields definition for MIMO.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76318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12654</TotalTime>
  <Words>1202</Words>
  <Application>Microsoft Office PowerPoint</Application>
  <PresentationFormat>On-screen Show (4:3)</PresentationFormat>
  <Paragraphs>122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802-11-Submission</vt:lpstr>
      <vt:lpstr>Microsoft Word 97 - 2003 Document</vt:lpstr>
      <vt:lpstr>EDMG TRN Subfields Definition for SC PHY</vt:lpstr>
      <vt:lpstr>Introduction</vt:lpstr>
      <vt:lpstr>SISO EDMG TRN Subfield Definition</vt:lpstr>
      <vt:lpstr>MIMO EDMG TRN Subfield, NSS = 2</vt:lpstr>
      <vt:lpstr>MIMO EDMG TRN Subfield, NSS = 4</vt:lpstr>
      <vt:lpstr>MIMO EDMG TRN Subfield, NSS = 4 (Cont’d)</vt:lpstr>
      <vt:lpstr>MIMO EDMG TRN Subfield, NSS = 8</vt:lpstr>
      <vt:lpstr>MIMO EDMG TRN Subfield, NSS = 8 (Cont’d)</vt:lpstr>
      <vt:lpstr>Proposal for MIMO EDMG TRN Subfield</vt:lpstr>
      <vt:lpstr>Golay Sequences Definition</vt:lpstr>
      <vt:lpstr>SP/Motion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7942</cp:revision>
  <cp:lastPrinted>1998-02-10T13:28:06Z</cp:lastPrinted>
  <dcterms:created xsi:type="dcterms:W3CDTF">2015-03-24T14:22:58Z</dcterms:created>
  <dcterms:modified xsi:type="dcterms:W3CDTF">2017-01-16T14:38:16Z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