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70"/>
  </p:notesMasterIdLst>
  <p:handoutMasterIdLst>
    <p:handoutMasterId r:id="rId71"/>
  </p:handoutMasterIdLst>
  <p:sldIdLst>
    <p:sldId id="269" r:id="rId2"/>
    <p:sldId id="302" r:id="rId3"/>
    <p:sldId id="300" r:id="rId4"/>
    <p:sldId id="295" r:id="rId5"/>
    <p:sldId id="296" r:id="rId6"/>
    <p:sldId id="297" r:id="rId7"/>
    <p:sldId id="298" r:id="rId8"/>
    <p:sldId id="301" r:id="rId9"/>
    <p:sldId id="386" r:id="rId10"/>
    <p:sldId id="387" r:id="rId11"/>
    <p:sldId id="306" r:id="rId12"/>
    <p:sldId id="334" r:id="rId13"/>
    <p:sldId id="270" r:id="rId14"/>
    <p:sldId id="289" r:id="rId15"/>
    <p:sldId id="290" r:id="rId16"/>
    <p:sldId id="291" r:id="rId17"/>
    <p:sldId id="292" r:id="rId18"/>
    <p:sldId id="322" r:id="rId19"/>
    <p:sldId id="347" r:id="rId20"/>
    <p:sldId id="349" r:id="rId21"/>
    <p:sldId id="327" r:id="rId22"/>
    <p:sldId id="350" r:id="rId23"/>
    <p:sldId id="377" r:id="rId24"/>
    <p:sldId id="359" r:id="rId25"/>
    <p:sldId id="351" r:id="rId26"/>
    <p:sldId id="357" r:id="rId27"/>
    <p:sldId id="352" r:id="rId28"/>
    <p:sldId id="358" r:id="rId29"/>
    <p:sldId id="355" r:id="rId30"/>
    <p:sldId id="356" r:id="rId31"/>
    <p:sldId id="374" r:id="rId32"/>
    <p:sldId id="380" r:id="rId33"/>
    <p:sldId id="376" r:id="rId34"/>
    <p:sldId id="361" r:id="rId35"/>
    <p:sldId id="360" r:id="rId36"/>
    <p:sldId id="362" r:id="rId37"/>
    <p:sldId id="363" r:id="rId38"/>
    <p:sldId id="364" r:id="rId39"/>
    <p:sldId id="372" r:id="rId40"/>
    <p:sldId id="373" r:id="rId41"/>
    <p:sldId id="381" r:id="rId42"/>
    <p:sldId id="378" r:id="rId43"/>
    <p:sldId id="353" r:id="rId44"/>
    <p:sldId id="367" r:id="rId45"/>
    <p:sldId id="371" r:id="rId46"/>
    <p:sldId id="375" r:id="rId47"/>
    <p:sldId id="379" r:id="rId48"/>
    <p:sldId id="382" r:id="rId49"/>
    <p:sldId id="354" r:id="rId50"/>
    <p:sldId id="383" r:id="rId51"/>
    <p:sldId id="368" r:id="rId52"/>
    <p:sldId id="384" r:id="rId53"/>
    <p:sldId id="369" r:id="rId54"/>
    <p:sldId id="370" r:id="rId55"/>
    <p:sldId id="389" r:id="rId56"/>
    <p:sldId id="385" r:id="rId57"/>
    <p:sldId id="391" r:id="rId58"/>
    <p:sldId id="390" r:id="rId59"/>
    <p:sldId id="395" r:id="rId60"/>
    <p:sldId id="392" r:id="rId61"/>
    <p:sldId id="393" r:id="rId62"/>
    <p:sldId id="394" r:id="rId63"/>
    <p:sldId id="396" r:id="rId64"/>
    <p:sldId id="328" r:id="rId65"/>
    <p:sldId id="366" r:id="rId66"/>
    <p:sldId id="342" r:id="rId67"/>
    <p:sldId id="388" r:id="rId68"/>
    <p:sldId id="305" r:id="rId6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49" autoAdjust="0"/>
    <p:restoredTop sz="71403" autoAdjust="0"/>
  </p:normalViewPr>
  <p:slideViewPr>
    <p:cSldViewPr>
      <p:cViewPr varScale="1">
        <p:scale>
          <a:sx n="115" d="100"/>
          <a:sy n="115" d="100"/>
        </p:scale>
        <p:origin x="-109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72"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15885" y="177284"/>
            <a:ext cx="2022990"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802.19-16/1307r3</a:t>
            </a:r>
            <a:endParaRPr lang="en-US" dirty="0"/>
          </a:p>
        </p:txBody>
      </p:sp>
      <p:sp>
        <p:nvSpPr>
          <p:cNvPr id="3075" name="Rectangle 3"/>
          <p:cNvSpPr>
            <a:spLocks noGrp="1" noChangeArrowheads="1"/>
          </p:cNvSpPr>
          <p:nvPr>
            <p:ph type="dt" sz="quarter" idx="1"/>
          </p:nvPr>
        </p:nvSpPr>
        <p:spPr bwMode="auto">
          <a:xfrm>
            <a:off x="695325" y="177284"/>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Nov 2016</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58748" y="97909"/>
            <a:ext cx="2022990"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802.19-16/1307r3</a:t>
            </a:r>
            <a:endParaRPr lang="en-US" dirty="0"/>
          </a:p>
        </p:txBody>
      </p:sp>
      <p:sp>
        <p:nvSpPr>
          <p:cNvPr id="2051" name="Rectangle 3"/>
          <p:cNvSpPr>
            <a:spLocks noGrp="1" noChangeArrowheads="1"/>
          </p:cNvSpPr>
          <p:nvPr>
            <p:ph type="dt" idx="1"/>
          </p:nvPr>
        </p:nvSpPr>
        <p:spPr bwMode="auto">
          <a:xfrm>
            <a:off x="654050" y="97909"/>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Nov 2016</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802.11-16/1602r1</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9/dcn/16/19-16-0110-00-0000-a-discussion-of-ed-pd.pptx" TargetMode="External"/><Relationship Id="rId2" Type="http://schemas.openxmlformats.org/officeDocument/2006/relationships/hyperlink" Target="http://grouper.ieee.org/groups/802/Communications/16_08/802_to_3GPP_01AUG_2016_Liaison_r01.pdf" TargetMode="External"/><Relationship Id="rId1" Type="http://schemas.openxmlformats.org/officeDocument/2006/relationships/slideLayout" Target="../slideLayouts/slideLayout2.xml"/><Relationship Id="rId4" Type="http://schemas.openxmlformats.org/officeDocument/2006/relationships/hyperlink" Target="https://mentor.ieee.org/802.11/dcn/16/11-16-1263-00-0000-what-should-802-11-wg-do-about-the-ed-related-request-from-3gpp-ran1.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grouper.ieee.org/groups/802/Communications/16_06/R1-166040.zi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16/ec-16-0203-00-00EC-802-to-3gpp-ran1-liaison-14nov2016.pdf" TargetMode="External"/><Relationship Id="rId2" Type="http://schemas.openxmlformats.org/officeDocument/2006/relationships/hyperlink" Target="http://grouper.ieee.org/groups/802/Communications/16_06/RP-161228.zip"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16/ec-16-0203-00-00EC-802-to-3gpp-ran1-liaison-14nov2016.pdf" TargetMode="External"/><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 Id="rId5" Type="http://schemas.openxmlformats.org/officeDocument/2006/relationships/hyperlink" Target="http://grouper.ieee.org/groups/802/Communications/16_08/802_to_3GPP_01AUG_2016_Liaison_r01.pdf" TargetMode="External"/><Relationship Id="rId4" Type="http://schemas.openxmlformats.org/officeDocument/2006/relationships/hyperlink" Target="http://grouper.ieee.org/groups/802/Communications/16_06/RP-161228.zip"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grouper.ieee.org/groups/802/Communications/16_08/802_to_3GPP_01AUG_2016_Liaison_r01.pdf"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6/11-16-1451-00-0000-simulation-analysis-of-ed-threshold-levels.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www.hoganlovells.com/files/Uploads/Documents/8%20Technology%20neutrality%20in%20Internet.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www.hoganlovells.com/files/Uploads/Documents/8%20Technology%20neutrality%20in%20Internet.pdf"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Agenda for </a:t>
            </a:r>
            <a:r>
              <a:rPr lang="en-US" i="1" dirty="0" smtClean="0">
                <a:solidFill>
                  <a:schemeClr val="accent2">
                    <a:lumMod val="75000"/>
                  </a:schemeClr>
                </a:solidFill>
              </a:rPr>
              <a:t>IEEE 802.11 PDED ad hoc </a:t>
            </a:r>
            <a:r>
              <a:rPr lang="en-US" dirty="0" smtClean="0">
                <a:solidFill>
                  <a:schemeClr val="accent2">
                    <a:lumMod val="75000"/>
                  </a:schemeClr>
                </a:solidFill>
              </a:rPr>
              <a:t>meeting</a:t>
            </a:r>
            <a:br>
              <a:rPr lang="en-US" dirty="0" smtClean="0">
                <a:solidFill>
                  <a:schemeClr val="accent2">
                    <a:lumMod val="75000"/>
                  </a:schemeClr>
                </a:solidFill>
              </a:rPr>
            </a:br>
            <a:r>
              <a:rPr lang="en-US" dirty="0" smtClean="0">
                <a:solidFill>
                  <a:schemeClr val="accent2">
                    <a:lumMod val="75000"/>
                  </a:schemeClr>
                </a:solidFill>
              </a:rPr>
              <a:t>in Atlanta in January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10 Jan 2017</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568694850"/>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+61 2 84461010</a:t>
                      </a:r>
                      <a:endParaRPr lang="en-AU" sz="1200" dirty="0">
                        <a:effectLst/>
                      </a:endParaRPr>
                    </a:p>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volunteer is requested to deliver a report to the Friday plenary</a:t>
            </a:r>
            <a:endParaRPr lang="en-AU" dirty="0"/>
          </a:p>
        </p:txBody>
      </p:sp>
      <p:sp>
        <p:nvSpPr>
          <p:cNvPr id="3" name="Content Placeholder 2"/>
          <p:cNvSpPr>
            <a:spLocks noGrp="1"/>
          </p:cNvSpPr>
          <p:nvPr>
            <p:ph idx="1"/>
          </p:nvPr>
        </p:nvSpPr>
        <p:spPr/>
        <p:txBody>
          <a:bodyPr/>
          <a:lstStyle/>
          <a:p>
            <a:pPr lvl="1"/>
            <a:r>
              <a:rPr lang="en-AU" dirty="0" smtClean="0"/>
              <a:t>The Chair needs to leave on Thursday afternoon …</a:t>
            </a:r>
          </a:p>
          <a:p>
            <a:pPr lvl="1"/>
            <a:r>
              <a:rPr lang="en-AU" dirty="0" smtClean="0"/>
              <a:t>… so that he can go on a cycling holiday in NZ</a:t>
            </a:r>
          </a:p>
          <a:p>
            <a:pPr lvl="1"/>
            <a:r>
              <a:rPr lang="en-AU" dirty="0" smtClean="0"/>
              <a:t>He will write the closing report …</a:t>
            </a:r>
          </a:p>
          <a:p>
            <a:pPr lvl="1"/>
            <a:r>
              <a:rPr lang="en-AU" dirty="0" smtClean="0"/>
              <a:t>… but needs someone to deliver it</a:t>
            </a:r>
          </a:p>
          <a:p>
            <a:pPr lvl="1"/>
            <a:r>
              <a:rPr lang="en-AU" dirty="0" smtClean="0"/>
              <a:t>Will anyone volunteer?</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6359" t="12074" b="9672"/>
          <a:stretch/>
        </p:blipFill>
        <p:spPr bwMode="auto">
          <a:xfrm>
            <a:off x="3467805" y="3581400"/>
            <a:ext cx="5066595" cy="2768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2268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Why was the </a:t>
            </a:r>
            <a:r>
              <a:rPr lang="en-AU" sz="2400" b="1" i="1" dirty="0">
                <a:solidFill>
                  <a:schemeClr val="accent2"/>
                </a:solidFill>
              </a:rPr>
              <a:t>PDED ad hoc </a:t>
            </a:r>
            <a:r>
              <a:rPr lang="en-AU" sz="2400" b="1" dirty="0" smtClean="0">
                <a:solidFill>
                  <a:schemeClr val="accent2"/>
                </a:solidFill>
              </a:rPr>
              <a:t>formed …</a:t>
            </a:r>
            <a:br>
              <a:rPr lang="en-AU" sz="2400" b="1" dirty="0" smtClean="0">
                <a:solidFill>
                  <a:schemeClr val="accent2"/>
                </a:solidFill>
              </a:rPr>
            </a:br>
            <a:r>
              <a:rPr lang="en-AU" sz="2400" b="1" dirty="0" smtClean="0">
                <a:solidFill>
                  <a:schemeClr val="accent2"/>
                </a:solidFill>
              </a:rPr>
              <a:t>and why is it continuing?</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714693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formation of the </a:t>
            </a:r>
            <a:r>
              <a:rPr lang="en-AU" dirty="0" smtClean="0"/>
              <a:t>PDED ad </a:t>
            </a:r>
            <a:r>
              <a:rPr lang="en-AU" dirty="0" smtClean="0"/>
              <a:t>hoc was based on a LS from 3GPP RAN1 </a:t>
            </a:r>
            <a:r>
              <a:rPr lang="en-AU" dirty="0" smtClean="0"/>
              <a:t>&amp; documents </a:t>
            </a:r>
            <a:r>
              <a:rPr lang="en-AU" dirty="0" smtClean="0"/>
              <a:t>presented to 802.19/11</a:t>
            </a:r>
            <a:endParaRPr lang="en-AU" dirty="0"/>
          </a:p>
        </p:txBody>
      </p:sp>
      <p:sp>
        <p:nvSpPr>
          <p:cNvPr id="3" name="Content Placeholder 2"/>
          <p:cNvSpPr>
            <a:spLocks noGrp="1"/>
          </p:cNvSpPr>
          <p:nvPr>
            <p:ph idx="1"/>
          </p:nvPr>
        </p:nvSpPr>
        <p:spPr/>
        <p:txBody>
          <a:bodyPr/>
          <a:lstStyle/>
          <a:p>
            <a:r>
              <a:rPr lang="en-AU" dirty="0" smtClean="0"/>
              <a:t>Original liaison from 3GPP RAN1</a:t>
            </a:r>
          </a:p>
          <a:p>
            <a:pPr lvl="1"/>
            <a:r>
              <a:rPr lang="en-AU" dirty="0">
                <a:hlinkClick r:id="rId2"/>
              </a:rPr>
              <a:t>IEEE 802 liaison to 3GPP </a:t>
            </a:r>
            <a:r>
              <a:rPr lang="en-AU" dirty="0" smtClean="0">
                <a:hlinkClick r:id="rId2"/>
              </a:rPr>
              <a:t>RAN</a:t>
            </a:r>
            <a:endParaRPr lang="en-AU" dirty="0" smtClean="0"/>
          </a:p>
          <a:p>
            <a:pPr lvl="2"/>
            <a:r>
              <a:rPr lang="en-AU" dirty="0" smtClean="0"/>
              <a:t>Made original request</a:t>
            </a:r>
          </a:p>
          <a:p>
            <a:r>
              <a:rPr lang="en-AU" dirty="0" smtClean="0"/>
              <a:t>IEEE 802 documents </a:t>
            </a:r>
            <a:r>
              <a:rPr lang="en-AU" dirty="0" smtClean="0"/>
              <a:t>pre-formation of the </a:t>
            </a:r>
            <a:r>
              <a:rPr lang="en-AU" i="1" dirty="0" smtClean="0"/>
              <a:t>PDED ad </a:t>
            </a:r>
            <a:r>
              <a:rPr lang="en-AU" i="1" dirty="0"/>
              <a:t>hoc</a:t>
            </a:r>
          </a:p>
          <a:p>
            <a:pPr lvl="1"/>
            <a:r>
              <a:rPr lang="en-AU" dirty="0">
                <a:hlinkClick r:id="rId3"/>
              </a:rPr>
              <a:t>19-16-0110-00</a:t>
            </a:r>
            <a:r>
              <a:rPr lang="en-AU" dirty="0"/>
              <a:t> by Andrew Myles</a:t>
            </a:r>
          </a:p>
          <a:p>
            <a:pPr lvl="2"/>
            <a:r>
              <a:rPr lang="en-AU" dirty="0"/>
              <a:t>Described issue and a variety of possible responses in IEEE 802.19 WG</a:t>
            </a:r>
          </a:p>
          <a:p>
            <a:pPr lvl="1"/>
            <a:r>
              <a:rPr lang="en-AU" dirty="0">
                <a:hlinkClick r:id="rId4"/>
              </a:rPr>
              <a:t>11-16-1263-00</a:t>
            </a:r>
            <a:r>
              <a:rPr lang="en-AU" dirty="0"/>
              <a:t> by Andrew Myles</a:t>
            </a:r>
          </a:p>
          <a:p>
            <a:pPr lvl="2"/>
            <a:r>
              <a:rPr lang="en-AU" dirty="0"/>
              <a:t>Summarised issue for IEEE 802.11 WG; led to ad hoc</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606845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&amp; IEEE 802 are having an ongoing discussion related to LAA’s ED threshold</a:t>
            </a:r>
            <a:endParaRPr lang="en-AU" dirty="0"/>
          </a:p>
        </p:txBody>
      </p:sp>
      <p:sp>
        <p:nvSpPr>
          <p:cNvPr id="3" name="Content Placeholder 2"/>
          <p:cNvSpPr>
            <a:spLocks noGrp="1"/>
          </p:cNvSpPr>
          <p:nvPr>
            <p:ph idx="1"/>
          </p:nvPr>
        </p:nvSpPr>
        <p:spPr/>
        <p:txBody>
          <a:bodyPr/>
          <a:lstStyle/>
          <a:p>
            <a:pPr lvl="1"/>
            <a:r>
              <a:rPr lang="en-GB" dirty="0" smtClean="0"/>
              <a:t>The IEEE 802 review of LAA Rel. 13 resulted in IEEE 802 requesting 3GPP RAN1 to make LAA more sensitive to 802.11 transmissions:</a:t>
            </a:r>
          </a:p>
          <a:p>
            <a:pPr lvl="2"/>
            <a:r>
              <a:rPr lang="en-GB" dirty="0" smtClean="0"/>
              <a:t>See Comment 3 in </a:t>
            </a:r>
            <a:r>
              <a:rPr lang="en-GB" dirty="0" smtClean="0">
                <a:hlinkClick r:id="rId2"/>
              </a:rPr>
              <a:t>19-16-0037-09</a:t>
            </a:r>
            <a:r>
              <a:rPr lang="en-GB" dirty="0" smtClean="0"/>
              <a:t> for details (March 2016)</a:t>
            </a:r>
          </a:p>
          <a:p>
            <a:pPr lvl="1"/>
            <a:r>
              <a:rPr lang="en-GB" dirty="0" smtClean="0"/>
              <a:t>3GPP RAN1 rejected the request on the basis that they have had considerable debate and have agreed there is not a problem, but without responding to the particular issues raised by IEEE 802</a:t>
            </a:r>
          </a:p>
          <a:p>
            <a:pPr lvl="2"/>
            <a:r>
              <a:rPr lang="en-US" dirty="0" smtClean="0"/>
              <a:t>See Response 3 in </a:t>
            </a:r>
            <a:r>
              <a:rPr lang="en-AU" dirty="0" smtClean="0">
                <a:hlinkClick r:id="rId3"/>
              </a:rPr>
              <a:t>R1-166040</a:t>
            </a:r>
            <a:r>
              <a:rPr lang="en-AU" dirty="0" smtClean="0"/>
              <a:t> (June 2016)</a:t>
            </a:r>
          </a:p>
          <a:p>
            <a:pPr lvl="1"/>
            <a:r>
              <a:rPr lang="en-AU" dirty="0" smtClean="0"/>
              <a:t>IEEE 802 responded by noting that 3GPP RAN1’s assertions are based on invalid assumptions about common 802.11 deployments and asking 3GPP RAN1 to rerun their simulations with more realistic assumptions</a:t>
            </a:r>
          </a:p>
          <a:p>
            <a:pPr lvl="2"/>
            <a:r>
              <a:rPr lang="en-AU" dirty="0" smtClean="0"/>
              <a:t>See </a:t>
            </a:r>
            <a:r>
              <a:rPr lang="en-AU" dirty="0" smtClean="0">
                <a:hlinkClick r:id="rId4"/>
              </a:rPr>
              <a:t>IEEE 802 liaison to 3GPP RAN</a:t>
            </a:r>
            <a:r>
              <a:rPr lang="en-AU" dirty="0" smtClean="0"/>
              <a:t> (August 2016)</a:t>
            </a:r>
          </a:p>
          <a:p>
            <a:pPr lvl="1"/>
            <a:r>
              <a:rPr lang="en-AU" dirty="0" smtClean="0"/>
              <a:t>The issue is currently still open and unresolved …</a:t>
            </a:r>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p>
          <a:p>
            <a:pPr marL="0" marR="0" indent="0" algn="ctr" defTabSz="914400" rtl="0" eaLnBrk="0" fontAlgn="base" latinLnBrk="0" hangingPunct="0">
              <a:lnSpc>
                <a:spcPct val="100000"/>
              </a:lnSpc>
              <a:spcBef>
                <a:spcPct val="0"/>
              </a:spcBef>
              <a:spcAft>
                <a:spcPct val="0"/>
              </a:spcAft>
              <a:buClrTx/>
              <a:buSzTx/>
              <a:buFontTx/>
              <a:buNone/>
              <a:tabLst/>
            </a:pPr>
            <a:r>
              <a:rPr lang="en-AU" sz="2000" b="1" dirty="0">
                <a:solidFill>
                  <a:srgbClr val="FF0000"/>
                </a:solidFill>
                <a:latin typeface="+mj-lt"/>
              </a:rPr>
              <a:t>i</a:t>
            </a:r>
            <a:r>
              <a:rPr lang="en-AU" sz="2000" b="1" baseline="0" dirty="0" smtClean="0">
                <a:solidFill>
                  <a:srgbClr val="FF0000"/>
                </a:solidFill>
                <a:latin typeface="+mj-lt"/>
              </a:rPr>
              <a:t>n Sept 2016</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2563160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are now requesting that 802.11 also adopt a lowered ED threshold of -72dBm</a:t>
            </a:r>
            <a:endParaRPr lang="en-AU" dirty="0"/>
          </a:p>
        </p:txBody>
      </p:sp>
      <p:sp>
        <p:nvSpPr>
          <p:cNvPr id="3" name="Content Placeholder 2"/>
          <p:cNvSpPr>
            <a:spLocks noGrp="1"/>
          </p:cNvSpPr>
          <p:nvPr>
            <p:ph idx="1"/>
          </p:nvPr>
        </p:nvSpPr>
        <p:spPr/>
        <p:txBody>
          <a:bodyPr/>
          <a:lstStyle/>
          <a:p>
            <a:pPr lvl="1"/>
            <a:r>
              <a:rPr lang="en-US" dirty="0" smtClean="0"/>
              <a:t>In </a:t>
            </a:r>
            <a:r>
              <a:rPr lang="en-AU" dirty="0" smtClean="0">
                <a:hlinkClick r:id="rId2"/>
              </a:rPr>
              <a:t>R1-166040</a:t>
            </a:r>
            <a:r>
              <a:rPr lang="en-AU" dirty="0" smtClean="0"/>
              <a:t> (June 2016), 3GPP</a:t>
            </a:r>
            <a:r>
              <a:rPr lang="en-GB" dirty="0" smtClean="0"/>
              <a:t> RAN1 further </a:t>
            </a:r>
            <a:r>
              <a:rPr lang="en-US" dirty="0" smtClean="0"/>
              <a:t>suggested that 802.11 be redefined to also use an ED of -72dBm in the future ...</a:t>
            </a:r>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r>
              <a:rPr lang="en-US" dirty="0" smtClean="0"/>
              <a:t>… rather than the currently defined ED of -62dBm (and PD of -82dBm)</a:t>
            </a:r>
          </a:p>
          <a:p>
            <a:pPr lvl="1"/>
            <a:r>
              <a:rPr lang="en-US" dirty="0" smtClean="0"/>
              <a:t>Such a change would mean that 802.11 would defer to LAA (and 802.11) at the same ED threshold that LAA currently defers to 802.11</a:t>
            </a:r>
          </a:p>
          <a:p>
            <a:pPr lvl="1"/>
            <a:endParaRPr 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
        <p:nvSpPr>
          <p:cNvPr id="6" name="Rectangle 5"/>
          <p:cNvSpPr/>
          <p:nvPr/>
        </p:nvSpPr>
        <p:spPr bwMode="auto">
          <a:xfrm>
            <a:off x="1219200" y="2895600"/>
            <a:ext cx="6629400" cy="1981200"/>
          </a:xfrm>
          <a:prstGeom prst="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180000" tIns="45720" rIns="180000" bIns="45720" numCol="1" rtlCol="0" anchor="ctr" anchorCtr="0" compatLnSpc="1">
            <a:prstTxWarp prst="textNoShape">
              <a:avLst/>
            </a:prstTxWarp>
          </a:bodyPr>
          <a:lstStyle/>
          <a:p>
            <a:pPr>
              <a:spcBef>
                <a:spcPts val="800"/>
              </a:spcBef>
            </a:pPr>
            <a:r>
              <a:rPr lang="en-GB" sz="1600" i="1" dirty="0">
                <a:latin typeface="+mj-lt"/>
              </a:rPr>
              <a:t>RAN1 respectfully requests future IEEE 802.11 technologies to align the energy detection threshold used with other technologies operating in the same unlicensed band, e.g., -72 </a:t>
            </a:r>
            <a:r>
              <a:rPr lang="en-GB" sz="1600" i="1" dirty="0" err="1">
                <a:latin typeface="+mj-lt"/>
              </a:rPr>
              <a:t>dBm</a:t>
            </a:r>
            <a:r>
              <a:rPr lang="en-GB" sz="1600" i="1" dirty="0">
                <a:latin typeface="+mj-lt"/>
              </a:rPr>
              <a:t>.</a:t>
            </a:r>
          </a:p>
          <a:p>
            <a:pPr>
              <a:spcBef>
                <a:spcPts val="800"/>
              </a:spcBef>
            </a:pPr>
            <a:r>
              <a:rPr lang="en-GB" sz="1600" i="1" dirty="0">
                <a:latin typeface="+mj-lt"/>
              </a:rPr>
              <a:t>An energy detection threshold of -72 </a:t>
            </a:r>
            <a:r>
              <a:rPr lang="en-GB" sz="1600" i="1" dirty="0" err="1">
                <a:latin typeface="+mj-lt"/>
              </a:rPr>
              <a:t>dBm</a:t>
            </a:r>
            <a:r>
              <a:rPr lang="en-GB" sz="1600" i="1" dirty="0">
                <a:latin typeface="+mj-lt"/>
              </a:rPr>
              <a:t> has been chosen by 3GPP for Rel-13 LAA also with an interest in aligning with other technologies in the future.</a:t>
            </a:r>
            <a:endParaRPr lang="en-AU" sz="1600" i="1" dirty="0">
              <a:latin typeface="+mj-lt"/>
            </a:endParaRPr>
          </a:p>
        </p:txBody>
      </p:sp>
      <p:sp>
        <p:nvSpPr>
          <p:cNvPr id="7" name="Rectangle 6"/>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p>
          <a:p>
            <a:pPr algn="ctr" eaLnBrk="0" hangingPunct="0"/>
            <a:r>
              <a:rPr lang="en-AU" sz="2000" b="1" dirty="0">
                <a:solidFill>
                  <a:srgbClr val="FF0000"/>
                </a:solidFill>
                <a:latin typeface="+mj-lt"/>
              </a:rPr>
              <a:t>in Sept 2016</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2268118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have not yet responded to 3GPP RAN1’s request for 802.11 to use ED threshold of -72dBm</a:t>
            </a:r>
            <a:endParaRPr lang="en-AU" dirty="0"/>
          </a:p>
        </p:txBody>
      </p:sp>
      <p:sp>
        <p:nvSpPr>
          <p:cNvPr id="3" name="Content Placeholder 2"/>
          <p:cNvSpPr>
            <a:spLocks noGrp="1"/>
          </p:cNvSpPr>
          <p:nvPr>
            <p:ph idx="1"/>
          </p:nvPr>
        </p:nvSpPr>
        <p:spPr/>
        <p:txBody>
          <a:bodyPr/>
          <a:lstStyle/>
          <a:p>
            <a:pPr lvl="1"/>
            <a:r>
              <a:rPr lang="en-AU" dirty="0" smtClean="0"/>
              <a:t>In July 2016, IEEE 802.19 WG focused on responding to 3GPP RAN1’s responses on the twelve open issues in IEEE 802’s March 2016 liaison </a:t>
            </a:r>
          </a:p>
          <a:p>
            <a:pPr lvl="2"/>
            <a:r>
              <a:rPr lang="en-AU" dirty="0" smtClean="0"/>
              <a:t>It did not respond to 3GPP RAN1’s request for ED = -72dBm</a:t>
            </a:r>
          </a:p>
          <a:p>
            <a:pPr lvl="1"/>
            <a:r>
              <a:rPr lang="en-AU" dirty="0" smtClean="0"/>
              <a:t>In Sept 2016, a </a:t>
            </a:r>
            <a:r>
              <a:rPr lang="en-AU" i="1" dirty="0" smtClean="0"/>
              <a:t>thought piece</a:t>
            </a:r>
            <a:r>
              <a:rPr lang="en-AU" dirty="0" smtClean="0"/>
              <a:t> was presented to IEEE 802.19 WG that discussed some possible responses to 3GPP RAN1’s request</a:t>
            </a:r>
          </a:p>
          <a:p>
            <a:pPr lvl="2"/>
            <a:r>
              <a:rPr lang="en-AU" dirty="0" smtClean="0"/>
              <a:t>See </a:t>
            </a:r>
            <a:r>
              <a:rPr lang="en-AU" dirty="0" smtClean="0">
                <a:hlinkClick r:id="rId2"/>
              </a:rPr>
              <a:t>19-16-0110-00</a:t>
            </a:r>
            <a:r>
              <a:rPr lang="en-AU" dirty="0" smtClean="0"/>
              <a:t> (by Andrew Myles, the author of this summary)</a:t>
            </a:r>
          </a:p>
          <a:p>
            <a:pPr lvl="1"/>
            <a:r>
              <a:rPr lang="en-AU" dirty="0" smtClean="0"/>
              <a:t>After discussion in the IEEE 802.19 WG, there was consensus that the request really needs to be considered by IEEE 802.11 WG</a:t>
            </a:r>
          </a:p>
          <a:p>
            <a:pPr lvl="2"/>
            <a:r>
              <a:rPr lang="en-AU" dirty="0" smtClean="0"/>
              <a:t>It is probably of particular interest to IEEE 802.11 </a:t>
            </a:r>
            <a:r>
              <a:rPr lang="en-AU" dirty="0" err="1" smtClean="0"/>
              <a:t>TGax</a:t>
            </a:r>
            <a:r>
              <a:rPr lang="en-AU" dirty="0" smtClean="0"/>
              <a:t> from a technical perspective</a:t>
            </a:r>
          </a:p>
          <a:p>
            <a:pPr lvl="1"/>
            <a:r>
              <a:rPr lang="en-AU" dirty="0" smtClean="0"/>
              <a:t>A timely response probably requires IEEE 802 to develop a response out of the Nov 2016 plenary</a:t>
            </a:r>
          </a:p>
          <a:p>
            <a:pPr lvl="2"/>
            <a:r>
              <a:rPr lang="en-AU" dirty="0" smtClean="0"/>
              <a:t>Although it was suggested by an 802.19 participant that IEEE 802 could simply ignore the request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p>
          <a:p>
            <a:pPr algn="ctr" eaLnBrk="0" hangingPunct="0"/>
            <a:r>
              <a:rPr lang="en-AU" sz="2000" b="1" dirty="0">
                <a:solidFill>
                  <a:srgbClr val="FF0000"/>
                </a:solidFill>
                <a:latin typeface="+mj-lt"/>
              </a:rPr>
              <a:t>in Sept 2016</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6470516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are many related issues that need to be addressed before responding to 3GPP RAN1 </a:t>
            </a:r>
            <a:endParaRPr lang="en-AU" dirty="0"/>
          </a:p>
        </p:txBody>
      </p:sp>
      <p:sp>
        <p:nvSpPr>
          <p:cNvPr id="3" name="Content Placeholder 2"/>
          <p:cNvSpPr>
            <a:spLocks noGrp="1"/>
          </p:cNvSpPr>
          <p:nvPr>
            <p:ph idx="1"/>
          </p:nvPr>
        </p:nvSpPr>
        <p:spPr/>
        <p:txBody>
          <a:bodyPr/>
          <a:lstStyle/>
          <a:p>
            <a:r>
              <a:rPr lang="en-AU" dirty="0" smtClean="0"/>
              <a:t>Some potential related (mostly technical) issues</a:t>
            </a:r>
          </a:p>
          <a:p>
            <a:pPr lvl="1"/>
            <a:r>
              <a:rPr lang="en-AU" dirty="0" smtClean="0"/>
              <a:t>What is the effect of ED = -72dBm on billions of legacy devices?</a:t>
            </a:r>
          </a:p>
          <a:p>
            <a:pPr lvl="1"/>
            <a:r>
              <a:rPr lang="en-AU" dirty="0" smtClean="0"/>
              <a:t>Does an ED = -72 </a:t>
            </a:r>
            <a:r>
              <a:rPr lang="en-AU" dirty="0" err="1" smtClean="0"/>
              <a:t>dBm</a:t>
            </a:r>
            <a:r>
              <a:rPr lang="en-AU" dirty="0" smtClean="0"/>
              <a:t> make sense when 802.11ax is focusing on improved frequency reuse?</a:t>
            </a:r>
          </a:p>
          <a:p>
            <a:pPr lvl="1"/>
            <a:r>
              <a:rPr lang="en-AU" dirty="0" smtClean="0"/>
              <a:t>Should IEEE 802 continue recommending that LAA should be more sensitive to 802.11 transmissions?</a:t>
            </a:r>
          </a:p>
          <a:p>
            <a:pPr lvl="1"/>
            <a:r>
              <a:rPr lang="en-AU" dirty="0" smtClean="0"/>
              <a:t>Should IEEE 802 recommend that LAA adopt 802.11 ED/PD levels?</a:t>
            </a:r>
          </a:p>
          <a:p>
            <a:pPr lvl="1"/>
            <a:r>
              <a:rPr lang="en-AU" dirty="0" smtClean="0"/>
              <a:t>Should IEEE 802 recommend that LAA use 802.11 preambles (or CTS-to-self wrappers) to make it easier for 802.11 to detect LAA? </a:t>
            </a:r>
          </a:p>
          <a:p>
            <a:pPr lvl="1"/>
            <a:r>
              <a:rPr lang="en-AU" dirty="0" smtClean="0"/>
              <a:t>How should IEEE 802 deal with related proposals in ETSI BRAN that the next revision of EN 301 893 specify an ED = -72dBm? </a:t>
            </a:r>
          </a:p>
          <a:p>
            <a:pPr lvl="1"/>
            <a:r>
              <a:rPr lang="en-AU" dirty="0" smtClean="0"/>
              <a:t>…</a:t>
            </a:r>
          </a:p>
          <a:p>
            <a:pPr lvl="1"/>
            <a:endParaRPr lang="en-AU" dirty="0" smtClean="0"/>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p>
          <a:p>
            <a:pPr algn="ctr" eaLnBrk="0" hangingPunct="0"/>
            <a:r>
              <a:rPr lang="en-AU" sz="2000" b="1" dirty="0">
                <a:solidFill>
                  <a:srgbClr val="FF0000"/>
                </a:solidFill>
                <a:latin typeface="+mj-lt"/>
              </a:rPr>
              <a:t>in Sept 2016</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257183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t>How should IEEE 802.11 WG consider the issues related to 3GPP RAN1’s request for a new 802.11 ED?</a:t>
            </a:r>
            <a:endParaRPr lang="en-AU" dirty="0"/>
          </a:p>
        </p:txBody>
      </p:sp>
      <p:sp>
        <p:nvSpPr>
          <p:cNvPr id="3" name="Content Placeholder 2"/>
          <p:cNvSpPr>
            <a:spLocks noGrp="1"/>
          </p:cNvSpPr>
          <p:nvPr>
            <p:ph idx="1"/>
          </p:nvPr>
        </p:nvSpPr>
        <p:spPr/>
        <p:txBody>
          <a:bodyPr/>
          <a:lstStyle/>
          <a:p>
            <a:r>
              <a:rPr lang="en-AU" dirty="0" smtClean="0"/>
              <a:t>Some options for IEEE 802.11 WG action (out of Nov plenary?)</a:t>
            </a:r>
          </a:p>
          <a:p>
            <a:pPr lvl="1"/>
            <a:r>
              <a:rPr lang="en-AU" dirty="0" smtClean="0"/>
              <a:t>Do nothing - </a:t>
            </a:r>
            <a:r>
              <a:rPr lang="en-AU" dirty="0" smtClean="0">
                <a:solidFill>
                  <a:srgbClr val="FF0000"/>
                </a:solidFill>
              </a:rPr>
              <a:t>few</a:t>
            </a:r>
          </a:p>
          <a:p>
            <a:pPr lvl="1"/>
            <a:r>
              <a:rPr lang="en-AU" dirty="0" smtClean="0"/>
              <a:t>Leave it to IEEE 802.19 WG - </a:t>
            </a:r>
            <a:r>
              <a:rPr lang="en-AU" dirty="0" smtClean="0">
                <a:solidFill>
                  <a:srgbClr val="FF0000"/>
                </a:solidFill>
              </a:rPr>
              <a:t>none</a:t>
            </a:r>
          </a:p>
          <a:p>
            <a:pPr lvl="1"/>
            <a:r>
              <a:rPr lang="en-AU" dirty="0" smtClean="0"/>
              <a:t>Ask IEEE 802.11 </a:t>
            </a:r>
            <a:r>
              <a:rPr lang="en-AU" dirty="0" err="1" smtClean="0"/>
              <a:t>TGax</a:t>
            </a:r>
            <a:r>
              <a:rPr lang="en-AU" dirty="0" smtClean="0"/>
              <a:t> to consider the request - </a:t>
            </a:r>
            <a:r>
              <a:rPr lang="en-AU" dirty="0" smtClean="0">
                <a:solidFill>
                  <a:srgbClr val="FF0000"/>
                </a:solidFill>
              </a:rPr>
              <a:t>some</a:t>
            </a:r>
          </a:p>
          <a:p>
            <a:pPr lvl="2"/>
            <a:r>
              <a:rPr lang="en-AU" dirty="0" smtClean="0"/>
              <a:t>And associated issues</a:t>
            </a:r>
          </a:p>
          <a:p>
            <a:pPr lvl="1"/>
            <a:r>
              <a:rPr lang="en-AU" dirty="0" smtClean="0"/>
              <a:t>Establish an </a:t>
            </a:r>
            <a:r>
              <a:rPr lang="en-AU" dirty="0"/>
              <a:t>IEEE 802.11 </a:t>
            </a:r>
            <a:r>
              <a:rPr lang="en-AU" dirty="0" smtClean="0"/>
              <a:t>WG ad hoc to consider the request - </a:t>
            </a:r>
            <a:r>
              <a:rPr lang="en-AU" dirty="0" smtClean="0">
                <a:solidFill>
                  <a:srgbClr val="FF0000"/>
                </a:solidFill>
              </a:rPr>
              <a:t>many</a:t>
            </a:r>
          </a:p>
          <a:p>
            <a:pPr lvl="2"/>
            <a:r>
              <a:rPr lang="en-AU" dirty="0"/>
              <a:t>And associated issues</a:t>
            </a:r>
          </a:p>
          <a:p>
            <a:pPr lvl="1"/>
            <a:r>
              <a:rPr lang="en-AU" dirty="0" smtClean="0"/>
              <a:t>… others?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p>
          <a:p>
            <a:pPr algn="ctr" eaLnBrk="0" hangingPunct="0"/>
            <a:r>
              <a:rPr lang="en-AU" sz="2000" b="1" dirty="0">
                <a:solidFill>
                  <a:srgbClr val="FF0000"/>
                </a:solidFill>
                <a:latin typeface="+mj-lt"/>
              </a:rPr>
              <a:t>in Sept 2016</a:t>
            </a:r>
            <a:endParaRPr kumimoji="0" lang="en-AU" sz="2000" b="1" i="0" u="none" strike="noStrike" cap="none" normalizeH="0" baseline="0" dirty="0" smtClean="0">
              <a:ln>
                <a:noFill/>
              </a:ln>
              <a:solidFill>
                <a:srgbClr val="FF0000"/>
              </a:solidFill>
              <a:effectLst/>
              <a:latin typeface="+mj-lt"/>
            </a:endParaRPr>
          </a:p>
        </p:txBody>
      </p:sp>
      <p:sp>
        <p:nvSpPr>
          <p:cNvPr id="7" name="Rectangle 6"/>
          <p:cNvSpPr/>
          <p:nvPr/>
        </p:nvSpPr>
        <p:spPr bwMode="auto">
          <a:xfrm>
            <a:off x="5181600" y="2286000"/>
            <a:ext cx="38100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Votes for</a:t>
            </a:r>
            <a:r>
              <a:rPr kumimoji="0" lang="en-AU" sz="1800" b="0" i="0" u="none" strike="noStrike" cap="none" normalizeH="0" dirty="0" smtClean="0">
                <a:ln>
                  <a:noFill/>
                </a:ln>
                <a:solidFill>
                  <a:srgbClr val="FF0000"/>
                </a:solidFill>
                <a:effectLst/>
                <a:latin typeface="+mj-lt"/>
              </a:rPr>
              <a:t> different option during straw poll during Wednesday plenary in Warsaw (from memory)</a:t>
            </a:r>
            <a:endParaRPr kumimoji="0" lang="en-AU" sz="1800" b="0" i="0" u="none" strike="noStrike" cap="none" normalizeH="0" baseline="0" dirty="0" smtClean="0">
              <a:ln>
                <a:noFill/>
              </a:ln>
              <a:solidFill>
                <a:srgbClr val="FF0000"/>
              </a:solidFill>
              <a:effectLst/>
              <a:latin typeface="+mj-lt"/>
            </a:endParaRPr>
          </a:p>
        </p:txBody>
      </p:sp>
      <p:cxnSp>
        <p:nvCxnSpPr>
          <p:cNvPr id="9" name="Straight Arrow Connector 8"/>
          <p:cNvCxnSpPr/>
          <p:nvPr/>
        </p:nvCxnSpPr>
        <p:spPr bwMode="auto">
          <a:xfrm flipH="1">
            <a:off x="2743200" y="2590800"/>
            <a:ext cx="2438400" cy="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0" name="Straight Arrow Connector 9"/>
          <p:cNvCxnSpPr/>
          <p:nvPr/>
        </p:nvCxnSpPr>
        <p:spPr bwMode="auto">
          <a:xfrm flipH="1">
            <a:off x="4648200" y="2971800"/>
            <a:ext cx="533400" cy="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2" name="Straight Arrow Connector 11"/>
          <p:cNvCxnSpPr/>
          <p:nvPr/>
        </p:nvCxnSpPr>
        <p:spPr bwMode="auto">
          <a:xfrm flipH="1">
            <a:off x="6564086" y="3189514"/>
            <a:ext cx="114300" cy="2286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6" name="Straight Arrow Connector 15"/>
          <p:cNvCxnSpPr/>
          <p:nvPr/>
        </p:nvCxnSpPr>
        <p:spPr bwMode="auto">
          <a:xfrm>
            <a:off x="7467600" y="3189514"/>
            <a:ext cx="0" cy="772886"/>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Tree>
    <p:extLst>
      <p:ext uri="{BB962C8B-B14F-4D97-AF65-F5344CB8AC3E}">
        <p14:creationId xmlns:p14="http://schemas.microsoft.com/office/powerpoint/2010/main" val="1173678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was noted at the 1</a:t>
            </a:r>
            <a:r>
              <a:rPr lang="en-AU" baseline="30000" dirty="0" smtClean="0"/>
              <a:t>st</a:t>
            </a:r>
            <a:r>
              <a:rPr lang="en-AU" dirty="0" smtClean="0"/>
              <a:t> teleconference that EN 301 893 is another reason to consider the ED question</a:t>
            </a:r>
            <a:endParaRPr lang="en-AU" dirty="0"/>
          </a:p>
        </p:txBody>
      </p:sp>
      <p:sp>
        <p:nvSpPr>
          <p:cNvPr id="3" name="Content Placeholder 2"/>
          <p:cNvSpPr>
            <a:spLocks noGrp="1"/>
          </p:cNvSpPr>
          <p:nvPr>
            <p:ph idx="1"/>
          </p:nvPr>
        </p:nvSpPr>
        <p:spPr/>
        <p:txBody>
          <a:bodyPr/>
          <a:lstStyle/>
          <a:p>
            <a:pPr lvl="1"/>
            <a:r>
              <a:rPr lang="en-AU" dirty="0" smtClean="0"/>
              <a:t>The next version of EN 301 893 is likely to require an ED of -72dBm, but has an exception to allow ED of -62dBm for IEEE 802.11ac</a:t>
            </a:r>
          </a:p>
          <a:p>
            <a:pPr lvl="2"/>
            <a:r>
              <a:rPr lang="en-AU" dirty="0" smtClean="0"/>
              <a:t>EN 301 893 documents requirements for </a:t>
            </a:r>
            <a:r>
              <a:rPr lang="en-AU" dirty="0"/>
              <a:t>Europe and other parts of the </a:t>
            </a:r>
            <a:r>
              <a:rPr lang="en-AU" dirty="0" smtClean="0"/>
              <a:t>world</a:t>
            </a:r>
          </a:p>
          <a:p>
            <a:pPr lvl="1"/>
            <a:r>
              <a:rPr lang="en-AU" dirty="0" smtClean="0"/>
              <a:t>The following version </a:t>
            </a:r>
            <a:r>
              <a:rPr lang="en-AU" dirty="0"/>
              <a:t>of EN 301 893 </a:t>
            </a:r>
            <a:r>
              <a:rPr lang="en-AU" dirty="0" smtClean="0"/>
              <a:t>may require an ED of </a:t>
            </a:r>
            <a:r>
              <a:rPr lang="en-AU" dirty="0"/>
              <a:t>-</a:t>
            </a:r>
            <a:r>
              <a:rPr lang="en-AU" dirty="0" smtClean="0"/>
              <a:t>72dBm, with no exception for any version if IEEE 802.11ax</a:t>
            </a:r>
          </a:p>
          <a:p>
            <a:pPr lvl="2"/>
            <a:r>
              <a:rPr lang="en-AU" dirty="0" smtClean="0"/>
              <a:t>This is subject to an evaluation at the time</a:t>
            </a:r>
          </a:p>
          <a:p>
            <a:pPr lvl="2"/>
            <a:r>
              <a:rPr lang="en-AU" dirty="0" smtClean="0"/>
              <a:t>The blanket rule is in the interests of “technology neutrality”</a:t>
            </a:r>
          </a:p>
          <a:p>
            <a:pPr lvl="1"/>
            <a:r>
              <a:rPr lang="en-AU" dirty="0" smtClean="0"/>
              <a:t>This suggests it might be a good idea to evaluate the pro’s and con’s of an ED of -72dBm now</a:t>
            </a:r>
          </a:p>
          <a:p>
            <a:pPr lvl="2"/>
            <a:r>
              <a:rPr lang="en-AU" dirty="0" smtClean="0"/>
              <a:t>It will inform development efforts for IEEE 802.1ax in general  but particularly in the context of frequency reuse</a:t>
            </a:r>
          </a:p>
          <a:p>
            <a:pPr lvl="2"/>
            <a:r>
              <a:rPr lang="en-AU" dirty="0" smtClean="0"/>
              <a:t>It will </a:t>
            </a:r>
            <a:r>
              <a:rPr lang="en-AU" dirty="0"/>
              <a:t>inform </a:t>
            </a:r>
            <a:r>
              <a:rPr lang="en-AU" dirty="0" smtClean="0"/>
              <a:t>the ETSI BRAN evaluation of the next EN 301 893 revision</a:t>
            </a:r>
          </a:p>
          <a:p>
            <a:pPr lvl="2"/>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11-16-1307-06</a:t>
            </a:r>
          </a:p>
          <a:p>
            <a:pPr algn="ctr" eaLnBrk="0" hangingPunct="0"/>
            <a:r>
              <a:rPr lang="en-AU" sz="2000" b="1" dirty="0">
                <a:solidFill>
                  <a:srgbClr val="FF0000"/>
                </a:solidFill>
                <a:latin typeface="+mj-lt"/>
              </a:rPr>
              <a:t>in </a:t>
            </a:r>
            <a:r>
              <a:rPr lang="en-AU" sz="2000" b="1" dirty="0" smtClean="0">
                <a:solidFill>
                  <a:srgbClr val="FF0000"/>
                </a:solidFill>
                <a:latin typeface="+mj-lt"/>
              </a:rPr>
              <a:t>Nov 2016</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72152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2016, the </a:t>
            </a:r>
            <a:r>
              <a:rPr lang="en-AU" i="1" dirty="0" smtClean="0"/>
              <a:t>PDED </a:t>
            </a:r>
            <a:r>
              <a:rPr lang="en-AU" i="1" dirty="0" smtClean="0"/>
              <a:t>ad hoc </a:t>
            </a:r>
            <a:r>
              <a:rPr lang="en-AU" dirty="0" smtClean="0"/>
              <a:t>finall</a:t>
            </a:r>
            <a:r>
              <a:rPr lang="en-AU" dirty="0" smtClean="0"/>
              <a:t>y </a:t>
            </a:r>
            <a:r>
              <a:rPr lang="en-AU" dirty="0" smtClean="0"/>
              <a:t>responded to (&amp; rejected) 3GPP </a:t>
            </a:r>
            <a:r>
              <a:rPr lang="en-AU" dirty="0" smtClean="0"/>
              <a:t>RAN1’s request related to ED</a:t>
            </a:r>
            <a:endParaRPr lang="en-AU" dirty="0"/>
          </a:p>
        </p:txBody>
      </p:sp>
      <p:sp>
        <p:nvSpPr>
          <p:cNvPr id="3" name="Content Placeholder 2"/>
          <p:cNvSpPr>
            <a:spLocks noGrp="1"/>
          </p:cNvSpPr>
          <p:nvPr>
            <p:ph sz="half" idx="1"/>
          </p:nvPr>
        </p:nvSpPr>
        <p:spPr/>
        <p:txBody>
          <a:bodyPr/>
          <a:lstStyle/>
          <a:p>
            <a:pPr lvl="1"/>
            <a:r>
              <a:rPr lang="en-AU" dirty="0" smtClean="0"/>
              <a:t>The June 2016 </a:t>
            </a:r>
            <a:r>
              <a:rPr lang="en-AU" dirty="0" smtClean="0">
                <a:hlinkClick r:id="rId2"/>
              </a:rPr>
              <a:t>request </a:t>
            </a:r>
            <a:r>
              <a:rPr lang="en-AU" dirty="0" smtClean="0"/>
              <a:t>from 3GPP RAN1 asked that the ED for IEEE 802.11ax be changed to -72dBm, in alignment with LAA</a:t>
            </a:r>
          </a:p>
          <a:p>
            <a:pPr lvl="2"/>
            <a:r>
              <a:rPr lang="en-GB" i="1" dirty="0" smtClean="0"/>
              <a:t>RAN1 respectfully requests future IEEE 802.11 technologies to align the energy detection threshold used with other technologies operating in the same unlicensed band, e.g., -72 </a:t>
            </a:r>
            <a:r>
              <a:rPr lang="en-GB" i="1" dirty="0" err="1" smtClean="0"/>
              <a:t>dBm</a:t>
            </a:r>
            <a:endParaRPr lang="en-GB" i="1" dirty="0" smtClean="0"/>
          </a:p>
          <a:p>
            <a:pPr lvl="2"/>
            <a:r>
              <a:rPr lang="en-GB" i="1" dirty="0" smtClean="0"/>
              <a:t>An energy detection threshold of -72 </a:t>
            </a:r>
            <a:r>
              <a:rPr lang="en-GB" i="1" dirty="0" err="1" smtClean="0"/>
              <a:t>dBm</a:t>
            </a:r>
            <a:r>
              <a:rPr lang="en-GB" i="1" dirty="0" smtClean="0"/>
              <a:t> has been chosen by 3GPP for Rel-13 LAA also with an interest in aligning with other technologies in the future</a:t>
            </a:r>
            <a:endParaRPr lang="en-AU" i="1" dirty="0" smtClean="0"/>
          </a:p>
          <a:p>
            <a:pPr lvl="2"/>
            <a:endParaRPr lang="en-AU" dirty="0" smtClean="0"/>
          </a:p>
        </p:txBody>
      </p:sp>
      <p:sp>
        <p:nvSpPr>
          <p:cNvPr id="6" name="Content Placeholder 5"/>
          <p:cNvSpPr>
            <a:spLocks noGrp="1"/>
          </p:cNvSpPr>
          <p:nvPr>
            <p:ph sz="half" idx="2"/>
          </p:nvPr>
        </p:nvSpPr>
        <p:spPr/>
        <p:txBody>
          <a:bodyPr/>
          <a:lstStyle/>
          <a:p>
            <a:pPr lvl="1"/>
            <a:r>
              <a:rPr lang="en-AU" dirty="0" smtClean="0"/>
              <a:t>In Nov 2016, the </a:t>
            </a:r>
            <a:r>
              <a:rPr lang="en-AU" i="1" dirty="0" smtClean="0"/>
              <a:t>PDED </a:t>
            </a:r>
            <a:r>
              <a:rPr lang="en-AU" i="1" dirty="0" smtClean="0"/>
              <a:t>ad hoc </a:t>
            </a:r>
            <a:r>
              <a:rPr lang="en-AU" dirty="0" smtClean="0"/>
              <a:t>finally rejected this request &amp; </a:t>
            </a:r>
            <a:r>
              <a:rPr lang="en-AU" dirty="0" smtClean="0">
                <a:hlinkClick r:id="rId3"/>
              </a:rPr>
              <a:t>informed</a:t>
            </a:r>
            <a:r>
              <a:rPr lang="en-AU" dirty="0" smtClean="0"/>
              <a:t> 3GPP RAN1</a:t>
            </a:r>
          </a:p>
          <a:p>
            <a:pPr lvl="2"/>
            <a:r>
              <a:rPr lang="en-AU" i="1" dirty="0" smtClean="0"/>
              <a:t>IEEE 802 LMSC thanks RAN1 for its LS. IEEE 802 LMSC would like to inform RAN1 that, based on the above discussion, IEEE 802 LMSC considers there would be significant system harm in modifying the ED threshold used by 802.11ax devices in 5 GHz band when operating at higher transmit power (&gt;+13 </a:t>
            </a:r>
            <a:r>
              <a:rPr lang="en-AU" i="1" dirty="0" err="1" smtClean="0"/>
              <a:t>dBm</a:t>
            </a:r>
            <a:r>
              <a:rPr lang="en-AU" i="1" dirty="0" smtClean="0"/>
              <a:t>), and therefore the ED threshold defined for HE PHY in the 11ax amendment remains the same as that of deployed generations (</a:t>
            </a:r>
            <a:r>
              <a:rPr lang="en-AU" i="1" dirty="0" err="1" smtClean="0"/>
              <a:t>i.e</a:t>
            </a:r>
            <a:r>
              <a:rPr lang="en-AU" i="1" dirty="0" smtClean="0"/>
              <a:t> -62 </a:t>
            </a:r>
            <a:r>
              <a:rPr lang="en-AU" i="1" dirty="0" err="1" smtClean="0"/>
              <a:t>dBm</a:t>
            </a:r>
            <a:r>
              <a:rPr lang="en-AU" i="1"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spTree>
    <p:extLst>
      <p:ext uri="{BB962C8B-B14F-4D97-AF65-F5344CB8AC3E}">
        <p14:creationId xmlns:p14="http://schemas.microsoft.com/office/powerpoint/2010/main" val="4241250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second F2F meeting of the </a:t>
            </a:r>
            <a:r>
              <a:rPr lang="en-AU" i="1" dirty="0" smtClean="0"/>
              <a:t>IEEE 802.11 PDED </a:t>
            </a:r>
            <a:r>
              <a:rPr lang="en-AU" i="1" dirty="0" smtClean="0"/>
              <a:t>ad hoc</a:t>
            </a:r>
            <a:endParaRPr lang="en-AU" i="1" dirty="0"/>
          </a:p>
        </p:txBody>
      </p:sp>
      <p:sp>
        <p:nvSpPr>
          <p:cNvPr id="3" name="Content Placeholder 2"/>
          <p:cNvSpPr>
            <a:spLocks noGrp="1"/>
          </p:cNvSpPr>
          <p:nvPr>
            <p:ph idx="1"/>
          </p:nvPr>
        </p:nvSpPr>
        <p:spPr/>
        <p:txBody>
          <a:bodyPr/>
          <a:lstStyle/>
          <a:p>
            <a:pPr lvl="1"/>
            <a:r>
              <a:rPr lang="en-AU" dirty="0" smtClean="0"/>
              <a:t>PDED stands for Preamble Detect Energy Detect </a:t>
            </a:r>
          </a:p>
          <a:p>
            <a:pPr lvl="2"/>
            <a:r>
              <a:rPr lang="en-AU" dirty="0" smtClean="0"/>
              <a:t>PDED is an attempt to encapsulate the goal of the group …</a:t>
            </a:r>
          </a:p>
          <a:p>
            <a:pPr lvl="2"/>
            <a:r>
              <a:rPr lang="en-AU" dirty="0" smtClean="0"/>
              <a:t>… which is to discuss issues related to the 3GPP RAN1 request to IEEE 802.11 WG to adopt an ED of -72dBm</a:t>
            </a:r>
          </a:p>
          <a:p>
            <a:pPr lvl="1"/>
            <a:r>
              <a:rPr lang="en-AU" dirty="0" smtClean="0"/>
              <a:t>The IEEE 802.11 PDED Ad Hoc was formed in September 2016 at the Warsaw interim meeting</a:t>
            </a:r>
          </a:p>
          <a:p>
            <a:pPr lvl="2"/>
            <a:r>
              <a:rPr lang="en-AU" dirty="0" smtClean="0"/>
              <a:t>Andrew Myles was appointed as Chair</a:t>
            </a:r>
          </a:p>
          <a:p>
            <a:pPr lvl="1"/>
            <a:r>
              <a:rPr lang="en-AU" dirty="0" smtClean="0"/>
              <a:t>We may be meeting twice this week</a:t>
            </a:r>
          </a:p>
          <a:p>
            <a:pPr lvl="2"/>
            <a:r>
              <a:rPr lang="en-AU" dirty="0" smtClean="0"/>
              <a:t>Tuesday AM2</a:t>
            </a:r>
          </a:p>
          <a:p>
            <a:pPr lvl="2"/>
            <a:r>
              <a:rPr lang="en-AU" dirty="0" smtClean="0"/>
              <a:t>Wednesday PM2 (may be cancelled if complete work on Tuesday)</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In Nov 2016, </a:t>
            </a:r>
            <a:r>
              <a:rPr lang="en-AU" dirty="0"/>
              <a:t>the </a:t>
            </a:r>
            <a:r>
              <a:rPr lang="en-AU" i="1" dirty="0" smtClean="0"/>
              <a:t>PDED </a:t>
            </a:r>
            <a:r>
              <a:rPr lang="en-AU" i="1" dirty="0"/>
              <a:t>ad hoc </a:t>
            </a:r>
            <a:r>
              <a:rPr lang="en-AU" dirty="0" smtClean="0"/>
              <a:t>also determined there was a need for ongoing work</a:t>
            </a:r>
            <a:endParaRPr lang="en-AU" dirty="0"/>
          </a:p>
        </p:txBody>
      </p:sp>
      <p:sp>
        <p:nvSpPr>
          <p:cNvPr id="6" name="Content Placeholder 5"/>
          <p:cNvSpPr>
            <a:spLocks noGrp="1"/>
          </p:cNvSpPr>
          <p:nvPr>
            <p:ph idx="1"/>
          </p:nvPr>
        </p:nvSpPr>
        <p:spPr/>
        <p:txBody>
          <a:bodyPr/>
          <a:lstStyle/>
          <a:p>
            <a:pPr lvl="1"/>
            <a:r>
              <a:rPr lang="en-AU" dirty="0" smtClean="0"/>
              <a:t>In Nov 2016, it was agreed </a:t>
            </a:r>
            <a:r>
              <a:rPr lang="en-AU" dirty="0"/>
              <a:t>to continue </a:t>
            </a:r>
            <a:r>
              <a:rPr lang="en-AU" i="1" dirty="0" smtClean="0"/>
              <a:t>PDED </a:t>
            </a:r>
            <a:r>
              <a:rPr lang="en-AU" i="1" dirty="0"/>
              <a:t>ad hoc </a:t>
            </a:r>
            <a:r>
              <a:rPr lang="en-AU" dirty="0"/>
              <a:t>in </a:t>
            </a:r>
            <a:r>
              <a:rPr lang="en-AU" dirty="0" smtClean="0"/>
              <a:t>the short </a:t>
            </a:r>
            <a:r>
              <a:rPr lang="en-AU" dirty="0" smtClean="0"/>
              <a:t>term</a:t>
            </a:r>
          </a:p>
          <a:p>
            <a:pPr lvl="1"/>
            <a:r>
              <a:rPr lang="en-AU" dirty="0" smtClean="0"/>
              <a:t>The agreed goals of the ongoing work were:</a:t>
            </a:r>
            <a:endParaRPr lang="en-AU" dirty="0"/>
          </a:p>
          <a:p>
            <a:pPr lvl="2"/>
            <a:r>
              <a:rPr lang="en-AU" dirty="0"/>
              <a:t>Address any reply from 3GPP RAN1</a:t>
            </a:r>
          </a:p>
          <a:p>
            <a:pPr lvl="2"/>
            <a:r>
              <a:rPr lang="en-AU" dirty="0"/>
              <a:t>Develop further data (based on simulation and testing?) for future LS’s</a:t>
            </a:r>
          </a:p>
          <a:p>
            <a:pPr lvl="2"/>
            <a:r>
              <a:rPr lang="en-AU" dirty="0"/>
              <a:t>Address the question of ED threshold in EN 301 893 that applies to 802.11ax </a:t>
            </a:r>
            <a:endParaRPr lang="en-AU" dirty="0" smtClean="0"/>
          </a:p>
          <a:p>
            <a:pPr lvl="1"/>
            <a:r>
              <a:rPr lang="en-AU" dirty="0" smtClean="0"/>
              <a:t>The IEEE 802.11 WG Chair agreed to authorise the continuation of the </a:t>
            </a:r>
            <a:r>
              <a:rPr lang="en-AU" dirty="0" smtClean="0"/>
              <a:t>PDED ad </a:t>
            </a:r>
            <a:r>
              <a:rPr lang="en-AU" dirty="0" smtClean="0"/>
              <a:t>hoc until we </a:t>
            </a:r>
            <a:r>
              <a:rPr lang="en-AU" dirty="0" smtClean="0"/>
              <a:t>“cancelled </a:t>
            </a:r>
            <a:r>
              <a:rPr lang="en-AU" dirty="0" smtClean="0"/>
              <a:t>too many </a:t>
            </a:r>
            <a:r>
              <a:rPr lang="en-AU" dirty="0" smtClean="0"/>
              <a:t>sessions”</a:t>
            </a:r>
            <a:endParaRPr lang="en-AU" dirty="0"/>
          </a:p>
          <a:p>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551818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r>
              <a:rPr lang="en-AU" sz="2400" b="1" dirty="0" smtClean="0">
                <a:solidFill>
                  <a:schemeClr val="accent2"/>
                </a:solidFill>
              </a:rPr>
              <a:t>?</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16565040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proposed </a:t>
            </a:r>
            <a:r>
              <a:rPr lang="en-AU" dirty="0"/>
              <a:t>t</a:t>
            </a:r>
            <a:r>
              <a:rPr lang="en-AU" dirty="0" smtClean="0"/>
              <a:t>hat the IEEE 802.11 PDED ad hoc consider three main tasks this week</a:t>
            </a:r>
            <a:endParaRPr lang="en-AU" dirty="0"/>
          </a:p>
        </p:txBody>
      </p:sp>
      <p:sp>
        <p:nvSpPr>
          <p:cNvPr id="3" name="Content Placeholder 2"/>
          <p:cNvSpPr>
            <a:spLocks noGrp="1"/>
          </p:cNvSpPr>
          <p:nvPr>
            <p:ph idx="1"/>
          </p:nvPr>
        </p:nvSpPr>
        <p:spPr/>
        <p:txBody>
          <a:bodyPr/>
          <a:lstStyle/>
          <a:p>
            <a:r>
              <a:rPr lang="en-AU" dirty="0" smtClean="0"/>
              <a:t>Proposed tasks</a:t>
            </a:r>
          </a:p>
          <a:p>
            <a:pPr lvl="1"/>
            <a:r>
              <a:rPr lang="en-AU" dirty="0" smtClean="0"/>
              <a:t>Consider most recent liaison </a:t>
            </a:r>
            <a:r>
              <a:rPr lang="en-AU" dirty="0" smtClean="0"/>
              <a:t>responses </a:t>
            </a:r>
            <a:r>
              <a:rPr lang="en-AU" dirty="0"/>
              <a:t>from 3GPP </a:t>
            </a:r>
            <a:r>
              <a:rPr lang="en-AU" dirty="0" smtClean="0"/>
              <a:t>RAN1</a:t>
            </a:r>
          </a:p>
          <a:p>
            <a:pPr lvl="2"/>
            <a:r>
              <a:rPr lang="en-AU" dirty="0" smtClean="0"/>
              <a:t>Issue13, related to </a:t>
            </a:r>
            <a:r>
              <a:rPr lang="en-AU" dirty="0"/>
              <a:t> </a:t>
            </a:r>
            <a:r>
              <a:rPr lang="en-AU" dirty="0" smtClean="0"/>
              <a:t>the response from 802.11 related to ED issue</a:t>
            </a:r>
          </a:p>
          <a:p>
            <a:pPr lvl="2"/>
            <a:r>
              <a:rPr lang="en-AU" dirty="0" smtClean="0"/>
              <a:t>Issue 3, related to a response from 802.19 related to modelling of coexistence</a:t>
            </a:r>
            <a:endParaRPr lang="en-AU" dirty="0"/>
          </a:p>
          <a:p>
            <a:pPr lvl="1"/>
            <a:r>
              <a:rPr lang="en-AU" dirty="0"/>
              <a:t>Consider further data (based on simulation and testing?) for future LS’s </a:t>
            </a:r>
          </a:p>
          <a:p>
            <a:pPr lvl="1"/>
            <a:r>
              <a:rPr lang="en-AU" dirty="0"/>
              <a:t>Address the question of ED threshold in EN 301 893 that applies to 802.11ax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1308333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r>
              <a:rPr lang="en-AU" sz="2400" b="1" dirty="0" smtClean="0">
                <a:solidFill>
                  <a:schemeClr val="accent2"/>
                </a:solidFill>
              </a:rPr>
              <a:t>?</a:t>
            </a:r>
          </a:p>
          <a:p>
            <a:pPr marL="1588" lvl="1" indent="0" algn="ctr">
              <a:buNone/>
            </a:pPr>
            <a:r>
              <a:rPr lang="en-AU" sz="2400" b="1" dirty="0">
                <a:solidFill>
                  <a:schemeClr val="accent2"/>
                </a:solidFill>
              </a:rPr>
              <a:t>Consider liaison response from 3GPP </a:t>
            </a:r>
            <a:r>
              <a:rPr lang="en-AU" sz="2400" b="1" dirty="0" smtClean="0">
                <a:solidFill>
                  <a:schemeClr val="accent2"/>
                </a:solidFill>
              </a:rPr>
              <a:t>RAN1</a:t>
            </a:r>
            <a:br>
              <a:rPr lang="en-AU" sz="2400" b="1" dirty="0" smtClean="0">
                <a:solidFill>
                  <a:schemeClr val="accent2"/>
                </a:solidFill>
              </a:rPr>
            </a:br>
            <a:r>
              <a:rPr lang="en-AU" sz="2400" b="1" dirty="0" smtClean="0">
                <a:solidFill>
                  <a:schemeClr val="accent2"/>
                </a:solidFill>
              </a:rPr>
              <a:t>(issue 13)</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424440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a:t>
            </a:r>
            <a:r>
              <a:rPr lang="en-AU" i="1" dirty="0" smtClean="0"/>
              <a:t>PDED ad hoc </a:t>
            </a:r>
            <a:r>
              <a:rPr lang="en-AU" dirty="0" smtClean="0"/>
              <a:t>will consider most recent liaison response from 3GPP RAN1 (related to issue 13)</a:t>
            </a:r>
            <a:br>
              <a:rPr lang="en-AU" dirty="0" smtClean="0"/>
            </a:b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3GPP </a:t>
            </a:r>
            <a:r>
              <a:rPr lang="en-AU" dirty="0"/>
              <a:t>RAN1 are continuing the “liaison ping pong” in relation to the ED </a:t>
            </a:r>
            <a:r>
              <a:rPr lang="en-AU" dirty="0" smtClean="0"/>
              <a:t>issue</a:t>
            </a:r>
          </a:p>
          <a:p>
            <a:pPr lvl="1"/>
            <a:r>
              <a:rPr lang="en-AU" dirty="0"/>
              <a:t>The last IEEE 802 liaison noted ED = -72 </a:t>
            </a:r>
            <a:r>
              <a:rPr lang="en-AU" dirty="0" err="1"/>
              <a:t>dBm</a:t>
            </a:r>
            <a:r>
              <a:rPr lang="en-AU" dirty="0"/>
              <a:t> was a bad idea and asked 3GPP RAN1 to consider </a:t>
            </a:r>
            <a:r>
              <a:rPr lang="en-AU" dirty="0" smtClean="0"/>
              <a:t>PD</a:t>
            </a:r>
          </a:p>
          <a:p>
            <a:pPr lvl="1"/>
            <a:r>
              <a:rPr lang="en-AU" dirty="0"/>
              <a:t>3GPP </a:t>
            </a:r>
            <a:r>
              <a:rPr lang="en-AU" dirty="0" smtClean="0"/>
              <a:t>RAN1:</a:t>
            </a:r>
          </a:p>
          <a:p>
            <a:pPr lvl="2"/>
            <a:r>
              <a:rPr lang="en-AU" dirty="0" smtClean="0"/>
              <a:t>Rejected </a:t>
            </a:r>
            <a:r>
              <a:rPr lang="en-AU" dirty="0"/>
              <a:t>IEEE 802’s request to consider use of PD in LAA in the </a:t>
            </a:r>
            <a:r>
              <a:rPr lang="en-AU" dirty="0" smtClean="0"/>
              <a:t>future</a:t>
            </a:r>
          </a:p>
          <a:p>
            <a:pPr lvl="2"/>
            <a:r>
              <a:rPr lang="en-AU" dirty="0" smtClean="0"/>
              <a:t>Deferred </a:t>
            </a:r>
            <a:r>
              <a:rPr lang="en-AU" dirty="0"/>
              <a:t>a response to IEEE 802’s request for further dialog about </a:t>
            </a:r>
            <a:r>
              <a:rPr lang="en-AU" dirty="0" smtClean="0"/>
              <a:t>sharing</a:t>
            </a:r>
          </a:p>
          <a:p>
            <a:pPr lvl="2"/>
            <a:r>
              <a:rPr lang="en-AU" dirty="0" smtClean="0"/>
              <a:t>Did </a:t>
            </a:r>
            <a:r>
              <a:rPr lang="en-AU" dirty="0"/>
              <a:t>not respond to any of the other material in the IEEE 802 liaison </a:t>
            </a:r>
            <a:endParaRPr lang="en-AU" dirty="0" smtClean="0"/>
          </a:p>
          <a:p>
            <a:pPr lvl="1"/>
            <a:r>
              <a:rPr lang="en-AU" dirty="0" smtClean="0"/>
              <a:t>The </a:t>
            </a:r>
            <a:r>
              <a:rPr lang="en-AU" i="1" dirty="0"/>
              <a:t>PDED ad hoc </a:t>
            </a:r>
            <a:r>
              <a:rPr lang="en-AU" dirty="0"/>
              <a:t>need to decide how to interpret </a:t>
            </a:r>
            <a:r>
              <a:rPr lang="en-AU" dirty="0" smtClean="0"/>
              <a:t>and respond to the LS </a:t>
            </a:r>
            <a:r>
              <a:rPr lang="en-AU" dirty="0"/>
              <a:t>from 3GPP </a:t>
            </a:r>
            <a:r>
              <a:rPr lang="en-AU" dirty="0" smtClean="0"/>
              <a:t>RAN1</a:t>
            </a:r>
          </a:p>
          <a:p>
            <a:pPr lvl="1"/>
            <a:r>
              <a:rPr lang="en-AU" dirty="0" smtClean="0"/>
              <a:t>It is proposed that IEEE 802 send a response that agrees to disagree!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24</a:t>
            </a:fld>
            <a:endParaRPr lang="en-US"/>
          </a:p>
        </p:txBody>
      </p:sp>
    </p:spTree>
    <p:extLst>
      <p:ext uri="{BB962C8B-B14F-4D97-AF65-F5344CB8AC3E}">
        <p14:creationId xmlns:p14="http://schemas.microsoft.com/office/powerpoint/2010/main" val="218516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are continuing the “liaison ping pong” in relation to the ED </a:t>
            </a:r>
            <a:r>
              <a:rPr lang="en-AU" dirty="0" smtClean="0"/>
              <a:t>issue</a:t>
            </a:r>
            <a:endParaRPr lang="en-AU" dirty="0"/>
          </a:p>
        </p:txBody>
      </p:sp>
      <p:sp>
        <p:nvSpPr>
          <p:cNvPr id="3" name="Content Placeholder 2"/>
          <p:cNvSpPr>
            <a:spLocks noGrp="1"/>
          </p:cNvSpPr>
          <p:nvPr>
            <p:ph idx="1"/>
          </p:nvPr>
        </p:nvSpPr>
        <p:spPr/>
        <p:txBody>
          <a:bodyPr/>
          <a:lstStyle/>
          <a:p>
            <a:pPr lvl="1"/>
            <a:r>
              <a:rPr lang="en-AU" dirty="0" smtClean="0"/>
              <a:t>3GPP RAN1 </a:t>
            </a:r>
            <a:r>
              <a:rPr lang="en-AU" dirty="0" smtClean="0">
                <a:hlinkClick r:id="rId2"/>
              </a:rPr>
              <a:t>responded</a:t>
            </a:r>
            <a:r>
              <a:rPr lang="en-AU" dirty="0" smtClean="0"/>
              <a:t> </a:t>
            </a:r>
            <a:r>
              <a:rPr lang="en-AU" dirty="0" smtClean="0"/>
              <a:t>(response 13) in </a:t>
            </a:r>
            <a:r>
              <a:rPr lang="en-AU" dirty="0" smtClean="0"/>
              <a:t>late Nov 2016 to IEEE 802.11 PDED ad </a:t>
            </a:r>
            <a:r>
              <a:rPr lang="en-AU" dirty="0" err="1" smtClean="0"/>
              <a:t>hoc’s</a:t>
            </a:r>
            <a:r>
              <a:rPr lang="en-AU" dirty="0" smtClean="0"/>
              <a:t> </a:t>
            </a:r>
            <a:r>
              <a:rPr lang="en-AU" dirty="0" smtClean="0">
                <a:hlinkClick r:id="rId3"/>
              </a:rPr>
              <a:t>rejection</a:t>
            </a:r>
            <a:r>
              <a:rPr lang="en-AU" dirty="0" smtClean="0"/>
              <a:t> of 3GPP RAN1’s </a:t>
            </a:r>
            <a:r>
              <a:rPr lang="en-AU" dirty="0">
                <a:hlinkClick r:id="rId4"/>
              </a:rPr>
              <a:t>request </a:t>
            </a:r>
            <a:r>
              <a:rPr lang="en-AU" dirty="0" smtClean="0"/>
              <a:t> for 802.11ax to adopt an ED of -72, aligned with LAA</a:t>
            </a:r>
          </a:p>
          <a:p>
            <a:pPr lvl="1"/>
            <a:r>
              <a:rPr lang="en-AU" dirty="0" smtClean="0"/>
              <a:t>The3GPP RAN1 </a:t>
            </a:r>
            <a:r>
              <a:rPr lang="en-AU" dirty="0" smtClean="0">
                <a:hlinkClick r:id="rId2"/>
              </a:rPr>
              <a:t>response</a:t>
            </a:r>
            <a:r>
              <a:rPr lang="en-AU" dirty="0" smtClean="0"/>
              <a:t> was included in liaison that also responded to twelve other issues </a:t>
            </a:r>
            <a:r>
              <a:rPr lang="en-AU" dirty="0" smtClean="0">
                <a:hlinkClick r:id="rId5"/>
              </a:rPr>
              <a:t>liaised</a:t>
            </a:r>
            <a:r>
              <a:rPr lang="en-AU" dirty="0" smtClean="0"/>
              <a:t> </a:t>
            </a:r>
            <a:r>
              <a:rPr lang="en-AU" dirty="0"/>
              <a:t>by IEEE 802.19 WG </a:t>
            </a:r>
            <a:r>
              <a:rPr lang="en-AU" dirty="0" smtClean="0"/>
              <a:t>in July 2016</a:t>
            </a:r>
          </a:p>
          <a:p>
            <a:pPr lvl="1"/>
            <a:r>
              <a:rPr lang="en-AU" dirty="0" smtClean="0"/>
              <a:t>The responses to the twelve other issues will be considered by IEEE 802.19 WG, although the </a:t>
            </a:r>
            <a:r>
              <a:rPr lang="en-AU" i="1" dirty="0" smtClean="0"/>
              <a:t>PDED </a:t>
            </a:r>
            <a:r>
              <a:rPr lang="en-AU" i="1" dirty="0" smtClean="0"/>
              <a:t>ad hoc </a:t>
            </a:r>
            <a:r>
              <a:rPr lang="en-AU" dirty="0" smtClean="0"/>
              <a:t>will consider issue 3 as it relates </a:t>
            </a:r>
            <a:r>
              <a:rPr lang="en-AU" dirty="0" smtClean="0"/>
              <a:t>to the ED issue</a:t>
            </a:r>
          </a:p>
          <a:p>
            <a:pPr lvl="2"/>
            <a:r>
              <a:rPr lang="en-AU" dirty="0" smtClean="0"/>
              <a:t>Issue </a:t>
            </a:r>
            <a:r>
              <a:rPr lang="en-AU" dirty="0" smtClean="0"/>
              <a:t>3, in which the </a:t>
            </a:r>
            <a:r>
              <a:rPr lang="en-US" dirty="0" smtClean="0"/>
              <a:t>IEEE </a:t>
            </a:r>
            <a:r>
              <a:rPr lang="en-US" dirty="0"/>
              <a:t>802 </a:t>
            </a:r>
            <a:r>
              <a:rPr lang="en-US" dirty="0" smtClean="0"/>
              <a:t>requested </a:t>
            </a:r>
            <a:r>
              <a:rPr lang="en-US" dirty="0"/>
              <a:t>3GPP RAN1 to consider the ED threshold based on a more realistic channel </a:t>
            </a:r>
            <a:r>
              <a:rPr lang="en-US" dirty="0" smtClean="0"/>
              <a:t>model, </a:t>
            </a:r>
            <a:r>
              <a:rPr lang="en-AU" dirty="0" smtClean="0"/>
              <a:t> </a:t>
            </a:r>
            <a:r>
              <a:rPr lang="en-AU" dirty="0" smtClean="0"/>
              <a:t>is probably most relevant to the ED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4680264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last IEEE 802 liaison noted ED = -72 </a:t>
            </a:r>
            <a:r>
              <a:rPr lang="en-AU" dirty="0" err="1" smtClean="0"/>
              <a:t>dBm</a:t>
            </a:r>
            <a:r>
              <a:rPr lang="en-AU" dirty="0" smtClean="0"/>
              <a:t> was a bad idea and asked 3GPP RAN1 to consider PD</a:t>
            </a:r>
            <a:endParaRPr lang="en-AU" dirty="0"/>
          </a:p>
        </p:txBody>
      </p:sp>
      <p:sp>
        <p:nvSpPr>
          <p:cNvPr id="3" name="Content Placeholder 2"/>
          <p:cNvSpPr>
            <a:spLocks noGrp="1"/>
          </p:cNvSpPr>
          <p:nvPr>
            <p:ph idx="1"/>
          </p:nvPr>
        </p:nvSpPr>
        <p:spPr/>
        <p:txBody>
          <a:bodyPr/>
          <a:lstStyle/>
          <a:p>
            <a:pPr lvl="1"/>
            <a:r>
              <a:rPr lang="en-AU" dirty="0" smtClean="0"/>
              <a:t>IEEE 802’s </a:t>
            </a:r>
            <a:r>
              <a:rPr lang="en-AU" dirty="0">
                <a:hlinkClick r:id="rId2"/>
              </a:rPr>
              <a:t>liaison</a:t>
            </a:r>
            <a:r>
              <a:rPr lang="en-AU" dirty="0"/>
              <a:t> in November 2016 explained </a:t>
            </a:r>
            <a:r>
              <a:rPr lang="en-AU" dirty="0"/>
              <a:t>why the 3GPP RAN1 request that 802.11ax adopt ED = -72dBm does not make </a:t>
            </a:r>
            <a:r>
              <a:rPr lang="en-AU" dirty="0" smtClean="0"/>
              <a:t>sense</a:t>
            </a:r>
          </a:p>
          <a:p>
            <a:pPr lvl="1"/>
            <a:r>
              <a:rPr lang="en-AU" dirty="0"/>
              <a:t>In particular, </a:t>
            </a:r>
            <a:r>
              <a:rPr lang="en-AU" dirty="0" smtClean="0"/>
              <a:t>IEEE 802’s </a:t>
            </a:r>
            <a:r>
              <a:rPr lang="en-AU" dirty="0"/>
              <a:t>liaison noted such a change would cause 802.11ax devices to have a channel access disadvantage relative to:</a:t>
            </a:r>
          </a:p>
          <a:p>
            <a:pPr lvl="2"/>
            <a:r>
              <a:rPr lang="en-AU" dirty="0"/>
              <a:t>Deployed 802.11a/n/ac devices using ED = -62dBm</a:t>
            </a:r>
          </a:p>
          <a:p>
            <a:pPr lvl="2"/>
            <a:r>
              <a:rPr lang="en-AU" dirty="0"/>
              <a:t>LAA devices not using PD = -82dBm</a:t>
            </a:r>
          </a:p>
          <a:p>
            <a:pPr lvl="1"/>
            <a:r>
              <a:rPr lang="en-AU" dirty="0" smtClean="0"/>
              <a:t>The </a:t>
            </a:r>
            <a:r>
              <a:rPr lang="en-AU" dirty="0"/>
              <a:t>IEEE 802 liaison </a:t>
            </a:r>
            <a:r>
              <a:rPr lang="en-AU" dirty="0" smtClean="0"/>
              <a:t>concluded by requesting </a:t>
            </a:r>
            <a:r>
              <a:rPr lang="en-AU" dirty="0"/>
              <a:t>that </a:t>
            </a:r>
            <a:r>
              <a:rPr lang="en-AU" dirty="0" smtClean="0"/>
              <a:t>3GPP RAN1 </a:t>
            </a:r>
          </a:p>
          <a:p>
            <a:pPr lvl="2"/>
            <a:r>
              <a:rPr lang="en-AU" dirty="0" smtClean="0"/>
              <a:t>Consider </a:t>
            </a:r>
            <a:r>
              <a:rPr lang="en-AU" i="1" dirty="0" smtClean="0"/>
              <a:t>explicitly </a:t>
            </a:r>
            <a:r>
              <a:rPr lang="en-AU" i="1" dirty="0"/>
              <a:t>defining support for PD-based channel access in a future release of LAA </a:t>
            </a:r>
            <a:r>
              <a:rPr lang="en-AU" i="1" dirty="0" smtClean="0"/>
              <a:t>specification</a:t>
            </a:r>
          </a:p>
          <a:p>
            <a:pPr lvl="1"/>
            <a:r>
              <a:rPr lang="en-AU" dirty="0"/>
              <a:t>The IEEE 802 </a:t>
            </a:r>
            <a:r>
              <a:rPr lang="en-AU" dirty="0" smtClean="0"/>
              <a:t>liaison also asked 3GPP RAN1 to</a:t>
            </a:r>
          </a:p>
          <a:p>
            <a:pPr lvl="2"/>
            <a:r>
              <a:rPr lang="en-AU" dirty="0" smtClean="0"/>
              <a:t>Indicate </a:t>
            </a:r>
            <a:r>
              <a:rPr lang="en-AU" i="1" dirty="0" smtClean="0"/>
              <a:t>its interest in a continued dialog towards a future framework for efficient sharing of the 5 GHz band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9962460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rejected IEEE 802’s request to consider use of PD in LAA in the future</a:t>
            </a:r>
            <a:endParaRPr lang="en-AU" dirty="0"/>
          </a:p>
        </p:txBody>
      </p:sp>
      <p:sp>
        <p:nvSpPr>
          <p:cNvPr id="3" name="Content Placeholder 2"/>
          <p:cNvSpPr>
            <a:spLocks noGrp="1"/>
          </p:cNvSpPr>
          <p:nvPr>
            <p:ph idx="1"/>
          </p:nvPr>
        </p:nvSpPr>
        <p:spPr/>
        <p:txBody>
          <a:bodyPr/>
          <a:lstStyle/>
          <a:p>
            <a:pPr marL="0" indent="0"/>
            <a:r>
              <a:rPr lang="en-GB" dirty="0"/>
              <a:t>3</a:t>
            </a:r>
            <a:r>
              <a:rPr lang="en-GB" dirty="0" smtClean="0"/>
              <a:t>GPP RAN1 response </a:t>
            </a:r>
            <a:r>
              <a:rPr lang="en-GB" dirty="0" smtClean="0"/>
              <a:t>– reject </a:t>
            </a:r>
            <a:r>
              <a:rPr lang="en-AU" dirty="0"/>
              <a:t>request </a:t>
            </a:r>
            <a:r>
              <a:rPr lang="en-AU" dirty="0" smtClean="0"/>
              <a:t>by IEEE 802 for </a:t>
            </a:r>
            <a:r>
              <a:rPr lang="en-GB" dirty="0"/>
              <a:t>3GPP RAN1 </a:t>
            </a:r>
            <a:r>
              <a:rPr lang="en-GB" dirty="0" smtClean="0"/>
              <a:t> to </a:t>
            </a:r>
            <a:r>
              <a:rPr lang="en-AU" dirty="0" smtClean="0"/>
              <a:t>consider </a:t>
            </a:r>
            <a:r>
              <a:rPr lang="en-AU" dirty="0"/>
              <a:t>use of PD in LAA in the future</a:t>
            </a:r>
            <a:endParaRPr lang="en-GB" dirty="0" smtClean="0"/>
          </a:p>
          <a:p>
            <a:pPr lvl="1"/>
            <a:r>
              <a:rPr lang="en-GB" i="1" dirty="0" smtClean="0"/>
              <a:t>RAN1 </a:t>
            </a:r>
            <a:r>
              <a:rPr lang="en-GB" i="1" dirty="0"/>
              <a:t>notes that there was extensive discussion on the various coexistence mechanisms including IEEE 802.11 preamble transmission and preamble detection by LAA </a:t>
            </a:r>
            <a:r>
              <a:rPr lang="en-GB" i="1" dirty="0" err="1" smtClean="0"/>
              <a:t>eNBs</a:t>
            </a:r>
            <a:endParaRPr lang="en-GB" i="1" dirty="0" smtClean="0"/>
          </a:p>
          <a:p>
            <a:pPr lvl="1"/>
            <a:r>
              <a:rPr lang="en-GB" i="1" dirty="0" smtClean="0"/>
              <a:t>Considering </a:t>
            </a:r>
            <a:r>
              <a:rPr lang="en-GB" i="1" dirty="0"/>
              <a:t>all the pros and cons of the possible approaches, RAN1 had concluded at that time that adopting an ED threshold of -72dBm for a 23dBm transmitter was the best way forward to enable a technology neutral mechanism for coexistence in the 5GHz </a:t>
            </a:r>
            <a:r>
              <a:rPr lang="en-GB" i="1" dirty="0" smtClean="0"/>
              <a:t>band</a:t>
            </a:r>
          </a:p>
          <a:p>
            <a:pPr lvl="1"/>
            <a:r>
              <a:rPr lang="en-GB" i="1" dirty="0" smtClean="0"/>
              <a:t>After </a:t>
            </a:r>
            <a:r>
              <a:rPr lang="en-GB" i="1" dirty="0"/>
              <a:t>further discussion, energy detection was considered as a viable technology neutral solution which can ensure fair coexistence with IEEE 802.11 devices and there was no consensus to consider alternative mechanisms for spectrum sharing between IEEE 802 and 3GPP technologies at this </a:t>
            </a:r>
            <a:r>
              <a:rPr lang="en-GB" i="1" dirty="0" smtClean="0"/>
              <a:t>time</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10452812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3GPP RAN1 </a:t>
            </a:r>
            <a:r>
              <a:rPr lang="en-AU" dirty="0" smtClean="0"/>
              <a:t>deferred a response to </a:t>
            </a:r>
            <a:r>
              <a:rPr lang="en-AU" dirty="0"/>
              <a:t>IEEE 802’s request </a:t>
            </a:r>
            <a:r>
              <a:rPr lang="en-AU" dirty="0" smtClean="0"/>
              <a:t>for further dialog about sharing</a:t>
            </a:r>
            <a:endParaRPr lang="en-AU" dirty="0"/>
          </a:p>
        </p:txBody>
      </p:sp>
      <p:sp>
        <p:nvSpPr>
          <p:cNvPr id="3" name="Content Placeholder 2"/>
          <p:cNvSpPr>
            <a:spLocks noGrp="1"/>
          </p:cNvSpPr>
          <p:nvPr>
            <p:ph idx="1"/>
          </p:nvPr>
        </p:nvSpPr>
        <p:spPr/>
        <p:txBody>
          <a:bodyPr/>
          <a:lstStyle/>
          <a:p>
            <a:pPr marL="0" indent="0"/>
            <a:r>
              <a:rPr lang="en-GB" dirty="0"/>
              <a:t>3GPP RAN1 </a:t>
            </a:r>
            <a:r>
              <a:rPr lang="en-GB" dirty="0"/>
              <a:t>response </a:t>
            </a:r>
            <a:r>
              <a:rPr lang="en-GB" dirty="0" smtClean="0"/>
              <a:t>– deferred </a:t>
            </a:r>
            <a:r>
              <a:rPr lang="en-AU" dirty="0" smtClean="0"/>
              <a:t>request </a:t>
            </a:r>
            <a:r>
              <a:rPr lang="en-AU" dirty="0"/>
              <a:t>by IEEE 802 for </a:t>
            </a:r>
            <a:r>
              <a:rPr lang="en-GB" dirty="0"/>
              <a:t>3GPP RAN1  to </a:t>
            </a:r>
            <a:r>
              <a:rPr lang="en-AU" dirty="0" smtClean="0"/>
              <a:t>continue dialog on coexistence issues</a:t>
            </a:r>
            <a:endParaRPr lang="en-GB" dirty="0" smtClean="0"/>
          </a:p>
          <a:p>
            <a:pPr lvl="1"/>
            <a:r>
              <a:rPr lang="en-GB" i="1" dirty="0"/>
              <a:t>While RAN1 welcomes communication and continued dialog with IEEE 802 on coexistence between technologies sharing the 5GHz band, RAN1 respectfully defers this question to RAN plenary for further consideration. </a:t>
            </a:r>
            <a:endParaRPr lang="en-AU" i="1" dirty="0"/>
          </a:p>
          <a:p>
            <a:endParaRPr lang="en-GB"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17700669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did not respond to any of the other material in the IEEE 802 </a:t>
            </a:r>
            <a:r>
              <a:rPr lang="en-AU" dirty="0" smtClean="0"/>
              <a:t>liaison </a:t>
            </a:r>
            <a:endParaRPr lang="en-AU" dirty="0"/>
          </a:p>
        </p:txBody>
      </p:sp>
      <p:sp>
        <p:nvSpPr>
          <p:cNvPr id="3" name="Content Placeholder 2"/>
          <p:cNvSpPr>
            <a:spLocks noGrp="1"/>
          </p:cNvSpPr>
          <p:nvPr>
            <p:ph idx="1"/>
          </p:nvPr>
        </p:nvSpPr>
        <p:spPr/>
        <p:txBody>
          <a:bodyPr/>
          <a:lstStyle/>
          <a:p>
            <a:pPr lvl="1"/>
            <a:r>
              <a:rPr lang="en-AU" dirty="0" smtClean="0"/>
              <a:t>IEEE 802’s </a:t>
            </a:r>
            <a:r>
              <a:rPr lang="en-AU" dirty="0" smtClean="0">
                <a:hlinkClick r:id="rId2"/>
              </a:rPr>
              <a:t>liaison</a:t>
            </a:r>
            <a:r>
              <a:rPr lang="en-AU" dirty="0" smtClean="0"/>
              <a:t> in Nove</a:t>
            </a:r>
            <a:r>
              <a:rPr lang="en-AU" dirty="0" smtClean="0"/>
              <a:t>mber 2016 </a:t>
            </a:r>
            <a:r>
              <a:rPr lang="en-AU" dirty="0" smtClean="0"/>
              <a:t>included </a:t>
            </a:r>
            <a:r>
              <a:rPr lang="en-AU" dirty="0" smtClean="0"/>
              <a:t>extensive material explaining why a change would cause 802.11ax devices to have a channel </a:t>
            </a:r>
            <a:r>
              <a:rPr lang="en-AU" dirty="0"/>
              <a:t>access disadvantage </a:t>
            </a:r>
            <a:r>
              <a:rPr lang="en-AU" dirty="0" smtClean="0"/>
              <a:t>relative to:</a:t>
            </a:r>
          </a:p>
          <a:p>
            <a:pPr lvl="2"/>
            <a:r>
              <a:rPr lang="en-AU" dirty="0"/>
              <a:t>D</a:t>
            </a:r>
            <a:r>
              <a:rPr lang="en-AU" dirty="0" smtClean="0"/>
              <a:t>eployed 802.11a/n/ac devices using ED = -62dBm</a:t>
            </a:r>
          </a:p>
          <a:p>
            <a:pPr lvl="2"/>
            <a:r>
              <a:rPr lang="en-AU" dirty="0" smtClean="0"/>
              <a:t>LAA devices not using PD = -82dBm</a:t>
            </a:r>
          </a:p>
          <a:p>
            <a:pPr lvl="1"/>
            <a:r>
              <a:rPr lang="en-AU" dirty="0" smtClean="0"/>
              <a:t>The 3GPP RAN1 response did not respond to any of these points in any way; their response was limited solely to the final IEEE 802 requests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1314524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smtClean="0"/>
              <a:t>PDED </a:t>
            </a:r>
            <a:r>
              <a:rPr lang="en-AU" i="1" dirty="0" smtClean="0"/>
              <a:t>ad </a:t>
            </a:r>
            <a:r>
              <a:rPr lang="en-AU" i="1" dirty="0" smtClean="0"/>
              <a:t>h</a:t>
            </a:r>
            <a:r>
              <a:rPr lang="en-AU" i="1" dirty="0" smtClean="0"/>
              <a:t>oc </a:t>
            </a:r>
            <a:r>
              <a:rPr lang="en-AU" dirty="0" smtClean="0"/>
              <a:t>today 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PDED meetings</a:t>
            </a:r>
          </a:p>
          <a:p>
            <a:pPr lvl="1"/>
            <a:r>
              <a:rPr lang="en-AU" dirty="0" smtClean="0"/>
              <a:t>However,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smtClean="0">
                <a:sym typeface="Wingdings" panose="05000000000000000000" pitchFamily="2" charset="2"/>
              </a:rPr>
              <a:t>At least for this session …</a:t>
            </a:r>
          </a:p>
          <a:p>
            <a:pPr lvl="2"/>
            <a:r>
              <a:rPr lang="en-AU" dirty="0" smtClean="0">
                <a:sym typeface="Wingdings" panose="05000000000000000000" pitchFamily="2" charset="2"/>
              </a:rPr>
              <a:t>… and thanks to Thomas </a:t>
            </a:r>
            <a:r>
              <a:rPr lang="en-AU" dirty="0" err="1" smtClean="0">
                <a:sym typeface="Wingdings" panose="05000000000000000000" pitchFamily="2" charset="2"/>
              </a:rPr>
              <a:t>Derham</a:t>
            </a:r>
            <a:r>
              <a:rPr lang="en-AU" dirty="0" smtClean="0">
                <a:sym typeface="Wingdings" panose="05000000000000000000" pitchFamily="2" charset="2"/>
              </a:rPr>
              <a:t>, Dick Roy &amp; Graham Smith for volunteering previously </a:t>
            </a:r>
          </a:p>
          <a:p>
            <a:pPr lvl="1"/>
            <a:r>
              <a:rPr lang="en-AU" dirty="0" smtClean="0">
                <a:sym typeface="Wingdings" panose="05000000000000000000" pitchFamily="2" charset="2"/>
              </a:rPr>
              <a:t>The rewards for the Secretary are numerous</a:t>
            </a:r>
          </a:p>
          <a:p>
            <a:pPr lvl="2"/>
            <a:r>
              <a:rPr lang="en-AU" dirty="0" smtClean="0">
                <a:sym typeface="Wingdings" panose="05000000000000000000" pitchFamily="2" charset="2"/>
              </a:rPr>
              <a:t>Power over the ad hoc</a:t>
            </a: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beverage from the Chair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41220304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i="1" dirty="0" smtClean="0"/>
              <a:t>PDED </a:t>
            </a:r>
            <a:r>
              <a:rPr lang="en-AU" i="1" dirty="0" smtClean="0"/>
              <a:t>ad hoc </a:t>
            </a:r>
            <a:r>
              <a:rPr lang="en-AU" dirty="0" smtClean="0"/>
              <a:t>need to decide how to interpret </a:t>
            </a:r>
            <a:r>
              <a:rPr lang="en-AU" dirty="0" smtClean="0"/>
              <a:t>the LS </a:t>
            </a:r>
            <a:r>
              <a:rPr lang="en-AU" dirty="0" smtClean="0"/>
              <a:t>from 3GPP RAN1</a:t>
            </a:r>
            <a:endParaRPr lang="en-AU" dirty="0"/>
          </a:p>
        </p:txBody>
      </p:sp>
      <p:sp>
        <p:nvSpPr>
          <p:cNvPr id="3" name="Content Placeholder 2"/>
          <p:cNvSpPr>
            <a:spLocks noGrp="1"/>
          </p:cNvSpPr>
          <p:nvPr>
            <p:ph idx="1"/>
          </p:nvPr>
        </p:nvSpPr>
        <p:spPr/>
        <p:txBody>
          <a:bodyPr/>
          <a:lstStyle/>
          <a:p>
            <a:pPr lvl="1"/>
            <a:r>
              <a:rPr lang="en-AU" dirty="0"/>
              <a:t>It is difficult to know how to interpret </a:t>
            </a:r>
            <a:r>
              <a:rPr lang="en-AU" dirty="0" smtClean="0"/>
              <a:t>the </a:t>
            </a:r>
            <a:r>
              <a:rPr lang="en-AU" dirty="0" smtClean="0"/>
              <a:t>non-response </a:t>
            </a:r>
            <a:r>
              <a:rPr lang="en-AU" dirty="0" smtClean="0"/>
              <a:t>by 3GPP RAN1 to IEEE 802’s important points about the disadvantages of an ED =-72dB for </a:t>
            </a:r>
            <a:r>
              <a:rPr lang="en-AU" dirty="0" smtClean="0"/>
              <a:t>IEEE 802.11ax</a:t>
            </a:r>
            <a:endParaRPr lang="en-AU" dirty="0" smtClean="0"/>
          </a:p>
          <a:p>
            <a:pPr lvl="1"/>
            <a:r>
              <a:rPr lang="en-AU" dirty="0" smtClean="0"/>
              <a:t>Some options </a:t>
            </a:r>
            <a:r>
              <a:rPr lang="en-AU" dirty="0"/>
              <a:t>include:</a:t>
            </a:r>
          </a:p>
          <a:p>
            <a:pPr lvl="2"/>
            <a:r>
              <a:rPr lang="en-AU" dirty="0" smtClean="0"/>
              <a:t>3GPP RAN1 accept </a:t>
            </a:r>
            <a:r>
              <a:rPr lang="en-AU" dirty="0"/>
              <a:t>IEEE 802’s assertion that </a:t>
            </a:r>
            <a:r>
              <a:rPr lang="en-AU" dirty="0" smtClean="0"/>
              <a:t>802.11ax adopting ED </a:t>
            </a:r>
            <a:r>
              <a:rPr lang="en-AU" dirty="0"/>
              <a:t>=-</a:t>
            </a:r>
            <a:r>
              <a:rPr lang="en-AU" dirty="0" smtClean="0"/>
              <a:t>72dB does not make sense </a:t>
            </a:r>
          </a:p>
          <a:p>
            <a:pPr lvl="2"/>
            <a:r>
              <a:rPr lang="en-AU" dirty="0" smtClean="0"/>
              <a:t>3GPP RAN1 don’t really care about anything IEEE 802 says because:</a:t>
            </a:r>
          </a:p>
          <a:p>
            <a:pPr lvl="3"/>
            <a:r>
              <a:rPr lang="en-AU" dirty="0" smtClean="0"/>
              <a:t>IEEE 802.11 is a competitor</a:t>
            </a:r>
          </a:p>
          <a:p>
            <a:pPr lvl="3"/>
            <a:r>
              <a:rPr lang="en-AU" dirty="0" smtClean="0"/>
              <a:t>3GPP is not used to working with others</a:t>
            </a:r>
          </a:p>
          <a:p>
            <a:pPr lvl="3"/>
            <a:r>
              <a:rPr lang="en-AU" dirty="0" smtClean="0"/>
              <a:t>…</a:t>
            </a:r>
          </a:p>
          <a:p>
            <a:pPr lvl="2"/>
            <a:r>
              <a:rPr lang="en-AU" dirty="0" smtClean="0"/>
              <a:t>…</a:t>
            </a:r>
          </a:p>
          <a:p>
            <a:pPr lvl="1"/>
            <a:r>
              <a:rPr lang="en-AU" dirty="0" smtClean="0"/>
              <a:t>The actual reason for their non response may drive IEEE 802’s next steps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4889307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PDED ad hoc </a:t>
            </a:r>
            <a:r>
              <a:rPr lang="en-AU" dirty="0"/>
              <a:t>need to decide how to </a:t>
            </a:r>
            <a:r>
              <a:rPr lang="en-AU" dirty="0" smtClean="0"/>
              <a:t>respond to the LS from </a:t>
            </a:r>
            <a:r>
              <a:rPr lang="en-AU" dirty="0"/>
              <a:t>3GPP RAN1</a:t>
            </a:r>
          </a:p>
        </p:txBody>
      </p:sp>
      <p:sp>
        <p:nvSpPr>
          <p:cNvPr id="3" name="Content Placeholder 2"/>
          <p:cNvSpPr>
            <a:spLocks noGrp="1"/>
          </p:cNvSpPr>
          <p:nvPr>
            <p:ph idx="1"/>
          </p:nvPr>
        </p:nvSpPr>
        <p:spPr/>
        <p:txBody>
          <a:bodyPr/>
          <a:lstStyle/>
          <a:p>
            <a:r>
              <a:rPr lang="en-AU" dirty="0"/>
              <a:t>Options for immediate reaction</a:t>
            </a:r>
          </a:p>
          <a:p>
            <a:pPr lvl="1"/>
            <a:r>
              <a:rPr lang="en-AU" dirty="0"/>
              <a:t>Ignore</a:t>
            </a:r>
          </a:p>
          <a:p>
            <a:pPr lvl="2"/>
            <a:r>
              <a:rPr lang="en-AU" dirty="0"/>
              <a:t>Pro: No work!</a:t>
            </a:r>
          </a:p>
          <a:p>
            <a:pPr lvl="2"/>
            <a:r>
              <a:rPr lang="en-AU" dirty="0"/>
              <a:t>Con: Suggests IEEE 802 </a:t>
            </a:r>
            <a:r>
              <a:rPr lang="en-AU" dirty="0" smtClean="0"/>
              <a:t>agrees with the 3GPP RAN1 response</a:t>
            </a:r>
            <a:endParaRPr lang="en-AU" dirty="0"/>
          </a:p>
          <a:p>
            <a:pPr lvl="1"/>
            <a:r>
              <a:rPr lang="en-AU" dirty="0"/>
              <a:t>Agreed to </a:t>
            </a:r>
            <a:r>
              <a:rPr lang="en-AU" dirty="0" smtClean="0"/>
              <a:t>disagree </a:t>
            </a:r>
          </a:p>
          <a:p>
            <a:pPr lvl="2"/>
            <a:r>
              <a:rPr lang="en-AU" dirty="0" smtClean="0"/>
              <a:t>Pro</a:t>
            </a:r>
            <a:r>
              <a:rPr lang="en-AU" dirty="0"/>
              <a:t>: Highlights lack of agreement, </a:t>
            </a:r>
            <a:r>
              <a:rPr lang="en-AU" dirty="0" err="1"/>
              <a:t>ie</a:t>
            </a:r>
            <a:r>
              <a:rPr lang="en-AU" dirty="0"/>
              <a:t> no consensus</a:t>
            </a:r>
          </a:p>
          <a:p>
            <a:pPr lvl="2"/>
            <a:r>
              <a:rPr lang="en-AU" dirty="0"/>
              <a:t>Pro: Not much work</a:t>
            </a:r>
          </a:p>
          <a:p>
            <a:pPr lvl="2"/>
            <a:r>
              <a:rPr lang="en-AU" dirty="0"/>
              <a:t>Con: </a:t>
            </a:r>
            <a:r>
              <a:rPr lang="en-AU" dirty="0" smtClean="0"/>
              <a:t>Does not progress resolution of underlying disagreement</a:t>
            </a:r>
            <a:endParaRPr lang="en-AU" dirty="0"/>
          </a:p>
          <a:p>
            <a:pPr lvl="1"/>
            <a:r>
              <a:rPr lang="en-AU" dirty="0"/>
              <a:t>Continue disagreeing</a:t>
            </a:r>
          </a:p>
          <a:p>
            <a:pPr lvl="2"/>
            <a:r>
              <a:rPr lang="en-AU" dirty="0"/>
              <a:t>Pro: Highlights lack of agreement, </a:t>
            </a:r>
            <a:r>
              <a:rPr lang="en-AU" dirty="0" err="1"/>
              <a:t>ie</a:t>
            </a:r>
            <a:r>
              <a:rPr lang="en-AU" dirty="0"/>
              <a:t> no consensus</a:t>
            </a:r>
          </a:p>
          <a:p>
            <a:pPr lvl="2"/>
            <a:r>
              <a:rPr lang="en-AU" dirty="0"/>
              <a:t>Con: Lots of work, and 3GPP </a:t>
            </a:r>
            <a:r>
              <a:rPr lang="en-AU" dirty="0" smtClean="0"/>
              <a:t>RAN1 are likely to ignore anyway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30692580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lvl="1"/>
            <a:r>
              <a:rPr lang="en-AU" dirty="0"/>
              <a:t>It is proposed that IEEE 802 send a response </a:t>
            </a:r>
            <a:r>
              <a:rPr lang="en-AU" dirty="0" smtClean="0"/>
              <a:t>to 3GPP RAN1 on issue 13 that </a:t>
            </a:r>
            <a:r>
              <a:rPr lang="en-AU" dirty="0"/>
              <a:t>agrees to </a:t>
            </a:r>
            <a:r>
              <a:rPr lang="en-AU" dirty="0" smtClean="0"/>
              <a:t>disagree</a:t>
            </a:r>
            <a:endParaRPr lang="en-AU" dirty="0"/>
          </a:p>
        </p:txBody>
      </p:sp>
      <p:sp>
        <p:nvSpPr>
          <p:cNvPr id="6" name="Content Placeholder 5"/>
          <p:cNvSpPr>
            <a:spLocks noGrp="1"/>
          </p:cNvSpPr>
          <p:nvPr>
            <p:ph idx="1"/>
          </p:nvPr>
        </p:nvSpPr>
        <p:spPr/>
        <p:txBody>
          <a:bodyPr/>
          <a:lstStyle/>
          <a:p>
            <a:r>
              <a:rPr lang="en-AU" dirty="0" smtClean="0"/>
              <a:t>Possible outline</a:t>
            </a:r>
          </a:p>
          <a:p>
            <a:pPr lvl="1"/>
            <a:r>
              <a:rPr lang="en-AU" dirty="0" smtClean="0"/>
              <a:t>Acknowledge that 3GPP RAN1 are committed to coexistence based on LAA using an ED threshold of -72dBm</a:t>
            </a:r>
          </a:p>
          <a:p>
            <a:pPr lvl="1"/>
            <a:r>
              <a:rPr lang="en-AU" dirty="0" smtClean="0"/>
              <a:t>Reiterate that IEEE 802 intend to base coexistence on an </a:t>
            </a:r>
            <a:r>
              <a:rPr lang="en-AU" dirty="0"/>
              <a:t>ED threshold of </a:t>
            </a:r>
            <a:r>
              <a:rPr lang="en-AU" dirty="0" smtClean="0"/>
              <a:t>-62dBm  and a PD threshold </a:t>
            </a:r>
            <a:r>
              <a:rPr lang="en-AU" dirty="0"/>
              <a:t>of </a:t>
            </a:r>
            <a:r>
              <a:rPr lang="en-AU" dirty="0" smtClean="0"/>
              <a:t>-82dBm, based on current practice</a:t>
            </a:r>
          </a:p>
          <a:p>
            <a:pPr lvl="1"/>
            <a:r>
              <a:rPr lang="en-AU" dirty="0" smtClean="0"/>
              <a:t>Note that while IEEE 802 would prefer LAA used a similar mechanism, IEEE 802 will accept 3GPP RAN1 assertions in multiple LS’s that fair coexistence can be achieved with LAA &amp; Wi-Fi using differing mechanisms</a:t>
            </a:r>
          </a:p>
          <a:p>
            <a:pPr lvl="2"/>
            <a:r>
              <a:rPr lang="en-AU" dirty="0" smtClean="0"/>
              <a:t>We should probably quote the assertions</a:t>
            </a:r>
          </a:p>
          <a:p>
            <a:pPr lvl="1"/>
            <a:r>
              <a:rPr lang="en-AU" dirty="0" smtClean="0"/>
              <a:t>Note that IEEE 802 will interpret 3GPP RANs lack of objection to the reasons Wi-Fi can’t use an ED of -72dBm as acceptance of IEEE 802’s position</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2118445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r>
              <a:rPr lang="en-AU" sz="2400" b="1" dirty="0" smtClean="0">
                <a:solidFill>
                  <a:schemeClr val="accent2"/>
                </a:solidFill>
              </a:rPr>
              <a:t>?</a:t>
            </a:r>
          </a:p>
          <a:p>
            <a:pPr marL="1588" lvl="1" indent="0" algn="ctr">
              <a:buNone/>
            </a:pPr>
            <a:r>
              <a:rPr lang="en-AU" sz="2400" b="1" dirty="0">
                <a:solidFill>
                  <a:schemeClr val="accent2"/>
                </a:solidFill>
              </a:rPr>
              <a:t>Consider liaison response from 3GPP </a:t>
            </a:r>
            <a:r>
              <a:rPr lang="en-AU" sz="2400" b="1" dirty="0" smtClean="0">
                <a:solidFill>
                  <a:schemeClr val="accent2"/>
                </a:solidFill>
              </a:rPr>
              <a:t>RAN1</a:t>
            </a:r>
            <a:br>
              <a:rPr lang="en-AU" sz="2400" b="1" dirty="0" smtClean="0">
                <a:solidFill>
                  <a:schemeClr val="accent2"/>
                </a:solidFill>
              </a:rPr>
            </a:br>
            <a:r>
              <a:rPr lang="en-AU" sz="2400" b="1" dirty="0" smtClean="0">
                <a:solidFill>
                  <a:schemeClr val="accent2"/>
                </a:solidFill>
              </a:rPr>
              <a:t>(issue 3)</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4244403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ad hoc will consider most recent liaison response from 3GPP RAN1 (related to issue 3)</a:t>
            </a:r>
            <a:br>
              <a:rPr lang="en-AU" dirty="0" smtClean="0"/>
            </a:b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In July 2016, IEEE 802 requested 3GPP RAN1 to reconsider fair coexistence using weaker Wi-Fi </a:t>
            </a:r>
            <a:r>
              <a:rPr lang="en-AU" dirty="0" smtClean="0"/>
              <a:t>links</a:t>
            </a:r>
          </a:p>
          <a:p>
            <a:pPr lvl="1"/>
            <a:r>
              <a:rPr lang="en-AU" dirty="0"/>
              <a:t>In Nov 2017, 3GPP RAN1 reiterated their confidence in the use of ED using a threshold of -72 </a:t>
            </a:r>
            <a:r>
              <a:rPr lang="en-AU" dirty="0" err="1"/>
              <a:t>dBm</a:t>
            </a:r>
            <a:r>
              <a:rPr lang="en-AU" dirty="0"/>
              <a:t> </a:t>
            </a:r>
            <a:r>
              <a:rPr lang="en-AU" dirty="0" smtClean="0"/>
              <a:t>for LAA</a:t>
            </a:r>
          </a:p>
          <a:p>
            <a:pPr lvl="1"/>
            <a:r>
              <a:rPr lang="en-AU" dirty="0"/>
              <a:t>While there is potential for future flexibility, it appears 3GPP RAN1 is set on using ED at -72dBm for </a:t>
            </a:r>
            <a:r>
              <a:rPr lang="en-AU" dirty="0" smtClean="0"/>
              <a:t>LAA</a:t>
            </a:r>
          </a:p>
          <a:p>
            <a:pPr lvl="1"/>
            <a:r>
              <a:rPr lang="en-AU" dirty="0"/>
              <a:t>The PDED ad hoc will discuss possible </a:t>
            </a:r>
            <a:r>
              <a:rPr lang="en-AU" dirty="0" smtClean="0"/>
              <a:t>responses </a:t>
            </a:r>
            <a:r>
              <a:rPr lang="en-AU" dirty="0"/>
              <a:t>to the 3GPP RAN1 answer on item </a:t>
            </a:r>
            <a:r>
              <a:rPr lang="en-AU" dirty="0" smtClean="0"/>
              <a:t>3</a:t>
            </a:r>
          </a:p>
          <a:p>
            <a:pPr lvl="2"/>
            <a:r>
              <a:rPr lang="en-AU" dirty="0" smtClean="0"/>
              <a:t>Immediate responses</a:t>
            </a:r>
          </a:p>
          <a:p>
            <a:pPr lvl="2"/>
            <a:r>
              <a:rPr lang="en-AU" dirty="0" smtClean="0"/>
              <a:t>Longer term responses</a:t>
            </a:r>
          </a:p>
          <a:p>
            <a:pPr lvl="1"/>
            <a:r>
              <a:rPr lang="en-AU" dirty="0" smtClean="0"/>
              <a:t>It is proposed that IEEE 802 agrees to disagree with 3GPP RAN1 in the short term but engages with RAN4 to gather more data in the future</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34</a:t>
            </a:fld>
            <a:endParaRPr lang="en-US"/>
          </a:p>
        </p:txBody>
      </p:sp>
    </p:spTree>
    <p:extLst>
      <p:ext uri="{BB962C8B-B14F-4D97-AF65-F5344CB8AC3E}">
        <p14:creationId xmlns:p14="http://schemas.microsoft.com/office/powerpoint/2010/main" val="33584515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July 2016, IEEE 802 requested 3GPP RAN1 to reconsider fair coexistence using weaker Wi-Fi links</a:t>
            </a:r>
            <a:endParaRPr lang="en-AU" dirty="0"/>
          </a:p>
        </p:txBody>
      </p:sp>
      <p:sp>
        <p:nvSpPr>
          <p:cNvPr id="3" name="Content Placeholder 2"/>
          <p:cNvSpPr>
            <a:spLocks noGrp="1"/>
          </p:cNvSpPr>
          <p:nvPr>
            <p:ph idx="1"/>
          </p:nvPr>
        </p:nvSpPr>
        <p:spPr/>
        <p:txBody>
          <a:bodyPr/>
          <a:lstStyle/>
          <a:p>
            <a:r>
              <a:rPr lang="en-AU" dirty="0" smtClean="0"/>
              <a:t>Summary of IEEE 802 comment 3 </a:t>
            </a:r>
            <a:r>
              <a:rPr lang="en-AU" dirty="0"/>
              <a:t> </a:t>
            </a:r>
            <a:r>
              <a:rPr lang="en-AU" dirty="0">
                <a:hlinkClick r:id="rId2"/>
              </a:rPr>
              <a:t>liaised</a:t>
            </a:r>
            <a:r>
              <a:rPr lang="en-AU" dirty="0"/>
              <a:t> </a:t>
            </a:r>
            <a:r>
              <a:rPr lang="en-AU" dirty="0" smtClean="0"/>
              <a:t>to 3GPP RAN1 in Jul 2016</a:t>
            </a:r>
          </a:p>
          <a:p>
            <a:pPr lvl="1"/>
            <a:r>
              <a:rPr lang="en-AU" dirty="0" smtClean="0"/>
              <a:t>IEEE 802 noted their March 2016 suggestion that </a:t>
            </a:r>
            <a:r>
              <a:rPr lang="en-US" dirty="0"/>
              <a:t>the LAA </a:t>
            </a:r>
            <a:r>
              <a:rPr lang="en-US" dirty="0" smtClean="0"/>
              <a:t>either detect </a:t>
            </a:r>
            <a:r>
              <a:rPr lang="en-US" dirty="0"/>
              <a:t>802.11 networks with a similar level of sensitivity to that with which </a:t>
            </a:r>
            <a:r>
              <a:rPr lang="en-US" dirty="0" smtClean="0"/>
              <a:t>802.11 </a:t>
            </a:r>
            <a:r>
              <a:rPr lang="en-US" dirty="0"/>
              <a:t>devices can detect each </a:t>
            </a:r>
            <a:r>
              <a:rPr lang="en-US" dirty="0" smtClean="0"/>
              <a:t>other or use an ED of 77dBm or lower</a:t>
            </a:r>
            <a:endParaRPr lang="en-US" dirty="0"/>
          </a:p>
          <a:p>
            <a:pPr lvl="1"/>
            <a:r>
              <a:rPr lang="en-US" dirty="0" smtClean="0"/>
              <a:t>IEEE 802 noted that 3GPP RAN1 responded in June 2016 to the March 2016 LS by asserting simulations showed that ED of -72dBm </a:t>
            </a:r>
            <a:r>
              <a:rPr lang="en-US" i="1" dirty="0"/>
              <a:t>will ensure fair coexistence </a:t>
            </a:r>
            <a:r>
              <a:rPr lang="en-US" dirty="0"/>
              <a:t>between LAA and Wi-Fi </a:t>
            </a:r>
            <a:endParaRPr lang="en-US" i="1" dirty="0" smtClean="0"/>
          </a:p>
          <a:p>
            <a:pPr lvl="1"/>
            <a:r>
              <a:rPr lang="en-US" dirty="0" smtClean="0"/>
              <a:t>IEEE 802 expressed a concern in their July 2016 that the assertion relied upon simulations  are not realistic because they used median RSSIs higher than typically found in actual indoor deployments</a:t>
            </a:r>
          </a:p>
          <a:p>
            <a:pPr lvl="1"/>
            <a:r>
              <a:rPr lang="en-US" dirty="0" smtClean="0"/>
              <a:t>IEEE 802 went on to request that 3GPP RAN1 reconsider its assertion about fair coexistence between LAA and Wi-Fi </a:t>
            </a:r>
            <a:r>
              <a:rPr lang="en-US" i="1" dirty="0"/>
              <a:t>in a configuration that has a larger percentage of weak 802.11 links than what is currently assumed in the 3GPP indoor model</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35643682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3GPP RAN1 reiterated that ED based coexistence using a level of -72 </a:t>
            </a:r>
            <a:r>
              <a:rPr lang="en-AU" dirty="0" err="1" smtClean="0"/>
              <a:t>dBm</a:t>
            </a:r>
            <a:r>
              <a:rPr lang="en-AU" dirty="0" smtClean="0"/>
              <a:t> was agreed after considerable debate by all stakeholders, </a:t>
            </a:r>
            <a:r>
              <a:rPr lang="en-AU" dirty="0" err="1" smtClean="0"/>
              <a:t>inc</a:t>
            </a:r>
            <a:r>
              <a:rPr lang="en-AU" dirty="0" smtClean="0"/>
              <a:t> those from 3GPP RAN1, Wi-Fi and ESTI BRAN communities</a:t>
            </a:r>
          </a:p>
          <a:p>
            <a:pPr lvl="2"/>
            <a:r>
              <a:rPr lang="en-AU" dirty="0" smtClean="0"/>
              <a:t>Note: while it was not stated this led to “fair coexistence” it was implied</a:t>
            </a:r>
          </a:p>
          <a:p>
            <a:pPr lvl="2"/>
            <a:r>
              <a:rPr lang="en-AU" dirty="0" smtClean="0"/>
              <a:t>Note: the alleged agreement by the Wi-Fi community is contradicted by multiple LS’s from IEEE 802</a:t>
            </a:r>
          </a:p>
          <a:p>
            <a:pPr lvl="1"/>
            <a:r>
              <a:rPr lang="en-AU" dirty="0" smtClean="0"/>
              <a:t>3GPP RAN1 responded to IEEE 802’s concern about the indoor simulation by justifying results in the indoor simulations by noting the use of lower RSSI links in the outdoor simulations</a:t>
            </a:r>
          </a:p>
          <a:p>
            <a:pPr lvl="2"/>
            <a:r>
              <a:rPr lang="en-AU" dirty="0" smtClean="0"/>
              <a:t>Note: somewhat faulty logic </a:t>
            </a:r>
            <a:r>
              <a:rPr lang="en-AU" dirty="0" smtClean="0">
                <a:sym typeface="Wingdings" panose="05000000000000000000" pitchFamily="2" charset="2"/>
              </a:rPr>
              <a:t></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4457089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In Nov 2017, 3GPP RAN1 reiterated their confidence in the use of ED using a threshold of -72 </a:t>
            </a:r>
            <a:r>
              <a:rPr lang="en-AU" dirty="0" err="1"/>
              <a:t>dBm</a:t>
            </a:r>
            <a:r>
              <a:rPr lang="en-AU" dirty="0"/>
              <a:t> </a:t>
            </a:r>
            <a:r>
              <a:rPr lang="en-AU" dirty="0" smtClean="0"/>
              <a:t>for LAA</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smtClean="0"/>
              <a:t>3GPP RAN1 noted that they have signalling in place to use a different threshold based on future studies by 3GPP RAN4</a:t>
            </a:r>
          </a:p>
          <a:p>
            <a:pPr lvl="2"/>
            <a:r>
              <a:rPr lang="en-AU" dirty="0" smtClean="0"/>
              <a:t>Note: this is a good thing because it means they are open to doing more work</a:t>
            </a:r>
          </a:p>
          <a:p>
            <a:pPr lvl="2"/>
            <a:r>
              <a:rPr lang="en-AU" dirty="0" smtClean="0"/>
              <a:t>Note: IEEE 802 should probably follow &amp; review this work</a:t>
            </a:r>
          </a:p>
          <a:p>
            <a:pPr lvl="1"/>
            <a:r>
              <a:rPr lang="en-AU" dirty="0"/>
              <a:t>3GPP RAN1 </a:t>
            </a:r>
            <a:r>
              <a:rPr lang="en-AU" dirty="0" smtClean="0"/>
              <a:t>expressed concern about the asymmetry between the ED of -62 </a:t>
            </a:r>
            <a:r>
              <a:rPr lang="en-AU" dirty="0" err="1" smtClean="0"/>
              <a:t>dBm</a:t>
            </a:r>
            <a:r>
              <a:rPr lang="en-AU" dirty="0" smtClean="0"/>
              <a:t> used by Wi-Fi and the ED of -72 </a:t>
            </a:r>
            <a:r>
              <a:rPr lang="en-AU" dirty="0" err="1" smtClean="0"/>
              <a:t>dBm</a:t>
            </a:r>
            <a:r>
              <a:rPr lang="en-AU" dirty="0" smtClean="0"/>
              <a:t> used by LAA</a:t>
            </a:r>
          </a:p>
          <a:p>
            <a:pPr lvl="2"/>
            <a:r>
              <a:rPr lang="en-AU" dirty="0" smtClean="0"/>
              <a:t>Note: this suggests they are not has convinced by their own simulations as they seem when asserting ED pf -72dBm leads to fair coexistence</a:t>
            </a:r>
          </a:p>
          <a:p>
            <a:pPr lvl="1"/>
            <a:r>
              <a:rPr lang="en-AU" dirty="0"/>
              <a:t>3GPP </a:t>
            </a:r>
            <a:r>
              <a:rPr lang="en-AU" dirty="0" smtClean="0"/>
              <a:t>RAN1 noted that while coexistence is based on the use of ED, there is no reason other mechanisms could not also be included in implementations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30085972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While there is potential for future flexibility, it appears 3GPP RAN1 is set on using ED at -72dBm for LAA</a:t>
            </a:r>
            <a:endParaRPr lang="en-AU" dirty="0"/>
          </a:p>
        </p:txBody>
      </p:sp>
      <p:sp>
        <p:nvSpPr>
          <p:cNvPr id="3" name="Content Placeholder 2"/>
          <p:cNvSpPr>
            <a:spLocks noGrp="1"/>
          </p:cNvSpPr>
          <p:nvPr>
            <p:ph idx="1"/>
          </p:nvPr>
        </p:nvSpPr>
        <p:spPr/>
        <p:txBody>
          <a:bodyPr/>
          <a:lstStyle/>
          <a:p>
            <a:pPr lvl="1"/>
            <a:r>
              <a:rPr lang="en-AU" dirty="0" smtClean="0"/>
              <a:t>IEEE 802 has made several attempts to have a conversation about ED and PD use and levels with 3GPP RAN1</a:t>
            </a:r>
          </a:p>
          <a:p>
            <a:pPr lvl="1"/>
            <a:r>
              <a:rPr lang="en-AU" dirty="0" smtClean="0"/>
              <a:t>3GPP RAN1 seem (mostly) convinced that LAA using ED of -72dBm can enable fair coexistence with Wi-Fi (using ED of -62dBm &amp; PD of -82dBm)</a:t>
            </a:r>
          </a:p>
          <a:p>
            <a:pPr lvl="2"/>
            <a:r>
              <a:rPr lang="en-AU" dirty="0" smtClean="0"/>
              <a:t> Multiple LS’s from 3GPP RAN1 assert that simulations with </a:t>
            </a:r>
            <a:r>
              <a:rPr lang="en-AU" dirty="0"/>
              <a:t>LAA using ED of -72dBm </a:t>
            </a:r>
            <a:r>
              <a:rPr lang="en-AU" dirty="0" smtClean="0"/>
              <a:t>ensure </a:t>
            </a:r>
            <a:r>
              <a:rPr lang="en-AU" dirty="0"/>
              <a:t>fair coexistence with Wi-Fi </a:t>
            </a:r>
            <a:endParaRPr lang="en-AU" dirty="0" smtClean="0"/>
          </a:p>
          <a:p>
            <a:pPr lvl="2"/>
            <a:r>
              <a:rPr lang="en-AU" dirty="0" smtClean="0"/>
              <a:t>“Mostly” because doubt in the correctness of the simulations is implied by 3GPP RAN1’s previous request that Wi-Fi also use an ED of -72dBm and their observation there is an asymmetry between LAA and Wi-Fi ED’s</a:t>
            </a:r>
          </a:p>
          <a:p>
            <a:pPr lvl="1"/>
            <a:r>
              <a:rPr lang="en-AU" dirty="0" smtClean="0"/>
              <a:t>3GPP RAN1 has “left the door slightly ajar” by commenting that RAN4 will continue evaluations</a:t>
            </a:r>
          </a:p>
          <a:p>
            <a:pPr lvl="2"/>
            <a:r>
              <a:rPr lang="en-AU" dirty="0" smtClean="0"/>
              <a:t>Response 3 suggested that this might result in a lower ED threshold in the future …</a:t>
            </a:r>
          </a:p>
          <a:p>
            <a:pPr lvl="2"/>
            <a:r>
              <a:rPr lang="en-AU" dirty="0" smtClean="0"/>
              <a:t>… although one could also imagine them making a case for a higher threshold or for Wi-Fi to lower its ED threshold</a:t>
            </a:r>
          </a:p>
          <a:p>
            <a:pPr lvl="2"/>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35267141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PDED ad hoc will discuss possible immediate responses to the 3GPP RAN1 answer on item 3</a:t>
            </a:r>
            <a:endParaRPr lang="en-AU" dirty="0"/>
          </a:p>
        </p:txBody>
      </p:sp>
      <p:sp>
        <p:nvSpPr>
          <p:cNvPr id="3" name="Content Placeholder 2"/>
          <p:cNvSpPr>
            <a:spLocks noGrp="1"/>
          </p:cNvSpPr>
          <p:nvPr>
            <p:ph idx="1"/>
          </p:nvPr>
        </p:nvSpPr>
        <p:spPr/>
        <p:txBody>
          <a:bodyPr/>
          <a:lstStyle/>
          <a:p>
            <a:r>
              <a:rPr lang="en-AU" dirty="0" smtClean="0"/>
              <a:t>Options for immediate reaction</a:t>
            </a:r>
          </a:p>
          <a:p>
            <a:pPr lvl="1"/>
            <a:r>
              <a:rPr lang="en-AU" dirty="0" smtClean="0"/>
              <a:t>Ignore</a:t>
            </a:r>
          </a:p>
          <a:p>
            <a:pPr lvl="2"/>
            <a:r>
              <a:rPr lang="en-AU" dirty="0" smtClean="0"/>
              <a:t>Pro: No work!</a:t>
            </a:r>
          </a:p>
          <a:p>
            <a:pPr lvl="2"/>
            <a:r>
              <a:rPr lang="en-AU" dirty="0" smtClean="0"/>
              <a:t>Con: Suggests IEEE 802 agrees with 3GPP RAN1</a:t>
            </a:r>
          </a:p>
          <a:p>
            <a:pPr lvl="1"/>
            <a:r>
              <a:rPr lang="en-AU" dirty="0" smtClean="0"/>
              <a:t>Agreed to disagree</a:t>
            </a:r>
          </a:p>
          <a:p>
            <a:pPr lvl="2"/>
            <a:r>
              <a:rPr lang="en-AU" dirty="0"/>
              <a:t>Pro</a:t>
            </a:r>
            <a:r>
              <a:rPr lang="en-AU" dirty="0" smtClean="0"/>
              <a:t>: </a:t>
            </a:r>
            <a:r>
              <a:rPr lang="en-AU" dirty="0"/>
              <a:t>Highlights lack of </a:t>
            </a:r>
            <a:r>
              <a:rPr lang="en-AU" dirty="0" smtClean="0"/>
              <a:t>agreement, </a:t>
            </a:r>
            <a:r>
              <a:rPr lang="en-AU" dirty="0" err="1" smtClean="0"/>
              <a:t>ie</a:t>
            </a:r>
            <a:r>
              <a:rPr lang="en-AU" dirty="0" smtClean="0"/>
              <a:t> no consensus</a:t>
            </a:r>
          </a:p>
          <a:p>
            <a:pPr lvl="2"/>
            <a:r>
              <a:rPr lang="en-AU" dirty="0" smtClean="0"/>
              <a:t>Pro: Not much work</a:t>
            </a:r>
            <a:endParaRPr lang="en-AU" dirty="0"/>
          </a:p>
          <a:p>
            <a:pPr lvl="2"/>
            <a:r>
              <a:rPr lang="en-AU" dirty="0"/>
              <a:t>Con: Does not progress resolution of underlying disagreement</a:t>
            </a:r>
          </a:p>
          <a:p>
            <a:pPr lvl="1"/>
            <a:r>
              <a:rPr lang="en-AU" dirty="0" smtClean="0"/>
              <a:t>Continue disagreeing</a:t>
            </a:r>
          </a:p>
          <a:p>
            <a:pPr lvl="2"/>
            <a:r>
              <a:rPr lang="en-AU" dirty="0"/>
              <a:t>Pro</a:t>
            </a:r>
            <a:r>
              <a:rPr lang="en-AU" dirty="0" smtClean="0"/>
              <a:t>: Highlights lack of agreement, </a:t>
            </a:r>
            <a:r>
              <a:rPr lang="en-AU" dirty="0" err="1"/>
              <a:t>ie</a:t>
            </a:r>
            <a:r>
              <a:rPr lang="en-AU" dirty="0"/>
              <a:t> no consensus</a:t>
            </a:r>
          </a:p>
          <a:p>
            <a:pPr lvl="2"/>
            <a:r>
              <a:rPr lang="en-AU" dirty="0"/>
              <a:t>Con</a:t>
            </a:r>
            <a:r>
              <a:rPr lang="en-AU" dirty="0" smtClean="0"/>
              <a:t>: Lots of work, and 3GPP RAN1 will probably ignore anyway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1437313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smtClean="0"/>
              <a:t>PDED ad hoc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PDED ad hoc will discuss possible longer term responses to the 3GPP RAN1 answer on item 3</a:t>
            </a:r>
            <a:endParaRPr lang="en-AU" dirty="0"/>
          </a:p>
        </p:txBody>
      </p:sp>
      <p:sp>
        <p:nvSpPr>
          <p:cNvPr id="3" name="Content Placeholder 2"/>
          <p:cNvSpPr>
            <a:spLocks noGrp="1"/>
          </p:cNvSpPr>
          <p:nvPr>
            <p:ph idx="1"/>
          </p:nvPr>
        </p:nvSpPr>
        <p:spPr/>
        <p:txBody>
          <a:bodyPr/>
          <a:lstStyle/>
          <a:p>
            <a:r>
              <a:rPr lang="en-AU" dirty="0" smtClean="0"/>
              <a:t>Options for longer term reaction</a:t>
            </a:r>
          </a:p>
          <a:p>
            <a:pPr lvl="1"/>
            <a:r>
              <a:rPr lang="en-AU" dirty="0" smtClean="0"/>
              <a:t>Do nothing</a:t>
            </a:r>
          </a:p>
          <a:p>
            <a:pPr lvl="2"/>
            <a:r>
              <a:rPr lang="en-AU" dirty="0" smtClean="0"/>
              <a:t>Pro: No work!</a:t>
            </a:r>
          </a:p>
          <a:p>
            <a:pPr lvl="2"/>
            <a:r>
              <a:rPr lang="en-AU" dirty="0" smtClean="0"/>
              <a:t>Con: Deals IEEE 802 out of the issue, allowing 3GPP RAN1/RAN4 to do what they like without review</a:t>
            </a:r>
          </a:p>
          <a:p>
            <a:pPr lvl="1"/>
            <a:r>
              <a:rPr lang="en-AU" dirty="0" smtClean="0"/>
              <a:t>Engage in the RAN4 work</a:t>
            </a:r>
          </a:p>
          <a:p>
            <a:pPr lvl="2"/>
            <a:r>
              <a:rPr lang="en-AU" dirty="0" smtClean="0"/>
              <a:t>Pro: Continues discussion based on more data</a:t>
            </a:r>
          </a:p>
          <a:p>
            <a:pPr lvl="2"/>
            <a:r>
              <a:rPr lang="en-AU" dirty="0" smtClean="0"/>
              <a:t>Pro: The data is more likely to be valid with IEEE 802 review</a:t>
            </a:r>
          </a:p>
          <a:p>
            <a:pPr lvl="2"/>
            <a:r>
              <a:rPr lang="en-AU" dirty="0" smtClean="0"/>
              <a:t>Pro: may lead to consensus</a:t>
            </a:r>
          </a:p>
          <a:p>
            <a:pPr lvl="2"/>
            <a:r>
              <a:rPr lang="en-AU" dirty="0" smtClean="0"/>
              <a:t>Con: Work!</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9222083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lvl="1"/>
            <a:r>
              <a:rPr lang="en-AU" dirty="0"/>
              <a:t>It is proposed that IEEE 802 send a response </a:t>
            </a:r>
            <a:r>
              <a:rPr lang="en-AU" dirty="0" smtClean="0"/>
              <a:t>to 3GPP RAN1 on issue 3 that </a:t>
            </a:r>
            <a:r>
              <a:rPr lang="en-AU" dirty="0"/>
              <a:t>agrees to </a:t>
            </a:r>
            <a:r>
              <a:rPr lang="en-AU" dirty="0" smtClean="0"/>
              <a:t>disagree</a:t>
            </a:r>
            <a:endParaRPr lang="en-AU" dirty="0"/>
          </a:p>
        </p:txBody>
      </p:sp>
      <p:sp>
        <p:nvSpPr>
          <p:cNvPr id="6" name="Content Placeholder 5"/>
          <p:cNvSpPr>
            <a:spLocks noGrp="1"/>
          </p:cNvSpPr>
          <p:nvPr>
            <p:ph idx="1"/>
          </p:nvPr>
        </p:nvSpPr>
        <p:spPr/>
        <p:txBody>
          <a:bodyPr/>
          <a:lstStyle/>
          <a:p>
            <a:r>
              <a:rPr lang="en-AU" dirty="0" smtClean="0"/>
              <a:t>Possible outline</a:t>
            </a:r>
          </a:p>
          <a:p>
            <a:pPr lvl="1"/>
            <a:r>
              <a:rPr lang="en-AU" dirty="0" smtClean="0"/>
              <a:t>Acknowledge that 3GPP RAN1 are committed to coexistence based on LAA using an ED threshold of -72dBm and that 3GPP RAN1 believe this will result in fair coexistence between LAA and Wi-Fi</a:t>
            </a:r>
          </a:p>
          <a:p>
            <a:pPr lvl="1"/>
            <a:r>
              <a:rPr lang="en-AU" dirty="0" smtClean="0"/>
              <a:t>However, assert that IEEE 802 does not believe the simulations on which this threshold is based represent many common Wi-Fi  scenarios and thus are not confident that there will be </a:t>
            </a:r>
            <a:r>
              <a:rPr lang="en-AU" dirty="0"/>
              <a:t>fair coexistence </a:t>
            </a:r>
            <a:endParaRPr lang="en-AU" dirty="0" smtClean="0"/>
          </a:p>
          <a:p>
            <a:pPr lvl="2"/>
            <a:r>
              <a:rPr lang="en-AU" dirty="0" smtClean="0"/>
              <a:t>Could note that testing of lower RSSI links in an outdoor simulations cannot logically be used to  justify a result indoors</a:t>
            </a:r>
          </a:p>
          <a:p>
            <a:pPr lvl="1"/>
            <a:r>
              <a:rPr lang="en-AU" dirty="0" smtClean="0"/>
              <a:t>Note that regardless of this disagreement, IEEE 802 are encouraged that 3GPP RAN4 is continuing to investigate fairness and that 3GPP RAN1 has introduced a mechanism to reduce the ED threshold in the field</a:t>
            </a:r>
          </a:p>
          <a:p>
            <a:pPr lvl="1"/>
            <a:r>
              <a:rPr lang="en-AU" dirty="0" smtClean="0"/>
              <a:t>Commit IEEE 802 to continue to work with 3GPP RAN1 &amp; RAN4 to determine an appropriate ED threshold for LAA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23182090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r>
              <a:rPr lang="en-AU" sz="2400" b="1" dirty="0" smtClean="0">
                <a:solidFill>
                  <a:schemeClr val="accent2"/>
                </a:solidFill>
              </a:rPr>
              <a:t>?</a:t>
            </a:r>
          </a:p>
          <a:p>
            <a:pPr marL="1588" lvl="1" indent="0" algn="ctr">
              <a:buNone/>
            </a:pPr>
            <a:r>
              <a:rPr lang="en-AU" sz="2400" b="1" dirty="0" smtClean="0">
                <a:solidFill>
                  <a:schemeClr val="accent2"/>
                </a:solidFill>
              </a:rPr>
              <a:t>Consider </a:t>
            </a:r>
            <a:r>
              <a:rPr lang="en-AU" sz="2400" b="1" dirty="0">
                <a:solidFill>
                  <a:schemeClr val="accent2"/>
                </a:solidFill>
              </a:rPr>
              <a:t>further data (based on simulation and testing?) for future LS’s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4244403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smtClean="0"/>
              <a:t>The PDED ad hoc will c</a:t>
            </a:r>
            <a:r>
              <a:rPr lang="en-AU" smtClean="0"/>
              <a:t>onsider further data (based on simulation and testing) for future LS’s </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Simulations provided one basis of the IEEE 802.11 PDED ad hoc recommendation in Nov 2016</a:t>
            </a:r>
          </a:p>
          <a:p>
            <a:pPr lvl="1"/>
            <a:r>
              <a:rPr lang="en-US" dirty="0"/>
              <a:t>Yuichi Morioka (Sony) will provide more simulations results for consideration</a:t>
            </a:r>
            <a:endParaRPr lang="en-AU" dirty="0" smtClean="0"/>
          </a:p>
          <a:p>
            <a:pPr lvl="1"/>
            <a:r>
              <a:rPr lang="en-AU" dirty="0"/>
              <a:t>Are there any other presentations reporting simulations or experiments?</a:t>
            </a:r>
            <a:r>
              <a:rPr lang="en-US" dirty="0" smtClean="0"/>
              <a:t/>
            </a:r>
            <a:br>
              <a:rPr lang="en-US" dirty="0" smtClean="0"/>
            </a:b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43</a:t>
            </a:fld>
            <a:endParaRPr lang="en-US"/>
          </a:p>
        </p:txBody>
      </p:sp>
    </p:spTree>
    <p:extLst>
      <p:ext uri="{BB962C8B-B14F-4D97-AF65-F5344CB8AC3E}">
        <p14:creationId xmlns:p14="http://schemas.microsoft.com/office/powerpoint/2010/main" val="2548711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Simulations provided one basis of the IEEE 802.11 PDED ad hoc recommendation in Nov 2016</a:t>
            </a:r>
            <a:endParaRPr lang="en-AU" dirty="0"/>
          </a:p>
        </p:txBody>
      </p:sp>
      <p:sp>
        <p:nvSpPr>
          <p:cNvPr id="3" name="Content Placeholder 2"/>
          <p:cNvSpPr>
            <a:spLocks noGrp="1"/>
          </p:cNvSpPr>
          <p:nvPr>
            <p:ph idx="1"/>
          </p:nvPr>
        </p:nvSpPr>
        <p:spPr/>
        <p:txBody>
          <a:bodyPr/>
          <a:lstStyle/>
          <a:p>
            <a:pPr lvl="1"/>
            <a:r>
              <a:rPr lang="en-US" dirty="0" smtClean="0"/>
              <a:t>Durin</a:t>
            </a:r>
            <a:r>
              <a:rPr lang="en-US" dirty="0" smtClean="0"/>
              <a:t>g the teleconferences it was suggested that IEEE 802.11 PDED should undertake its own simulations</a:t>
            </a:r>
          </a:p>
          <a:p>
            <a:pPr lvl="1"/>
            <a:r>
              <a:rPr lang="en-US" dirty="0"/>
              <a:t>Yuichi Morioka (Sony</a:t>
            </a:r>
            <a:r>
              <a:rPr lang="en-US" dirty="0" smtClean="0"/>
              <a:t>) responded to this suggestion at the San Antonio meeting by simulating the case of 802.11ax using an ED of -72dBm and legacy 802.11 using an ED of -62dBm</a:t>
            </a:r>
          </a:p>
          <a:p>
            <a:pPr lvl="2"/>
            <a:r>
              <a:rPr lang="en-US" dirty="0" smtClean="0"/>
              <a:t>Title: “</a:t>
            </a:r>
            <a:r>
              <a:rPr lang="en-US" i="1" dirty="0" smtClean="0"/>
              <a:t>Simulations </a:t>
            </a:r>
            <a:r>
              <a:rPr lang="en-US" i="1" dirty="0"/>
              <a:t>on the effects of changing the ED threshold from a system performance </a:t>
            </a:r>
            <a:r>
              <a:rPr lang="en-US" i="1" dirty="0" smtClean="0"/>
              <a:t>perspective</a:t>
            </a:r>
            <a:r>
              <a:rPr lang="en-US" dirty="0" smtClean="0"/>
              <a:t>” - </a:t>
            </a:r>
            <a:r>
              <a:rPr lang="en-US" dirty="0" smtClean="0">
                <a:hlinkClick r:id="rId2"/>
              </a:rPr>
              <a:t>11-16-1451-00</a:t>
            </a:r>
            <a:endParaRPr lang="en-US" dirty="0" smtClean="0"/>
          </a:p>
          <a:p>
            <a:pPr lvl="1"/>
            <a:r>
              <a:rPr lang="en-US" dirty="0"/>
              <a:t>Yuichi </a:t>
            </a:r>
            <a:r>
              <a:rPr lang="en-US" dirty="0" smtClean="0"/>
              <a:t> </a:t>
            </a:r>
            <a:r>
              <a:rPr lang="en-AU" i="1" dirty="0" smtClean="0"/>
              <a:t>proposed </a:t>
            </a:r>
            <a:r>
              <a:rPr lang="en-AU" i="1" dirty="0"/>
              <a:t>to reject 3GPP RAN1’s request  to change 802.11’s ED threshold from -62dBm to -72dBm</a:t>
            </a:r>
          </a:p>
          <a:p>
            <a:pPr lvl="2"/>
            <a:r>
              <a:rPr lang="en-AU" i="1" dirty="0"/>
              <a:t>As it is not realistic to change legacy STAs </a:t>
            </a:r>
            <a:r>
              <a:rPr lang="en-AU" i="1" dirty="0" smtClean="0"/>
              <a:t>behaviour, </a:t>
            </a:r>
            <a:r>
              <a:rPr lang="en-AU" i="1" dirty="0"/>
              <a:t>we </a:t>
            </a:r>
            <a:r>
              <a:rPr lang="en-AU" i="1" dirty="0" smtClean="0"/>
              <a:t>analysed </a:t>
            </a:r>
            <a:r>
              <a:rPr lang="en-AU" i="1" dirty="0"/>
              <a:t>case B) “some 802.11 STA uses ED of -72dBm”, where 802.11ax STAs use the new </a:t>
            </a:r>
            <a:r>
              <a:rPr lang="en-AU" i="1" dirty="0" smtClean="0"/>
              <a:t>threshold”</a:t>
            </a:r>
            <a:endParaRPr lang="en-AU" i="1" dirty="0"/>
          </a:p>
          <a:p>
            <a:pPr lvl="2"/>
            <a:r>
              <a:rPr lang="en-AU" i="1" dirty="0"/>
              <a:t>In this coexistence scenario, performance of 802.11ax STAs significantly degrade, hence the request to change all new 802.11 STAs to adopt the new threshold should be rejected</a:t>
            </a:r>
          </a:p>
          <a:p>
            <a:pPr lvl="2"/>
            <a:endParaRPr lang="en-US"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44</a:t>
            </a:fld>
            <a:endParaRPr lang="en-US"/>
          </a:p>
        </p:txBody>
      </p:sp>
    </p:spTree>
    <p:extLst>
      <p:ext uri="{BB962C8B-B14F-4D97-AF65-F5344CB8AC3E}">
        <p14:creationId xmlns:p14="http://schemas.microsoft.com/office/powerpoint/2010/main" val="30401529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Yuichi Morioka (Sony) will provide more simulation results for consideration</a:t>
            </a:r>
            <a:endParaRPr lang="en-AU" dirty="0"/>
          </a:p>
        </p:txBody>
      </p:sp>
      <p:sp>
        <p:nvSpPr>
          <p:cNvPr id="3" name="Content Placeholder 2"/>
          <p:cNvSpPr>
            <a:spLocks noGrp="1"/>
          </p:cNvSpPr>
          <p:nvPr>
            <p:ph idx="1"/>
          </p:nvPr>
        </p:nvSpPr>
        <p:spPr/>
        <p:txBody>
          <a:bodyPr/>
          <a:lstStyle/>
          <a:p>
            <a:r>
              <a:rPr lang="en-AU" dirty="0" smtClean="0"/>
              <a:t>Presentation</a:t>
            </a:r>
          </a:p>
          <a:p>
            <a:pPr lvl="1"/>
            <a:r>
              <a:rPr lang="en-AU" dirty="0" smtClean="0"/>
              <a:t>&lt;</a:t>
            </a:r>
            <a:r>
              <a:rPr lang="en-AU" dirty="0" err="1" smtClean="0"/>
              <a:t>tbd</a:t>
            </a:r>
            <a:r>
              <a:rPr lang="en-AU" dirty="0" smtClean="0"/>
              <a:t>&gt;</a:t>
            </a:r>
          </a:p>
          <a:p>
            <a:r>
              <a:rPr lang="en-AU" dirty="0" smtClean="0"/>
              <a:t>Conclusion</a:t>
            </a:r>
          </a:p>
          <a:p>
            <a:pPr lvl="1"/>
            <a:r>
              <a:rPr lang="en-AU" dirty="0" smtClean="0"/>
              <a:t>&lt;</a:t>
            </a:r>
            <a:r>
              <a:rPr lang="en-AU" dirty="0" err="1" smtClean="0"/>
              <a:t>tbd</a:t>
            </a:r>
            <a:r>
              <a:rPr lang="en-AU" dirty="0" smtClean="0"/>
              <a:t>&gt;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45</a:t>
            </a:fld>
            <a:endParaRPr lang="en-US"/>
          </a:p>
        </p:txBody>
      </p:sp>
    </p:spTree>
    <p:extLst>
      <p:ext uri="{BB962C8B-B14F-4D97-AF65-F5344CB8AC3E}">
        <p14:creationId xmlns:p14="http://schemas.microsoft.com/office/powerpoint/2010/main" val="26810547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Are there any other presentations reporting simulations or experiments?</a:t>
            </a:r>
            <a:endParaRPr lang="en-AU" dirty="0"/>
          </a:p>
        </p:txBody>
      </p:sp>
      <p:sp>
        <p:nvSpPr>
          <p:cNvPr id="3" name="Content Placeholder 2"/>
          <p:cNvSpPr>
            <a:spLocks noGrp="1"/>
          </p:cNvSpPr>
          <p:nvPr>
            <p:ph idx="1"/>
          </p:nvPr>
        </p:nvSpPr>
        <p:spPr/>
        <p:txBody>
          <a:bodyPr/>
          <a:lstStyle/>
          <a:p>
            <a:pPr lvl="1"/>
            <a:r>
              <a:rPr lang="en-AU" dirty="0" smtClean="0"/>
              <a:t>&lt;</a:t>
            </a:r>
            <a:r>
              <a:rPr lang="en-AU" dirty="0" err="1" smtClean="0"/>
              <a:t>tbd</a:t>
            </a:r>
            <a:r>
              <a:rPr lang="en-AU" dirty="0" smtClean="0"/>
              <a:t>&gt;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4915590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r>
              <a:rPr lang="en-AU" sz="2400" b="1" dirty="0" smtClean="0">
                <a:solidFill>
                  <a:schemeClr val="accent2"/>
                </a:solidFill>
              </a:rPr>
              <a:t>?</a:t>
            </a:r>
          </a:p>
          <a:p>
            <a:pPr marL="1588" lvl="1" indent="0" algn="ctr">
              <a:buNone/>
            </a:pPr>
            <a:r>
              <a:rPr lang="en-AU" sz="2400" b="1" dirty="0" smtClean="0">
                <a:solidFill>
                  <a:schemeClr val="accent2"/>
                </a:solidFill>
              </a:rPr>
              <a:t>Address </a:t>
            </a:r>
            <a:r>
              <a:rPr lang="en-AU" sz="2400" b="1" dirty="0">
                <a:solidFill>
                  <a:schemeClr val="accent2"/>
                </a:solidFill>
              </a:rPr>
              <a:t>the question of ED threshold in EN 301 893 that applies to 802.11ax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424440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An analysis highlights that IEEE 802 should promote an on going 802.11 exception in EN 301 893</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The next version of EN 301 893 allows two ED thresholds, with an exception for </a:t>
            </a:r>
            <a:r>
              <a:rPr lang="en-AU" dirty="0" smtClean="0"/>
              <a:t>802.11ac/n/a</a:t>
            </a:r>
          </a:p>
          <a:p>
            <a:pPr lvl="1"/>
            <a:r>
              <a:rPr lang="en-AU" dirty="0" smtClean="0"/>
              <a:t>The </a:t>
            </a:r>
            <a:r>
              <a:rPr lang="en-AU" dirty="0"/>
              <a:t>exception will be reconsidered in the following version of EN 301 </a:t>
            </a:r>
            <a:r>
              <a:rPr lang="en-AU" dirty="0" smtClean="0"/>
              <a:t>893 with three major options</a:t>
            </a:r>
          </a:p>
          <a:p>
            <a:pPr lvl="1"/>
            <a:r>
              <a:rPr lang="en-AU" dirty="0"/>
              <a:t>Anything other than extending the exception to 802.11ax </a:t>
            </a:r>
            <a:r>
              <a:rPr lang="en-AU" dirty="0" smtClean="0"/>
              <a:t>(option 3) is </a:t>
            </a:r>
            <a:r>
              <a:rPr lang="en-AU" dirty="0"/>
              <a:t>likely to disadvantage </a:t>
            </a:r>
            <a:r>
              <a:rPr lang="en-AU" dirty="0" smtClean="0"/>
              <a:t>Wi-Fi</a:t>
            </a:r>
          </a:p>
          <a:p>
            <a:pPr lvl="1"/>
            <a:r>
              <a:rPr lang="en-AU" dirty="0"/>
              <a:t>It is likely that the LTE crowd would prefer not to extend the exception to </a:t>
            </a:r>
            <a:r>
              <a:rPr lang="en-AU" dirty="0" smtClean="0"/>
              <a:t>802.11ax (option 3)</a:t>
            </a:r>
          </a:p>
          <a:p>
            <a:pPr lvl="1"/>
            <a:r>
              <a:rPr lang="en-AU" dirty="0"/>
              <a:t>Option 1 &amp; 2 (no or limited exceptions) cannot be justified based on </a:t>
            </a:r>
            <a:r>
              <a:rPr lang="en-AU" dirty="0" smtClean="0"/>
              <a:t>fairness or </a:t>
            </a:r>
            <a:r>
              <a:rPr lang="en-AU" dirty="0"/>
              <a:t>technology </a:t>
            </a:r>
            <a:r>
              <a:rPr lang="en-AU" dirty="0" smtClean="0"/>
              <a:t>neutrality</a:t>
            </a:r>
          </a:p>
          <a:p>
            <a:pPr lvl="1"/>
            <a:r>
              <a:rPr lang="en-AU" dirty="0" smtClean="0"/>
              <a:t>IEEE 802 should advocate option 3 (an exception for 802.11) to ETSI BRAN for the following version of EN 301 893</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24942383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a:t>next version of EN 301 </a:t>
            </a:r>
            <a:r>
              <a:rPr lang="en-AU" dirty="0" smtClean="0"/>
              <a:t>893 allows two ED thresholds, with an exception for 802.11ac/n/a</a:t>
            </a:r>
            <a:endParaRPr lang="en-AU" dirty="0"/>
          </a:p>
        </p:txBody>
      </p:sp>
      <p:sp>
        <p:nvSpPr>
          <p:cNvPr id="3" name="Content Placeholder 2"/>
          <p:cNvSpPr>
            <a:spLocks noGrp="1"/>
          </p:cNvSpPr>
          <p:nvPr>
            <p:ph idx="1"/>
          </p:nvPr>
        </p:nvSpPr>
        <p:spPr/>
        <p:txBody>
          <a:bodyPr/>
          <a:lstStyle/>
          <a:p>
            <a:pPr lvl="1"/>
            <a:r>
              <a:rPr lang="en-AU" dirty="0" smtClean="0"/>
              <a:t>ETSI BRAN decided that the next version of EN 301 893 will ensure fair coexistence by requiring systems use</a:t>
            </a:r>
          </a:p>
          <a:p>
            <a:pPr lvl="2"/>
            <a:r>
              <a:rPr lang="en-AU" dirty="0" smtClean="0"/>
              <a:t>ED of -72dBm OR</a:t>
            </a:r>
          </a:p>
          <a:p>
            <a:pPr lvl="2"/>
            <a:r>
              <a:rPr lang="en-AU" dirty="0" smtClean="0"/>
              <a:t>ED of -62dBm if they also conform with IEEE 802.11-2016 (implying use of PD at -82dBm)</a:t>
            </a:r>
          </a:p>
          <a:p>
            <a:pPr lvl="1"/>
            <a:r>
              <a:rPr lang="en-AU" dirty="0" smtClean="0"/>
              <a:t>This exception for IEEE 802.11-2016 based equipment was based on the observation that any change of the rules at this time put the massive economic and social success of Wi-Fi at risk</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49</a:t>
            </a:fld>
            <a:endParaRPr lang="en-US"/>
          </a:p>
        </p:txBody>
      </p:sp>
    </p:spTree>
    <p:extLst>
      <p:ext uri="{BB962C8B-B14F-4D97-AF65-F5344CB8AC3E}">
        <p14:creationId xmlns:p14="http://schemas.microsoft.com/office/powerpoint/2010/main" val="798216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PDED ad hoc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exception goes </a:t>
            </a:r>
            <a:r>
              <a:rPr lang="en-AU" dirty="0"/>
              <a:t>away if </a:t>
            </a:r>
            <a:r>
              <a:rPr lang="en-AU" dirty="0" smtClean="0"/>
              <a:t>the equipment </a:t>
            </a:r>
            <a:r>
              <a:rPr lang="en-AU" dirty="0"/>
              <a:t>includes anything other than </a:t>
            </a:r>
            <a:r>
              <a:rPr lang="en-AU" dirty="0" smtClean="0"/>
              <a:t>802.11ac/n/a</a:t>
            </a:r>
            <a:endParaRPr lang="en-AU" dirty="0"/>
          </a:p>
        </p:txBody>
      </p:sp>
      <p:sp>
        <p:nvSpPr>
          <p:cNvPr id="3" name="Content Placeholder 2"/>
          <p:cNvSpPr>
            <a:spLocks noGrp="1"/>
          </p:cNvSpPr>
          <p:nvPr>
            <p:ph idx="1"/>
          </p:nvPr>
        </p:nvSpPr>
        <p:spPr/>
        <p:txBody>
          <a:bodyPr/>
          <a:lstStyle/>
          <a:p>
            <a:r>
              <a:rPr lang="en-AU" dirty="0" smtClean="0"/>
              <a:t>From draft EN 301 893 out to ENAP ballot</a:t>
            </a:r>
          </a:p>
          <a:p>
            <a:pPr lvl="1"/>
            <a:r>
              <a:rPr lang="en-AU" i="1" dirty="0" smtClean="0"/>
              <a:t>Option 1: For equipment that for its operation in the 5 GHz bands is conforming to IEEE 802.11™ac-2013 [10], clause 22, or to IEEE 802.11™-2012 [9], clause 18 or clause 20, or any combination of these clauses, the Energy Detect Threshold (ED Threshold) is independent of the equipment's maximum transmit power (PH). The Energy Detect Threshold (ED Threshold) shall be:</a:t>
            </a:r>
          </a:p>
          <a:p>
            <a:pPr lvl="2"/>
            <a:r>
              <a:rPr lang="en-AU" i="1" dirty="0" smtClean="0"/>
              <a:t>TL = -75 </a:t>
            </a:r>
            <a:r>
              <a:rPr lang="en-AU" i="1" dirty="0" err="1" smtClean="0"/>
              <a:t>dBm</a:t>
            </a:r>
            <a:r>
              <a:rPr lang="en-AU" i="1" dirty="0" smtClean="0"/>
              <a:t>/MHz</a:t>
            </a:r>
          </a:p>
          <a:p>
            <a:pPr lvl="1"/>
            <a:r>
              <a:rPr lang="en-AU" i="1" dirty="0" smtClean="0"/>
              <a:t>Option 2: For equipment conforming to one or more of the clauses listed in Option 1, and to at least one other operating mode, and for equipment conforming to none of the clauses listed in Option 1, the Energy Detect Threshold (ED Threshold) shall be proportional to the equipment's maximum transmit power (PH). Assuming a 0 </a:t>
            </a:r>
            <a:r>
              <a:rPr lang="en-AU" i="1" dirty="0" err="1" smtClean="0"/>
              <a:t>dBi</a:t>
            </a:r>
            <a:r>
              <a:rPr lang="en-AU" i="1" dirty="0" smtClean="0"/>
              <a:t> receive antenna the Energy Detect Threshold (ED Threshold) shall be:</a:t>
            </a:r>
          </a:p>
          <a:p>
            <a:pPr lvl="2"/>
            <a:r>
              <a:rPr lang="en-AU" i="1" dirty="0" smtClean="0"/>
              <a:t>TL = Min (-75 </a:t>
            </a:r>
            <a:r>
              <a:rPr lang="en-AU" i="1" dirty="0" err="1" smtClean="0"/>
              <a:t>dBm</a:t>
            </a:r>
            <a:r>
              <a:rPr lang="en-AU" i="1" dirty="0" smtClean="0"/>
              <a:t>/MHz, Max (-85 </a:t>
            </a:r>
            <a:r>
              <a:rPr lang="en-AU" i="1" dirty="0" err="1" smtClean="0"/>
              <a:t>dBm</a:t>
            </a:r>
            <a:r>
              <a:rPr lang="en-AU" i="1" dirty="0" smtClean="0"/>
              <a:t>/MHz, -85 </a:t>
            </a:r>
            <a:r>
              <a:rPr lang="en-AU" i="1" dirty="0" err="1" smtClean="0"/>
              <a:t>dBm</a:t>
            </a:r>
            <a:r>
              <a:rPr lang="en-AU" i="1" dirty="0" smtClean="0"/>
              <a:t>/MHz + (23 </a:t>
            </a:r>
            <a:r>
              <a:rPr lang="en-AU" i="1" dirty="0" err="1" smtClean="0"/>
              <a:t>dBm</a:t>
            </a:r>
            <a:r>
              <a:rPr lang="en-AU" i="1" dirty="0" smtClean="0"/>
              <a:t> - PH)))</a:t>
            </a:r>
            <a:endParaRPr lang="en-AU" i="1"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50</a:t>
            </a:fld>
            <a:endParaRPr lang="en-US"/>
          </a:p>
        </p:txBody>
      </p:sp>
      <p:sp>
        <p:nvSpPr>
          <p:cNvPr id="10" name="Rectangle 9"/>
          <p:cNvSpPr/>
          <p:nvPr/>
        </p:nvSpPr>
        <p:spPr bwMode="auto">
          <a:xfrm>
            <a:off x="6248400" y="1905000"/>
            <a:ext cx="28194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Exception for</a:t>
            </a:r>
            <a:r>
              <a:rPr kumimoji="0" lang="en-AU" sz="1800" b="0" i="0" u="none" strike="noStrike" cap="none" normalizeH="0" dirty="0" smtClean="0">
                <a:ln>
                  <a:noFill/>
                </a:ln>
                <a:solidFill>
                  <a:srgbClr val="FF0000"/>
                </a:solidFill>
                <a:effectLst/>
                <a:latin typeface="+mj-lt"/>
              </a:rPr>
              <a:t> 11ac/n/a</a:t>
            </a:r>
            <a:endParaRPr kumimoji="0" lang="en-AU" sz="1800" b="0" i="0" u="none" strike="noStrike" cap="none" normalizeH="0" baseline="0" dirty="0" smtClean="0">
              <a:ln>
                <a:noFill/>
              </a:ln>
              <a:solidFill>
                <a:srgbClr val="FF0000"/>
              </a:solidFill>
              <a:effectLst/>
              <a:latin typeface="+mj-lt"/>
            </a:endParaRPr>
          </a:p>
        </p:txBody>
      </p:sp>
      <p:cxnSp>
        <p:nvCxnSpPr>
          <p:cNvPr id="12" name="Straight Arrow Connector 11"/>
          <p:cNvCxnSpPr/>
          <p:nvPr/>
        </p:nvCxnSpPr>
        <p:spPr bwMode="auto">
          <a:xfrm flipH="1">
            <a:off x="5715000" y="2095500"/>
            <a:ext cx="533400" cy="3429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3" name="Rectangle 12"/>
          <p:cNvSpPr/>
          <p:nvPr/>
        </p:nvSpPr>
        <p:spPr bwMode="auto">
          <a:xfrm>
            <a:off x="4648200" y="3886200"/>
            <a:ext cx="4191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Exception goes away if equipment</a:t>
            </a:r>
            <a:r>
              <a:rPr kumimoji="0" lang="en-AU" sz="1800" b="0" i="0" u="none" strike="noStrike" cap="none" normalizeH="0" dirty="0" smtClean="0">
                <a:ln>
                  <a:noFill/>
                </a:ln>
                <a:solidFill>
                  <a:srgbClr val="FF0000"/>
                </a:solidFill>
                <a:effectLst/>
                <a:latin typeface="+mj-lt"/>
              </a:rPr>
              <a:t> includes anything other than 11ac/n/a</a:t>
            </a:r>
            <a:endParaRPr kumimoji="0" lang="en-AU" sz="1800" b="0" i="0" u="none" strike="noStrike" cap="none" normalizeH="0" baseline="0" dirty="0" smtClean="0">
              <a:ln>
                <a:noFill/>
              </a:ln>
              <a:solidFill>
                <a:srgbClr val="FF0000"/>
              </a:solidFill>
              <a:effectLst/>
              <a:latin typeface="+mj-lt"/>
            </a:endParaRPr>
          </a:p>
        </p:txBody>
      </p:sp>
      <p:cxnSp>
        <p:nvCxnSpPr>
          <p:cNvPr id="14" name="Straight Arrow Connector 13"/>
          <p:cNvCxnSpPr/>
          <p:nvPr/>
        </p:nvCxnSpPr>
        <p:spPr bwMode="auto">
          <a:xfrm flipH="1">
            <a:off x="4191000" y="4076700"/>
            <a:ext cx="457200" cy="503464"/>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Tree>
    <p:extLst>
      <p:ext uri="{BB962C8B-B14F-4D97-AF65-F5344CB8AC3E}">
        <p14:creationId xmlns:p14="http://schemas.microsoft.com/office/powerpoint/2010/main" val="19001007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exception will be reconsidered in the following version of EN 301 893 with three major options</a:t>
            </a:r>
            <a:endParaRPr lang="en-AU" dirty="0"/>
          </a:p>
        </p:txBody>
      </p:sp>
      <p:sp>
        <p:nvSpPr>
          <p:cNvPr id="3" name="Content Placeholder 2"/>
          <p:cNvSpPr>
            <a:spLocks noGrp="1"/>
          </p:cNvSpPr>
          <p:nvPr>
            <p:ph idx="1"/>
          </p:nvPr>
        </p:nvSpPr>
        <p:spPr/>
        <p:txBody>
          <a:bodyPr/>
          <a:lstStyle/>
          <a:p>
            <a:pPr lvl="1"/>
            <a:r>
              <a:rPr lang="en-AU" dirty="0" smtClean="0"/>
              <a:t>It was also agreed by the participants of ETSI BRAN that this exception for IEEE 802.11 equipment would be “reconsidered” for the following version of EN 301 893</a:t>
            </a:r>
          </a:p>
          <a:p>
            <a:pPr lvl="2"/>
            <a:r>
              <a:rPr lang="en-AU" dirty="0" smtClean="0"/>
              <a:t>Development will probably start in 2017</a:t>
            </a:r>
          </a:p>
          <a:p>
            <a:pPr lvl="2"/>
            <a:r>
              <a:rPr lang="en-AU" dirty="0" smtClean="0"/>
              <a:t>Not clear when it would be approved</a:t>
            </a:r>
          </a:p>
          <a:p>
            <a:pPr lvl="1"/>
            <a:r>
              <a:rPr lang="en-AU" dirty="0" smtClean="0"/>
              <a:t>Possibilities for reconsideration include:</a:t>
            </a:r>
          </a:p>
          <a:p>
            <a:pPr marL="527050" lvl="2" indent="-342900">
              <a:buFont typeface="+mj-lt"/>
              <a:buAutoNum type="arabicPeriod"/>
            </a:pPr>
            <a:r>
              <a:rPr lang="en-AU" dirty="0" smtClean="0"/>
              <a:t>Remove the exception, meaning all newly sold 802.11 equipment would need to use an ED of -72 </a:t>
            </a:r>
            <a:r>
              <a:rPr lang="en-AU" dirty="0" err="1" smtClean="0"/>
              <a:t>dBm</a:t>
            </a:r>
            <a:endParaRPr lang="en-AU" dirty="0" smtClean="0"/>
          </a:p>
          <a:p>
            <a:pPr marL="527050" lvl="2" indent="-342900">
              <a:buFont typeface="+mj-lt"/>
              <a:buAutoNum type="arabicPeriod"/>
            </a:pPr>
            <a:r>
              <a:rPr lang="en-AU" dirty="0" smtClean="0"/>
              <a:t>Maintain the current exception text, meaning 802.11ax </a:t>
            </a:r>
            <a:r>
              <a:rPr lang="en-AU" dirty="0"/>
              <a:t>equipment would need to use an ED of -72 </a:t>
            </a:r>
            <a:r>
              <a:rPr lang="en-AU" dirty="0" err="1"/>
              <a:t>dBm</a:t>
            </a:r>
            <a:endParaRPr lang="en-AU" dirty="0"/>
          </a:p>
          <a:p>
            <a:pPr marL="527050" lvl="2" indent="-342900">
              <a:buFont typeface="+mj-lt"/>
              <a:buAutoNum type="arabicPeriod"/>
            </a:pPr>
            <a:r>
              <a:rPr lang="en-AU" dirty="0" smtClean="0"/>
              <a:t>Extend </a:t>
            </a:r>
            <a:r>
              <a:rPr lang="en-AU" dirty="0"/>
              <a:t>the current exception </a:t>
            </a:r>
            <a:r>
              <a:rPr lang="en-AU" dirty="0" smtClean="0"/>
              <a:t>text to cover 802.11ax equipment</a:t>
            </a:r>
          </a:p>
          <a:p>
            <a:pPr lvl="1"/>
            <a:r>
              <a:rPr lang="en-AU" dirty="0" smtClean="0"/>
              <a:t>Note that there is no way of knowing what ETSI BRAN will actually decide or when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5897458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Anything other than extending the exception to 802.11ax (option 3) is likely to disadvantage Wi-Fi</a:t>
            </a:r>
            <a:endParaRPr lang="en-AU" dirty="0"/>
          </a:p>
        </p:txBody>
      </p:sp>
      <p:sp>
        <p:nvSpPr>
          <p:cNvPr id="3" name="Content Placeholder 2"/>
          <p:cNvSpPr>
            <a:spLocks noGrp="1"/>
          </p:cNvSpPr>
          <p:nvPr>
            <p:ph idx="1"/>
          </p:nvPr>
        </p:nvSpPr>
        <p:spPr/>
        <p:txBody>
          <a:bodyPr/>
          <a:lstStyle/>
          <a:p>
            <a:pPr lvl="1"/>
            <a:r>
              <a:rPr lang="en-AU" dirty="0" smtClean="0"/>
              <a:t>Both option 1 and option 2 would significantly reduce the performance of 802.11ax</a:t>
            </a:r>
          </a:p>
          <a:p>
            <a:pPr lvl="1"/>
            <a:r>
              <a:rPr lang="en-AU" dirty="0" smtClean="0"/>
              <a:t>In the case of option 1, the performance reduction would be relative to </a:t>
            </a:r>
          </a:p>
          <a:p>
            <a:pPr lvl="2"/>
            <a:r>
              <a:rPr lang="en-AU" dirty="0" smtClean="0"/>
              <a:t>Any 802.11ac/n/a equipment sold before transition to following EN 301 893</a:t>
            </a:r>
          </a:p>
          <a:p>
            <a:pPr lvl="2"/>
            <a:r>
              <a:rPr lang="en-AU" dirty="0" smtClean="0"/>
              <a:t>All LAA, </a:t>
            </a:r>
            <a:r>
              <a:rPr lang="en-AU" dirty="0" err="1" smtClean="0"/>
              <a:t>Multefire</a:t>
            </a:r>
            <a:r>
              <a:rPr lang="en-AU" dirty="0" smtClean="0"/>
              <a:t>, </a:t>
            </a:r>
            <a:r>
              <a:rPr lang="en-AU" dirty="0" err="1" smtClean="0"/>
              <a:t>etc</a:t>
            </a:r>
            <a:r>
              <a:rPr lang="en-AU" dirty="0" smtClean="0"/>
              <a:t> equipment</a:t>
            </a:r>
          </a:p>
          <a:p>
            <a:pPr lvl="1"/>
            <a:r>
              <a:rPr lang="en-AU" dirty="0"/>
              <a:t>In the case of option </a:t>
            </a:r>
            <a:r>
              <a:rPr lang="en-AU" dirty="0" smtClean="0"/>
              <a:t>2, </a:t>
            </a:r>
            <a:r>
              <a:rPr lang="en-AU" dirty="0"/>
              <a:t>the performance reduction would be relative to </a:t>
            </a:r>
          </a:p>
          <a:p>
            <a:pPr lvl="2"/>
            <a:r>
              <a:rPr lang="en-AU" dirty="0" smtClean="0"/>
              <a:t>All 802.11ac/n/a equipment </a:t>
            </a:r>
            <a:endParaRPr lang="en-AU" dirty="0"/>
          </a:p>
          <a:p>
            <a:pPr lvl="2"/>
            <a:r>
              <a:rPr lang="en-AU" dirty="0"/>
              <a:t>All LAA, </a:t>
            </a:r>
            <a:r>
              <a:rPr lang="en-AU" dirty="0" err="1"/>
              <a:t>Multefire</a:t>
            </a:r>
            <a:r>
              <a:rPr lang="en-AU" dirty="0"/>
              <a:t>, </a:t>
            </a:r>
            <a:r>
              <a:rPr lang="en-AU" dirty="0" err="1"/>
              <a:t>etc</a:t>
            </a:r>
            <a:r>
              <a:rPr lang="en-AU" dirty="0"/>
              <a:t> equipment</a:t>
            </a:r>
          </a:p>
          <a:p>
            <a:pPr lvl="1"/>
            <a:r>
              <a:rPr lang="en-AU" dirty="0" smtClean="0"/>
              <a:t>The Wi-Fi community should be concerned that EN 301 893 could cause 802.11ax to be “dead at birth” (at least in Europe)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38956316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It is likely that the LTE crowd would prefer not to extend the exception to 802.11ax (option 3)</a:t>
            </a:r>
            <a:endParaRPr lang="en-AU" dirty="0"/>
          </a:p>
        </p:txBody>
      </p:sp>
      <p:sp>
        <p:nvSpPr>
          <p:cNvPr id="3" name="Content Placeholder 2"/>
          <p:cNvSpPr>
            <a:spLocks noGrp="1"/>
          </p:cNvSpPr>
          <p:nvPr>
            <p:ph idx="1"/>
          </p:nvPr>
        </p:nvSpPr>
        <p:spPr/>
        <p:txBody>
          <a:bodyPr/>
          <a:lstStyle/>
          <a:p>
            <a:pPr lvl="1"/>
            <a:r>
              <a:rPr lang="en-AU" dirty="0" smtClean="0"/>
              <a:t>The LTE “crowd” would appear to prefer the 1</a:t>
            </a:r>
            <a:r>
              <a:rPr lang="en-AU" baseline="30000" dirty="0" smtClean="0"/>
              <a:t>st</a:t>
            </a:r>
            <a:r>
              <a:rPr lang="en-AU" dirty="0" smtClean="0"/>
              <a:t> (or possibly 2</a:t>
            </a:r>
            <a:r>
              <a:rPr lang="en-AU" baseline="30000" dirty="0" smtClean="0"/>
              <a:t>nd</a:t>
            </a:r>
            <a:r>
              <a:rPr lang="en-AU" dirty="0" smtClean="0"/>
              <a:t>) options</a:t>
            </a:r>
          </a:p>
          <a:p>
            <a:pPr lvl="1"/>
            <a:r>
              <a:rPr lang="en-AU" dirty="0" smtClean="0"/>
              <a:t>The reason articulated in ETSI BRAN discussions is that both options transitions EN 301 893 towards “technology neutrality”</a:t>
            </a:r>
          </a:p>
          <a:p>
            <a:pPr lvl="2"/>
            <a:r>
              <a:rPr lang="en-AU" dirty="0" smtClean="0"/>
              <a:t>“Technology neutrality” is a goal of EN 301 893</a:t>
            </a:r>
          </a:p>
          <a:p>
            <a:pPr lvl="1"/>
            <a:r>
              <a:rPr lang="en-AU" dirty="0" smtClean="0"/>
              <a:t>However, they would also presumably prefer lower 802.11ax performance compared to LAA/MulteFire (&amp; 802.11ac)</a:t>
            </a:r>
          </a:p>
          <a:p>
            <a:pPr lvl="2"/>
            <a:r>
              <a:rPr lang="en-AU" dirty="0" smtClean="0"/>
              <a:t>Note: some would argue that using the same ED is “fairer”, but that neglects to take into account a variety of other “features” of LAA that “unfair” in other ways (they tend limit performance in typical contention environments for which Wi-Fi is optimised, but enhance perform in controlled environments for which LTE is optimised)., </a:t>
            </a:r>
            <a:r>
              <a:rPr lang="en-AU" dirty="0" err="1" smtClean="0"/>
              <a:t>eg</a:t>
            </a:r>
            <a:endParaRPr lang="en-AU" dirty="0" smtClean="0"/>
          </a:p>
          <a:p>
            <a:pPr lvl="3"/>
            <a:r>
              <a:rPr lang="en-AU" dirty="0" smtClean="0"/>
              <a:t>Long </a:t>
            </a:r>
            <a:r>
              <a:rPr lang="en-AU" dirty="0" err="1" smtClean="0"/>
              <a:t>TxOps</a:t>
            </a:r>
            <a:endParaRPr lang="en-AU" dirty="0" smtClean="0"/>
          </a:p>
          <a:p>
            <a:pPr lvl="3"/>
            <a:r>
              <a:rPr lang="en-AU" dirty="0" smtClean="0"/>
              <a:t>Channel blocking</a:t>
            </a:r>
          </a:p>
          <a:p>
            <a:pPr lvl="3"/>
            <a:r>
              <a:rPr lang="en-AU" dirty="0" smtClean="0"/>
              <a:t>Non </a:t>
            </a:r>
            <a:r>
              <a:rPr lang="en-AU" dirty="0" err="1" smtClean="0"/>
              <a:t>sync’ed</a:t>
            </a:r>
            <a:r>
              <a:rPr lang="en-AU" dirty="0" smtClean="0"/>
              <a:t> slots</a:t>
            </a:r>
          </a:p>
          <a:p>
            <a:pPr lvl="3"/>
            <a:r>
              <a:rPr lang="en-AU" dirty="0" smtClean="0"/>
              <a:t>Higher power on UL (using a contested interpretation of regulations) </a:t>
            </a:r>
          </a:p>
          <a:p>
            <a:pPr lvl="3"/>
            <a:r>
              <a:rPr lang="en-AU" dirty="0" smtClean="0"/>
              <a:t>…</a:t>
            </a:r>
          </a:p>
          <a:p>
            <a:pPr lvl="1"/>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53</a:t>
            </a:fld>
            <a:endParaRPr lang="en-US"/>
          </a:p>
        </p:txBody>
      </p:sp>
    </p:spTree>
    <p:extLst>
      <p:ext uri="{BB962C8B-B14F-4D97-AF65-F5344CB8AC3E}">
        <p14:creationId xmlns:p14="http://schemas.microsoft.com/office/powerpoint/2010/main" val="41348425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Option 1 &amp; 2 (no or limited exceptions) cannot be justified based on fairness</a:t>
            </a:r>
            <a:endParaRPr lang="en-AU" dirty="0"/>
          </a:p>
        </p:txBody>
      </p:sp>
      <p:sp>
        <p:nvSpPr>
          <p:cNvPr id="3" name="Content Placeholder 2"/>
          <p:cNvSpPr>
            <a:spLocks noGrp="1"/>
          </p:cNvSpPr>
          <p:nvPr>
            <p:ph idx="1"/>
          </p:nvPr>
        </p:nvSpPr>
        <p:spPr/>
        <p:txBody>
          <a:bodyPr/>
          <a:lstStyle/>
          <a:p>
            <a:pPr lvl="1"/>
            <a:r>
              <a:rPr lang="en-AU" dirty="0" smtClean="0"/>
              <a:t>Dropping the 802.11 exception, as in Option 1 or 2, could theoretically be justified on the basis of fairness</a:t>
            </a:r>
          </a:p>
          <a:p>
            <a:pPr lvl="1"/>
            <a:r>
              <a:rPr lang="en-AU" dirty="0" smtClean="0"/>
              <a:t>However, 3GPP RAN1 have issued multiple LS’s to IEEE 802 stating that they are confident there is fairness between LAA and Wi-Fi using</a:t>
            </a:r>
          </a:p>
          <a:p>
            <a:pPr lvl="2"/>
            <a:r>
              <a:rPr lang="en-AU" dirty="0" smtClean="0"/>
              <a:t>ED of -72  </a:t>
            </a:r>
            <a:r>
              <a:rPr lang="en-AU" dirty="0" err="1" smtClean="0"/>
              <a:t>dBm</a:t>
            </a:r>
            <a:r>
              <a:rPr lang="en-AU" dirty="0" smtClean="0"/>
              <a:t> for LAA</a:t>
            </a:r>
          </a:p>
          <a:p>
            <a:pPr lvl="2"/>
            <a:r>
              <a:rPr lang="en-AU" dirty="0" smtClean="0"/>
              <a:t>ED of -62 </a:t>
            </a:r>
            <a:r>
              <a:rPr lang="en-AU" dirty="0" err="1" smtClean="0"/>
              <a:t>dBM</a:t>
            </a:r>
            <a:r>
              <a:rPr lang="en-AU" dirty="0" smtClean="0"/>
              <a:t> for Wi-Fi (with PD of -82dBm)</a:t>
            </a:r>
          </a:p>
          <a:p>
            <a:pPr lvl="1"/>
            <a:r>
              <a:rPr lang="en-AU" dirty="0" smtClean="0"/>
              <a:t>Assuming 3GPP RAN1 simulations are correct, this means </a:t>
            </a:r>
            <a:r>
              <a:rPr lang="en-AU" dirty="0"/>
              <a:t>Option 1 &amp; 2 cannot be justified based on </a:t>
            </a:r>
            <a:r>
              <a:rPr lang="en-AU" dirty="0" smtClean="0"/>
              <a:t>fairness because fairness is achieved with the 802.11 exception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8569283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Option 1 &amp; 2 </a:t>
            </a:r>
            <a:r>
              <a:rPr lang="en-AU" dirty="0"/>
              <a:t>(no or limited exceptions) </a:t>
            </a:r>
            <a:r>
              <a:rPr lang="en-AU" dirty="0" smtClean="0"/>
              <a:t>cannot be justified based on technology neutrality</a:t>
            </a:r>
            <a:endParaRPr lang="en-AU" dirty="0"/>
          </a:p>
        </p:txBody>
      </p:sp>
      <p:sp>
        <p:nvSpPr>
          <p:cNvPr id="12" name="Content Placeholder 11"/>
          <p:cNvSpPr>
            <a:spLocks noGrp="1"/>
          </p:cNvSpPr>
          <p:nvPr>
            <p:ph idx="1"/>
          </p:nvPr>
        </p:nvSpPr>
        <p:spPr/>
        <p:txBody>
          <a:bodyPr/>
          <a:lstStyle/>
          <a:p>
            <a:r>
              <a:rPr lang="en-AU" dirty="0" smtClean="0"/>
              <a:t>Summary</a:t>
            </a:r>
          </a:p>
          <a:p>
            <a:pPr lvl="1"/>
            <a:r>
              <a:rPr lang="en-AU" dirty="0" smtClean="0"/>
              <a:t>The </a:t>
            </a:r>
            <a:r>
              <a:rPr lang="en-AU" dirty="0"/>
              <a:t>concept of technology neutrality is a key principle of the European regulatory framework </a:t>
            </a:r>
            <a:endParaRPr lang="en-AU" dirty="0" smtClean="0"/>
          </a:p>
          <a:p>
            <a:pPr lvl="1"/>
            <a:r>
              <a:rPr lang="en-AU" dirty="0"/>
              <a:t>Depending on the context, technology neutrality can have three different meanings</a:t>
            </a:r>
            <a:endParaRPr lang="en-AU" dirty="0" smtClean="0"/>
          </a:p>
          <a:p>
            <a:pPr lvl="1"/>
            <a:r>
              <a:rPr lang="en-AU" dirty="0" smtClean="0"/>
              <a:t>The </a:t>
            </a:r>
            <a:r>
              <a:rPr lang="en-AU" dirty="0"/>
              <a:t>reference to 802.11 in EN 301 893 </a:t>
            </a:r>
            <a:r>
              <a:rPr lang="en-AU" dirty="0" smtClean="0"/>
              <a:t>(as in option 1 and option 2) is </a:t>
            </a:r>
            <a:r>
              <a:rPr lang="en-AU" dirty="0"/>
              <a:t>often cited as not “technology neutral</a:t>
            </a:r>
            <a:r>
              <a:rPr lang="en-AU" dirty="0" smtClean="0"/>
              <a:t>”</a:t>
            </a:r>
          </a:p>
          <a:p>
            <a:pPr lvl="1"/>
            <a:r>
              <a:rPr lang="en-AU" dirty="0"/>
              <a:t>EN 301 893 is actually more technology neutral under all three meanings when the 802.11 exception is included</a:t>
            </a:r>
          </a:p>
        </p:txBody>
      </p:sp>
      <p:sp>
        <p:nvSpPr>
          <p:cNvPr id="3" name="Footer Placeholder 2"/>
          <p:cNvSpPr>
            <a:spLocks noGrp="1"/>
          </p:cNvSpPr>
          <p:nvPr>
            <p:ph type="ftr" sz="quarter" idx="10"/>
          </p:nvPr>
        </p:nvSpPr>
        <p:spPr/>
        <p:txBody>
          <a:bodyPr/>
          <a:lstStyle/>
          <a:p>
            <a:r>
              <a:rPr lang="en-US" smtClean="0"/>
              <a:t>Andrew Myles, Cisco</a:t>
            </a:r>
            <a:endParaRPr lang="en-US" dirty="0"/>
          </a:p>
        </p:txBody>
      </p:sp>
      <p:sp>
        <p:nvSpPr>
          <p:cNvPr id="4" name="Slide Number Placeholder 3"/>
          <p:cNvSpPr>
            <a:spLocks noGrp="1"/>
          </p:cNvSpPr>
          <p:nvPr>
            <p:ph type="sldNum" sz="quarter" idx="11"/>
          </p:nvPr>
        </p:nvSpPr>
        <p:spPr/>
        <p:txBody>
          <a:bodyPr/>
          <a:lstStyle/>
          <a:p>
            <a:r>
              <a:rPr lang="en-US" smtClean="0"/>
              <a:t>Slide </a:t>
            </a:r>
            <a:fld id="{EF4002E7-DB4D-4CC3-8382-1939D19420D8}" type="slidenum">
              <a:rPr lang="en-US" smtClean="0"/>
              <a:pPr/>
              <a:t>55</a:t>
            </a:fld>
            <a:endParaRPr lang="en-US"/>
          </a:p>
        </p:txBody>
      </p:sp>
    </p:spTree>
    <p:extLst>
      <p:ext uri="{BB962C8B-B14F-4D97-AF65-F5344CB8AC3E}">
        <p14:creationId xmlns:p14="http://schemas.microsoft.com/office/powerpoint/2010/main" val="23946842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concept of technology neutrality is a key principle of the European regulatory framework </a:t>
            </a:r>
            <a:endParaRPr lang="en-AU" dirty="0"/>
          </a:p>
        </p:txBody>
      </p:sp>
      <p:sp>
        <p:nvSpPr>
          <p:cNvPr id="3" name="Content Placeholder 2"/>
          <p:cNvSpPr>
            <a:spLocks noGrp="1"/>
          </p:cNvSpPr>
          <p:nvPr>
            <p:ph idx="1"/>
          </p:nvPr>
        </p:nvSpPr>
        <p:spPr/>
        <p:txBody>
          <a:bodyPr/>
          <a:lstStyle/>
          <a:p>
            <a:r>
              <a:rPr lang="en-AU" smtClean="0">
                <a:hlinkClick r:id="rId2"/>
              </a:rPr>
              <a:t>Hogan Lovells Global Media and Communications Quarterly 2014</a:t>
            </a:r>
            <a:endParaRPr lang="en-AU" smtClean="0"/>
          </a:p>
          <a:p>
            <a:pPr lvl="1"/>
            <a:r>
              <a:rPr lang="en-AU" smtClean="0"/>
              <a:t>Technology neutrality is one of the key principles of the European regulatory framework for electronic communications</a:t>
            </a:r>
          </a:p>
          <a:p>
            <a:pPr lvl="1"/>
            <a:r>
              <a:rPr lang="en-AU" smtClean="0"/>
              <a:t>The principle was first introduced in 2002, and reinforced in the 2009 with the revised EU telecoms legislation</a:t>
            </a:r>
          </a:p>
          <a:p>
            <a:pPr lvl="1"/>
            <a:r>
              <a:rPr lang="en-AU" smtClean="0"/>
              <a:t>Since the 2009 revisions, all spectrum licenses in Europe are supposed to be “technology neutral”</a:t>
            </a:r>
          </a:p>
          <a:p>
            <a:pPr lvl="1"/>
            <a:r>
              <a:rPr lang="en-AU" smtClean="0"/>
              <a:t>Since 2011, technology neutrality has also been recognized as a key principle for Internet policy</a:t>
            </a:r>
          </a:p>
          <a:p>
            <a:pPr lvl="1"/>
            <a:r>
              <a:rPr lang="en-AU" smtClean="0"/>
              <a:t> The concept now appears in the proposed EU Data Protection Regulation, and the proposed EU Directive on Network and Information Security  (the so-called NIS Directive), both of which will likely be adopted in 2015</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56</a:t>
            </a:fld>
            <a:endParaRPr lang="en-US"/>
          </a:p>
        </p:txBody>
      </p:sp>
    </p:spTree>
    <p:extLst>
      <p:ext uri="{BB962C8B-B14F-4D97-AF65-F5344CB8AC3E}">
        <p14:creationId xmlns:p14="http://schemas.microsoft.com/office/powerpoint/2010/main" val="22519797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Depending on the context, technology neutrality can have three different meanings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
        <p:nvSpPr>
          <p:cNvPr id="6" name="Rectangle 5"/>
          <p:cNvSpPr/>
          <p:nvPr/>
        </p:nvSpPr>
        <p:spPr bwMode="auto">
          <a:xfrm>
            <a:off x="685800" y="2390001"/>
            <a:ext cx="2514600" cy="3505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eaLnBrk="0" hangingPunct="0"/>
            <a:r>
              <a:rPr lang="en-AU" sz="1600" b="1" i="1" dirty="0" smtClean="0">
                <a:latin typeface="+mj-lt"/>
              </a:rPr>
              <a:t>Technology </a:t>
            </a:r>
            <a:r>
              <a:rPr lang="en-AU" sz="1600" b="1" i="1" dirty="0">
                <a:latin typeface="+mj-lt"/>
              </a:rPr>
              <a:t>neutrality </a:t>
            </a:r>
            <a:r>
              <a:rPr lang="en-AU" sz="1600" i="1" dirty="0">
                <a:latin typeface="+mj-lt"/>
              </a:rPr>
              <a:t>means that technical standards designed to limit negative externalities (</a:t>
            </a:r>
            <a:r>
              <a:rPr lang="en-AU" sz="1600" i="1" dirty="0" err="1">
                <a:latin typeface="+mj-lt"/>
              </a:rPr>
              <a:t>eg</a:t>
            </a:r>
            <a:r>
              <a:rPr lang="en-AU" sz="1600" i="1" dirty="0">
                <a:latin typeface="+mj-lt"/>
              </a:rPr>
              <a:t>. radio interference, pollution, safety) should describe the result to be achieved, but should leave companies free to adopt whatever technology is most appropriate to achieve the result</a:t>
            </a:r>
            <a:r>
              <a:rPr lang="en-AU" sz="1600" i="1" dirty="0" smtClean="0">
                <a:latin typeface="+mj-lt"/>
              </a:rPr>
              <a:t>.</a:t>
            </a:r>
            <a:endParaRPr kumimoji="0" lang="en-AU" sz="1600" b="0" i="1" u="none" strike="noStrike" cap="none" normalizeH="0" baseline="0" dirty="0" smtClean="0">
              <a:ln>
                <a:noFill/>
              </a:ln>
              <a:solidFill>
                <a:schemeClr val="tx1"/>
              </a:solidFill>
              <a:effectLst/>
              <a:latin typeface="+mj-lt"/>
            </a:endParaRPr>
          </a:p>
        </p:txBody>
      </p:sp>
      <p:sp>
        <p:nvSpPr>
          <p:cNvPr id="7" name="Rectangle 6"/>
          <p:cNvSpPr/>
          <p:nvPr/>
        </p:nvSpPr>
        <p:spPr bwMode="auto">
          <a:xfrm>
            <a:off x="3352800" y="2390001"/>
            <a:ext cx="2514600" cy="3505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eaLnBrk="0" hangingPunct="0">
              <a:spcBef>
                <a:spcPts val="800"/>
              </a:spcBef>
            </a:pPr>
            <a:r>
              <a:rPr lang="en-AU" sz="1600" b="1" i="1" dirty="0" smtClean="0">
                <a:latin typeface="+mj-lt"/>
              </a:rPr>
              <a:t>Technology </a:t>
            </a:r>
            <a:r>
              <a:rPr lang="en-AU" sz="1600" b="1" i="1" dirty="0">
                <a:latin typeface="+mj-lt"/>
              </a:rPr>
              <a:t>neutrality </a:t>
            </a:r>
            <a:r>
              <a:rPr lang="en-AU" sz="1600" i="1" dirty="0">
                <a:latin typeface="+mj-lt"/>
              </a:rPr>
              <a:t>means that the same regulatory principles should apply regardless of the technology used. </a:t>
            </a:r>
          </a:p>
          <a:p>
            <a:pPr eaLnBrk="0" hangingPunct="0">
              <a:spcBef>
                <a:spcPts val="800"/>
              </a:spcBef>
            </a:pPr>
            <a:r>
              <a:rPr lang="en-AU" sz="1600" i="1" dirty="0" smtClean="0">
                <a:latin typeface="+mj-lt"/>
              </a:rPr>
              <a:t>Regulations </a:t>
            </a:r>
            <a:r>
              <a:rPr lang="en-AU" sz="1600" i="1" dirty="0">
                <a:latin typeface="+mj-lt"/>
              </a:rPr>
              <a:t>should not be drafted in technological silos.</a:t>
            </a:r>
            <a:endParaRPr kumimoji="0" lang="en-AU" sz="1600" b="0" i="1" u="none" strike="noStrike" cap="none" normalizeH="0" baseline="0" dirty="0" smtClean="0">
              <a:ln>
                <a:noFill/>
              </a:ln>
              <a:solidFill>
                <a:schemeClr val="tx1"/>
              </a:solidFill>
              <a:effectLst/>
              <a:latin typeface="+mj-lt"/>
            </a:endParaRPr>
          </a:p>
        </p:txBody>
      </p:sp>
      <p:sp>
        <p:nvSpPr>
          <p:cNvPr id="8" name="Rectangle 7"/>
          <p:cNvSpPr/>
          <p:nvPr/>
        </p:nvSpPr>
        <p:spPr bwMode="auto">
          <a:xfrm>
            <a:off x="6019800" y="2390001"/>
            <a:ext cx="2514600" cy="3505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eaLnBrk="0" hangingPunct="0">
              <a:spcBef>
                <a:spcPts val="800"/>
              </a:spcBef>
            </a:pPr>
            <a:r>
              <a:rPr lang="en-AU" sz="1600" b="1" i="1" dirty="0" smtClean="0">
                <a:latin typeface="+mj-lt"/>
              </a:rPr>
              <a:t>Technology </a:t>
            </a:r>
            <a:r>
              <a:rPr lang="en-AU" sz="1600" b="1" i="1" dirty="0">
                <a:latin typeface="+mj-lt"/>
              </a:rPr>
              <a:t>neutrality </a:t>
            </a:r>
            <a:r>
              <a:rPr lang="en-AU" sz="1600" i="1" dirty="0">
                <a:latin typeface="+mj-lt"/>
              </a:rPr>
              <a:t>means that regulators should refrain from using regulations as a means to push the market toward a particular structure that the regulators consider </a:t>
            </a:r>
            <a:r>
              <a:rPr lang="en-AU" sz="1600" i="1" dirty="0" smtClean="0">
                <a:latin typeface="+mj-lt"/>
              </a:rPr>
              <a:t>optimal.</a:t>
            </a:r>
          </a:p>
          <a:p>
            <a:pPr eaLnBrk="0" hangingPunct="0">
              <a:spcBef>
                <a:spcPts val="800"/>
              </a:spcBef>
            </a:pPr>
            <a:r>
              <a:rPr lang="en-AU" sz="1600" i="1" dirty="0" smtClean="0">
                <a:latin typeface="+mj-lt"/>
              </a:rPr>
              <a:t>In </a:t>
            </a:r>
            <a:r>
              <a:rPr lang="en-AU" sz="1600" i="1" dirty="0">
                <a:latin typeface="+mj-lt"/>
              </a:rPr>
              <a:t>a highly dynamic market, regulators should not try to pick technological winners.</a:t>
            </a:r>
            <a:endParaRPr kumimoji="0" lang="en-AU" sz="1600" b="0" i="1" u="none" strike="noStrike" cap="none" normalizeH="0" baseline="0" dirty="0" smtClean="0">
              <a:ln>
                <a:noFill/>
              </a:ln>
              <a:solidFill>
                <a:schemeClr val="tx1"/>
              </a:solidFill>
              <a:effectLst/>
              <a:latin typeface="+mj-lt"/>
            </a:endParaRPr>
          </a:p>
        </p:txBody>
      </p:sp>
      <p:sp>
        <p:nvSpPr>
          <p:cNvPr id="9" name="Rectangle 8"/>
          <p:cNvSpPr/>
          <p:nvPr/>
        </p:nvSpPr>
        <p:spPr bwMode="auto">
          <a:xfrm>
            <a:off x="685800" y="1932801"/>
            <a:ext cx="2514600" cy="4572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Meaning 1</a:t>
            </a:r>
            <a:endParaRPr kumimoji="0" lang="en-AU" sz="1600" b="1" i="0" u="none" strike="noStrike" cap="none" normalizeH="0" baseline="0" dirty="0" smtClean="0">
              <a:ln>
                <a:noFill/>
              </a:ln>
              <a:solidFill>
                <a:schemeClr val="tx1"/>
              </a:solidFill>
              <a:effectLst/>
              <a:latin typeface="+mj-lt"/>
            </a:endParaRPr>
          </a:p>
        </p:txBody>
      </p:sp>
      <p:sp>
        <p:nvSpPr>
          <p:cNvPr id="10" name="Rectangle 9"/>
          <p:cNvSpPr/>
          <p:nvPr/>
        </p:nvSpPr>
        <p:spPr bwMode="auto">
          <a:xfrm>
            <a:off x="3352800" y="1932801"/>
            <a:ext cx="2514600" cy="4572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Meaning 2</a:t>
            </a:r>
            <a:endParaRPr kumimoji="0" lang="en-AU" sz="1600" b="1" i="0" u="none" strike="noStrike" cap="none" normalizeH="0" baseline="0" dirty="0" smtClean="0">
              <a:ln>
                <a:noFill/>
              </a:ln>
              <a:solidFill>
                <a:schemeClr val="tx1"/>
              </a:solidFill>
              <a:effectLst/>
              <a:latin typeface="+mj-lt"/>
            </a:endParaRPr>
          </a:p>
        </p:txBody>
      </p:sp>
      <p:sp>
        <p:nvSpPr>
          <p:cNvPr id="11" name="Rectangle 10"/>
          <p:cNvSpPr/>
          <p:nvPr/>
        </p:nvSpPr>
        <p:spPr bwMode="auto">
          <a:xfrm>
            <a:off x="6019800" y="1932801"/>
            <a:ext cx="2514600" cy="4572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Meaning 3</a:t>
            </a:r>
            <a:endParaRPr kumimoji="0" lang="en-AU" sz="1600" b="1" i="0" u="none" strike="noStrike" cap="none" normalizeH="0" baseline="0" dirty="0" smtClean="0">
              <a:ln>
                <a:noFill/>
              </a:ln>
              <a:solidFill>
                <a:schemeClr val="tx1"/>
              </a:solidFill>
              <a:effectLst/>
              <a:latin typeface="+mj-lt"/>
            </a:endParaRPr>
          </a:p>
        </p:txBody>
      </p:sp>
      <p:sp>
        <p:nvSpPr>
          <p:cNvPr id="12" name="Rectangle 11"/>
          <p:cNvSpPr/>
          <p:nvPr/>
        </p:nvSpPr>
        <p:spPr>
          <a:xfrm>
            <a:off x="685800" y="5971401"/>
            <a:ext cx="5256567" cy="276999"/>
          </a:xfrm>
          <a:prstGeom prst="rect">
            <a:avLst/>
          </a:prstGeom>
        </p:spPr>
        <p:txBody>
          <a:bodyPr wrap="none">
            <a:spAutoFit/>
          </a:bodyPr>
          <a:lstStyle/>
          <a:p>
            <a:r>
              <a:rPr lang="en-AU" dirty="0" smtClean="0">
                <a:latin typeface="+mj-lt"/>
              </a:rPr>
              <a:t>Source: </a:t>
            </a:r>
            <a:r>
              <a:rPr lang="en-AU" dirty="0" smtClean="0">
                <a:latin typeface="+mj-lt"/>
                <a:hlinkClick r:id="rId2"/>
              </a:rPr>
              <a:t>Hogan </a:t>
            </a:r>
            <a:r>
              <a:rPr lang="en-AU" dirty="0" err="1">
                <a:latin typeface="+mj-lt"/>
                <a:hlinkClick r:id="rId2"/>
              </a:rPr>
              <a:t>Lovells</a:t>
            </a:r>
            <a:r>
              <a:rPr lang="en-AU" dirty="0">
                <a:latin typeface="+mj-lt"/>
                <a:hlinkClick r:id="rId2"/>
              </a:rPr>
              <a:t> Global Media and Communications Quarterly 2014</a:t>
            </a:r>
            <a:r>
              <a:rPr lang="en-AU" dirty="0">
                <a:latin typeface="+mj-lt"/>
              </a:rPr>
              <a:t> </a:t>
            </a:r>
          </a:p>
        </p:txBody>
      </p:sp>
    </p:spTree>
    <p:extLst>
      <p:ext uri="{BB962C8B-B14F-4D97-AF65-F5344CB8AC3E}">
        <p14:creationId xmlns:p14="http://schemas.microsoft.com/office/powerpoint/2010/main" val="29275237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reference to 802.11 in EN 301 893 (as in option 1 and 2) is often cited as not “technology neutral”</a:t>
            </a:r>
            <a:endParaRPr lang="en-AU" dirty="0"/>
          </a:p>
        </p:txBody>
      </p:sp>
      <p:sp>
        <p:nvSpPr>
          <p:cNvPr id="3" name="Content Placeholder 2"/>
          <p:cNvSpPr>
            <a:spLocks noGrp="1"/>
          </p:cNvSpPr>
          <p:nvPr>
            <p:ph idx="1"/>
          </p:nvPr>
        </p:nvSpPr>
        <p:spPr/>
        <p:txBody>
          <a:bodyPr/>
          <a:lstStyle/>
          <a:p>
            <a:pPr lvl="1"/>
            <a:r>
              <a:rPr lang="en-AU" dirty="0" smtClean="0"/>
              <a:t>Noting the importance of technology neutrality in Europe, it is important to evaluate EN 301 893  for its </a:t>
            </a:r>
            <a:r>
              <a:rPr lang="en-AU" dirty="0"/>
              <a:t>technology neutrality </a:t>
            </a:r>
            <a:endParaRPr lang="en-AU" dirty="0" smtClean="0"/>
          </a:p>
          <a:p>
            <a:pPr lvl="1"/>
            <a:r>
              <a:rPr lang="en-AU" dirty="0" smtClean="0"/>
              <a:t>In fact, a lack of “technology neutrality” is often cited as a reason to drop the exception in  EN 301 893 for 802.11ac/n/a and not extend the exception to 802.11ax</a:t>
            </a:r>
          </a:p>
          <a:p>
            <a:pPr lvl="1"/>
            <a:r>
              <a:rPr lang="en-AU" dirty="0" smtClean="0"/>
              <a:t>The explicit reference to the IEEE 802.11 standard (using ED and PD) is often cited as a particular issue</a:t>
            </a:r>
          </a:p>
          <a:p>
            <a:pPr lvl="1"/>
            <a:r>
              <a:rPr lang="en-AU" dirty="0" smtClean="0"/>
              <a:t>In contrast,  the ED only mechanism in EN 301 893 is defined without reference to an external standard</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58</a:t>
            </a:fld>
            <a:endParaRPr lang="en-US"/>
          </a:p>
        </p:txBody>
      </p:sp>
    </p:spTree>
    <p:extLst>
      <p:ext uri="{BB962C8B-B14F-4D97-AF65-F5344CB8AC3E}">
        <p14:creationId xmlns:p14="http://schemas.microsoft.com/office/powerpoint/2010/main" val="259599016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EN 301 893 is </a:t>
            </a:r>
            <a:r>
              <a:rPr lang="en-AU" dirty="0" smtClean="0"/>
              <a:t>actually more </a:t>
            </a:r>
            <a:r>
              <a:rPr lang="en-AU" dirty="0"/>
              <a:t>technology </a:t>
            </a:r>
            <a:r>
              <a:rPr lang="en-AU" dirty="0" smtClean="0"/>
              <a:t>neutral under all three meanings when </a:t>
            </a:r>
            <a:r>
              <a:rPr lang="en-AU" dirty="0"/>
              <a:t>the 802.11 exception is included</a:t>
            </a:r>
          </a:p>
        </p:txBody>
      </p:sp>
      <p:sp>
        <p:nvSpPr>
          <p:cNvPr id="3" name="Content Placeholder 2"/>
          <p:cNvSpPr>
            <a:spLocks noGrp="1"/>
          </p:cNvSpPr>
          <p:nvPr>
            <p:ph idx="1"/>
          </p:nvPr>
        </p:nvSpPr>
        <p:spPr/>
        <p:txBody>
          <a:bodyPr/>
          <a:lstStyle/>
          <a:p>
            <a:pPr lvl="1"/>
            <a:r>
              <a:rPr lang="en-AU" dirty="0" smtClean="0"/>
              <a:t>The question of the technology neutrality of the next </a:t>
            </a:r>
            <a:r>
              <a:rPr lang="en-AU" dirty="0"/>
              <a:t>version of EN 301 </a:t>
            </a:r>
            <a:r>
              <a:rPr lang="en-AU" dirty="0" smtClean="0"/>
              <a:t>803</a:t>
            </a:r>
            <a:r>
              <a:rPr lang="en-AU" dirty="0"/>
              <a:t> </a:t>
            </a:r>
            <a:r>
              <a:rPr lang="en-AU" dirty="0" smtClean="0"/>
              <a:t>must be evaluated by consideration of the three meanings</a:t>
            </a:r>
          </a:p>
          <a:p>
            <a:pPr lvl="2"/>
            <a:r>
              <a:rPr lang="en-AU" dirty="0" smtClean="0"/>
              <a:t>Note: the </a:t>
            </a:r>
            <a:r>
              <a:rPr lang="en-AU" dirty="0"/>
              <a:t>“next version of EN 301 803” refers to version currently in ENAP ballot, which includes an exception for 802.11n/a/ac</a:t>
            </a:r>
          </a:p>
          <a:p>
            <a:pPr lvl="1"/>
            <a:r>
              <a:rPr lang="en-AU" dirty="0" smtClean="0"/>
              <a:t>Such a consideration suggests that EN 301 893 is more technology neutral when the 802.11 exception is included</a:t>
            </a:r>
          </a:p>
          <a:p>
            <a:pPr lvl="2"/>
            <a:r>
              <a:rPr lang="en-AU" dirty="0" smtClean="0"/>
              <a:t>An </a:t>
            </a:r>
            <a:r>
              <a:rPr lang="en-AU" dirty="0"/>
              <a:t>802.11 exception in EN 301 893 actually enhances technology neutrality under meaning </a:t>
            </a:r>
            <a:r>
              <a:rPr lang="en-AU" dirty="0" smtClean="0"/>
              <a:t>1</a:t>
            </a:r>
          </a:p>
          <a:p>
            <a:pPr lvl="2"/>
            <a:r>
              <a:rPr lang="en-AU" dirty="0"/>
              <a:t>EN 301 803 applies the “fair access” principle under meaning 2 when it applies to more than one </a:t>
            </a:r>
            <a:r>
              <a:rPr lang="en-AU" dirty="0" smtClean="0"/>
              <a:t>technology</a:t>
            </a:r>
          </a:p>
          <a:p>
            <a:pPr lvl="2"/>
            <a:r>
              <a:rPr lang="en-AU" dirty="0"/>
              <a:t>An EN 301 893 that does not pick winners by excluding 802.11 is technology neutral under meaning 3</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697325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 802.11 exception in EN 301 893 actually enhances technology neutrality under meaning 1</a:t>
            </a:r>
            <a:endParaRPr lang="en-AU" dirty="0"/>
          </a:p>
        </p:txBody>
      </p:sp>
      <p:sp>
        <p:nvSpPr>
          <p:cNvPr id="3" name="Content Placeholder 2"/>
          <p:cNvSpPr>
            <a:spLocks noGrp="1"/>
          </p:cNvSpPr>
          <p:nvPr>
            <p:ph idx="1"/>
          </p:nvPr>
        </p:nvSpPr>
        <p:spPr>
          <a:xfrm>
            <a:off x="3352800" y="1981200"/>
            <a:ext cx="5105400" cy="4114800"/>
          </a:xfrm>
        </p:spPr>
        <p:txBody>
          <a:bodyPr/>
          <a:lstStyle/>
          <a:p>
            <a:pPr lvl="1"/>
            <a:r>
              <a:rPr lang="en-AU" dirty="0" smtClean="0"/>
              <a:t>The next version of EN 301 893 does not satisfy this definition of “technology neutrality” because it defines (two) mechanisms to achieve “fair access” rather than describing “fair access”</a:t>
            </a:r>
          </a:p>
          <a:p>
            <a:pPr lvl="1"/>
            <a:r>
              <a:rPr lang="en-AU" dirty="0" smtClean="0"/>
              <a:t>This non technology neutral approach is justifiable because it would be very difficult to define fair access in all cases</a:t>
            </a:r>
          </a:p>
          <a:p>
            <a:pPr lvl="1"/>
            <a:r>
              <a:rPr lang="en-AU" dirty="0" smtClean="0"/>
              <a:t>However, EN 301 893 is more technology neutral by defining two mechanisms, thus better allowing companies to </a:t>
            </a:r>
            <a:r>
              <a:rPr lang="en-AU" i="1" dirty="0"/>
              <a:t>adopt whatever technology is most appropriate to achieve the </a:t>
            </a:r>
            <a:r>
              <a:rPr lang="en-AU" i="1" dirty="0" smtClean="0"/>
              <a:t>result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
        <p:nvSpPr>
          <p:cNvPr id="6" name="Rectangle 5"/>
          <p:cNvSpPr/>
          <p:nvPr/>
        </p:nvSpPr>
        <p:spPr bwMode="auto">
          <a:xfrm>
            <a:off x="685800" y="2438400"/>
            <a:ext cx="2514600" cy="36576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eaLnBrk="0" hangingPunct="0"/>
            <a:r>
              <a:rPr lang="en-AU" sz="1600" b="1" i="1" dirty="0" smtClean="0">
                <a:latin typeface="+mj-lt"/>
              </a:rPr>
              <a:t>Technology </a:t>
            </a:r>
            <a:r>
              <a:rPr lang="en-AU" sz="1600" b="1" i="1" dirty="0">
                <a:latin typeface="+mj-lt"/>
              </a:rPr>
              <a:t>neutrality </a:t>
            </a:r>
            <a:r>
              <a:rPr lang="en-AU" sz="1600" i="1" dirty="0">
                <a:latin typeface="+mj-lt"/>
              </a:rPr>
              <a:t>means that technical standards designed to limit negative externalities (</a:t>
            </a:r>
            <a:r>
              <a:rPr lang="en-AU" sz="1600" i="1" dirty="0" err="1">
                <a:latin typeface="+mj-lt"/>
              </a:rPr>
              <a:t>eg</a:t>
            </a:r>
            <a:r>
              <a:rPr lang="en-AU" sz="1600" i="1" dirty="0">
                <a:latin typeface="+mj-lt"/>
              </a:rPr>
              <a:t>. radio interference, pollution, safety) should describe the result to be achieved, but should leave companies free to adopt whatever technology is most appropriate to achieve the </a:t>
            </a:r>
            <a:r>
              <a:rPr lang="en-AU" sz="1600" i="1" dirty="0" smtClean="0">
                <a:latin typeface="+mj-lt"/>
              </a:rPr>
              <a:t>result</a:t>
            </a:r>
            <a:endParaRPr kumimoji="0" lang="en-AU" sz="1600" b="0" i="1" u="none" strike="noStrike" cap="none" normalizeH="0" baseline="0" dirty="0" smtClean="0">
              <a:ln>
                <a:noFill/>
              </a:ln>
              <a:solidFill>
                <a:schemeClr val="tx1"/>
              </a:solidFill>
              <a:effectLst/>
              <a:latin typeface="+mj-lt"/>
            </a:endParaRPr>
          </a:p>
        </p:txBody>
      </p:sp>
      <p:sp>
        <p:nvSpPr>
          <p:cNvPr id="7" name="Rectangle 6"/>
          <p:cNvSpPr/>
          <p:nvPr/>
        </p:nvSpPr>
        <p:spPr bwMode="auto">
          <a:xfrm>
            <a:off x="685800" y="1981200"/>
            <a:ext cx="2514600" cy="4572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Meaning 1</a:t>
            </a:r>
            <a:endParaRPr kumimoji="0" lang="en-AU" sz="1600" b="1"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99206105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EN 301 803 applies the “fair access” principle </a:t>
            </a:r>
            <a:r>
              <a:rPr lang="en-AU" dirty="0"/>
              <a:t>under meaning </a:t>
            </a:r>
            <a:r>
              <a:rPr lang="en-AU" dirty="0" smtClean="0"/>
              <a:t>2 when it applies to more than one technology</a:t>
            </a:r>
            <a:endParaRPr lang="en-AU" dirty="0"/>
          </a:p>
        </p:txBody>
      </p:sp>
      <p:sp>
        <p:nvSpPr>
          <p:cNvPr id="3" name="Content Placeholder 2"/>
          <p:cNvSpPr>
            <a:spLocks noGrp="1"/>
          </p:cNvSpPr>
          <p:nvPr>
            <p:ph idx="1"/>
          </p:nvPr>
        </p:nvSpPr>
        <p:spPr>
          <a:xfrm>
            <a:off x="3352800" y="1981200"/>
            <a:ext cx="5105400" cy="4114800"/>
          </a:xfrm>
        </p:spPr>
        <p:txBody>
          <a:bodyPr/>
          <a:lstStyle/>
          <a:p>
            <a:pPr lvl="1"/>
            <a:r>
              <a:rPr lang="en-AU" dirty="0" smtClean="0"/>
              <a:t>This meaning does not have obvious applicability in the case of the next version of EN 301 893</a:t>
            </a:r>
          </a:p>
          <a:p>
            <a:pPr lvl="1"/>
            <a:r>
              <a:rPr lang="en-AU" dirty="0" smtClean="0"/>
              <a:t>However, if one considers “fair access” to be the regulatory principle then one could argue that this regulatory </a:t>
            </a:r>
            <a:r>
              <a:rPr lang="en-AU" dirty="0"/>
              <a:t>principle </a:t>
            </a:r>
            <a:r>
              <a:rPr lang="en-AU" dirty="0" smtClean="0"/>
              <a:t>is being applied regardless of whether:</a:t>
            </a:r>
          </a:p>
          <a:p>
            <a:pPr lvl="2"/>
            <a:r>
              <a:rPr lang="en-AU" dirty="0" smtClean="0"/>
              <a:t>ED of -72 </a:t>
            </a:r>
            <a:r>
              <a:rPr lang="en-AU" dirty="0" err="1" smtClean="0"/>
              <a:t>dBm</a:t>
            </a:r>
            <a:r>
              <a:rPr lang="en-AU" dirty="0" smtClean="0"/>
              <a:t> is used</a:t>
            </a:r>
          </a:p>
          <a:p>
            <a:pPr lvl="2"/>
            <a:r>
              <a:rPr lang="en-AU" dirty="0" smtClean="0"/>
              <a:t>ED of -62 </a:t>
            </a:r>
            <a:r>
              <a:rPr lang="en-AU" dirty="0" err="1" smtClean="0"/>
              <a:t>dBm</a:t>
            </a:r>
            <a:r>
              <a:rPr lang="en-AU" dirty="0" smtClean="0"/>
              <a:t> &amp; PD of -82 </a:t>
            </a:r>
            <a:r>
              <a:rPr lang="en-AU" dirty="0" err="1" smtClean="0"/>
              <a:t>dBm</a:t>
            </a:r>
            <a:r>
              <a:rPr lang="en-AU" dirty="0" smtClean="0"/>
              <a:t> is used</a:t>
            </a:r>
          </a:p>
          <a:p>
            <a:pPr lvl="1"/>
            <a:r>
              <a:rPr lang="en-AU" dirty="0" smtClean="0"/>
              <a:t>In this sense the next version of EN 301 893 is technology neutral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
        <p:nvSpPr>
          <p:cNvPr id="8" name="Rectangle 7"/>
          <p:cNvSpPr/>
          <p:nvPr/>
        </p:nvSpPr>
        <p:spPr bwMode="auto">
          <a:xfrm>
            <a:off x="685800" y="2438400"/>
            <a:ext cx="2514600" cy="36576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eaLnBrk="0" hangingPunct="0">
              <a:spcBef>
                <a:spcPts val="800"/>
              </a:spcBef>
            </a:pPr>
            <a:r>
              <a:rPr lang="en-AU" sz="1600" b="1" i="1" dirty="0" smtClean="0">
                <a:latin typeface="+mj-lt"/>
              </a:rPr>
              <a:t>Technology </a:t>
            </a:r>
            <a:r>
              <a:rPr lang="en-AU" sz="1600" b="1" i="1" dirty="0">
                <a:latin typeface="+mj-lt"/>
              </a:rPr>
              <a:t>neutrality </a:t>
            </a:r>
            <a:r>
              <a:rPr lang="en-AU" sz="1600" i="1" dirty="0">
                <a:latin typeface="+mj-lt"/>
              </a:rPr>
              <a:t>means that the same regulatory principles should apply regardless of the technology used. </a:t>
            </a:r>
          </a:p>
          <a:p>
            <a:pPr eaLnBrk="0" hangingPunct="0">
              <a:spcBef>
                <a:spcPts val="800"/>
              </a:spcBef>
            </a:pPr>
            <a:r>
              <a:rPr lang="en-AU" sz="1600" i="1" dirty="0" smtClean="0">
                <a:latin typeface="+mj-lt"/>
              </a:rPr>
              <a:t>Regulations </a:t>
            </a:r>
            <a:r>
              <a:rPr lang="en-AU" sz="1600" i="1" dirty="0">
                <a:latin typeface="+mj-lt"/>
              </a:rPr>
              <a:t>should not be drafted in technological silos.</a:t>
            </a:r>
            <a:endParaRPr kumimoji="0" lang="en-AU" sz="1600" b="0" i="1" u="none" strike="noStrike" cap="none" normalizeH="0" baseline="0" dirty="0" smtClean="0">
              <a:ln>
                <a:noFill/>
              </a:ln>
              <a:solidFill>
                <a:schemeClr val="tx1"/>
              </a:solidFill>
              <a:effectLst/>
              <a:latin typeface="+mj-lt"/>
            </a:endParaRPr>
          </a:p>
        </p:txBody>
      </p:sp>
      <p:sp>
        <p:nvSpPr>
          <p:cNvPr id="9" name="Rectangle 8"/>
          <p:cNvSpPr/>
          <p:nvPr/>
        </p:nvSpPr>
        <p:spPr bwMode="auto">
          <a:xfrm>
            <a:off x="685800" y="1981200"/>
            <a:ext cx="2514600" cy="4572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Meaning 2</a:t>
            </a:r>
            <a:endParaRPr kumimoji="0" lang="en-AU" sz="1600" b="1"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399896057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An EN 301 893 that does not pick winners by excluding 802.11 is technology neutral under meaning 3</a:t>
            </a:r>
            <a:endParaRPr lang="en-AU" dirty="0"/>
          </a:p>
        </p:txBody>
      </p:sp>
      <p:sp>
        <p:nvSpPr>
          <p:cNvPr id="3" name="Content Placeholder 2"/>
          <p:cNvSpPr>
            <a:spLocks noGrp="1"/>
          </p:cNvSpPr>
          <p:nvPr>
            <p:ph idx="1"/>
          </p:nvPr>
        </p:nvSpPr>
        <p:spPr>
          <a:xfrm>
            <a:off x="3352800" y="1981200"/>
            <a:ext cx="5105400" cy="4114800"/>
          </a:xfrm>
        </p:spPr>
        <p:txBody>
          <a:bodyPr/>
          <a:lstStyle/>
          <a:p>
            <a:pPr lvl="1"/>
            <a:r>
              <a:rPr lang="en-AU" dirty="0" smtClean="0"/>
              <a:t>Both the LAA and Wi-Fi mechanisms are considered optimal by different stakeholders; It is not yet clear which is actually optimal</a:t>
            </a:r>
          </a:p>
          <a:p>
            <a:pPr lvl="1"/>
            <a:r>
              <a:rPr lang="en-AU" dirty="0" smtClean="0"/>
              <a:t>By allowing a choice between the two mechanisms in the next version of EN 301 893, regulators are avoiding picking winners and are enhancing technology neutrality under meaning 3</a:t>
            </a:r>
          </a:p>
          <a:p>
            <a:pPr lvl="1"/>
            <a:r>
              <a:rPr lang="en-AU" dirty="0" smtClean="0"/>
              <a:t>The choice is particularly appealing because the 3GPP RAN1 simulations show they can achieve the overall goal of fair access while operating together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
        <p:nvSpPr>
          <p:cNvPr id="8" name="Rectangle 7"/>
          <p:cNvSpPr/>
          <p:nvPr/>
        </p:nvSpPr>
        <p:spPr bwMode="auto">
          <a:xfrm>
            <a:off x="685800" y="2438400"/>
            <a:ext cx="2514600" cy="36576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eaLnBrk="0" hangingPunct="0">
              <a:spcBef>
                <a:spcPts val="800"/>
              </a:spcBef>
            </a:pPr>
            <a:r>
              <a:rPr lang="en-AU" sz="1600" b="1" i="1" dirty="0" smtClean="0">
                <a:latin typeface="+mj-lt"/>
              </a:rPr>
              <a:t>Technology </a:t>
            </a:r>
            <a:r>
              <a:rPr lang="en-AU" sz="1600" b="1" i="1" dirty="0">
                <a:latin typeface="+mj-lt"/>
              </a:rPr>
              <a:t>neutrality </a:t>
            </a:r>
            <a:r>
              <a:rPr lang="en-AU" sz="1600" i="1" dirty="0">
                <a:latin typeface="+mj-lt"/>
              </a:rPr>
              <a:t>means that regulators should refrain from using regulations as a means to push the market toward a particular structure that the regulators consider </a:t>
            </a:r>
            <a:r>
              <a:rPr lang="en-AU" sz="1600" i="1" dirty="0" smtClean="0">
                <a:latin typeface="+mj-lt"/>
              </a:rPr>
              <a:t>optimal.</a:t>
            </a:r>
          </a:p>
          <a:p>
            <a:pPr eaLnBrk="0" hangingPunct="0">
              <a:spcBef>
                <a:spcPts val="800"/>
              </a:spcBef>
            </a:pPr>
            <a:r>
              <a:rPr lang="en-AU" sz="1600" i="1" dirty="0" smtClean="0">
                <a:latin typeface="+mj-lt"/>
              </a:rPr>
              <a:t>In </a:t>
            </a:r>
            <a:r>
              <a:rPr lang="en-AU" sz="1600" i="1" dirty="0">
                <a:latin typeface="+mj-lt"/>
              </a:rPr>
              <a:t>a highly dynamic market, regulators should not try to pick technological winners.</a:t>
            </a:r>
            <a:endParaRPr kumimoji="0" lang="en-AU" sz="1600" b="0" i="1" u="none" strike="noStrike" cap="none" normalizeH="0" baseline="0" dirty="0" smtClean="0">
              <a:ln>
                <a:noFill/>
              </a:ln>
              <a:solidFill>
                <a:schemeClr val="tx1"/>
              </a:solidFill>
              <a:effectLst/>
              <a:latin typeface="+mj-lt"/>
            </a:endParaRPr>
          </a:p>
        </p:txBody>
      </p:sp>
      <p:sp>
        <p:nvSpPr>
          <p:cNvPr id="9" name="Rectangle 8"/>
          <p:cNvSpPr/>
          <p:nvPr/>
        </p:nvSpPr>
        <p:spPr bwMode="auto">
          <a:xfrm>
            <a:off x="685800" y="1981200"/>
            <a:ext cx="2514600" cy="4572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Meaning 3</a:t>
            </a:r>
            <a:endParaRPr kumimoji="0" lang="en-AU" sz="1600" b="1"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399896057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pPr lvl="1"/>
            <a:r>
              <a:rPr lang="en-AU" dirty="0"/>
              <a:t>IEEE 802 should </a:t>
            </a:r>
            <a:r>
              <a:rPr lang="en-AU" dirty="0" smtClean="0"/>
              <a:t>promote option </a:t>
            </a:r>
            <a:r>
              <a:rPr lang="en-AU" dirty="0"/>
              <a:t>3 </a:t>
            </a:r>
            <a:r>
              <a:rPr lang="en-AU" dirty="0" smtClean="0"/>
              <a:t>to </a:t>
            </a:r>
            <a:r>
              <a:rPr lang="en-AU" dirty="0"/>
              <a:t>ETSI BRAN for the following version of EN 301 893</a:t>
            </a:r>
            <a:br>
              <a:rPr lang="en-AU" dirty="0"/>
            </a:b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16739268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265306643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PDED ad hoc continue?</a:t>
            </a:r>
            <a:endParaRPr lang="en-AU" dirty="0"/>
          </a:p>
        </p:txBody>
      </p:sp>
      <p:sp>
        <p:nvSpPr>
          <p:cNvPr id="3" name="Content Placeholder 2"/>
          <p:cNvSpPr>
            <a:spLocks noGrp="1"/>
          </p:cNvSpPr>
          <p:nvPr>
            <p:ph idx="1"/>
          </p:nvPr>
        </p:nvSpPr>
        <p:spPr/>
        <p:txBody>
          <a:bodyPr/>
          <a:lstStyle/>
          <a:p>
            <a:pPr lvl="1"/>
            <a:r>
              <a:rPr lang="en-AU" dirty="0" smtClean="0"/>
              <a:t>At the Nov 2016 meeting it was decided to continue with tasks to:</a:t>
            </a:r>
          </a:p>
          <a:p>
            <a:pPr lvl="2"/>
            <a:r>
              <a:rPr lang="en-AU" dirty="0"/>
              <a:t>Address any reply from 3GPP RAN1</a:t>
            </a:r>
          </a:p>
          <a:p>
            <a:pPr lvl="2"/>
            <a:r>
              <a:rPr lang="en-AU" dirty="0"/>
              <a:t>Develop further data (based on simulation and testing?) for future LS’s</a:t>
            </a:r>
          </a:p>
          <a:p>
            <a:pPr lvl="2"/>
            <a:r>
              <a:rPr lang="en-AU" dirty="0"/>
              <a:t>Address the question of ED threshold in EN 301 893 that applies to 802.11ax </a:t>
            </a:r>
            <a:endParaRPr lang="en-AU" dirty="0" smtClean="0"/>
          </a:p>
          <a:p>
            <a:pPr lvl="1"/>
            <a:r>
              <a:rPr lang="en-AU" dirty="0" smtClean="0"/>
              <a:t>For March 2017:</a:t>
            </a:r>
          </a:p>
          <a:p>
            <a:pPr lvl="2"/>
            <a:r>
              <a:rPr lang="en-AU" dirty="0" smtClean="0"/>
              <a:t>Does anyone have any additional tasks?</a:t>
            </a:r>
          </a:p>
          <a:p>
            <a:pPr lvl="2"/>
            <a:r>
              <a:rPr lang="en-AU" dirty="0" smtClean="0"/>
              <a:t>Does anyone want to volunteer to drive aspects of existing tasks? </a:t>
            </a:r>
          </a:p>
          <a:p>
            <a:pPr lvl="1"/>
            <a:r>
              <a:rPr lang="en-AU" dirty="0" smtClean="0"/>
              <a:t>Should we request the IEEE 802.11 WG Chair to authorise the continuation of the ad hoc?</a:t>
            </a:r>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274004921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Other business?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83507610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other business?</a:t>
            </a:r>
            <a:endParaRPr lang="en-AU" dirty="0"/>
          </a:p>
        </p:txBody>
      </p:sp>
      <p:sp>
        <p:nvSpPr>
          <p:cNvPr id="3" name="Content Placeholder 2"/>
          <p:cNvSpPr>
            <a:spLocks noGrp="1"/>
          </p:cNvSpPr>
          <p:nvPr>
            <p:ph idx="1"/>
          </p:nvPr>
        </p:nvSpPr>
        <p:spPr/>
        <p:txBody>
          <a:bodyPr/>
          <a:lstStyle/>
          <a:p>
            <a:pPr lvl="1"/>
            <a:r>
              <a:rPr lang="en-AU" dirty="0" smtClean="0"/>
              <a:t>Do we have a volunteer to deliver the closing report on Friday?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4875343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 .11 PDED ad hoc </a:t>
            </a:r>
            <a:r>
              <a:rPr lang="en-AU" dirty="0" smtClean="0"/>
              <a:t>meeting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562155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PDED ad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 proposed agenda</a:t>
            </a:r>
            <a:endParaRPr lang="en-AU" dirty="0"/>
          </a:p>
        </p:txBody>
      </p:sp>
      <p:sp>
        <p:nvSpPr>
          <p:cNvPr id="3" name="Content Placeholder 2"/>
          <p:cNvSpPr>
            <a:spLocks noGrp="1"/>
          </p:cNvSpPr>
          <p:nvPr>
            <p:ph idx="1"/>
          </p:nvPr>
        </p:nvSpPr>
        <p:spPr>
          <a:xfrm>
            <a:off x="685800" y="1447800"/>
            <a:ext cx="7772400" cy="4114800"/>
          </a:xfrm>
        </p:spPr>
        <p:txBody>
          <a:bodyPr/>
          <a:lstStyle/>
          <a:p>
            <a:r>
              <a:rPr lang="en-AU" dirty="0" smtClean="0"/>
              <a:t>Proposed Agenda</a:t>
            </a:r>
          </a:p>
          <a:p>
            <a:pPr lvl="1"/>
            <a:r>
              <a:rPr lang="en-AU" dirty="0" smtClean="0"/>
              <a:t>Bureaucratic stuff</a:t>
            </a:r>
          </a:p>
          <a:p>
            <a:pPr lvl="1"/>
            <a:r>
              <a:rPr lang="en-AU" dirty="0" smtClean="0"/>
              <a:t>Why </a:t>
            </a:r>
            <a:r>
              <a:rPr lang="en-AU" dirty="0" smtClean="0"/>
              <a:t>was the PDED ad hoc formed … and why is it continuing?</a:t>
            </a:r>
          </a:p>
          <a:p>
            <a:pPr lvl="2"/>
            <a:r>
              <a:rPr lang="en-AU" dirty="0" smtClean="0"/>
              <a:t>Quick summary</a:t>
            </a:r>
          </a:p>
          <a:p>
            <a:pPr lvl="1"/>
            <a:r>
              <a:rPr lang="en-AU" dirty="0" smtClean="0"/>
              <a:t>What is happening this week?</a:t>
            </a:r>
          </a:p>
          <a:p>
            <a:pPr lvl="2"/>
            <a:r>
              <a:rPr lang="en-AU" dirty="0" smtClean="0"/>
              <a:t>Consider liaison response from 3GPP RAN1</a:t>
            </a:r>
          </a:p>
          <a:p>
            <a:pPr lvl="2"/>
            <a:r>
              <a:rPr lang="en-AU" dirty="0"/>
              <a:t>Consider further data (based on simulation and testing?) for future LS’s </a:t>
            </a:r>
            <a:endParaRPr lang="en-AU" dirty="0" smtClean="0"/>
          </a:p>
          <a:p>
            <a:pPr lvl="2"/>
            <a:r>
              <a:rPr lang="en-AU" dirty="0"/>
              <a:t>Address the question of ED threshold in EN 301 893 that applies to 802.11ax </a:t>
            </a:r>
          </a:p>
          <a:p>
            <a:pPr lvl="1"/>
            <a:r>
              <a:rPr lang="en-AU" dirty="0" smtClean="0"/>
              <a:t>What are the next steps?</a:t>
            </a:r>
          </a:p>
          <a:p>
            <a:pPr lvl="2"/>
            <a:r>
              <a:rPr lang="en-AU" dirty="0" smtClean="0"/>
              <a:t>Possible proposal to Wednesday or Friday </a:t>
            </a:r>
            <a:r>
              <a:rPr lang="en-AU" dirty="0" smtClean="0"/>
              <a:t>plenary?</a:t>
            </a:r>
            <a:endParaRPr lang="en-AU" dirty="0" smtClean="0"/>
          </a:p>
          <a:p>
            <a:pPr lvl="1"/>
            <a:r>
              <a:rPr lang="en-AU" dirty="0" smtClean="0"/>
              <a:t>Other business</a:t>
            </a:r>
          </a:p>
          <a:p>
            <a:r>
              <a:rPr lang="en-AU" dirty="0" smtClean="0"/>
              <a:t>Any objections to this agenda?</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1549631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PDED ad  hoc is schedule to meet twice this week</a:t>
            </a:r>
            <a:endParaRPr lang="en-AU" dirty="0"/>
          </a:p>
        </p:txBody>
      </p:sp>
      <p:sp>
        <p:nvSpPr>
          <p:cNvPr id="3" name="Content Placeholder 2"/>
          <p:cNvSpPr>
            <a:spLocks noGrp="1"/>
          </p:cNvSpPr>
          <p:nvPr>
            <p:ph idx="1"/>
          </p:nvPr>
        </p:nvSpPr>
        <p:spPr/>
        <p:txBody>
          <a:bodyPr/>
          <a:lstStyle/>
          <a:p>
            <a:pPr lvl="1"/>
            <a:r>
              <a:rPr lang="en-AU" dirty="0" smtClean="0"/>
              <a:t>Scheduled for IEEE 802.11 PDED ad hoc</a:t>
            </a:r>
          </a:p>
          <a:p>
            <a:pPr lvl="2"/>
            <a:r>
              <a:rPr lang="en-AU" dirty="0" smtClean="0"/>
              <a:t>Tuesday AM2</a:t>
            </a:r>
          </a:p>
          <a:p>
            <a:pPr lvl="2"/>
            <a:r>
              <a:rPr lang="en-AU" dirty="0" smtClean="0"/>
              <a:t>Wednesday PM1</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28496272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7081</Words>
  <Application>Microsoft Office PowerPoint</Application>
  <PresentationFormat>On-screen Show (4:3)</PresentationFormat>
  <Paragraphs>625</Paragraphs>
  <Slides>68</Slides>
  <Notes>3</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802-11-Submission</vt:lpstr>
      <vt:lpstr>Agenda for IEEE 802.11 PDED ad hoc meeting in Atlanta in January 2017</vt:lpstr>
      <vt:lpstr>Welcome to the second F2F meeting of the IEEE 802.11 PDED ad hoc</vt:lpstr>
      <vt:lpstr>The first task for the PDED ad hoc today is to appoint a secretary</vt:lpstr>
      <vt:lpstr>The PDED ad hoc will review the official IEEE-SA patent material for pre-PAR groups</vt:lpstr>
      <vt:lpstr>The PDED ad hoc will review the official IEEE-SA patent material for pre-PAR groups</vt:lpstr>
      <vt:lpstr>Links are available to a variety of other useful resources</vt:lpstr>
      <vt:lpstr>The PDED ad hoc will operate using accepted principles of meeting etiquette</vt:lpstr>
      <vt:lpstr>The PDED ad hoc will consider a proposed agenda</vt:lpstr>
      <vt:lpstr>The PDED ad  hoc is schedule to meet twice this week</vt:lpstr>
      <vt:lpstr>A volunteer is requested to deliver a report to the Friday plenary</vt:lpstr>
      <vt:lpstr>PowerPoint Presentation</vt:lpstr>
      <vt:lpstr>The formation of the PDED ad hoc was based on a LS from 3GPP RAN1 &amp; documents presented to 802.19/11</vt:lpstr>
      <vt:lpstr>3GPP RAN1 &amp; IEEE 802 are having an ongoing discussion related to LAA’s ED threshold</vt:lpstr>
      <vt:lpstr>3GPP RAN1 are now requesting that 802.11 also adopt a lowered ED threshold of -72dBm</vt:lpstr>
      <vt:lpstr>IEEE 802 have not yet responded to 3GPP RAN1’s request for 802.11 to use ED threshold of -72dBm</vt:lpstr>
      <vt:lpstr>There are many related issues that need to be addressed before responding to 3GPP RAN1 </vt:lpstr>
      <vt:lpstr>How should IEEE 802.11 WG consider the issues related to 3GPP RAN1’s request for a new 802.11 ED?</vt:lpstr>
      <vt:lpstr>It was noted at the 1st teleconference that EN 301 893 is another reason to consider the ED question</vt:lpstr>
      <vt:lpstr>In Nov 2016, the PDED ad hoc finally responded to (&amp; rejected) 3GPP RAN1’s request related to ED</vt:lpstr>
      <vt:lpstr>In Nov 2016, the PDED ad hoc also determined there was a need for ongoing work</vt:lpstr>
      <vt:lpstr>PowerPoint Presentation</vt:lpstr>
      <vt:lpstr>It is proposed that the IEEE 802.11 PDED ad hoc consider three main tasks this week</vt:lpstr>
      <vt:lpstr>PowerPoint Presentation</vt:lpstr>
      <vt:lpstr>The PDED ad hoc will consider most recent liaison response from 3GPP RAN1 (related to issue 13) </vt:lpstr>
      <vt:lpstr>3GPP RAN1 are continuing the “liaison ping pong” in relation to the ED issue</vt:lpstr>
      <vt:lpstr>The last IEEE 802 liaison noted ED = -72 dBm was a bad idea and asked 3GPP RAN1 to consider PD</vt:lpstr>
      <vt:lpstr>3GPP RAN1 rejected IEEE 802’s request to consider use of PD in LAA in the future</vt:lpstr>
      <vt:lpstr>3GPP RAN1 deferred a response to IEEE 802’s request for further dialog about sharing</vt:lpstr>
      <vt:lpstr>3GPP RAN1 did not respond to any of the other material in the IEEE 802 liaison </vt:lpstr>
      <vt:lpstr>PDED ad hoc need to decide how to interpret the LS from 3GPP RAN1</vt:lpstr>
      <vt:lpstr>PDED ad hoc need to decide how to respond to the LS from 3GPP RAN1</vt:lpstr>
      <vt:lpstr>It is proposed that IEEE 802 send a response to 3GPP RAN1 on issue 13 that agrees to disagree</vt:lpstr>
      <vt:lpstr>PowerPoint Presentation</vt:lpstr>
      <vt:lpstr>The ad hoc will consider most recent liaison response from 3GPP RAN1 (related to issue 3) </vt:lpstr>
      <vt:lpstr>In July 2016, IEEE 802 requested 3GPP RAN1 to reconsider fair coexistence using weaker Wi-Fi links</vt:lpstr>
      <vt:lpstr>In Nov 2017, 3GPP RAN1 reiterated their confidence in the use of ED using a threshold of -72 dBm </vt:lpstr>
      <vt:lpstr>In Nov 2017, 3GPP RAN1 reiterated their confidence in the use of ED using a threshold of -72 dBm for LAA</vt:lpstr>
      <vt:lpstr>While there is potential for future flexibility, it appears 3GPP RAN1 is set on using ED at -72dBm for LAA</vt:lpstr>
      <vt:lpstr>The PDED ad hoc will discuss possible immediate responses to the 3GPP RAN1 answer on item 3</vt:lpstr>
      <vt:lpstr>The PDED ad hoc will discuss possible longer term responses to the 3GPP RAN1 answer on item 3</vt:lpstr>
      <vt:lpstr>It is proposed that IEEE 802 send a response to 3GPP RAN1 on issue 3 that agrees to disagree</vt:lpstr>
      <vt:lpstr>PowerPoint Presentation</vt:lpstr>
      <vt:lpstr>The PDED ad hoc will consider further data (based on simulation and testing) for future LS’s </vt:lpstr>
      <vt:lpstr>Simulations provided one basis of the IEEE 802.11 PDED ad hoc recommendation in Nov 2016</vt:lpstr>
      <vt:lpstr>Yuichi Morioka (Sony) will provide more simulation results for consideration</vt:lpstr>
      <vt:lpstr>Are there any other presentations reporting simulations or experiments?</vt:lpstr>
      <vt:lpstr>PowerPoint Presentation</vt:lpstr>
      <vt:lpstr>An analysis highlights that IEEE 802 should promote an on going 802.11 exception in EN 301 893</vt:lpstr>
      <vt:lpstr>The next version of EN 301 893 allows two ED thresholds, with an exception for 802.11ac/n/a</vt:lpstr>
      <vt:lpstr>The exception goes away if the equipment includes anything other than 802.11ac/n/a</vt:lpstr>
      <vt:lpstr>The exception will be reconsidered in the following version of EN 301 893 with three major options</vt:lpstr>
      <vt:lpstr>Anything other than extending the exception to 802.11ax (option 3) is likely to disadvantage Wi-Fi</vt:lpstr>
      <vt:lpstr>It is likely that the LTE crowd would prefer not to extend the exception to 802.11ax (option 3)</vt:lpstr>
      <vt:lpstr>Option 1 &amp; 2 (no or limited exceptions) cannot be justified based on fairness</vt:lpstr>
      <vt:lpstr>Option 1 &amp; 2 (no or limited exceptions) cannot be justified based on technology neutrality</vt:lpstr>
      <vt:lpstr>The concept of technology neutrality is a key principle of the European regulatory framework </vt:lpstr>
      <vt:lpstr>Depending on the context, technology neutrality can have three different meanings</vt:lpstr>
      <vt:lpstr>The reference to 802.11 in EN 301 893 (as in option 1 and 2) is often cited as not “technology neutral”</vt:lpstr>
      <vt:lpstr>EN 301 893 is actually more technology neutral under all three meanings when the 802.11 exception is included</vt:lpstr>
      <vt:lpstr>An 802.11 exception in EN 301 893 actually enhances technology neutrality under meaning 1</vt:lpstr>
      <vt:lpstr>EN 301 803 applies the “fair access” principle under meaning 2 when it applies to more than one technology</vt:lpstr>
      <vt:lpstr>An EN 301 893 that does not pick winners by excluding 802.11 is technology neutral under meaning 3</vt:lpstr>
      <vt:lpstr>IEEE 802 should promote option 3 to ETSI BRAN for the following version of EN 301 893 </vt:lpstr>
      <vt:lpstr>PowerPoint Presentation</vt:lpstr>
      <vt:lpstr>Should the PDED ad hoc continue?</vt:lpstr>
      <vt:lpstr>PowerPoint Presentation</vt:lpstr>
      <vt:lpstr>Any other business?</vt:lpstr>
      <vt:lpstr>The IEEE 802 .11 PDED ad hoc meeting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2017-01-12T04:15:21Z</dcterms:modified>
</cp:coreProperties>
</file>