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35"/>
  </p:notesMasterIdLst>
  <p:handoutMasterIdLst>
    <p:handoutMasterId r:id="rId36"/>
  </p:handoutMasterIdLst>
  <p:sldIdLst>
    <p:sldId id="269" r:id="rId2"/>
    <p:sldId id="302" r:id="rId3"/>
    <p:sldId id="300" r:id="rId4"/>
    <p:sldId id="295" r:id="rId5"/>
    <p:sldId id="296" r:id="rId6"/>
    <p:sldId id="297" r:id="rId7"/>
    <p:sldId id="298" r:id="rId8"/>
    <p:sldId id="301" r:id="rId9"/>
    <p:sldId id="306" r:id="rId10"/>
    <p:sldId id="334" r:id="rId11"/>
    <p:sldId id="270" r:id="rId12"/>
    <p:sldId id="289" r:id="rId13"/>
    <p:sldId id="290" r:id="rId14"/>
    <p:sldId id="291" r:id="rId15"/>
    <p:sldId id="292" r:id="rId16"/>
    <p:sldId id="322" r:id="rId17"/>
    <p:sldId id="347" r:id="rId18"/>
    <p:sldId id="349" r:id="rId19"/>
    <p:sldId id="327" r:id="rId20"/>
    <p:sldId id="350" r:id="rId21"/>
    <p:sldId id="359" r:id="rId22"/>
    <p:sldId id="351" r:id="rId23"/>
    <p:sldId id="357" r:id="rId24"/>
    <p:sldId id="352" r:id="rId25"/>
    <p:sldId id="358" r:id="rId26"/>
    <p:sldId id="355" r:id="rId27"/>
    <p:sldId id="356" r:id="rId28"/>
    <p:sldId id="353" r:id="rId29"/>
    <p:sldId id="354" r:id="rId30"/>
    <p:sldId id="330" r:id="rId31"/>
    <p:sldId id="328" r:id="rId32"/>
    <p:sldId id="342" r:id="rId33"/>
    <p:sldId id="305" r:id="rId3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9999"/>
    <a:srgbClr val="FF6600"/>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vertBarState="minimized" horzBarState="maximized">
    <p:restoredLeft sz="8961" autoAdjust="0"/>
    <p:restoredTop sz="71403" autoAdjust="0"/>
  </p:normalViewPr>
  <p:slideViewPr>
    <p:cSldViewPr>
      <p:cViewPr varScale="1">
        <p:scale>
          <a:sx n="89" d="100"/>
          <a:sy n="89" d="100"/>
        </p:scale>
        <p:origin x="-196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7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5885" y="177284"/>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802.19-16/1307r3</a:t>
            </a: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Nov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8748" y="97909"/>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802.19-16/1307r3</a:t>
            </a: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Nov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802.11-16/1602r0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9/dcn/16/19-16-0110-00-0000-a-discussion-of-ed-pd.pptx" TargetMode="External"/><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 Id="rId4" Type="http://schemas.openxmlformats.org/officeDocument/2006/relationships/hyperlink" Target="https://mentor.ieee.org/802.11/dcn/16/11-16-1263-00-0000-what-should-802-11-wg-do-about-the-ed-related-request-from-3gpp-ran1.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grouper.ieee.org/groups/802/Communications/16_06/R1-166040.zi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6/ec-16-0203-00-00EC-802-to-3gpp-ran1-liaison-14nov2016.pdf" TargetMode="External"/><Relationship Id="rId2" Type="http://schemas.openxmlformats.org/officeDocument/2006/relationships/hyperlink" Target="http://grouper.ieee.org/groups/802/Communications/16_06/RP-161228.zip"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6/ec-16-0203-00-00EC-802-to-3gpp-ran1-liaison-14nov2016.pdf" TargetMode="External"/><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 Id="rId5" Type="http://schemas.openxmlformats.org/officeDocument/2006/relationships/hyperlink" Target="http://grouper.ieee.org/groups/802/Communications/16_08/802_to_3GPP_01AUG_2016_Liaison_r01.pdf" TargetMode="External"/><Relationship Id="rId4" Type="http://schemas.openxmlformats.org/officeDocument/2006/relationships/hyperlink" Target="http://grouper.ieee.org/groups/802/Communications/16_06/RP-161228.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6/11-16-1451-00-0000-simulation-analysis-of-ed-threshold-levels.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PDED Ad Hoc meeting</a:t>
            </a:r>
            <a:br>
              <a:rPr lang="en-US" dirty="0" smtClean="0">
                <a:solidFill>
                  <a:schemeClr val="accent2">
                    <a:lumMod val="75000"/>
                  </a:schemeClr>
                </a:solidFill>
              </a:rPr>
            </a:br>
            <a:r>
              <a:rPr lang="en-US" dirty="0" smtClean="0">
                <a:solidFill>
                  <a:schemeClr val="accent2">
                    <a:lumMod val="75000"/>
                  </a:schemeClr>
                </a:solidFill>
              </a:rPr>
              <a:t>in </a:t>
            </a:r>
            <a:r>
              <a:rPr lang="en-US" dirty="0" smtClean="0">
                <a:solidFill>
                  <a:schemeClr val="accent2">
                    <a:lumMod val="75000"/>
                  </a:schemeClr>
                </a:solidFill>
              </a:rPr>
              <a:t>Atlanta in January 2017</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12 Dec 2016</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
        <p:nvSpPr>
          <p:cNvPr id="3" name="Rectangle 2"/>
          <p:cNvSpPr/>
          <p:nvPr/>
        </p:nvSpPr>
        <p:spPr bwMode="auto">
          <a:xfrm rot="1530262">
            <a:off x="6492149" y="3289756"/>
            <a:ext cx="1828800" cy="838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4400" b="1" i="0" u="none" strike="noStrike" cap="none" normalizeH="0" baseline="0" dirty="0" smtClean="0">
                <a:ln>
                  <a:noFill/>
                </a:ln>
                <a:solidFill>
                  <a:srgbClr val="FF0000"/>
                </a:solidFill>
                <a:effectLst/>
                <a:latin typeface="+mj-lt"/>
              </a:rPr>
              <a:t>Draft</a:t>
            </a:r>
            <a:endParaRPr kumimoji="0" lang="en-AU" sz="4400" b="1" i="0" u="none" strike="noStrike" cap="none" normalizeH="0" baseline="0" dirty="0" smtClean="0">
              <a:ln>
                <a:noFill/>
              </a:ln>
              <a:solidFill>
                <a:srgbClr val="FF0000"/>
              </a:solidFill>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formation of the ad hoc was based on a LS from 3GPP RAN1 and documents presented to 802.19/11</a:t>
            </a:r>
            <a:endParaRPr lang="en-AU" dirty="0"/>
          </a:p>
        </p:txBody>
      </p:sp>
      <p:sp>
        <p:nvSpPr>
          <p:cNvPr id="3" name="Content Placeholder 2"/>
          <p:cNvSpPr>
            <a:spLocks noGrp="1"/>
          </p:cNvSpPr>
          <p:nvPr>
            <p:ph idx="1"/>
          </p:nvPr>
        </p:nvSpPr>
        <p:spPr/>
        <p:txBody>
          <a:bodyPr/>
          <a:lstStyle/>
          <a:p>
            <a:r>
              <a:rPr lang="en-AU" dirty="0" smtClean="0"/>
              <a:t>Original liaison from 3GPP RAN1</a:t>
            </a:r>
          </a:p>
          <a:p>
            <a:pPr lvl="1"/>
            <a:r>
              <a:rPr lang="en-AU" dirty="0">
                <a:hlinkClick r:id="rId2"/>
              </a:rPr>
              <a:t>IEEE 802 liaison to 3GPP </a:t>
            </a:r>
            <a:r>
              <a:rPr lang="en-AU" dirty="0" smtClean="0">
                <a:hlinkClick r:id="rId2"/>
              </a:rPr>
              <a:t>RAN</a:t>
            </a:r>
            <a:endParaRPr lang="en-AU" dirty="0" smtClean="0"/>
          </a:p>
          <a:p>
            <a:pPr lvl="2"/>
            <a:r>
              <a:rPr lang="en-AU" dirty="0" smtClean="0"/>
              <a:t>Made original request</a:t>
            </a:r>
          </a:p>
          <a:p>
            <a:r>
              <a:rPr lang="en-AU" dirty="0" smtClean="0"/>
              <a:t>IEEE 802 documents </a:t>
            </a:r>
            <a:r>
              <a:rPr lang="en-AU" dirty="0"/>
              <a:t>pre-</a:t>
            </a:r>
            <a:r>
              <a:rPr lang="en-AU" i="1" dirty="0"/>
              <a:t>ad hoc</a:t>
            </a:r>
          </a:p>
          <a:p>
            <a:pPr lvl="1"/>
            <a:r>
              <a:rPr lang="en-AU" dirty="0">
                <a:hlinkClick r:id="rId3"/>
              </a:rPr>
              <a:t>19-16-0110-00</a:t>
            </a:r>
            <a:r>
              <a:rPr lang="en-AU" dirty="0"/>
              <a:t> by Andrew Myles</a:t>
            </a:r>
          </a:p>
          <a:p>
            <a:pPr lvl="2"/>
            <a:r>
              <a:rPr lang="en-AU" dirty="0"/>
              <a:t>Described issue and a variety of possible responses in IEEE 802.19 WG</a:t>
            </a:r>
          </a:p>
          <a:p>
            <a:pPr lvl="1"/>
            <a:r>
              <a:rPr lang="en-AU" dirty="0">
                <a:hlinkClick r:id="rId4"/>
              </a:rPr>
              <a:t>11-16-1263-00</a:t>
            </a:r>
            <a:r>
              <a:rPr lang="en-AU" dirty="0"/>
              <a:t> by Andrew Myles</a:t>
            </a:r>
          </a:p>
          <a:p>
            <a:pPr lvl="2"/>
            <a:r>
              <a:rPr lang="en-AU" dirty="0"/>
              <a:t>Summarised issue for IEEE 802.11 WG; led to ad hoc</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606845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&amp; IEEE 802 are having an ongoing discussion related to LAA’s ED threshold</a:t>
            </a:r>
            <a:endParaRPr lang="en-AU" dirty="0"/>
          </a:p>
        </p:txBody>
      </p:sp>
      <p:sp>
        <p:nvSpPr>
          <p:cNvPr id="3" name="Content Placeholder 2"/>
          <p:cNvSpPr>
            <a:spLocks noGrp="1"/>
          </p:cNvSpPr>
          <p:nvPr>
            <p:ph idx="1"/>
          </p:nvPr>
        </p:nvSpPr>
        <p:spPr/>
        <p:txBody>
          <a:bodyPr/>
          <a:lstStyle/>
          <a:p>
            <a:pPr lvl="1"/>
            <a:r>
              <a:rPr lang="en-GB" dirty="0" smtClean="0"/>
              <a:t>The IEEE 802 review of LAA Rel. 13 resulted in IEEE 802 requesting 3GPP RAN1 to make LAA more sensitive to 802.11 transmissions:</a:t>
            </a:r>
          </a:p>
          <a:p>
            <a:pPr lvl="2"/>
            <a:r>
              <a:rPr lang="en-GB" dirty="0" smtClean="0"/>
              <a:t>See Comment 3 in </a:t>
            </a:r>
            <a:r>
              <a:rPr lang="en-GB" dirty="0" smtClean="0">
                <a:hlinkClick r:id="rId2"/>
              </a:rPr>
              <a:t>19-16-0037-09</a:t>
            </a:r>
            <a:r>
              <a:rPr lang="en-GB" dirty="0" smtClean="0"/>
              <a:t> for details (March 2016)</a:t>
            </a:r>
          </a:p>
          <a:p>
            <a:pPr lvl="1"/>
            <a:r>
              <a:rPr lang="en-GB" dirty="0" smtClean="0"/>
              <a:t>3GPP RAN1 rejected the request on the basis that they have had considerable debate and have agreed there is not a problem, but without responding to the particular issues raised by IEEE 802</a:t>
            </a:r>
          </a:p>
          <a:p>
            <a:pPr lvl="2"/>
            <a:r>
              <a:rPr lang="en-US" dirty="0" smtClean="0"/>
              <a:t>See Response 3 in </a:t>
            </a:r>
            <a:r>
              <a:rPr lang="en-AU" dirty="0" smtClean="0">
                <a:hlinkClick r:id="rId3"/>
              </a:rPr>
              <a:t>R1-166040</a:t>
            </a:r>
            <a:r>
              <a:rPr lang="en-AU" dirty="0" smtClean="0"/>
              <a:t> (June 2016)</a:t>
            </a:r>
          </a:p>
          <a:p>
            <a:pPr lvl="1"/>
            <a:r>
              <a:rPr lang="en-AU" dirty="0" smtClean="0"/>
              <a:t>IEEE 802 responded by noting that 3GPP RAN1’s assertions are based on invalid assumptions about common 802.11 deployments and asking 3GPP RAN1 to rerun their simulations with more realistic assumptions</a:t>
            </a:r>
          </a:p>
          <a:p>
            <a:pPr lvl="2"/>
            <a:r>
              <a:rPr lang="en-AU" dirty="0" smtClean="0"/>
              <a:t>See </a:t>
            </a:r>
            <a:r>
              <a:rPr lang="en-AU" dirty="0" smtClean="0">
                <a:hlinkClick r:id="rId4"/>
              </a:rPr>
              <a:t>IEEE 802 liaison to 3GPP RAN</a:t>
            </a:r>
            <a:r>
              <a:rPr lang="en-AU" dirty="0" smtClean="0"/>
              <a:t> (August 2016)</a:t>
            </a:r>
          </a:p>
          <a:p>
            <a:pPr lvl="1"/>
            <a:r>
              <a:rPr lang="en-AU" dirty="0" smtClean="0"/>
              <a:t>The issue is currently still open and unresolved …</a:t>
            </a:r>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56316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are now requesting that 802.11 also adopt a lowered ED threshold of -72dBm</a:t>
            </a:r>
            <a:endParaRPr lang="en-AU" dirty="0"/>
          </a:p>
        </p:txBody>
      </p:sp>
      <p:sp>
        <p:nvSpPr>
          <p:cNvPr id="3" name="Content Placeholder 2"/>
          <p:cNvSpPr>
            <a:spLocks noGrp="1"/>
          </p:cNvSpPr>
          <p:nvPr>
            <p:ph idx="1"/>
          </p:nvPr>
        </p:nvSpPr>
        <p:spPr/>
        <p:txBody>
          <a:bodyPr/>
          <a:lstStyle/>
          <a:p>
            <a:pPr lvl="1"/>
            <a:r>
              <a:rPr lang="en-US" dirty="0" smtClean="0"/>
              <a:t>In </a:t>
            </a:r>
            <a:r>
              <a:rPr lang="en-AU" dirty="0" smtClean="0">
                <a:hlinkClick r:id="rId2"/>
              </a:rPr>
              <a:t>R1-166040</a:t>
            </a:r>
            <a:r>
              <a:rPr lang="en-AU" dirty="0" smtClean="0"/>
              <a:t> (June 2016), 3GPP</a:t>
            </a:r>
            <a:r>
              <a:rPr lang="en-GB" dirty="0" smtClean="0"/>
              <a:t> RAN1 further </a:t>
            </a:r>
            <a:r>
              <a:rPr lang="en-US" dirty="0" smtClean="0"/>
              <a:t>suggested that 802.11 be redefined to also use an ED of -72dBm in the future ...</a:t>
            </a: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 rather than the currently defined ED of -62dBm (and PD of -82dBm)</a:t>
            </a:r>
          </a:p>
          <a:p>
            <a:pPr lvl="1"/>
            <a:r>
              <a:rPr lang="en-US" dirty="0" smtClean="0"/>
              <a:t>Such a change would mean that 802.11 would defer to LAA (and 802.11) at the same ED threshold that LAA currently defers to 802.11</a:t>
            </a:r>
          </a:p>
          <a:p>
            <a:pPr lvl="1"/>
            <a:endParaRPr 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
        <p:nvSpPr>
          <p:cNvPr id="6" name="Rectangle 5"/>
          <p:cNvSpPr/>
          <p:nvPr/>
        </p:nvSpPr>
        <p:spPr bwMode="auto">
          <a:xfrm>
            <a:off x="1219200" y="2895600"/>
            <a:ext cx="6629400" cy="19812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180000" tIns="45720" rIns="180000" bIns="45720" numCol="1" rtlCol="0" anchor="ctr" anchorCtr="0" compatLnSpc="1">
            <a:prstTxWarp prst="textNoShape">
              <a:avLst/>
            </a:prstTxWarp>
          </a:bodyPr>
          <a:lstStyle/>
          <a:p>
            <a:pPr>
              <a:spcBef>
                <a:spcPts val="800"/>
              </a:spcBef>
            </a:pPr>
            <a:r>
              <a:rPr lang="en-GB" sz="1600" i="1" dirty="0">
                <a:latin typeface="+mj-lt"/>
              </a:rPr>
              <a:t>RAN1 respectfully requests future IEEE 802.11 technologies to align the energy detection threshold used with other technologies operating in the same unlicensed band, e.g., -72 </a:t>
            </a:r>
            <a:r>
              <a:rPr lang="en-GB" sz="1600" i="1" dirty="0" err="1">
                <a:latin typeface="+mj-lt"/>
              </a:rPr>
              <a:t>dBm</a:t>
            </a:r>
            <a:r>
              <a:rPr lang="en-GB" sz="1600" i="1" dirty="0">
                <a:latin typeface="+mj-lt"/>
              </a:rPr>
              <a:t>.</a:t>
            </a:r>
          </a:p>
          <a:p>
            <a:pPr>
              <a:spcBef>
                <a:spcPts val="800"/>
              </a:spcBef>
            </a:pPr>
            <a:r>
              <a:rPr lang="en-GB" sz="1600" i="1" dirty="0">
                <a:latin typeface="+mj-lt"/>
              </a:rPr>
              <a:t>An energy detection threshold of -72 </a:t>
            </a:r>
            <a:r>
              <a:rPr lang="en-GB" sz="1600" i="1" dirty="0" err="1">
                <a:latin typeface="+mj-lt"/>
              </a:rPr>
              <a:t>dBm</a:t>
            </a:r>
            <a:r>
              <a:rPr lang="en-GB" sz="1600" i="1" dirty="0">
                <a:latin typeface="+mj-lt"/>
              </a:rPr>
              <a:t> has been chosen by 3GPP for Rel-13 LAA also with an interest in aligning with other technologies in the future.</a:t>
            </a:r>
            <a:endParaRPr lang="en-AU" sz="1600" i="1" dirty="0">
              <a:latin typeface="+mj-lt"/>
            </a:endParaRPr>
          </a:p>
        </p:txBody>
      </p:sp>
      <p:sp>
        <p:nvSpPr>
          <p:cNvPr id="7" name="Rectangle 6"/>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268118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have not yet responded to 3GPP RAN1’s request for 802.11 to use ED threshold of -72dBm</a:t>
            </a:r>
            <a:endParaRPr lang="en-AU" dirty="0"/>
          </a:p>
        </p:txBody>
      </p:sp>
      <p:sp>
        <p:nvSpPr>
          <p:cNvPr id="3" name="Content Placeholder 2"/>
          <p:cNvSpPr>
            <a:spLocks noGrp="1"/>
          </p:cNvSpPr>
          <p:nvPr>
            <p:ph idx="1"/>
          </p:nvPr>
        </p:nvSpPr>
        <p:spPr/>
        <p:txBody>
          <a:bodyPr/>
          <a:lstStyle/>
          <a:p>
            <a:pPr lvl="1"/>
            <a:r>
              <a:rPr lang="en-AU" dirty="0" smtClean="0"/>
              <a:t>In July 2016, IEEE 802.19 WG focused on responding to 3GPP RAN1’s responses on the twelve open issues in IEEE 802’s March 2016 liaison </a:t>
            </a:r>
          </a:p>
          <a:p>
            <a:pPr lvl="2"/>
            <a:r>
              <a:rPr lang="en-AU" dirty="0" smtClean="0"/>
              <a:t>It did not respond to 3GPP RAN1’s request for ED = -72dBm</a:t>
            </a:r>
          </a:p>
          <a:p>
            <a:pPr lvl="1"/>
            <a:r>
              <a:rPr lang="en-AU" dirty="0" smtClean="0"/>
              <a:t>In Sept 2016, a </a:t>
            </a:r>
            <a:r>
              <a:rPr lang="en-AU" i="1" dirty="0" smtClean="0"/>
              <a:t>thought piece</a:t>
            </a:r>
            <a:r>
              <a:rPr lang="en-AU" dirty="0" smtClean="0"/>
              <a:t> was presented to IEEE 802.19 WG that discussed some possible responses to 3GPP RAN1’s request</a:t>
            </a:r>
          </a:p>
          <a:p>
            <a:pPr lvl="2"/>
            <a:r>
              <a:rPr lang="en-AU" dirty="0" smtClean="0"/>
              <a:t>See </a:t>
            </a:r>
            <a:r>
              <a:rPr lang="en-AU" dirty="0" smtClean="0">
                <a:hlinkClick r:id="rId2"/>
              </a:rPr>
              <a:t>19-16-0110-00</a:t>
            </a:r>
            <a:r>
              <a:rPr lang="en-AU" dirty="0" smtClean="0"/>
              <a:t> (by Andrew Myles, the author of this summary)</a:t>
            </a:r>
          </a:p>
          <a:p>
            <a:pPr lvl="1"/>
            <a:r>
              <a:rPr lang="en-AU" dirty="0" smtClean="0"/>
              <a:t>After discussion in the IEEE 802.19 WG, there was consensus that the request really needs to be considered by IEEE 802.11 WG</a:t>
            </a:r>
          </a:p>
          <a:p>
            <a:pPr lvl="2"/>
            <a:r>
              <a:rPr lang="en-AU" dirty="0" smtClean="0"/>
              <a:t>It is probably of particular interest to IEEE 802.11 </a:t>
            </a:r>
            <a:r>
              <a:rPr lang="en-AU" dirty="0" err="1" smtClean="0"/>
              <a:t>TGax</a:t>
            </a:r>
            <a:r>
              <a:rPr lang="en-AU" dirty="0" smtClean="0"/>
              <a:t> from a technical perspective</a:t>
            </a:r>
          </a:p>
          <a:p>
            <a:pPr lvl="1"/>
            <a:r>
              <a:rPr lang="en-AU" dirty="0" smtClean="0"/>
              <a:t>A timely response probably requires IEEE 802 to develop a response out of the Nov 2016 plenary</a:t>
            </a:r>
          </a:p>
          <a:p>
            <a:pPr lvl="2"/>
            <a:r>
              <a:rPr lang="en-AU" dirty="0" smtClean="0"/>
              <a:t>Although it was suggested by an 802.19 participant that IEEE 802 could simply ignore the request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47051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many related issues that need to be addressed before responding to 3GPP RAN1 </a:t>
            </a:r>
            <a:endParaRPr lang="en-AU" dirty="0"/>
          </a:p>
        </p:txBody>
      </p:sp>
      <p:sp>
        <p:nvSpPr>
          <p:cNvPr id="3" name="Content Placeholder 2"/>
          <p:cNvSpPr>
            <a:spLocks noGrp="1"/>
          </p:cNvSpPr>
          <p:nvPr>
            <p:ph idx="1"/>
          </p:nvPr>
        </p:nvSpPr>
        <p:spPr/>
        <p:txBody>
          <a:bodyPr/>
          <a:lstStyle/>
          <a:p>
            <a:r>
              <a:rPr lang="en-AU" dirty="0" smtClean="0"/>
              <a:t>Some potential related (mostly technical) issues</a:t>
            </a:r>
          </a:p>
          <a:p>
            <a:pPr lvl="1"/>
            <a:r>
              <a:rPr lang="en-AU" dirty="0" smtClean="0"/>
              <a:t>What is the effect of ED = -72dBm on billions of legacy devices?</a:t>
            </a:r>
          </a:p>
          <a:p>
            <a:pPr lvl="1"/>
            <a:r>
              <a:rPr lang="en-AU" dirty="0" smtClean="0"/>
              <a:t>Does an ED = -72 </a:t>
            </a:r>
            <a:r>
              <a:rPr lang="en-AU" dirty="0" err="1" smtClean="0"/>
              <a:t>dBm</a:t>
            </a:r>
            <a:r>
              <a:rPr lang="en-AU" dirty="0" smtClean="0"/>
              <a:t> make sense when 802.11ax is focusing on improved frequency reuse?</a:t>
            </a:r>
          </a:p>
          <a:p>
            <a:pPr lvl="1"/>
            <a:r>
              <a:rPr lang="en-AU" dirty="0" smtClean="0"/>
              <a:t>Should IEEE 802 continue recommending that LAA should be more sensitive to 802.11 transmissions?</a:t>
            </a:r>
          </a:p>
          <a:p>
            <a:pPr lvl="1"/>
            <a:r>
              <a:rPr lang="en-AU" dirty="0" smtClean="0"/>
              <a:t>Should IEEE 802 recommend that LAA adopt 802.11 ED/PD levels?</a:t>
            </a:r>
          </a:p>
          <a:p>
            <a:pPr lvl="1"/>
            <a:r>
              <a:rPr lang="en-AU" dirty="0" smtClean="0"/>
              <a:t>Should IEEE 802 recommend that LAA use 802.11 preambles (or CTS-to-self wrappers) to make it easier for 802.11 to detect LAA? </a:t>
            </a:r>
          </a:p>
          <a:p>
            <a:pPr lvl="1"/>
            <a:r>
              <a:rPr lang="en-AU" dirty="0" smtClean="0"/>
              <a:t>How should IEEE 802 deal with related proposals in ETSI BRAN that the next revision of EN 301 893 specify an ED = -72dBm? </a:t>
            </a:r>
          </a:p>
          <a:p>
            <a:pPr lvl="1"/>
            <a:r>
              <a:rPr lang="en-AU" dirty="0" smtClean="0"/>
              <a:t>…</a:t>
            </a:r>
          </a:p>
          <a:p>
            <a:pPr lvl="1"/>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257183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How should IEEE 802.11 WG consider the issues related to 3GPP RAN1’s request for a new 802.11 ED?</a:t>
            </a:r>
            <a:endParaRPr lang="en-AU" dirty="0"/>
          </a:p>
        </p:txBody>
      </p:sp>
      <p:sp>
        <p:nvSpPr>
          <p:cNvPr id="3" name="Content Placeholder 2"/>
          <p:cNvSpPr>
            <a:spLocks noGrp="1"/>
          </p:cNvSpPr>
          <p:nvPr>
            <p:ph idx="1"/>
          </p:nvPr>
        </p:nvSpPr>
        <p:spPr/>
        <p:txBody>
          <a:bodyPr/>
          <a:lstStyle/>
          <a:p>
            <a:r>
              <a:rPr lang="en-AU" dirty="0" smtClean="0"/>
              <a:t>Some options for IEEE 802.11 WG action (out of Nov plenary?)</a:t>
            </a:r>
          </a:p>
          <a:p>
            <a:pPr lvl="1"/>
            <a:r>
              <a:rPr lang="en-AU" dirty="0" smtClean="0"/>
              <a:t>Do nothing - </a:t>
            </a:r>
            <a:r>
              <a:rPr lang="en-AU" dirty="0" smtClean="0">
                <a:solidFill>
                  <a:srgbClr val="FF0000"/>
                </a:solidFill>
              </a:rPr>
              <a:t>few</a:t>
            </a:r>
          </a:p>
          <a:p>
            <a:pPr lvl="1"/>
            <a:r>
              <a:rPr lang="en-AU" dirty="0" smtClean="0"/>
              <a:t>Leave it to IEEE 802.19 WG - </a:t>
            </a:r>
            <a:r>
              <a:rPr lang="en-AU" dirty="0" smtClean="0">
                <a:solidFill>
                  <a:srgbClr val="FF0000"/>
                </a:solidFill>
              </a:rPr>
              <a:t>none</a:t>
            </a:r>
          </a:p>
          <a:p>
            <a:pPr lvl="1"/>
            <a:r>
              <a:rPr lang="en-AU" dirty="0" smtClean="0"/>
              <a:t>Ask IEEE 802.11 </a:t>
            </a:r>
            <a:r>
              <a:rPr lang="en-AU" dirty="0" err="1" smtClean="0"/>
              <a:t>TGax</a:t>
            </a:r>
            <a:r>
              <a:rPr lang="en-AU" dirty="0" smtClean="0"/>
              <a:t> to consider the request - </a:t>
            </a:r>
            <a:r>
              <a:rPr lang="en-AU" dirty="0" smtClean="0">
                <a:solidFill>
                  <a:srgbClr val="FF0000"/>
                </a:solidFill>
              </a:rPr>
              <a:t>some</a:t>
            </a:r>
          </a:p>
          <a:p>
            <a:pPr lvl="2"/>
            <a:r>
              <a:rPr lang="en-AU" dirty="0" smtClean="0"/>
              <a:t>And associated issues</a:t>
            </a:r>
          </a:p>
          <a:p>
            <a:pPr lvl="1"/>
            <a:r>
              <a:rPr lang="en-AU" dirty="0" smtClean="0"/>
              <a:t>Establish an </a:t>
            </a:r>
            <a:r>
              <a:rPr lang="en-AU" dirty="0"/>
              <a:t>IEEE 802.11 </a:t>
            </a:r>
            <a:r>
              <a:rPr lang="en-AU" dirty="0" smtClean="0"/>
              <a:t>WG ad hoc to consider the request - </a:t>
            </a:r>
            <a:r>
              <a:rPr lang="en-AU" dirty="0" smtClean="0">
                <a:solidFill>
                  <a:srgbClr val="FF0000"/>
                </a:solidFill>
              </a:rPr>
              <a:t>many</a:t>
            </a:r>
          </a:p>
          <a:p>
            <a:pPr lvl="2"/>
            <a:r>
              <a:rPr lang="en-AU" dirty="0"/>
              <a:t>And associated issues</a:t>
            </a:r>
          </a:p>
          <a:p>
            <a:pPr lvl="1"/>
            <a:r>
              <a:rPr lang="en-AU" dirty="0" smtClean="0"/>
              <a:t>… others?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
        <p:nvSpPr>
          <p:cNvPr id="7" name="Rectangle 6"/>
          <p:cNvSpPr/>
          <p:nvPr/>
        </p:nvSpPr>
        <p:spPr bwMode="auto">
          <a:xfrm>
            <a:off x="5181600" y="2286000"/>
            <a:ext cx="38100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Votes for</a:t>
            </a:r>
            <a:r>
              <a:rPr kumimoji="0" lang="en-AU" sz="1800" b="0" i="0" u="none" strike="noStrike" cap="none" normalizeH="0" dirty="0" smtClean="0">
                <a:ln>
                  <a:noFill/>
                </a:ln>
                <a:solidFill>
                  <a:srgbClr val="FF0000"/>
                </a:solidFill>
                <a:effectLst/>
                <a:latin typeface="+mj-lt"/>
              </a:rPr>
              <a:t> different option during straw poll during Wednesday plenary in Warsaw (from memory)</a:t>
            </a:r>
            <a:endParaRPr kumimoji="0" lang="en-AU" sz="1800" b="0" i="0" u="none" strike="noStrike" cap="none" normalizeH="0" baseline="0" dirty="0" smtClean="0">
              <a:ln>
                <a:noFill/>
              </a:ln>
              <a:solidFill>
                <a:srgbClr val="FF0000"/>
              </a:solidFill>
              <a:effectLst/>
              <a:latin typeface="+mj-lt"/>
            </a:endParaRPr>
          </a:p>
        </p:txBody>
      </p:sp>
      <p:cxnSp>
        <p:nvCxnSpPr>
          <p:cNvPr id="9" name="Straight Arrow Connector 8"/>
          <p:cNvCxnSpPr/>
          <p:nvPr/>
        </p:nvCxnSpPr>
        <p:spPr bwMode="auto">
          <a:xfrm flipH="1">
            <a:off x="2743200" y="2590800"/>
            <a:ext cx="2438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0" name="Straight Arrow Connector 9"/>
          <p:cNvCxnSpPr/>
          <p:nvPr/>
        </p:nvCxnSpPr>
        <p:spPr bwMode="auto">
          <a:xfrm flipH="1">
            <a:off x="4648200" y="2971800"/>
            <a:ext cx="533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flipH="1">
            <a:off x="6564086" y="3189514"/>
            <a:ext cx="11430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6" name="Straight Arrow Connector 15"/>
          <p:cNvCxnSpPr/>
          <p:nvPr/>
        </p:nvCxnSpPr>
        <p:spPr bwMode="auto">
          <a:xfrm>
            <a:off x="7467600" y="3189514"/>
            <a:ext cx="0" cy="772886"/>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1173678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was noted at the 1</a:t>
            </a:r>
            <a:r>
              <a:rPr lang="en-AU" baseline="30000" dirty="0" smtClean="0"/>
              <a:t>st</a:t>
            </a:r>
            <a:r>
              <a:rPr lang="en-AU" dirty="0" smtClean="0"/>
              <a:t> teleconference that EN 301 893 is another reason to consider the ED question</a:t>
            </a:r>
            <a:endParaRPr lang="en-AU" dirty="0"/>
          </a:p>
        </p:txBody>
      </p:sp>
      <p:sp>
        <p:nvSpPr>
          <p:cNvPr id="3" name="Content Placeholder 2"/>
          <p:cNvSpPr>
            <a:spLocks noGrp="1"/>
          </p:cNvSpPr>
          <p:nvPr>
            <p:ph idx="1"/>
          </p:nvPr>
        </p:nvSpPr>
        <p:spPr/>
        <p:txBody>
          <a:bodyPr/>
          <a:lstStyle/>
          <a:p>
            <a:pPr lvl="1"/>
            <a:r>
              <a:rPr lang="en-AU" dirty="0" smtClean="0"/>
              <a:t>The next version of EN 301 893 is likely to require an ED of -72dBm, but has an exception to allow ED of -62dBm for IEEE 802.11ac</a:t>
            </a:r>
          </a:p>
          <a:p>
            <a:pPr lvl="2"/>
            <a:r>
              <a:rPr lang="en-AU" dirty="0" smtClean="0"/>
              <a:t>EN 301 893 documents requirements for </a:t>
            </a:r>
            <a:r>
              <a:rPr lang="en-AU" dirty="0"/>
              <a:t>Europe and other parts of the </a:t>
            </a:r>
            <a:r>
              <a:rPr lang="en-AU" dirty="0" smtClean="0"/>
              <a:t>world</a:t>
            </a:r>
          </a:p>
          <a:p>
            <a:pPr lvl="1"/>
            <a:r>
              <a:rPr lang="en-AU" dirty="0" smtClean="0"/>
              <a:t>The following version </a:t>
            </a:r>
            <a:r>
              <a:rPr lang="en-AU" dirty="0"/>
              <a:t>of EN 301 893 </a:t>
            </a:r>
            <a:r>
              <a:rPr lang="en-AU" dirty="0" smtClean="0"/>
              <a:t>may require an ED of </a:t>
            </a:r>
            <a:r>
              <a:rPr lang="en-AU" dirty="0"/>
              <a:t>-</a:t>
            </a:r>
            <a:r>
              <a:rPr lang="en-AU" dirty="0" smtClean="0"/>
              <a:t>72dBm, with no exception for any version if IEEE 802.11ax</a:t>
            </a:r>
          </a:p>
          <a:p>
            <a:pPr lvl="2"/>
            <a:r>
              <a:rPr lang="en-AU" dirty="0" smtClean="0"/>
              <a:t>This is subject to an evaluation at the time</a:t>
            </a:r>
          </a:p>
          <a:p>
            <a:pPr lvl="2"/>
            <a:r>
              <a:rPr lang="en-AU" dirty="0" smtClean="0"/>
              <a:t>The blanket rule is in the interests of “technology neutrality”</a:t>
            </a:r>
          </a:p>
          <a:p>
            <a:pPr lvl="1"/>
            <a:r>
              <a:rPr lang="en-AU" dirty="0" smtClean="0"/>
              <a:t>This suggests it might be a good idea to evaluate the pro’s and con’s of an ED of -72dBm now</a:t>
            </a:r>
          </a:p>
          <a:p>
            <a:pPr lvl="2"/>
            <a:r>
              <a:rPr lang="en-AU" dirty="0" smtClean="0"/>
              <a:t>It will inform development efforts for IEEE 802.1ax in general  but particularly in the context of frequency reuse</a:t>
            </a:r>
          </a:p>
          <a:p>
            <a:pPr lvl="2"/>
            <a:r>
              <a:rPr lang="en-AU" dirty="0" smtClean="0"/>
              <a:t>It will </a:t>
            </a:r>
            <a:r>
              <a:rPr lang="en-AU" dirty="0"/>
              <a:t>inform </a:t>
            </a:r>
            <a:r>
              <a:rPr lang="en-AU" dirty="0" smtClean="0"/>
              <a:t>the ETSI BRAN evaluation of the next EN 301 893 revision</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11-16-1307-06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72152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2016, the IEEE 802.11 PDED ad hoc responded to 3GPP RAN1’s request related to ED</a:t>
            </a:r>
            <a:endParaRPr lang="en-AU" dirty="0"/>
          </a:p>
        </p:txBody>
      </p:sp>
      <p:sp>
        <p:nvSpPr>
          <p:cNvPr id="3" name="Content Placeholder 2"/>
          <p:cNvSpPr>
            <a:spLocks noGrp="1"/>
          </p:cNvSpPr>
          <p:nvPr>
            <p:ph sz="half" idx="1"/>
          </p:nvPr>
        </p:nvSpPr>
        <p:spPr/>
        <p:txBody>
          <a:bodyPr/>
          <a:lstStyle/>
          <a:p>
            <a:pPr lvl="1"/>
            <a:r>
              <a:rPr lang="en-AU" dirty="0" smtClean="0"/>
              <a:t>The June 2016 </a:t>
            </a:r>
            <a:r>
              <a:rPr lang="en-AU" dirty="0" smtClean="0">
                <a:hlinkClick r:id="rId2"/>
              </a:rPr>
              <a:t>request </a:t>
            </a:r>
            <a:r>
              <a:rPr lang="en-AU" dirty="0" smtClean="0"/>
              <a:t>from 3GPP RAN1 asked that the ED for IEEE 802.11ax be changed to -72dBm, in alignment with LAA</a:t>
            </a:r>
          </a:p>
          <a:p>
            <a:pPr lvl="2"/>
            <a:r>
              <a:rPr lang="en-GB" i="1" dirty="0" smtClean="0"/>
              <a:t>RAN1 respectfully requests future IEEE 802.11 technologies to align the energy detection threshold used with other technologies operating in the same unlicensed band, e.g., -72 </a:t>
            </a:r>
            <a:r>
              <a:rPr lang="en-GB" i="1" dirty="0" err="1" smtClean="0"/>
              <a:t>dBm</a:t>
            </a:r>
            <a:endParaRPr lang="en-GB" i="1" dirty="0" smtClean="0"/>
          </a:p>
          <a:p>
            <a:pPr lvl="2"/>
            <a:r>
              <a:rPr lang="en-GB" i="1" dirty="0" smtClean="0"/>
              <a:t>An energy detection threshold of -72 </a:t>
            </a:r>
            <a:r>
              <a:rPr lang="en-GB" i="1" dirty="0" err="1" smtClean="0"/>
              <a:t>dBm</a:t>
            </a:r>
            <a:r>
              <a:rPr lang="en-GB" i="1" dirty="0" smtClean="0"/>
              <a:t> has been chosen by 3GPP for Rel-13 LAA also with an interest in aligning with other technologies in the future</a:t>
            </a:r>
            <a:endParaRPr lang="en-AU" i="1" dirty="0" smtClean="0"/>
          </a:p>
          <a:p>
            <a:pPr lvl="2"/>
            <a:endParaRPr lang="en-AU" dirty="0" smtClean="0"/>
          </a:p>
        </p:txBody>
      </p:sp>
      <p:sp>
        <p:nvSpPr>
          <p:cNvPr id="6" name="Content Placeholder 5"/>
          <p:cNvSpPr>
            <a:spLocks noGrp="1"/>
          </p:cNvSpPr>
          <p:nvPr>
            <p:ph sz="half" idx="2"/>
          </p:nvPr>
        </p:nvSpPr>
        <p:spPr/>
        <p:txBody>
          <a:bodyPr/>
          <a:lstStyle/>
          <a:p>
            <a:pPr lvl="1"/>
            <a:r>
              <a:rPr lang="en-AU" dirty="0" smtClean="0"/>
              <a:t>In Nov 2016, the IEEE 802.11 PDED ad hoc finally rejected this request &amp; </a:t>
            </a:r>
            <a:r>
              <a:rPr lang="en-AU" dirty="0" smtClean="0">
                <a:hlinkClick r:id="rId3"/>
              </a:rPr>
              <a:t>informed</a:t>
            </a:r>
            <a:r>
              <a:rPr lang="en-AU" dirty="0" smtClean="0"/>
              <a:t> 3GPP RAN1</a:t>
            </a:r>
          </a:p>
          <a:p>
            <a:pPr lvl="2"/>
            <a:r>
              <a:rPr lang="en-AU" i="1" dirty="0" smtClean="0"/>
              <a:t>IEEE 802 LMSC thanks RAN1 for its LS. IEEE 802 LMSC would like to inform RAN1 that, based on the above discussion, IEEE 802 LMSC considers there would be significant system harm in modifying the ED threshold used by 802.11ax devices in 5 GHz band when operating at higher transmit power (&gt;+13 </a:t>
            </a:r>
            <a:r>
              <a:rPr lang="en-AU" i="1" dirty="0" err="1" smtClean="0"/>
              <a:t>dBm</a:t>
            </a:r>
            <a:r>
              <a:rPr lang="en-AU" i="1" dirty="0" smtClean="0"/>
              <a:t>), and therefore the ED threshold defined for HE PHY in the 11ax amendment remains the same as that of deployed generations (</a:t>
            </a:r>
            <a:r>
              <a:rPr lang="en-AU" i="1" dirty="0" err="1" smtClean="0"/>
              <a:t>i.e</a:t>
            </a:r>
            <a:r>
              <a:rPr lang="en-AU" i="1" dirty="0" smtClean="0"/>
              <a:t> -62 </a:t>
            </a:r>
            <a:r>
              <a:rPr lang="en-AU" i="1" dirty="0" err="1" smtClean="0"/>
              <a:t>dBm</a:t>
            </a:r>
            <a:r>
              <a:rPr lang="en-AU"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val="4241250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In Nov 2016, </a:t>
            </a:r>
            <a:r>
              <a:rPr lang="en-AU" dirty="0"/>
              <a:t>the IEEE 802.11 PDED ad hoc </a:t>
            </a:r>
            <a:r>
              <a:rPr lang="en-AU" dirty="0" smtClean="0"/>
              <a:t>also determined there was a need for ongoing work</a:t>
            </a:r>
            <a:endParaRPr lang="en-AU" dirty="0"/>
          </a:p>
        </p:txBody>
      </p:sp>
      <p:sp>
        <p:nvSpPr>
          <p:cNvPr id="6" name="Content Placeholder 5"/>
          <p:cNvSpPr>
            <a:spLocks noGrp="1"/>
          </p:cNvSpPr>
          <p:nvPr>
            <p:ph idx="1"/>
          </p:nvPr>
        </p:nvSpPr>
        <p:spPr/>
        <p:txBody>
          <a:bodyPr/>
          <a:lstStyle/>
          <a:p>
            <a:pPr lvl="1"/>
            <a:r>
              <a:rPr lang="en-AU" dirty="0" smtClean="0"/>
              <a:t>In Nov 2016, it was agreed </a:t>
            </a:r>
            <a:r>
              <a:rPr lang="en-AU" dirty="0"/>
              <a:t>to continue IEEE 802.11 PDED ad hoc in short </a:t>
            </a:r>
            <a:r>
              <a:rPr lang="en-AU" dirty="0" smtClean="0"/>
              <a:t>term</a:t>
            </a:r>
          </a:p>
          <a:p>
            <a:pPr lvl="1"/>
            <a:r>
              <a:rPr lang="en-AU" dirty="0" smtClean="0"/>
              <a:t>The agreed goals of the ongoing work were:</a:t>
            </a:r>
            <a:endParaRPr lang="en-AU" dirty="0"/>
          </a:p>
          <a:p>
            <a:pPr lvl="2"/>
            <a:r>
              <a:rPr lang="en-AU" dirty="0"/>
              <a:t>Address any reply 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The IEEE 802.11 WG Chair agreed to authorise the continuation of the ad hoc until we started cancelling too many sessions</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551818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656504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a:t>
            </a:r>
            <a:r>
              <a:rPr lang="en-AU" dirty="0" smtClean="0"/>
              <a:t>second F2F </a:t>
            </a:r>
            <a:r>
              <a:rPr lang="en-AU" dirty="0" smtClean="0"/>
              <a:t>meeting of the IEEE 802.11 PDED Ad Hoc</a:t>
            </a:r>
            <a:endParaRPr lang="en-AU"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IEEE 802.11 PDED Ad Hoc was formed in September 2016 at the Warsaw interim meeting</a:t>
            </a:r>
          </a:p>
          <a:p>
            <a:pPr lvl="2"/>
            <a:r>
              <a:rPr lang="en-AU" dirty="0" smtClean="0"/>
              <a:t>Andrew Myles was appointed as Chair</a:t>
            </a:r>
          </a:p>
          <a:p>
            <a:pPr lvl="1"/>
            <a:r>
              <a:rPr lang="en-AU" dirty="0" smtClean="0"/>
              <a:t>We may be meeting twice this week</a:t>
            </a:r>
          </a:p>
          <a:p>
            <a:pPr lvl="2"/>
            <a:r>
              <a:rPr lang="en-AU" dirty="0" smtClean="0"/>
              <a:t>Tuesday AM2</a:t>
            </a:r>
          </a:p>
          <a:p>
            <a:pPr lvl="2"/>
            <a:r>
              <a:rPr lang="en-AU" dirty="0" smtClean="0"/>
              <a:t>Wednesday PM2 </a:t>
            </a:r>
            <a:r>
              <a:rPr lang="en-AU" dirty="0" smtClean="0"/>
              <a:t>(may be cancelled if complete work on Tuesday)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a:t>
            </a:r>
            <a:r>
              <a:rPr lang="en-AU" dirty="0"/>
              <a:t>t</a:t>
            </a:r>
            <a:r>
              <a:rPr lang="en-AU" dirty="0" smtClean="0"/>
              <a:t>hat the IEEE 802.11 PDED ad hoc consider three main tasks this week</a:t>
            </a:r>
            <a:endParaRPr lang="en-AU" dirty="0"/>
          </a:p>
        </p:txBody>
      </p:sp>
      <p:sp>
        <p:nvSpPr>
          <p:cNvPr id="3" name="Content Placeholder 2"/>
          <p:cNvSpPr>
            <a:spLocks noGrp="1"/>
          </p:cNvSpPr>
          <p:nvPr>
            <p:ph idx="1"/>
          </p:nvPr>
        </p:nvSpPr>
        <p:spPr/>
        <p:txBody>
          <a:bodyPr/>
          <a:lstStyle/>
          <a:p>
            <a:r>
              <a:rPr lang="en-AU" dirty="0" smtClean="0"/>
              <a:t>Proposed tasks</a:t>
            </a:r>
          </a:p>
          <a:p>
            <a:pPr lvl="1"/>
            <a:r>
              <a:rPr lang="en-AU" dirty="0" smtClean="0"/>
              <a:t>Consider most recent liaison </a:t>
            </a:r>
            <a:r>
              <a:rPr lang="en-AU" dirty="0"/>
              <a:t>response from 3GPP RAN1</a:t>
            </a:r>
          </a:p>
          <a:p>
            <a:pPr lvl="1"/>
            <a:r>
              <a:rPr lang="en-AU" dirty="0"/>
              <a:t>Consider further data (based on simulation and testing?) for future LS’s </a:t>
            </a:r>
          </a:p>
          <a:p>
            <a:pPr lvl="1"/>
            <a:r>
              <a:rPr lang="en-AU" dirty="0"/>
              <a:t>Address the question of ED threshold in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130833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solidFill>
                  <a:srgbClr val="FF0000"/>
                </a:solidFill>
              </a:rPr>
              <a:t>Consider most recent liaison response from 3GPP RAN1</a:t>
            </a:r>
            <a:br>
              <a:rPr lang="en-AU" dirty="0">
                <a:solidFill>
                  <a:srgbClr val="FF0000"/>
                </a:solidFill>
              </a:rPr>
            </a:br>
            <a:endParaRPr lang="en-AU" dirty="0">
              <a:solidFill>
                <a:srgbClr val="FF0000"/>
              </a:solidFill>
            </a:endParaRPr>
          </a:p>
        </p:txBody>
      </p:sp>
      <p:sp>
        <p:nvSpPr>
          <p:cNvPr id="3" name="Content Placeholder 2"/>
          <p:cNvSpPr>
            <a:spLocks noGrp="1"/>
          </p:cNvSpPr>
          <p:nvPr>
            <p:ph idx="1"/>
          </p:nvPr>
        </p:nvSpPr>
        <p:spPr/>
        <p:txBody>
          <a:bodyPr/>
          <a:lstStyle/>
          <a:p>
            <a:r>
              <a:rPr lang="en-AU" dirty="0" smtClean="0">
                <a:solidFill>
                  <a:srgbClr val="FF0000"/>
                </a:solidFill>
              </a:rPr>
              <a:t>Summary </a:t>
            </a:r>
            <a:r>
              <a:rPr lang="en-AU" dirty="0" err="1"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18516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are continuing the “liaison ping pong” in relation to the ED issue</a:t>
            </a:r>
            <a:endParaRPr lang="en-AU" dirty="0"/>
          </a:p>
        </p:txBody>
      </p:sp>
      <p:sp>
        <p:nvSpPr>
          <p:cNvPr id="3" name="Content Placeholder 2"/>
          <p:cNvSpPr>
            <a:spLocks noGrp="1"/>
          </p:cNvSpPr>
          <p:nvPr>
            <p:ph idx="1"/>
          </p:nvPr>
        </p:nvSpPr>
        <p:spPr/>
        <p:txBody>
          <a:bodyPr/>
          <a:lstStyle/>
          <a:p>
            <a:pPr lvl="1"/>
            <a:r>
              <a:rPr lang="en-AU" dirty="0" smtClean="0"/>
              <a:t>3GPP RAN1 </a:t>
            </a:r>
            <a:r>
              <a:rPr lang="en-AU" dirty="0" smtClean="0">
                <a:hlinkClick r:id="rId2"/>
              </a:rPr>
              <a:t>responded</a:t>
            </a:r>
            <a:r>
              <a:rPr lang="en-AU" dirty="0" smtClean="0"/>
              <a:t> in late Nov 2016 to IEEE 802.11 PDED ad </a:t>
            </a:r>
            <a:r>
              <a:rPr lang="en-AU" dirty="0" err="1" smtClean="0"/>
              <a:t>hoc’s</a:t>
            </a:r>
            <a:r>
              <a:rPr lang="en-AU" dirty="0" smtClean="0"/>
              <a:t> </a:t>
            </a:r>
            <a:r>
              <a:rPr lang="en-AU" dirty="0" smtClean="0">
                <a:hlinkClick r:id="rId3"/>
              </a:rPr>
              <a:t>rejection</a:t>
            </a:r>
            <a:r>
              <a:rPr lang="en-AU" dirty="0" smtClean="0"/>
              <a:t> of 3GPP RAN1’s </a:t>
            </a:r>
            <a:r>
              <a:rPr lang="en-AU" dirty="0">
                <a:hlinkClick r:id="rId4"/>
              </a:rPr>
              <a:t>request </a:t>
            </a:r>
            <a:r>
              <a:rPr lang="en-AU" dirty="0" smtClean="0"/>
              <a:t> for 802.11ax to adopt an ED of -72, aligned with LAA</a:t>
            </a:r>
          </a:p>
          <a:p>
            <a:pPr lvl="1"/>
            <a:r>
              <a:rPr lang="en-AU" dirty="0" smtClean="0"/>
              <a:t>The3GPP RAN1 </a:t>
            </a:r>
            <a:r>
              <a:rPr lang="en-AU" dirty="0" smtClean="0">
                <a:hlinkClick r:id="rId2"/>
              </a:rPr>
              <a:t>response</a:t>
            </a:r>
            <a:r>
              <a:rPr lang="en-AU" dirty="0" smtClean="0"/>
              <a:t> was included in liaison that also responded to twelve other issues </a:t>
            </a:r>
            <a:r>
              <a:rPr lang="en-AU" dirty="0" smtClean="0">
                <a:hlinkClick r:id="rId5"/>
              </a:rPr>
              <a:t>liaised</a:t>
            </a:r>
            <a:r>
              <a:rPr lang="en-AU" dirty="0" smtClean="0"/>
              <a:t> </a:t>
            </a:r>
            <a:r>
              <a:rPr lang="en-AU" dirty="0"/>
              <a:t>by IEEE 802.19 WG </a:t>
            </a:r>
            <a:r>
              <a:rPr lang="en-AU" dirty="0" smtClean="0"/>
              <a:t>in July 2016</a:t>
            </a:r>
          </a:p>
          <a:p>
            <a:pPr lvl="1"/>
            <a:r>
              <a:rPr lang="en-AU" dirty="0" smtClean="0"/>
              <a:t>The responses to the twelve other issues will be considered by IEEE 802.19 WG, although the IEEE 802.11 PDED ad hoc may want to consider them as they relate to the ED issue</a:t>
            </a:r>
          </a:p>
          <a:p>
            <a:pPr lvl="2"/>
            <a:r>
              <a:rPr lang="en-AU" dirty="0" smtClean="0"/>
              <a:t>Issue 3 is probably most relevant to the ED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468026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last IEEE 802 liaison noted ED = -72 </a:t>
            </a:r>
            <a:r>
              <a:rPr lang="en-AU" dirty="0" err="1" smtClean="0"/>
              <a:t>dBm</a:t>
            </a:r>
            <a:r>
              <a:rPr lang="en-AU" dirty="0" smtClean="0"/>
              <a:t> was a bad idea and asked 3GPP RAN1 to consider PD</a:t>
            </a:r>
            <a:endParaRPr lang="en-AU" dirty="0"/>
          </a:p>
        </p:txBody>
      </p:sp>
      <p:sp>
        <p:nvSpPr>
          <p:cNvPr id="3" name="Content Placeholder 2"/>
          <p:cNvSpPr>
            <a:spLocks noGrp="1"/>
          </p:cNvSpPr>
          <p:nvPr>
            <p:ph idx="1"/>
          </p:nvPr>
        </p:nvSpPr>
        <p:spPr/>
        <p:txBody>
          <a:bodyPr/>
          <a:lstStyle/>
          <a:p>
            <a:pPr lvl="1"/>
            <a:r>
              <a:rPr lang="en-AU" dirty="0" smtClean="0"/>
              <a:t>The IEEE 802 liaison in November 2016 explained </a:t>
            </a:r>
            <a:r>
              <a:rPr lang="en-AU" dirty="0"/>
              <a:t>why the 3GPP RAN1 request that 802.11ax adopt ED = -72dBm does not make </a:t>
            </a:r>
            <a:r>
              <a:rPr lang="en-AU" dirty="0" smtClean="0"/>
              <a:t>sense</a:t>
            </a:r>
          </a:p>
          <a:p>
            <a:pPr lvl="1"/>
            <a:r>
              <a:rPr lang="en-AU" dirty="0"/>
              <a:t>In particular, the IEEE 802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smtClean="0"/>
              <a:t>The </a:t>
            </a:r>
            <a:r>
              <a:rPr lang="en-AU" dirty="0"/>
              <a:t>IEEE 802 liaison </a:t>
            </a:r>
            <a:r>
              <a:rPr lang="en-AU" dirty="0" smtClean="0"/>
              <a:t>concluded by requesting </a:t>
            </a:r>
            <a:r>
              <a:rPr lang="en-AU" dirty="0"/>
              <a:t>that </a:t>
            </a:r>
            <a:r>
              <a:rPr lang="en-AU" dirty="0" smtClean="0"/>
              <a:t>3GPP RAN1 </a:t>
            </a:r>
          </a:p>
          <a:p>
            <a:pPr lvl="2"/>
            <a:r>
              <a:rPr lang="en-AU" dirty="0" smtClean="0"/>
              <a:t>Consider </a:t>
            </a:r>
            <a:r>
              <a:rPr lang="en-AU" i="1" dirty="0" smtClean="0"/>
              <a:t>explicitly </a:t>
            </a:r>
            <a:r>
              <a:rPr lang="en-AU" i="1" dirty="0"/>
              <a:t>defining support for PD-based channel access in a future release of LAA </a:t>
            </a:r>
            <a:r>
              <a:rPr lang="en-AU" i="1" dirty="0" smtClean="0"/>
              <a:t>specification</a:t>
            </a:r>
          </a:p>
          <a:p>
            <a:pPr lvl="1"/>
            <a:r>
              <a:rPr lang="en-AU" dirty="0"/>
              <a:t>The IEEE 802 </a:t>
            </a:r>
            <a:r>
              <a:rPr lang="en-AU" dirty="0" smtClean="0"/>
              <a:t>liaison also asked 3GPP RAN1 to</a:t>
            </a:r>
          </a:p>
          <a:p>
            <a:pPr lvl="2"/>
            <a:r>
              <a:rPr lang="en-AU" dirty="0" smtClean="0"/>
              <a:t>Indicate </a:t>
            </a:r>
            <a:r>
              <a:rPr lang="en-AU" i="1" dirty="0" smtClean="0"/>
              <a:t>its interest in a continued dialog towards a future framework for efficient sharing of the 5 GHz band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996246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rejected IEEE 802’s request to consider use of PD in LAA in the future</a:t>
            </a:r>
            <a:endParaRPr lang="en-AU" dirty="0"/>
          </a:p>
        </p:txBody>
      </p:sp>
      <p:sp>
        <p:nvSpPr>
          <p:cNvPr id="3" name="Content Placeholder 2"/>
          <p:cNvSpPr>
            <a:spLocks noGrp="1"/>
          </p:cNvSpPr>
          <p:nvPr>
            <p:ph idx="1"/>
          </p:nvPr>
        </p:nvSpPr>
        <p:spPr/>
        <p:txBody>
          <a:bodyPr/>
          <a:lstStyle/>
          <a:p>
            <a:r>
              <a:rPr lang="en-GB" dirty="0"/>
              <a:t>3</a:t>
            </a:r>
            <a:r>
              <a:rPr lang="en-GB" dirty="0" smtClean="0"/>
              <a:t>GPP RAN1 response - reject</a:t>
            </a:r>
          </a:p>
          <a:p>
            <a:pPr lvl="1"/>
            <a:r>
              <a:rPr lang="en-GB" i="1" dirty="0" smtClean="0"/>
              <a:t>RAN1 </a:t>
            </a:r>
            <a:r>
              <a:rPr lang="en-GB" i="1" dirty="0"/>
              <a:t>notes that there was extensive discussion on the various coexistence mechanisms including IEEE 802.11 preamble transmission and preamble detection by LAA </a:t>
            </a:r>
            <a:r>
              <a:rPr lang="en-GB" i="1" dirty="0" err="1" smtClean="0"/>
              <a:t>eNBs</a:t>
            </a:r>
            <a:endParaRPr lang="en-GB" i="1" dirty="0" smtClean="0"/>
          </a:p>
          <a:p>
            <a:pPr lvl="1"/>
            <a:r>
              <a:rPr lang="en-GB" i="1" dirty="0" smtClean="0"/>
              <a:t>Considering </a:t>
            </a:r>
            <a:r>
              <a:rPr lang="en-GB" i="1" dirty="0"/>
              <a:t>all the pros and cons of the possible approaches, RAN1 had concluded at that time that adopting an ED threshold of -72dBm for a 23dBm transmitter was the best way forward to enable a technology neutral mechanism for coexistence in the 5GHz </a:t>
            </a:r>
            <a:r>
              <a:rPr lang="en-GB" i="1" dirty="0" smtClean="0"/>
              <a:t>band</a:t>
            </a:r>
          </a:p>
          <a:p>
            <a:pPr lvl="1"/>
            <a:r>
              <a:rPr lang="en-GB" i="1" dirty="0" smtClean="0"/>
              <a:t>After </a:t>
            </a:r>
            <a:r>
              <a:rPr lang="en-GB" i="1" dirty="0"/>
              <a:t>further discussion, energy detection was considered as a viable technology neutral solution which can ensure fair coexistence with IEEE 802.11 devices and there was no consensus to consider alternative mechanisms for spectrum sharing between IEEE 802 and 3GPP technologies at this </a:t>
            </a:r>
            <a:r>
              <a:rPr lang="en-GB" i="1" dirty="0" smtClean="0"/>
              <a:t>time</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045281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3GPP RAN1 </a:t>
            </a:r>
            <a:r>
              <a:rPr lang="en-AU" dirty="0" smtClean="0"/>
              <a:t>deferred a response to </a:t>
            </a:r>
            <a:r>
              <a:rPr lang="en-AU" dirty="0"/>
              <a:t>IEEE 802’s request </a:t>
            </a:r>
            <a:r>
              <a:rPr lang="en-AU" dirty="0" smtClean="0"/>
              <a:t>for further dialog about sharing</a:t>
            </a:r>
            <a:endParaRPr lang="en-AU" dirty="0"/>
          </a:p>
        </p:txBody>
      </p:sp>
      <p:sp>
        <p:nvSpPr>
          <p:cNvPr id="3" name="Content Placeholder 2"/>
          <p:cNvSpPr>
            <a:spLocks noGrp="1"/>
          </p:cNvSpPr>
          <p:nvPr>
            <p:ph idx="1"/>
          </p:nvPr>
        </p:nvSpPr>
        <p:spPr/>
        <p:txBody>
          <a:bodyPr/>
          <a:lstStyle/>
          <a:p>
            <a:r>
              <a:rPr lang="en-GB" dirty="0"/>
              <a:t>3GPP RAN1 </a:t>
            </a:r>
            <a:r>
              <a:rPr lang="en-GB" dirty="0" smtClean="0"/>
              <a:t>response</a:t>
            </a:r>
          </a:p>
          <a:p>
            <a:pPr lvl="1"/>
            <a:r>
              <a:rPr lang="en-GB" i="1" dirty="0"/>
              <a:t>While RAN1 welcomes communication and continued dialog with IEEE 802 on coexistence between technologies sharing the 5GHz band, RAN1 respectfully defers this question to RAN plenary for further consideration. </a:t>
            </a:r>
            <a:endParaRPr lang="en-AU" i="1" dirty="0"/>
          </a:p>
          <a:p>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770066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did not respond to any of the other material in the IEEE 802 liaison</a:t>
            </a:r>
            <a:endParaRPr lang="en-AU" dirty="0"/>
          </a:p>
        </p:txBody>
      </p:sp>
      <p:sp>
        <p:nvSpPr>
          <p:cNvPr id="3" name="Content Placeholder 2"/>
          <p:cNvSpPr>
            <a:spLocks noGrp="1"/>
          </p:cNvSpPr>
          <p:nvPr>
            <p:ph idx="1"/>
          </p:nvPr>
        </p:nvSpPr>
        <p:spPr/>
        <p:txBody>
          <a:bodyPr/>
          <a:lstStyle/>
          <a:p>
            <a:pPr lvl="1"/>
            <a:r>
              <a:rPr lang="en-AU" dirty="0" smtClean="0"/>
              <a:t>The IEEE </a:t>
            </a:r>
            <a:r>
              <a:rPr lang="en-AU" dirty="0"/>
              <a:t>802 liaison </a:t>
            </a:r>
            <a:r>
              <a:rPr lang="en-AU" dirty="0" smtClean="0"/>
              <a:t>included extensive material explaining why a change would cause 802.11ax devices to have a channel </a:t>
            </a:r>
            <a:r>
              <a:rPr lang="en-AU" dirty="0"/>
              <a:t>access disadvantage </a:t>
            </a:r>
            <a:r>
              <a:rPr lang="en-AU" dirty="0" smtClean="0"/>
              <a:t>relative to:</a:t>
            </a:r>
          </a:p>
          <a:p>
            <a:pPr lvl="2"/>
            <a:r>
              <a:rPr lang="en-AU" dirty="0"/>
              <a:t>D</a:t>
            </a:r>
            <a:r>
              <a:rPr lang="en-AU" dirty="0" smtClean="0"/>
              <a:t>eployed 802.11a/n/ac devices using ED = -62dBm</a:t>
            </a:r>
          </a:p>
          <a:p>
            <a:pPr lvl="2"/>
            <a:r>
              <a:rPr lang="en-AU" dirty="0" smtClean="0"/>
              <a:t>LAA devices not using PD = -82dBm</a:t>
            </a:r>
          </a:p>
          <a:p>
            <a:pPr lvl="1"/>
            <a:r>
              <a:rPr lang="en-AU" dirty="0" smtClean="0"/>
              <a:t>The 3GPP RAN1 response did not respond to any of these points in any way; their response was limited solely to the final IEEE 802 requests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314524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PDED ad hoc need to decide how to interpret the non response from 3GPP RAN1</a:t>
            </a:r>
            <a:endParaRPr lang="en-AU" dirty="0"/>
          </a:p>
        </p:txBody>
      </p:sp>
      <p:sp>
        <p:nvSpPr>
          <p:cNvPr id="3" name="Content Placeholder 2"/>
          <p:cNvSpPr>
            <a:spLocks noGrp="1"/>
          </p:cNvSpPr>
          <p:nvPr>
            <p:ph idx="1"/>
          </p:nvPr>
        </p:nvSpPr>
        <p:spPr/>
        <p:txBody>
          <a:bodyPr/>
          <a:lstStyle/>
          <a:p>
            <a:pPr lvl="1"/>
            <a:r>
              <a:rPr lang="en-AU" dirty="0"/>
              <a:t>It is difficult to know how to interpret </a:t>
            </a:r>
            <a:r>
              <a:rPr lang="en-AU" dirty="0" smtClean="0"/>
              <a:t>the non </a:t>
            </a:r>
            <a:r>
              <a:rPr lang="en-AU" dirty="0"/>
              <a:t>response </a:t>
            </a:r>
            <a:r>
              <a:rPr lang="en-AU" dirty="0" smtClean="0"/>
              <a:t>by 3GPP RAN1 to IEEE 802’s important points about the disadvantages of an ED =-72dB for 802.11ax</a:t>
            </a:r>
          </a:p>
          <a:p>
            <a:pPr lvl="1"/>
            <a:r>
              <a:rPr lang="en-AU" dirty="0" smtClean="0"/>
              <a:t>Some options </a:t>
            </a:r>
            <a:r>
              <a:rPr lang="en-AU" dirty="0"/>
              <a:t>include:</a:t>
            </a:r>
          </a:p>
          <a:p>
            <a:pPr lvl="2"/>
            <a:r>
              <a:rPr lang="en-AU" dirty="0" smtClean="0"/>
              <a:t>3GPP RAN1 accept </a:t>
            </a:r>
            <a:r>
              <a:rPr lang="en-AU" dirty="0"/>
              <a:t>IEEE 802’s assertion that </a:t>
            </a:r>
            <a:r>
              <a:rPr lang="en-AU" dirty="0" smtClean="0"/>
              <a:t>802.11ax adopting ED </a:t>
            </a:r>
            <a:r>
              <a:rPr lang="en-AU" dirty="0"/>
              <a:t>=-</a:t>
            </a:r>
            <a:r>
              <a:rPr lang="en-AU" dirty="0" smtClean="0"/>
              <a:t>72dB does not make sense </a:t>
            </a:r>
          </a:p>
          <a:p>
            <a:pPr lvl="2"/>
            <a:r>
              <a:rPr lang="en-AU" dirty="0" smtClean="0"/>
              <a:t>3GPP RAN1 don’t really care about anything IEEE 802 says because:</a:t>
            </a:r>
          </a:p>
          <a:p>
            <a:pPr lvl="3"/>
            <a:r>
              <a:rPr lang="en-AU" dirty="0" smtClean="0"/>
              <a:t>IEEE 802.11 is a competitor</a:t>
            </a:r>
          </a:p>
          <a:p>
            <a:pPr lvl="3"/>
            <a:r>
              <a:rPr lang="en-AU" dirty="0" smtClean="0"/>
              <a:t>3GPP is not used to working with others</a:t>
            </a:r>
          </a:p>
          <a:p>
            <a:pPr lvl="3"/>
            <a:r>
              <a:rPr lang="en-AU" dirty="0" smtClean="0"/>
              <a:t>…</a:t>
            </a:r>
          </a:p>
          <a:p>
            <a:pPr lvl="2"/>
            <a:r>
              <a:rPr lang="en-AU" dirty="0" smtClean="0"/>
              <a:t>…</a:t>
            </a:r>
          </a:p>
          <a:p>
            <a:pPr lvl="1"/>
            <a:r>
              <a:rPr lang="en-AU" dirty="0" smtClean="0"/>
              <a:t>The actual reason for their non response may drive IEEE 802’s next steps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88930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solidFill>
                  <a:srgbClr val="FF0000"/>
                </a:solidFill>
              </a:rPr>
              <a:t>Consider further data (based on simulation and testing?) for future LS’s </a:t>
            </a:r>
          </a:p>
        </p:txBody>
      </p:sp>
      <p:sp>
        <p:nvSpPr>
          <p:cNvPr id="3" name="Content Placeholder 2"/>
          <p:cNvSpPr>
            <a:spLocks noGrp="1"/>
          </p:cNvSpPr>
          <p:nvPr>
            <p:ph idx="1"/>
          </p:nvPr>
        </p:nvSpPr>
        <p:spPr/>
        <p:txBody>
          <a:bodyPr/>
          <a:lstStyle/>
          <a:p>
            <a:r>
              <a:rPr lang="en-AU" dirty="0">
                <a:solidFill>
                  <a:srgbClr val="FF0000"/>
                </a:solidFill>
              </a:rPr>
              <a:t>Summary </a:t>
            </a:r>
            <a:r>
              <a:rPr lang="en-AU" dirty="0" err="1"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548711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Address the question of ED threshold in EN 301 893 that applies to 802.11ax </a:t>
            </a:r>
          </a:p>
        </p:txBody>
      </p:sp>
      <p:sp>
        <p:nvSpPr>
          <p:cNvPr id="3" name="Content Placeholder 2"/>
          <p:cNvSpPr>
            <a:spLocks noGrp="1"/>
          </p:cNvSpPr>
          <p:nvPr>
            <p:ph idx="1"/>
          </p:nvPr>
        </p:nvSpPr>
        <p:spPr/>
        <p:txBody>
          <a:bodyPr/>
          <a:lstStyle/>
          <a:p>
            <a:r>
              <a:rPr lang="en-AU" dirty="0">
                <a:solidFill>
                  <a:srgbClr val="FF0000"/>
                </a:solidFill>
              </a:rPr>
              <a:t>Summary </a:t>
            </a:r>
            <a:r>
              <a:rPr lang="en-AU" dirty="0" err="1"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9821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PDED ad hoc 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a:t>
            </a:r>
            <a:r>
              <a:rPr lang="en-AU" dirty="0" smtClean="0">
                <a:sym typeface="Wingdings" panose="05000000000000000000" pitchFamily="2" charset="2"/>
              </a:rPr>
              <a:t>Dick </a:t>
            </a:r>
            <a:r>
              <a:rPr lang="en-AU" dirty="0" smtClean="0">
                <a:sym typeface="Wingdings" panose="05000000000000000000" pitchFamily="2" charset="2"/>
              </a:rPr>
              <a:t>Roy </a:t>
            </a:r>
            <a:r>
              <a:rPr lang="en-AU" dirty="0" smtClean="0">
                <a:sym typeface="Wingdings" panose="05000000000000000000" pitchFamily="2" charset="2"/>
              </a:rPr>
              <a:t>&amp; Graham Smith for </a:t>
            </a:r>
            <a:r>
              <a:rPr lang="en-AU" dirty="0" smtClean="0">
                <a:sym typeface="Wingdings" panose="05000000000000000000" pitchFamily="2" charset="2"/>
              </a:rPr>
              <a:t>volunteering </a:t>
            </a:r>
            <a:r>
              <a:rPr lang="en-AU" dirty="0" smtClean="0">
                <a:sym typeface="Wingdings" panose="05000000000000000000" pitchFamily="2" charset="2"/>
              </a:rPr>
              <a:t>previously </a:t>
            </a:r>
            <a:endParaRPr lang="en-AU" dirty="0" smtClean="0">
              <a:sym typeface="Wingdings" panose="05000000000000000000" pitchFamily="2" charset="2"/>
            </a:endParaRP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What is happening this week?</a:t>
            </a:r>
            <a:r>
              <a:rPr lang="en-US" dirty="0"/>
              <a:t> The ad hoc will hear various presentations</a:t>
            </a:r>
            <a:br>
              <a:rPr lang="en-US" dirty="0"/>
            </a:br>
            <a:endParaRPr lang="en-AU" dirty="0"/>
          </a:p>
        </p:txBody>
      </p:sp>
      <p:sp>
        <p:nvSpPr>
          <p:cNvPr id="3" name="Content Placeholder 2"/>
          <p:cNvSpPr>
            <a:spLocks noGrp="1"/>
          </p:cNvSpPr>
          <p:nvPr>
            <p:ph idx="1"/>
          </p:nvPr>
        </p:nvSpPr>
        <p:spPr/>
        <p:txBody>
          <a:bodyPr/>
          <a:lstStyle/>
          <a:p>
            <a:pPr lvl="1"/>
            <a:r>
              <a:rPr lang="en-US" dirty="0" smtClean="0"/>
              <a:t>“</a:t>
            </a:r>
            <a:r>
              <a:rPr lang="en-US" i="1" dirty="0" smtClean="0"/>
              <a:t>Simulations </a:t>
            </a:r>
            <a:r>
              <a:rPr lang="en-US" i="1" dirty="0"/>
              <a:t>on the effects of changing the ED threshold from a system performance </a:t>
            </a:r>
            <a:r>
              <a:rPr lang="en-US" i="1" dirty="0" smtClean="0"/>
              <a:t>perspective</a:t>
            </a:r>
            <a:r>
              <a:rPr lang="en-US" dirty="0" smtClean="0"/>
              <a:t>”</a:t>
            </a:r>
          </a:p>
          <a:p>
            <a:pPr lvl="2"/>
            <a:r>
              <a:rPr lang="en-US" dirty="0" smtClean="0"/>
              <a:t>Yuichi Morioka (Sony)</a:t>
            </a:r>
          </a:p>
          <a:p>
            <a:pPr lvl="2"/>
            <a:r>
              <a:rPr lang="en-US" dirty="0" smtClean="0">
                <a:hlinkClick r:id="rId2"/>
              </a:rPr>
              <a:t>11-16-1451-00</a:t>
            </a:r>
            <a:endParaRPr lang="en-US" dirty="0" smtClean="0"/>
          </a:p>
          <a:p>
            <a:pPr lvl="1"/>
            <a:r>
              <a:rPr lang="en-US" dirty="0" smtClean="0"/>
              <a:t>Conclusion of above presentation is</a:t>
            </a:r>
          </a:p>
          <a:p>
            <a:pPr lvl="2"/>
            <a:r>
              <a:rPr lang="en-AU" i="1" dirty="0"/>
              <a:t>In this contribution, we proposed to reject 3GPP RAN1’s request  to change 802.11’s ED threshold from -62dBm to -72dBm</a:t>
            </a:r>
          </a:p>
          <a:p>
            <a:pPr lvl="3"/>
            <a:r>
              <a:rPr lang="en-AU" i="1" dirty="0"/>
              <a:t>As it is not realistic to change legacy STAs </a:t>
            </a:r>
            <a:r>
              <a:rPr lang="en-AU" i="1" dirty="0" err="1"/>
              <a:t>behavior</a:t>
            </a:r>
            <a:r>
              <a:rPr lang="en-AU" i="1" dirty="0"/>
              <a:t>, we </a:t>
            </a:r>
            <a:r>
              <a:rPr lang="en-AU" i="1" dirty="0" err="1"/>
              <a:t>analyzed</a:t>
            </a:r>
            <a:r>
              <a:rPr lang="en-AU" i="1" dirty="0"/>
              <a:t> case B) “some 802.11 STA uses ED of -72dBm”, where 802.11ax STAs use the new </a:t>
            </a:r>
            <a:r>
              <a:rPr lang="en-AU" i="1" dirty="0" smtClean="0"/>
              <a:t>threshold”</a:t>
            </a:r>
            <a:endParaRPr lang="en-AU" i="1" dirty="0"/>
          </a:p>
          <a:p>
            <a:pPr lvl="3"/>
            <a:r>
              <a:rPr lang="en-AU" i="1" dirty="0"/>
              <a:t>In this coexistence scenario, performance of 802.11ax STAs significantly degrade, hence the request to change all new 802.11 STAs to adopt the new threshold should be rejected</a:t>
            </a:r>
          </a:p>
          <a:p>
            <a:pPr lvl="2"/>
            <a:endParaRPr 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2265044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653066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835076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t>
            </a:r>
            <a:r>
              <a:rPr lang="en-AU" i="1" dirty="0" smtClean="0"/>
              <a:t>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56215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 proposed agenda</a:t>
            </a:r>
            <a:endParaRPr lang="en-AU" dirty="0"/>
          </a:p>
        </p:txBody>
      </p:sp>
      <p:sp>
        <p:nvSpPr>
          <p:cNvPr id="3" name="Content Placeholder 2"/>
          <p:cNvSpPr>
            <a:spLocks noGrp="1"/>
          </p:cNvSpPr>
          <p:nvPr>
            <p:ph idx="1"/>
          </p:nvPr>
        </p:nvSpPr>
        <p:spPr>
          <a:xfrm>
            <a:off x="685800" y="1447800"/>
            <a:ext cx="7772400" cy="4114800"/>
          </a:xfrm>
        </p:spPr>
        <p:txBody>
          <a:bodyPr/>
          <a:lstStyle/>
          <a:p>
            <a:r>
              <a:rPr lang="en-AU" dirty="0" smtClean="0"/>
              <a:t>Proposed Agenda</a:t>
            </a:r>
          </a:p>
          <a:p>
            <a:pPr lvl="1"/>
            <a:r>
              <a:rPr lang="en-AU" dirty="0" smtClean="0"/>
              <a:t>Bureaucratic stuff</a:t>
            </a:r>
          </a:p>
          <a:p>
            <a:pPr lvl="2"/>
            <a:r>
              <a:rPr lang="en-AU" dirty="0" smtClean="0"/>
              <a:t>Done!</a:t>
            </a:r>
          </a:p>
          <a:p>
            <a:pPr lvl="1"/>
            <a:r>
              <a:rPr lang="en-AU" dirty="0" smtClean="0"/>
              <a:t>Why was the PDED ad hoc </a:t>
            </a:r>
            <a:r>
              <a:rPr lang="en-AU" dirty="0" smtClean="0"/>
              <a:t>formed … and why is it continuing?</a:t>
            </a:r>
            <a:endParaRPr lang="en-AU" dirty="0" smtClean="0"/>
          </a:p>
          <a:p>
            <a:pPr lvl="2"/>
            <a:r>
              <a:rPr lang="en-AU" dirty="0" smtClean="0"/>
              <a:t>Quick summary</a:t>
            </a:r>
          </a:p>
          <a:p>
            <a:pPr lvl="1"/>
            <a:r>
              <a:rPr lang="en-AU" dirty="0" smtClean="0"/>
              <a:t>What </a:t>
            </a:r>
            <a:r>
              <a:rPr lang="en-AU" dirty="0" smtClean="0"/>
              <a:t>is happening this week</a:t>
            </a:r>
            <a:r>
              <a:rPr lang="en-AU" dirty="0" smtClean="0"/>
              <a:t>?</a:t>
            </a:r>
          </a:p>
          <a:p>
            <a:pPr lvl="2"/>
            <a:r>
              <a:rPr lang="en-AU" dirty="0" smtClean="0"/>
              <a:t>Consider liaison response from 3GPP RAN1</a:t>
            </a:r>
          </a:p>
          <a:p>
            <a:pPr lvl="2"/>
            <a:r>
              <a:rPr lang="en-AU" dirty="0"/>
              <a:t>Consider further data (based on simulation and testing?) for future LS’s </a:t>
            </a:r>
            <a:endParaRPr lang="en-AU" dirty="0" smtClean="0"/>
          </a:p>
          <a:p>
            <a:pPr lvl="2"/>
            <a:r>
              <a:rPr lang="en-AU" dirty="0"/>
              <a:t>Address the question of ED threshold in EN 301 893 that applies to 802.11ax </a:t>
            </a:r>
          </a:p>
          <a:p>
            <a:pPr lvl="1"/>
            <a:r>
              <a:rPr lang="en-AU" dirty="0" smtClean="0"/>
              <a:t>What </a:t>
            </a:r>
            <a:r>
              <a:rPr lang="en-AU" dirty="0" smtClean="0"/>
              <a:t>are the next steps?</a:t>
            </a:r>
          </a:p>
          <a:p>
            <a:pPr lvl="2"/>
            <a:r>
              <a:rPr lang="en-AU" dirty="0" smtClean="0"/>
              <a:t>Possible proposal to Wednesday or Friday </a:t>
            </a:r>
            <a:r>
              <a:rPr lang="en-AU" dirty="0" smtClean="0"/>
              <a:t>plenary</a:t>
            </a:r>
          </a:p>
          <a:p>
            <a:pPr lvl="1"/>
            <a:r>
              <a:rPr lang="en-AU" dirty="0" smtClean="0"/>
              <a:t>Other business</a:t>
            </a:r>
            <a:endParaRPr lang="en-AU" dirty="0" smtClean="0"/>
          </a:p>
          <a:p>
            <a:r>
              <a:rPr lang="en-AU" dirty="0" smtClean="0"/>
              <a:t>Any </a:t>
            </a:r>
            <a:r>
              <a:rPr lang="en-AU" dirty="0" smtClean="0"/>
              <a:t>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smtClean="0">
                <a:solidFill>
                  <a:schemeClr val="accent2"/>
                </a:solidFill>
              </a:rPr>
              <a:t>formed …</a:t>
            </a:r>
            <a:br>
              <a:rPr lang="en-AU" sz="2400" b="1" dirty="0" smtClean="0">
                <a:solidFill>
                  <a:schemeClr val="accent2"/>
                </a:solidFill>
              </a:rPr>
            </a:br>
            <a:r>
              <a:rPr lang="en-AU" sz="2400" b="1" dirty="0" smtClean="0">
                <a:solidFill>
                  <a:schemeClr val="accent2"/>
                </a:solidFill>
              </a:rPr>
              <a:t>and why is it continuing?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2956</Words>
  <Application>Microsoft Office PowerPoint</Application>
  <PresentationFormat>On-screen Show (4:3)</PresentationFormat>
  <Paragraphs>302</Paragraphs>
  <Slides>33</Slides>
  <Notes>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802-11-Submission</vt:lpstr>
      <vt:lpstr>Agenda for PDED Ad Hoc meeting in Atlanta in January 2017</vt:lpstr>
      <vt:lpstr>Welcome to the second F2F meeting of the IEEE 802.11 PDED Ad Hoc</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PowerPoint Presentation</vt:lpstr>
      <vt:lpstr>The formation of the ad hoc was based on a LS from 3GPP RAN1 and documents presented to 802.19/11</vt:lpstr>
      <vt:lpstr>3GPP RAN1 &amp; IEEE 802 are having an ongoing discussion related to LAA’s ED threshold</vt:lpstr>
      <vt:lpstr>3GPP RAN1 are now requesting that 802.11 also adopt a lowered ED threshold of -72dBm</vt:lpstr>
      <vt:lpstr>IEEE 802 have not yet responded to 3GPP RAN1’s request for 802.11 to use ED threshold of -72dBm</vt:lpstr>
      <vt:lpstr>There are many related issues that need to be addressed before responding to 3GPP RAN1 </vt:lpstr>
      <vt:lpstr>How should IEEE 802.11 WG consider the issues related to 3GPP RAN1’s request for a new 802.11 ED?</vt:lpstr>
      <vt:lpstr>It was noted at the 1st teleconference that EN 301 893 is another reason to consider the ED question</vt:lpstr>
      <vt:lpstr>In Nov 2016, the IEEE 802.11 PDED ad hoc responded to 3GPP RAN1’s request related to ED</vt:lpstr>
      <vt:lpstr>In Nov 2016, the IEEE 802.11 PDED ad hoc also determined there was a need for ongoing work</vt:lpstr>
      <vt:lpstr>PowerPoint Presentation</vt:lpstr>
      <vt:lpstr>It is proposed that the IEEE 802.11 PDED ad hoc consider three main tasks this week</vt:lpstr>
      <vt:lpstr>Consider most recent liaison response from 3GPP RAN1 </vt:lpstr>
      <vt:lpstr>3GPP RAN1 are continuing the “liaison ping pong” in relation to the ED issue</vt:lpstr>
      <vt:lpstr>The last IEEE 802 liaison noted ED = -72 dBm was a bad idea and asked 3GPP RAN1 to consider PD</vt:lpstr>
      <vt:lpstr>3GPP RAN1 rejected IEEE 802’s request to consider use of PD in LAA in the future</vt:lpstr>
      <vt:lpstr>3GPP RAN1 deferred a response to IEEE 802’s request for further dialog about sharing</vt:lpstr>
      <vt:lpstr>3GPP RAN1 did not respond to any of the other material in the IEEE 802 liaison</vt:lpstr>
      <vt:lpstr>IEEE 802.11 PDED ad hoc need to decide how to interpret the non response from 3GPP RAN1</vt:lpstr>
      <vt:lpstr>Consider further data (based on simulation and testing?) for future LS’s </vt:lpstr>
      <vt:lpstr>Address the question of ED threshold in EN 301 893 that applies to 802.11ax </vt:lpstr>
      <vt:lpstr>What is happening this week? The ad hoc will hear various presentations </vt:lpstr>
      <vt:lpstr>PowerPoint Presentation</vt:lpstr>
      <vt:lpstr>PowerPoint Presentation</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2016-12-12T16:43:27Z</dcterms:modified>
</cp:coreProperties>
</file>