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268" r:id="rId9"/>
    <p:sldId id="275" r:id="rId10"/>
    <p:sldId id="290" r:id="rId11"/>
    <p:sldId id="306" r:id="rId12"/>
    <p:sldId id="305" r:id="rId13"/>
    <p:sldId id="308" r:id="rId14"/>
    <p:sldId id="309" r:id="rId15"/>
    <p:sldId id="311" r:id="rId16"/>
    <p:sldId id="281" r:id="rId17"/>
    <p:sldId id="312" r:id="rId18"/>
    <p:sldId id="280" r:id="rId19"/>
    <p:sldId id="283" r:id="rId20"/>
    <p:sldId id="284" r:id="rId21"/>
    <p:sldId id="313" r:id="rId22"/>
    <p:sldId id="314" r:id="rId23"/>
    <p:sldId id="291" r:id="rId24"/>
    <p:sldId id="292" r:id="rId25"/>
    <p:sldId id="264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45" autoAdjust="0"/>
    <p:restoredTop sz="94333" autoAdjust="0"/>
  </p:normalViewPr>
  <p:slideViewPr>
    <p:cSldViewPr>
      <p:cViewPr varScale="1">
        <p:scale>
          <a:sx n="64" d="100"/>
          <a:sy n="64" d="100"/>
        </p:scale>
        <p:origin x="162" y="7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802-11-16/1597r2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69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802-11-16/1597r2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11-16/1597r3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board/pat/pat-slideset.ppt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6/" TargetMode="External"/><Relationship Id="rId11" Type="http://schemas.openxmlformats.org/officeDocument/2006/relationships/hyperlink" Target="https://mentor.ieee.org/802.11/dcn/16/11-16-1596-00-0000-treasurer-report-january-2017-atlanta.pptx" TargetMode="External"/><Relationship Id="rId5" Type="http://schemas.openxmlformats.org/officeDocument/2006/relationships/hyperlink" Target="https://mentor.ieee.org/802.15/documents?is_dcn=agenda&amp;is_group=0000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s://mentor.ieee.org/802.11/dcn/16/11-16-1292-01-0000-november-2016-802-11-agenda.xlsx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wireless/files/2016/05/Grand-Hyatt-Atlanta-Floor-Plan_OnePager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January 2017 - 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2017-01-20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09600"/>
            <a:ext cx="8424935" cy="1066800"/>
          </a:xfrm>
        </p:spPr>
        <p:txBody>
          <a:bodyPr>
            <a:noAutofit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43608" y="2132856"/>
            <a:ext cx="74145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Local documents and IEEE Attendance tool can be accessed </a:t>
            </a:r>
            <a:r>
              <a:rPr lang="en-US" dirty="0">
                <a:solidFill>
                  <a:schemeClr val="tx1"/>
                </a:solidFill>
              </a:rPr>
              <a:t>online at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http://ieee802.linespeed.io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/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/>
              <a:t>MEETING NETWORK CODES</a:t>
            </a:r>
          </a:p>
          <a:p>
            <a:r>
              <a:rPr lang="en-US" b="1" dirty="0">
                <a:solidFill>
                  <a:schemeClr val="tx1"/>
                </a:solidFill>
              </a:rPr>
              <a:t>Wireless Encryption </a:t>
            </a:r>
            <a:r>
              <a:rPr lang="en-US" b="1" dirty="0" smtClean="0">
                <a:solidFill>
                  <a:schemeClr val="tx1"/>
                </a:solidFill>
              </a:rPr>
              <a:t>Protocol:  </a:t>
            </a:r>
            <a:r>
              <a:rPr lang="en-US" dirty="0" smtClean="0">
                <a:solidFill>
                  <a:schemeClr val="tx1"/>
                </a:solidFill>
              </a:rPr>
              <a:t>WPA2 Pre-Shared-Key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SSID</a:t>
            </a:r>
            <a:r>
              <a:rPr lang="en-US" b="1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IEEE802</a:t>
            </a:r>
          </a:p>
          <a:p>
            <a:r>
              <a:rPr lang="en-US" b="1" dirty="0">
                <a:solidFill>
                  <a:schemeClr val="tx1"/>
                </a:solidFill>
              </a:rPr>
              <a:t>Password: </a:t>
            </a:r>
            <a:r>
              <a:rPr lang="en-US" dirty="0" err="1" smtClean="0">
                <a:solidFill>
                  <a:schemeClr val="tx1"/>
                </a:solidFill>
              </a:rPr>
              <a:t>ieeeieee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Please report any disruption </a:t>
            </a:r>
            <a:r>
              <a:rPr lang="en-US" dirty="0" smtClean="0">
                <a:solidFill>
                  <a:schemeClr val="tx1"/>
                </a:solidFill>
              </a:rPr>
              <a:t>of service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err="1" smtClean="0">
                <a:solidFill>
                  <a:schemeClr val="tx1"/>
                </a:solidFill>
              </a:rPr>
              <a:t>Linespeed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staff </a:t>
            </a:r>
            <a:r>
              <a:rPr lang="en-US" dirty="0" smtClean="0">
                <a:solidFill>
                  <a:schemeClr val="tx1"/>
                </a:solidFill>
              </a:rPr>
              <a:t>member at </a:t>
            </a:r>
            <a:r>
              <a:rPr lang="en-US" dirty="0">
                <a:solidFill>
                  <a:schemeClr val="tx1"/>
                </a:solidFill>
              </a:rPr>
              <a:t>Network Help Desk.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 smtClean="0"/>
              <a:t>Network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856538" cy="4465613"/>
          </a:xfrm>
        </p:spPr>
        <p:txBody>
          <a:bodyPr/>
          <a:lstStyle/>
          <a:p>
            <a:r>
              <a:rPr lang="en-US" dirty="0" smtClean="0"/>
              <a:t>NETWORK </a:t>
            </a:r>
            <a:r>
              <a:rPr lang="en-US" dirty="0"/>
              <a:t>OFFICE</a:t>
            </a:r>
          </a:p>
          <a:p>
            <a:pPr lvl="1"/>
            <a:r>
              <a:rPr lang="en-US" dirty="0"/>
              <a:t>Cassis A Lower </a:t>
            </a:r>
            <a:r>
              <a:rPr lang="en-US" dirty="0" smtClean="0"/>
              <a:t>Lobby</a:t>
            </a:r>
          </a:p>
          <a:p>
            <a:pPr lvl="1"/>
            <a:endParaRPr lang="en-US" dirty="0"/>
          </a:p>
          <a:p>
            <a:r>
              <a:rPr lang="en-US" dirty="0"/>
              <a:t>NETWORK HELP DESK</a:t>
            </a:r>
          </a:p>
          <a:p>
            <a:pPr lvl="1"/>
            <a:r>
              <a:rPr lang="en-US" b="0" dirty="0"/>
              <a:t>Network Help supplied by </a:t>
            </a:r>
            <a:r>
              <a:rPr lang="en-US" b="0" dirty="0" err="1" smtClean="0"/>
              <a:t>Linespeed</a:t>
            </a:r>
            <a:r>
              <a:rPr lang="en-US" b="0" dirty="0" smtClean="0"/>
              <a:t> is </a:t>
            </a:r>
            <a:r>
              <a:rPr lang="en-US" b="0" dirty="0"/>
              <a:t>available </a:t>
            </a:r>
            <a:r>
              <a:rPr lang="en-US" b="0" dirty="0" smtClean="0"/>
              <a:t>Lower Lobby </a:t>
            </a:r>
            <a:r>
              <a:rPr lang="en-US" b="0" dirty="0"/>
              <a:t>at </a:t>
            </a:r>
            <a:r>
              <a:rPr lang="en-US" b="0" dirty="0" smtClean="0"/>
              <a:t>Meeting Registration </a:t>
            </a:r>
            <a:r>
              <a:rPr lang="en-US" b="0" dirty="0"/>
              <a:t>Desk (Meeting </a:t>
            </a:r>
            <a:r>
              <a:rPr lang="en-US" b="0" dirty="0" smtClean="0"/>
              <a:t>Planner 1).</a:t>
            </a:r>
          </a:p>
          <a:p>
            <a:pPr lvl="1"/>
            <a:endParaRPr lang="en-US" b="0" dirty="0"/>
          </a:p>
          <a:p>
            <a:r>
              <a:rPr lang="en-US" dirty="0"/>
              <a:t>WIRED CAFÉ</a:t>
            </a:r>
          </a:p>
          <a:p>
            <a:pPr lvl="1"/>
            <a:r>
              <a:rPr lang="en-US" dirty="0"/>
              <a:t>Highland Ballroom </a:t>
            </a:r>
            <a:r>
              <a:rPr lang="en-US" dirty="0" smtClean="0"/>
              <a:t>Foyer - Lobby </a:t>
            </a:r>
            <a:r>
              <a:rPr lang="en-US" dirty="0"/>
              <a:t>Level</a:t>
            </a:r>
          </a:p>
          <a:p>
            <a:pPr lvl="1"/>
            <a:r>
              <a:rPr lang="en-US" b="0" dirty="0"/>
              <a:t>Please report any disruption </a:t>
            </a:r>
            <a:r>
              <a:rPr lang="en-US" b="0" dirty="0" smtClean="0"/>
              <a:t>of service </a:t>
            </a:r>
            <a:r>
              <a:rPr lang="en-US" b="0" dirty="0"/>
              <a:t>in the café to </a:t>
            </a:r>
            <a:r>
              <a:rPr lang="en-US" b="0" dirty="0" err="1"/>
              <a:t>Linespeed</a:t>
            </a:r>
            <a:r>
              <a:rPr lang="en-US" b="0" dirty="0"/>
              <a:t> staff.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12</a:t>
            </a:fld>
            <a:endParaRPr lang="en-US"/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685800" y="1610697"/>
            <a:ext cx="799065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Registered Attendees Only</a:t>
            </a:r>
          </a:p>
          <a:p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Grand </a:t>
            </a:r>
            <a:r>
              <a:rPr lang="en-US" b="1" dirty="0">
                <a:solidFill>
                  <a:schemeClr val="tx1"/>
                </a:solidFill>
              </a:rPr>
              <a:t>Ballroom Foyer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Continental </a:t>
            </a:r>
            <a:r>
              <a:rPr lang="en-US" b="1" dirty="0">
                <a:solidFill>
                  <a:schemeClr val="tx1"/>
                </a:solidFill>
              </a:rPr>
              <a:t>Breakfast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7:15am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8:30am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Coffee/Tea </a:t>
            </a:r>
            <a:r>
              <a:rPr lang="en-US" b="1" dirty="0">
                <a:solidFill>
                  <a:schemeClr val="tx1"/>
                </a:solidFill>
              </a:rPr>
              <a:t>Breaks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9:30am </a:t>
            </a:r>
            <a:r>
              <a:rPr lang="en-US" dirty="0">
                <a:solidFill>
                  <a:schemeClr val="tx1"/>
                </a:solidFill>
              </a:rPr>
              <a:t>to 10:30am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3pm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4pm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Grand Ballroom Foyer </a:t>
            </a:r>
            <a:r>
              <a:rPr lang="en-US" b="1" dirty="0" smtClean="0">
                <a:solidFill>
                  <a:schemeClr val="tx1"/>
                </a:solidFill>
              </a:rPr>
              <a:t>&amp; Grand </a:t>
            </a:r>
            <a:r>
              <a:rPr lang="en-US" b="1" dirty="0">
                <a:solidFill>
                  <a:schemeClr val="tx1"/>
                </a:solidFill>
              </a:rPr>
              <a:t>Ballroom III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Lunch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		12-1:30pm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06545"/>
          </a:xfrm>
        </p:spPr>
        <p:txBody>
          <a:bodyPr/>
          <a:lstStyle/>
          <a:p>
            <a:r>
              <a:rPr lang="en-US" dirty="0"/>
              <a:t>M3.09 FOOD &amp; </a:t>
            </a:r>
            <a:r>
              <a:rPr lang="en-US" dirty="0" smtClean="0"/>
              <a:t>BEVERAGE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27113"/>
          </a:xfrm>
        </p:spPr>
        <p:txBody>
          <a:bodyPr/>
          <a:lstStyle/>
          <a:p>
            <a:r>
              <a:rPr lang="en-US" sz="3600" dirty="0" smtClean="0"/>
              <a:t>Social Information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990656" cy="4724399"/>
          </a:xfrm>
        </p:spPr>
        <p:txBody>
          <a:bodyPr/>
          <a:lstStyle/>
          <a:p>
            <a:r>
              <a:rPr lang="en-US" dirty="0"/>
              <a:t>Grand Hyatt </a:t>
            </a:r>
            <a:r>
              <a:rPr lang="en-US" dirty="0" smtClean="0"/>
              <a:t>Atlanta: </a:t>
            </a:r>
            <a:r>
              <a:rPr lang="en-US" b="0" dirty="0"/>
              <a:t>Grand Ballroom pre function area</a:t>
            </a:r>
          </a:p>
          <a:p>
            <a:endParaRPr lang="en-US" sz="800" dirty="0" smtClean="0"/>
          </a:p>
          <a:p>
            <a:r>
              <a:rPr lang="en-US" dirty="0" smtClean="0"/>
              <a:t>Wednesday</a:t>
            </a:r>
            <a:r>
              <a:rPr lang="en-US" dirty="0"/>
              <a:t>, January 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6:30pm </a:t>
            </a:r>
            <a:r>
              <a:rPr lang="en-US" sz="2400" b="0" dirty="0"/>
              <a:t>to </a:t>
            </a:r>
            <a:r>
              <a:rPr lang="en-US" sz="2400" b="0" dirty="0" smtClean="0"/>
              <a:t>9pm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Networking </a:t>
            </a:r>
            <a:r>
              <a:rPr lang="en-US" sz="2400" b="0" dirty="0"/>
              <a:t>Reception with causal food selections and bar </a:t>
            </a:r>
            <a:r>
              <a:rPr lang="en-US" sz="2400" b="0" dirty="0" smtClean="0"/>
              <a:t>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Note</a:t>
            </a:r>
            <a:r>
              <a:rPr lang="en-US" sz="2400" b="0" dirty="0"/>
              <a:t>: there are NO complimentary Drink </a:t>
            </a:r>
            <a:r>
              <a:rPr lang="en-US" sz="2400" b="0" dirty="0" smtClean="0"/>
              <a:t>Tickets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0" dirty="0"/>
          </a:p>
          <a:p>
            <a:r>
              <a:rPr lang="en-US" b="0" dirty="0" smtClean="0"/>
              <a:t>The </a:t>
            </a:r>
            <a:r>
              <a:rPr lang="en-US" b="0" dirty="0"/>
              <a:t>cost of the social event is included in the registration fee.</a:t>
            </a:r>
          </a:p>
          <a:p>
            <a:r>
              <a:rPr lang="en-US" b="0" dirty="0"/>
              <a:t>Name badges must be worn for admittance to social function</a:t>
            </a:r>
            <a:r>
              <a:rPr lang="en-US" b="0" dirty="0" smtClean="0"/>
              <a:t>.</a:t>
            </a:r>
          </a:p>
          <a:p>
            <a:r>
              <a:rPr lang="en-US" b="0" dirty="0"/>
              <a:t>Guest are welcome to the social.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2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 Outlets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Hotel Outlets: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The hotel </a:t>
            </a:r>
            <a:r>
              <a:rPr lang="en-US" dirty="0"/>
              <a:t>bar is planning specials during the week.  You should receive notification via email if you used Passkey to make your hotel registration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Next slide has the first two specials that were sent out.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8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8" name="Picture 2" descr="https://ci6.googleusercontent.com/proxy/eZJURvZuNIsPjuwwOd2zpU4DJfu9nrqftCu4Ml0hld0I5slH7f7S_191I4ZFAhY8ge8KFledpS88BE-J_vD_7m9WoMX3OAzqeVBxXraGcP4jBT-2QBy9RdeXzSdbsllzc0xi4L1lLd7AU6WiWXc=s0-d-e1-ft#https://s3.amazonaws.com/groupmax-content/prod/e3/a8/e3a80170f9e9bfe9795f314b3368e6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309" y="836712"/>
            <a:ext cx="3878626" cy="484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isplaying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84" y="836712"/>
            <a:ext cx="3988332" cy="4844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318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W2.5 </a:t>
            </a:r>
            <a:r>
              <a:rPr lang="en-US" dirty="0" smtClean="0"/>
              <a:t>–  Announcements</a:t>
            </a:r>
          </a:p>
          <a:p>
            <a:r>
              <a:rPr lang="en-US" dirty="0" smtClean="0"/>
              <a:t>W5.1 </a:t>
            </a:r>
            <a:r>
              <a:rPr lang="en-US" dirty="0" smtClean="0"/>
              <a:t>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W2.5 </a:t>
            </a:r>
            <a:r>
              <a:rPr lang="en-US" dirty="0" smtClean="0"/>
              <a:t>Announcements – Social update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r>
              <a:rPr lang="en-US" dirty="0" smtClean="0"/>
              <a:t>The Grand </a:t>
            </a:r>
            <a:r>
              <a:rPr lang="en-US" dirty="0"/>
              <a:t>Hyatt Atlanta is offering drink ticket for all IEEE 802 attendees at the Networking Reception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Wednesday </a:t>
            </a:r>
            <a:r>
              <a:rPr lang="en-US" dirty="0">
                <a:solidFill>
                  <a:schemeClr val="tx2"/>
                </a:solidFill>
              </a:rPr>
              <a:t>6:30-9pm</a:t>
            </a:r>
            <a:r>
              <a:rPr lang="en-US" dirty="0" smtClean="0">
                <a:solidFill>
                  <a:schemeClr val="tx2"/>
                </a:solidFill>
              </a:rPr>
              <a:t>. </a:t>
            </a:r>
            <a:r>
              <a:rPr lang="en-US" dirty="0">
                <a:solidFill>
                  <a:schemeClr val="tx2"/>
                </a:solidFill>
              </a:rPr>
              <a:t>Grand Ballroom pre function </a:t>
            </a:r>
            <a:r>
              <a:rPr lang="en-US" dirty="0" smtClean="0">
                <a:solidFill>
                  <a:schemeClr val="tx2"/>
                </a:solidFill>
              </a:rPr>
              <a:t>area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Tickets </a:t>
            </a:r>
            <a:r>
              <a:rPr lang="en-US" dirty="0"/>
              <a:t>are available on entry starting at 6:30pm and are good for domestic beer, wine and juice.  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tickets do not cover bartender gratuities.  </a:t>
            </a:r>
            <a:endParaRPr lang="en-US" dirty="0" smtClean="0"/>
          </a:p>
          <a:p>
            <a:r>
              <a:rPr lang="en-US" dirty="0" smtClean="0"/>
              <a:t>We (all) thank </a:t>
            </a:r>
            <a:r>
              <a:rPr lang="en-US" dirty="0"/>
              <a:t>the Grand Hyatt Atlanta for the generosity.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8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 smtClean="0"/>
              <a:t>TGax</a:t>
            </a:r>
            <a:r>
              <a:rPr lang="en-US" dirty="0" smtClean="0"/>
              <a:t> – release 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err="1" smtClean="0"/>
              <a:t>Adhoc</a:t>
            </a:r>
            <a:r>
              <a:rPr lang="en-US" dirty="0" smtClean="0"/>
              <a:t> 2 – Wed PM1/PM2</a:t>
            </a:r>
          </a:p>
          <a:p>
            <a:r>
              <a:rPr lang="en-US" dirty="0" err="1" smtClean="0"/>
              <a:t>TGax</a:t>
            </a:r>
            <a:r>
              <a:rPr lang="en-US" dirty="0" smtClean="0"/>
              <a:t> -- change to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err="1" smtClean="0"/>
              <a:t>Adhoc</a:t>
            </a:r>
            <a:r>
              <a:rPr lang="en-US" dirty="0" smtClean="0"/>
              <a:t> 1 to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smtClean="0"/>
              <a:t>(Grand Ballroom #1)</a:t>
            </a:r>
          </a:p>
          <a:p>
            <a:r>
              <a:rPr lang="en-US" dirty="0" err="1" smtClean="0"/>
              <a:t>TGay</a:t>
            </a:r>
            <a:r>
              <a:rPr lang="en-US" dirty="0" smtClean="0"/>
              <a:t> – request one time slot – Thursday PM1 (50pax)</a:t>
            </a:r>
          </a:p>
          <a:p>
            <a:r>
              <a:rPr lang="en-US" dirty="0" err="1" smtClean="0"/>
              <a:t>TGba</a:t>
            </a:r>
            <a:r>
              <a:rPr lang="en-US" dirty="0" smtClean="0"/>
              <a:t> – add two slots – Wed PM1/PM2</a:t>
            </a:r>
          </a:p>
          <a:p>
            <a:r>
              <a:rPr lang="en-US" dirty="0"/>
              <a:t>	</a:t>
            </a:r>
            <a:r>
              <a:rPr lang="en-US" dirty="0" smtClean="0"/>
              <a:t>			Us</a:t>
            </a:r>
            <a:r>
              <a:rPr lang="en-US" dirty="0" smtClean="0"/>
              <a:t>e </a:t>
            </a:r>
            <a:r>
              <a:rPr lang="en-US" dirty="0" smtClean="0"/>
              <a:t>Grand </a:t>
            </a:r>
            <a:r>
              <a:rPr lang="en-US" dirty="0" smtClean="0"/>
              <a:t>Ballroom #2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424936" cy="5278661"/>
          </a:xfrm>
          <a:ln/>
        </p:spPr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   </a:t>
            </a:r>
            <a:r>
              <a:rPr lang="en-GB" sz="1800" dirty="0" smtClean="0"/>
              <a:t>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</a:t>
            </a:r>
            <a:r>
              <a:rPr lang="en-GB" sz="1800" dirty="0" smtClean="0"/>
              <a:t>–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Monday:</a:t>
            </a:r>
            <a:endParaRPr lang="en-GB" sz="18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M3.3</a:t>
            </a:r>
            <a:r>
              <a:rPr lang="en-GB" sz="1800" dirty="0"/>
              <a:t>	II	Other WG meeting </a:t>
            </a:r>
            <a:r>
              <a:rPr lang="en-GB" sz="18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 M3.4</a:t>
            </a:r>
            <a:r>
              <a:rPr lang="en-GB" sz="1800" dirty="0"/>
              <a:t>	II	Meeting room </a:t>
            </a:r>
            <a:r>
              <a:rPr lang="en-GB" sz="1800" dirty="0" smtClean="0"/>
              <a:t>locations</a:t>
            </a: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   </a:t>
            </a:r>
            <a:r>
              <a:rPr lang="en-GB" sz="1800" dirty="0" smtClean="0"/>
              <a:t>M3.5</a:t>
            </a:r>
            <a:r>
              <a:rPr lang="en-GB" sz="1800" dirty="0"/>
              <a:t>	II	Next meeting </a:t>
            </a:r>
            <a:r>
              <a:rPr lang="en-GB" sz="18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 M3.6</a:t>
            </a:r>
            <a:r>
              <a:rPr lang="en-GB" sz="1800" dirty="0"/>
              <a:t>	II	Meeting </a:t>
            </a:r>
            <a:r>
              <a:rPr lang="en-GB" sz="18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 M3.7</a:t>
            </a:r>
            <a:r>
              <a:rPr lang="en-GB" sz="1800" dirty="0"/>
              <a:t>	II	Recording </a:t>
            </a:r>
            <a:r>
              <a:rPr lang="en-GB" sz="18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 M3.8</a:t>
            </a:r>
            <a:r>
              <a:rPr lang="en-GB" sz="1800" dirty="0"/>
              <a:t>	II	File </a:t>
            </a:r>
            <a:r>
              <a:rPr lang="en-GB" sz="18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 M3.9</a:t>
            </a:r>
            <a:r>
              <a:rPr lang="en-GB" sz="1800" dirty="0"/>
              <a:t>	II	Breakfast, breaks, Social </a:t>
            </a:r>
            <a:r>
              <a:rPr lang="en-GB" sz="18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Wednesday:</a:t>
            </a:r>
            <a:endParaRPr lang="en-GB" sz="1800" dirty="0" smtClean="0"/>
          </a:p>
          <a:p>
            <a:r>
              <a:rPr lang="en-US" sz="1800" dirty="0" smtClean="0"/>
              <a:t>	W2.5 </a:t>
            </a:r>
            <a:r>
              <a:rPr lang="en-US" sz="1800" dirty="0"/>
              <a:t>–  Announcements</a:t>
            </a:r>
          </a:p>
          <a:p>
            <a:r>
              <a:rPr lang="en-US" sz="1800" dirty="0" smtClean="0"/>
              <a:t>	W5.1 </a:t>
            </a:r>
            <a:r>
              <a:rPr lang="en-US" sz="1800" dirty="0"/>
              <a:t>– Room Change Reports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Friday</a:t>
            </a:r>
            <a:r>
              <a:rPr lang="en-GB" sz="1800" dirty="0" smtClean="0"/>
              <a:t>:</a:t>
            </a:r>
          </a:p>
          <a:p>
            <a:pPr lvl="1">
              <a:buFontTx/>
              <a:buNone/>
            </a:pPr>
            <a:r>
              <a:rPr lang="en-US" sz="1800" b="1" dirty="0" smtClean="0"/>
              <a:t>F3.1.1  II      Straw </a:t>
            </a:r>
            <a:r>
              <a:rPr lang="en-US" sz="1800" b="1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sz="1800" b="1" dirty="0" smtClean="0"/>
              <a:t>F3.1.2  DT	Future </a:t>
            </a:r>
            <a:r>
              <a:rPr lang="en-US" sz="1800" b="1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</a:t>
            </a:r>
            <a:r>
              <a:rPr lang="en-US" dirty="0" smtClean="0"/>
              <a:t>venue Grand Hyatt Atlanta - Buckhead? </a:t>
            </a:r>
            <a:endParaRPr lang="en-US" dirty="0" smtClean="0"/>
          </a:p>
          <a:p>
            <a:r>
              <a:rPr lang="en-US" dirty="0" smtClean="0"/>
              <a:t>Yes  - </a:t>
            </a:r>
            <a:r>
              <a:rPr lang="en-US" dirty="0" smtClean="0"/>
              <a:t>45</a:t>
            </a:r>
            <a:endParaRPr lang="en-US" dirty="0" smtClean="0"/>
          </a:p>
          <a:p>
            <a:r>
              <a:rPr lang="en-US" dirty="0" smtClean="0"/>
              <a:t>No – </a:t>
            </a:r>
            <a:r>
              <a:rPr lang="en-US" dirty="0" smtClean="0"/>
              <a:t>0</a:t>
            </a:r>
            <a:endParaRPr lang="en-US" dirty="0" smtClean="0"/>
          </a:p>
          <a:p>
            <a:r>
              <a:rPr lang="en-US" dirty="0" smtClean="0"/>
              <a:t>Like the Social – </a:t>
            </a:r>
            <a:r>
              <a:rPr lang="en-US" dirty="0" smtClean="0"/>
              <a:t>21</a:t>
            </a:r>
            <a:endParaRPr lang="en-US" dirty="0" smtClean="0"/>
          </a:p>
          <a:p>
            <a:r>
              <a:rPr lang="en-US" dirty="0" smtClean="0"/>
              <a:t>Disliked the Social –  </a:t>
            </a:r>
            <a:r>
              <a:rPr lang="en-US" dirty="0" smtClean="0"/>
              <a:t>0</a:t>
            </a:r>
            <a:endParaRPr lang="en-US" dirty="0" smtClean="0"/>
          </a:p>
          <a:p>
            <a:r>
              <a:rPr lang="en-US" dirty="0" smtClean="0"/>
              <a:t>Did not go to Social – </a:t>
            </a:r>
            <a:r>
              <a:rPr lang="en-US" dirty="0" smtClean="0"/>
              <a:t>10</a:t>
            </a:r>
          </a:p>
          <a:p>
            <a:r>
              <a:rPr lang="en-US" dirty="0" smtClean="0"/>
              <a:t>Preference for Grand Hyatt – Buckhead 44</a:t>
            </a:r>
          </a:p>
          <a:p>
            <a:r>
              <a:rPr lang="en-US" dirty="0" smtClean="0"/>
              <a:t>Preference to Hyatt Regency - 3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2"/>
          </a:xfrm>
        </p:spPr>
        <p:txBody>
          <a:bodyPr/>
          <a:lstStyle/>
          <a:p>
            <a:r>
              <a:rPr lang="en-US" dirty="0" smtClean="0"/>
              <a:t>Potential New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3968254"/>
          </a:xfrm>
        </p:spPr>
        <p:txBody>
          <a:bodyPr/>
          <a:lstStyle/>
          <a:p>
            <a:r>
              <a:rPr lang="en-US" dirty="0" smtClean="0"/>
              <a:t>Hilton Waikoloa – 2021 and 2022 (and possibly 2023)</a:t>
            </a:r>
          </a:p>
          <a:p>
            <a:endParaRPr lang="en-US" sz="1200" dirty="0"/>
          </a:p>
          <a:p>
            <a:r>
              <a:rPr lang="en-US" dirty="0" smtClean="0"/>
              <a:t>Rate: $179 (40% of Block) and $199 balance</a:t>
            </a:r>
          </a:p>
          <a:p>
            <a:r>
              <a:rPr lang="en-US" dirty="0" smtClean="0"/>
              <a:t>F&amp;B = $85k Min, but we spent more than that last time.</a:t>
            </a:r>
          </a:p>
          <a:p>
            <a:r>
              <a:rPr lang="en-US" dirty="0" smtClean="0"/>
              <a:t>Normal Concessions – Free meeting space etc.</a:t>
            </a:r>
          </a:p>
          <a:p>
            <a:r>
              <a:rPr lang="en-US" dirty="0" smtClean="0"/>
              <a:t>Rate Guaranteed for 2021 and 2022.</a:t>
            </a:r>
          </a:p>
          <a:p>
            <a:endParaRPr lang="en-US" dirty="0" smtClean="0"/>
          </a:p>
          <a:p>
            <a:r>
              <a:rPr lang="en-US" dirty="0" smtClean="0"/>
              <a:t>We may also get an even better deal if we agree to 2023.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681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pPr lvl="0"/>
            <a:r>
              <a:rPr lang="en-US" dirty="0" smtClean="0"/>
              <a:t>Hilton Waikoloa Straw Polls: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680520"/>
          </a:xfrm>
        </p:spPr>
        <p:txBody>
          <a:bodyPr/>
          <a:lstStyle/>
          <a:p>
            <a:r>
              <a:rPr lang="en-US" dirty="0" smtClean="0"/>
              <a:t>Straw Poll:</a:t>
            </a:r>
          </a:p>
          <a:p>
            <a:pPr lvl="1"/>
            <a:r>
              <a:rPr lang="en-US" sz="2400" dirty="0" smtClean="0"/>
              <a:t>Agree:  we should take the offer: 2 years (2021 and 2022)</a:t>
            </a:r>
          </a:p>
          <a:p>
            <a:pPr lvl="1"/>
            <a:r>
              <a:rPr lang="en-US" sz="2400" dirty="0" smtClean="0"/>
              <a:t>Disagree: we should pass on the offer:</a:t>
            </a:r>
          </a:p>
          <a:p>
            <a:pPr lvl="1"/>
            <a:r>
              <a:rPr lang="en-US" sz="2400" dirty="0" smtClean="0"/>
              <a:t>Results:  31 Agree – 9 Disagree</a:t>
            </a:r>
          </a:p>
          <a:p>
            <a:pPr lvl="1"/>
            <a:endParaRPr lang="en-US" dirty="0"/>
          </a:p>
          <a:p>
            <a:r>
              <a:rPr lang="en-US" dirty="0" smtClean="0"/>
              <a:t>Straw Poll: </a:t>
            </a:r>
          </a:p>
          <a:p>
            <a:pPr lvl="1"/>
            <a:r>
              <a:rPr lang="en-US" sz="2400" dirty="0"/>
              <a:t>Agree:  we should take the </a:t>
            </a:r>
            <a:r>
              <a:rPr lang="en-US" sz="2400" dirty="0" smtClean="0"/>
              <a:t>Bonus offer</a:t>
            </a:r>
            <a:r>
              <a:rPr lang="en-US" sz="2400" dirty="0"/>
              <a:t>: </a:t>
            </a:r>
            <a:r>
              <a:rPr lang="en-US" sz="2400" dirty="0" smtClean="0"/>
              <a:t>3 </a:t>
            </a:r>
            <a:r>
              <a:rPr lang="en-US" sz="2400" dirty="0"/>
              <a:t>years (</a:t>
            </a:r>
            <a:r>
              <a:rPr lang="en-US" sz="2400" dirty="0" smtClean="0"/>
              <a:t>2021, 2022, and 2023)</a:t>
            </a:r>
            <a:endParaRPr lang="en-US" sz="2400" dirty="0"/>
          </a:p>
          <a:p>
            <a:pPr lvl="1"/>
            <a:r>
              <a:rPr lang="en-US" sz="2400" dirty="0"/>
              <a:t>Disagree: we should pass on the offer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Results:  26 Agree – 9 Disagree</a:t>
            </a:r>
            <a:endParaRPr lang="en-US" sz="2400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13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b="0" dirty="0" smtClean="0"/>
              <a:t>	May </a:t>
            </a:r>
            <a:r>
              <a:rPr lang="en-US" b="0" dirty="0"/>
              <a:t>2017 Daejeon Convention </a:t>
            </a:r>
            <a:r>
              <a:rPr lang="en-US" b="0" dirty="0" smtClean="0"/>
              <a:t>Center, Korea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Sept 2017 Hilton </a:t>
            </a:r>
            <a:r>
              <a:rPr lang="en-US" b="0" dirty="0" smtClean="0"/>
              <a:t>Waikoloa</a:t>
            </a:r>
          </a:p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 smtClean="0"/>
              <a:t>Jan </a:t>
            </a:r>
            <a:r>
              <a:rPr lang="en-US" b="0" dirty="0"/>
              <a:t>2018 Hotel </a:t>
            </a:r>
            <a:r>
              <a:rPr lang="en-US" b="0" dirty="0" smtClean="0"/>
              <a:t>Irvine</a:t>
            </a:r>
          </a:p>
          <a:p>
            <a:r>
              <a:rPr lang="en-US" b="0" dirty="0"/>
              <a:t> </a:t>
            </a:r>
            <a:r>
              <a:rPr lang="en-US" b="0" dirty="0" smtClean="0"/>
              <a:t>   May </a:t>
            </a:r>
            <a:r>
              <a:rPr lang="en-US" b="0" dirty="0"/>
              <a:t>2018 </a:t>
            </a:r>
            <a:r>
              <a:rPr lang="en-US" b="0" dirty="0" smtClean="0"/>
              <a:t>TBD - 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Sept 2018  Hilton </a:t>
            </a:r>
            <a:r>
              <a:rPr lang="en-US" b="0" dirty="0" smtClean="0"/>
              <a:t>Waikoloa</a:t>
            </a:r>
            <a:endParaRPr lang="en-US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1400" dirty="0" smtClean="0"/>
              <a:t>(New facility, pricing model being negotiated, Sponsor capability</a:t>
            </a:r>
            <a:r>
              <a:rPr lang="en-US" sz="1600" dirty="0" smtClean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sz="2000" dirty="0" smtClean="0"/>
              <a:t>Plenary Meeting Status File:</a:t>
            </a:r>
          </a:p>
          <a:p>
            <a:r>
              <a:rPr lang="en-US" sz="2000" dirty="0"/>
              <a:t>https://</a:t>
            </a:r>
            <a:r>
              <a:rPr lang="en-US" sz="2000" dirty="0" smtClean="0"/>
              <a:t>mentor.ieee.org/802-ec/dcn/16/ec-16-0066-00-00EC-802-plenary-future-venue-contract-status.xlsx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/>
              </a:rPr>
              <a:t>802.1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5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10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1"/>
              </a:rPr>
              <a:t>Treasurer Report</a:t>
            </a:r>
            <a:r>
              <a:rPr lang="en-US" dirty="0" smtClean="0"/>
              <a:t>: </a:t>
            </a:r>
          </a:p>
          <a:p>
            <a:endParaRPr lang="en-US" dirty="0" smtClean="0">
              <a:hlinkClick r:id="rId12"/>
            </a:endParaRPr>
          </a:p>
          <a:p>
            <a:r>
              <a:rPr lang="en-US" dirty="0" smtClean="0">
                <a:hlinkClick r:id="rId12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3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4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dirty="0" smtClean="0">
                <a:solidFill>
                  <a:srgbClr val="000000"/>
                </a:solidFill>
                <a:cs typeface="+mj-cs"/>
              </a:rPr>
              <a:t>M3.4 Meeting room locations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/>
              <a:t>the </a:t>
            </a:r>
            <a:r>
              <a:rPr lang="en-US" dirty="0" smtClean="0">
                <a:hlinkClick r:id="rId3"/>
              </a:rPr>
              <a:t>MOBILE DEVICE SCHEDULE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Download the </a:t>
            </a:r>
            <a:r>
              <a:rPr lang="en-US" dirty="0" smtClean="0"/>
              <a:t>Grand Hyatt Atlanta floor plans:</a:t>
            </a:r>
          </a:p>
          <a:p>
            <a:pPr lvl="1"/>
            <a:r>
              <a:rPr lang="en-US" sz="2400" b="0" dirty="0" smtClean="0"/>
              <a:t>Accessed </a:t>
            </a:r>
            <a:r>
              <a:rPr lang="en-US" sz="2400" b="0" dirty="0"/>
              <a:t>online </a:t>
            </a:r>
            <a:r>
              <a:rPr lang="en-US" sz="2400" b="0" dirty="0" smtClean="0"/>
              <a:t>at </a:t>
            </a:r>
            <a:r>
              <a:rPr lang="en-US" sz="2400" b="0" dirty="0" smtClean="0">
                <a:hlinkClick r:id="rId4"/>
              </a:rPr>
              <a:t>MEETING MAP (FLOOR PLAN)</a:t>
            </a:r>
            <a:endParaRPr lang="en-US" sz="2400" b="0" dirty="0"/>
          </a:p>
          <a:p>
            <a:endParaRPr lang="en-US" b="0" dirty="0"/>
          </a:p>
          <a:p>
            <a:r>
              <a:rPr lang="en-US" dirty="0"/>
              <a:t>Some meetings are located on street level and are more vulnerable to unwanted guests.  Please do not leave your belongings un-attended. </a:t>
            </a:r>
            <a:br>
              <a:rPr lang="en-US" dirty="0"/>
            </a:b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sz="2000" dirty="0" smtClean="0"/>
              <a:t>Note: the schedule on this calendar will be updated as will IMAT.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 Plenary: 13-17 March 2016 –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Hyatt Regency Vancouver/Fairmont Hotel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Vancouver, Canada</a:t>
            </a:r>
          </a:p>
          <a:p>
            <a:pPr>
              <a:spcBef>
                <a:spcPts val="0"/>
              </a:spcBef>
            </a:pPr>
            <a:endParaRPr lang="en-GB" sz="900" dirty="0" smtClean="0"/>
          </a:p>
          <a:p>
            <a:pPr lvl="1"/>
            <a:endParaRPr lang="en-GB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dirty="0"/>
              <a:t>802W Interim: </a:t>
            </a:r>
            <a:r>
              <a:rPr lang="en-US" sz="2800" dirty="0" smtClean="0"/>
              <a:t>7-12 May 2017 –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	</a:t>
            </a:r>
            <a:r>
              <a:rPr lang="en-US" dirty="0"/>
              <a:t>Daejeon Convention Center, Daejeon </a:t>
            </a:r>
            <a:r>
              <a:rPr lang="en-US" dirty="0" smtClean="0"/>
              <a:t>Korea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000" dirty="0" err="1"/>
              <a:t>Lotte</a:t>
            </a:r>
            <a:r>
              <a:rPr lang="en-US" sz="2000" dirty="0"/>
              <a:t> Hotel Daejeon Hotel and Hotel ICC</a:t>
            </a:r>
            <a:endParaRPr lang="en-GB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76753"/>
            <a:ext cx="7344816" cy="808031"/>
          </a:xfrm>
        </p:spPr>
        <p:txBody>
          <a:bodyPr>
            <a:noAutofit/>
          </a:bodyPr>
          <a:lstStyle/>
          <a:p>
            <a:pPr lvl="0" rtl="0" eaLnBrk="1" fontAlgn="base" hangingPunct="1"/>
            <a:r>
              <a:rPr lang="en-GB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sz="4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27757</TotalTime>
  <Words>1222</Words>
  <Application>Microsoft Office PowerPoint</Application>
  <PresentationFormat>On-screen Show (4:3)</PresentationFormat>
  <Paragraphs>298</Paragraphs>
  <Slides>25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January 2017 - Atlanta</vt:lpstr>
      <vt:lpstr>Abstract</vt:lpstr>
      <vt:lpstr>Monday–  802.11 Opening Plenary</vt:lpstr>
      <vt:lpstr>M3.3  Other WG meeting plans </vt:lpstr>
      <vt:lpstr>M3.4 Meeting room locations     </vt:lpstr>
      <vt:lpstr>Online Calendar</vt:lpstr>
      <vt:lpstr>M3.5 Next meeting reminder</vt:lpstr>
      <vt:lpstr>M3.6  Meeting registration</vt:lpstr>
      <vt:lpstr>M3.7 Recording attendance</vt:lpstr>
      <vt:lpstr>M3.8 Local File Document Server information</vt:lpstr>
      <vt:lpstr>Network Assistance</vt:lpstr>
      <vt:lpstr>M3.09 FOOD &amp; BEVERAGE</vt:lpstr>
      <vt:lpstr>Social Information</vt:lpstr>
      <vt:lpstr>Hotel Outlets</vt:lpstr>
      <vt:lpstr>PowerPoint Presentation</vt:lpstr>
      <vt:lpstr>802.11 Mid-Week Plenary</vt:lpstr>
      <vt:lpstr>W2.5 Announcements – Social update</vt:lpstr>
      <vt:lpstr>W5.1 Room Change Requests</vt:lpstr>
      <vt:lpstr>802.11 WG Closing Plenary</vt:lpstr>
      <vt:lpstr>F3.1.1 -Straw Poll of membership regarding this meeting location</vt:lpstr>
      <vt:lpstr>Potential New Opportunities</vt:lpstr>
      <vt:lpstr>Hilton Waikoloa Straw Polls: 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January 2017 - Atlanta</dc:title>
  <dc:subject>January 2017</dc:subject>
  <dc:creator>Jon Rosdahl</dc:creator>
  <dc:description>Jon Rosdahl (Qualcomm)</dc:description>
  <cp:lastModifiedBy>Rosdahl, Jon</cp:lastModifiedBy>
  <cp:revision>165</cp:revision>
  <cp:lastPrinted>1601-01-01T00:00:00Z</cp:lastPrinted>
  <dcterms:created xsi:type="dcterms:W3CDTF">2014-04-14T10:59:07Z</dcterms:created>
  <dcterms:modified xsi:type="dcterms:W3CDTF">2017-01-20T13:44:02Z</dcterms:modified>
  <cp:category>Report</cp:category>
</cp:coreProperties>
</file>