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4"/>
  </p:notesMasterIdLst>
  <p:handoutMasterIdLst>
    <p:handoutMasterId r:id="rId115"/>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787" r:id="rId14"/>
    <p:sldId id="1164" r:id="rId15"/>
    <p:sldId id="1562" r:id="rId16"/>
    <p:sldId id="1101" r:id="rId17"/>
    <p:sldId id="1581" r:id="rId18"/>
    <p:sldId id="1657" r:id="rId19"/>
    <p:sldId id="1737" r:id="rId20"/>
    <p:sldId id="1648" r:id="rId21"/>
    <p:sldId id="1735" r:id="rId22"/>
    <p:sldId id="1684" r:id="rId23"/>
    <p:sldId id="1685" r:id="rId24"/>
    <p:sldId id="1686" r:id="rId25"/>
    <p:sldId id="1687" r:id="rId26"/>
    <p:sldId id="1745" r:id="rId27"/>
    <p:sldId id="1746" r:id="rId28"/>
    <p:sldId id="1747" r:id="rId29"/>
    <p:sldId id="1769" r:id="rId30"/>
    <p:sldId id="1786" r:id="rId31"/>
    <p:sldId id="1773" r:id="rId32"/>
    <p:sldId id="1689" r:id="rId33"/>
    <p:sldId id="1690" r:id="rId34"/>
    <p:sldId id="1691" r:id="rId35"/>
    <p:sldId id="1692" r:id="rId36"/>
    <p:sldId id="1694" r:id="rId37"/>
    <p:sldId id="1695" r:id="rId38"/>
    <p:sldId id="1696" r:id="rId39"/>
    <p:sldId id="1697" r:id="rId40"/>
    <p:sldId id="1716" r:id="rId41"/>
    <p:sldId id="1717" r:id="rId42"/>
    <p:sldId id="1718" r:id="rId43"/>
    <p:sldId id="1688" r:id="rId44"/>
    <p:sldId id="1702" r:id="rId45"/>
    <p:sldId id="1703" r:id="rId46"/>
    <p:sldId id="1704" r:id="rId47"/>
    <p:sldId id="1705" r:id="rId48"/>
    <p:sldId id="1706" r:id="rId49"/>
    <p:sldId id="1707" r:id="rId50"/>
    <p:sldId id="1708" r:id="rId51"/>
    <p:sldId id="1709" r:id="rId52"/>
    <p:sldId id="1710" r:id="rId53"/>
    <p:sldId id="1698" r:id="rId54"/>
    <p:sldId id="1699" r:id="rId55"/>
    <p:sldId id="1767" r:id="rId56"/>
    <p:sldId id="1768" r:id="rId57"/>
    <p:sldId id="1700" r:id="rId58"/>
    <p:sldId id="1701" r:id="rId59"/>
    <p:sldId id="1774" r:id="rId60"/>
    <p:sldId id="1775" r:id="rId61"/>
    <p:sldId id="1778" r:id="rId62"/>
    <p:sldId id="1779" r:id="rId63"/>
    <p:sldId id="1776" r:id="rId64"/>
    <p:sldId id="1780" r:id="rId65"/>
    <p:sldId id="1777" r:id="rId66"/>
    <p:sldId id="1711" r:id="rId67"/>
    <p:sldId id="1712" r:id="rId68"/>
    <p:sldId id="1713" r:id="rId69"/>
    <p:sldId id="1679" r:id="rId70"/>
    <p:sldId id="1583" r:id="rId71"/>
    <p:sldId id="1629" r:id="rId72"/>
    <p:sldId id="1743" r:id="rId73"/>
    <p:sldId id="1762" r:id="rId74"/>
    <p:sldId id="1788" r:id="rId75"/>
    <p:sldId id="1756" r:id="rId76"/>
    <p:sldId id="1789" r:id="rId77"/>
    <p:sldId id="1572" r:id="rId78"/>
    <p:sldId id="1641" r:id="rId79"/>
    <p:sldId id="1751" r:id="rId80"/>
    <p:sldId id="1752" r:id="rId81"/>
    <p:sldId id="1753" r:id="rId82"/>
    <p:sldId id="1730" r:id="rId83"/>
    <p:sldId id="1375" r:id="rId84"/>
    <p:sldId id="1376" r:id="rId85"/>
    <p:sldId id="1400" r:id="rId86"/>
    <p:sldId id="619" r:id="rId87"/>
    <p:sldId id="621" r:id="rId88"/>
    <p:sldId id="1561" r:id="rId89"/>
    <p:sldId id="1555" r:id="rId90"/>
    <p:sldId id="1601" r:id="rId91"/>
    <p:sldId id="1585" r:id="rId92"/>
    <p:sldId id="1586" r:id="rId93"/>
    <p:sldId id="1587" r:id="rId94"/>
    <p:sldId id="1588" r:id="rId95"/>
    <p:sldId id="1589" r:id="rId96"/>
    <p:sldId id="1590" r:id="rId97"/>
    <p:sldId id="1771" r:id="rId98"/>
    <p:sldId id="1772" r:id="rId99"/>
    <p:sldId id="1591" r:id="rId100"/>
    <p:sldId id="1592" r:id="rId101"/>
    <p:sldId id="1593" r:id="rId102"/>
    <p:sldId id="1594" r:id="rId103"/>
    <p:sldId id="1595" r:id="rId104"/>
    <p:sldId id="1596" r:id="rId105"/>
    <p:sldId id="1597" r:id="rId106"/>
    <p:sldId id="1598" r:id="rId107"/>
    <p:sldId id="1599" r:id="rId108"/>
    <p:sldId id="1600" r:id="rId109"/>
    <p:sldId id="1628" r:id="rId110"/>
    <p:sldId id="1638" r:id="rId111"/>
    <p:sldId id="1725" r:id="rId112"/>
    <p:sldId id="1726" r:id="rId11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9" autoAdjust="0"/>
    <p:restoredTop sz="94660" autoAdjust="0"/>
  </p:normalViewPr>
  <p:slideViewPr>
    <p:cSldViewPr>
      <p:cViewPr varScale="1">
        <p:scale>
          <a:sx n="88" d="100"/>
          <a:sy n="88" d="100"/>
        </p:scale>
        <p:origin x="-1680"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802.11-16/1592r0</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802.11-16/1592r0</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802.11-16/1592r0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1583-00-0jtc-jtc1-sc-minutes-in-san-antonio-nov-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104.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10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5/dcn/16/15-16-0768-00-0000-response-to-iso-iec-jtc-1-sc-6-60-day-ballot.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2017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8 December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Antonio, in Nov 2016, as documented in </a:t>
            </a:r>
            <a:r>
              <a:rPr lang="en-AU" i="1" dirty="0" smtClean="0">
                <a:hlinkClick r:id="rId3"/>
              </a:rPr>
              <a:t>11-16-1583-00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96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96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62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64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67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69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110</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02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02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72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516189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04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late 2016 a process was agreed between IEEE-SA and ISO staff on how to handle corrigenda</a:t>
            </a:r>
            <a:endParaRPr lang="en-AU" dirty="0"/>
          </a:p>
        </p:txBody>
      </p:sp>
      <p:sp>
        <p:nvSpPr>
          <p:cNvPr id="3" name="Content Placeholder 2"/>
          <p:cNvSpPr>
            <a:spLocks noGrp="1"/>
          </p:cNvSpPr>
          <p:nvPr>
            <p:ph idx="1"/>
          </p:nvPr>
        </p:nvSpPr>
        <p:spPr/>
        <p:txBody>
          <a:bodyPr/>
          <a:lstStyle/>
          <a:p>
            <a:r>
              <a:rPr lang="en-AU" dirty="0" smtClean="0"/>
              <a:t>Agreed process </a:t>
            </a:r>
            <a:r>
              <a:rPr lang="en-AU" dirty="0"/>
              <a:t>for corrigenda</a:t>
            </a:r>
          </a:p>
          <a:p>
            <a:pPr lvl="1"/>
            <a:r>
              <a:rPr lang="en-AU" dirty="0"/>
              <a:t>Launch one single ballot of 90 days instead of an initial 60 day </a:t>
            </a:r>
            <a:r>
              <a:rPr lang="en-AU" dirty="0" smtClean="0"/>
              <a:t>&amp; 90 </a:t>
            </a:r>
            <a:r>
              <a:rPr lang="en-AU" dirty="0"/>
              <a:t>day ballot (note: 90 days are equivalent to the Draft </a:t>
            </a:r>
            <a:r>
              <a:rPr lang="en-AU" dirty="0" err="1"/>
              <a:t>Cor</a:t>
            </a:r>
            <a:r>
              <a:rPr lang="en-AU" dirty="0"/>
              <a:t> ballot period in JTC 1) by the JTC 1/SC</a:t>
            </a:r>
          </a:p>
          <a:p>
            <a:pPr lvl="1"/>
            <a:r>
              <a:rPr lang="en-AU" dirty="0"/>
              <a:t>Ask the following </a:t>
            </a:r>
            <a:r>
              <a:rPr lang="en-AU" dirty="0" smtClean="0"/>
              <a:t>questions</a:t>
            </a:r>
            <a:r>
              <a:rPr lang="en-US" dirty="0" smtClean="0"/>
              <a:t>:</a:t>
            </a:r>
            <a:endParaRPr lang="en-AU" dirty="0"/>
          </a:p>
          <a:p>
            <a:pPr lvl="2"/>
            <a:r>
              <a:rPr lang="en-AU" dirty="0"/>
              <a:t>Q1: Do you support the need for a corrigendum to the subject ISO/IEC/IEEE International Standard? </a:t>
            </a:r>
          </a:p>
          <a:p>
            <a:pPr lvl="2"/>
            <a:r>
              <a:rPr lang="en-AU" dirty="0"/>
              <a:t>Q2: Do you approve the draft for publication? </a:t>
            </a:r>
          </a:p>
          <a:p>
            <a:pPr lvl="2"/>
            <a:r>
              <a:rPr lang="en-AU" dirty="0" smtClean="0"/>
              <a:t>Q3</a:t>
            </a:r>
            <a:r>
              <a:rPr lang="en-AU" dirty="0"/>
              <a:t>: If you disapprove the draft, would you please indicate if you accept to change your vote to approval if the reasons and appropriate changes will be accepted?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1775147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dirty="0" smtClean="0">
                <a:solidFill>
                  <a:srgbClr val="FF0000"/>
                </a:solidFill>
              </a:rPr>
              <a:t>TBD</a:t>
            </a:r>
          </a:p>
          <a:p>
            <a:pPr lvl="1"/>
            <a:r>
              <a:rPr lang="en-AU" dirty="0" smtClean="0"/>
              <a:t>Another liaison will be sent after the March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(updated in Sept 2016)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thirteen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25148220"/>
              </p:ext>
            </p:extLst>
          </p:nvPr>
        </p:nvGraphicFramePr>
        <p:xfrm>
          <a:off x="152399" y="1600200"/>
          <a:ext cx="8839199" cy="49388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solidFill>
                  <a:schemeClr val="accent6"/>
                </a:solidFill>
              </a:rPr>
              <a:t>FDIS ballot closes on 18 April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smtClean="0">
                <a:solidFill>
                  <a:schemeClr val="accent6"/>
                </a:solidFill>
              </a:rPr>
              <a:t>closes 18 Apr 2017</a:t>
            </a:r>
            <a:endParaRPr lang="en-AU" dirty="0">
              <a:solidFill>
                <a:schemeClr val="accent6"/>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Jan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solidFill>
                  <a:schemeClr val="accent6"/>
                </a:solidFill>
              </a:rPr>
              <a:t>FDIS ballot closes on </a:t>
            </a:r>
            <a:r>
              <a:rPr lang="en-AU" dirty="0" smtClean="0">
                <a:solidFill>
                  <a:schemeClr val="accent6"/>
                </a:solidFill>
              </a:rPr>
              <a:t>11 April </a:t>
            </a:r>
            <a:r>
              <a:rPr lang="en-AU" dirty="0">
                <a:solidFill>
                  <a:schemeClr val="accent6"/>
                </a:solidFill>
              </a:rPr>
              <a:t>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a:t>
            </a:r>
            <a:r>
              <a:rPr lang="en-AU" dirty="0" smtClean="0"/>
              <a:t>in Oct 2016</a:t>
            </a:r>
          </a:p>
          <a:p>
            <a:pPr lvl="2"/>
            <a:r>
              <a:rPr lang="en-AU" dirty="0" smtClean="0"/>
              <a:t>See N16487</a:t>
            </a:r>
            <a:endParaRPr lang="en-AU" dirty="0"/>
          </a:p>
          <a:p>
            <a:r>
              <a:rPr lang="en-AU" dirty="0" smtClean="0"/>
              <a:t>FDIS ballot: </a:t>
            </a:r>
            <a:r>
              <a:rPr lang="en-AU" dirty="0" smtClean="0">
                <a:solidFill>
                  <a:schemeClr val="accent6"/>
                </a:solidFill>
              </a:rPr>
              <a:t>close 11 April 2017</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solidFill>
                  <a:schemeClr val="accent6"/>
                </a:solidFill>
              </a:rPr>
              <a:t>FDIS ballot closes on 18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closes 18 April 2017</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a:t>
            </a:r>
            <a:r>
              <a:rPr lang="en-AU" dirty="0"/>
              <a:t>60 day ballot closes on 7 Feb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a:solidFill>
                  <a:schemeClr val="accent2"/>
                </a:solidFill>
              </a:rPr>
              <a:t>closes 7 Feb 2016</a:t>
            </a:r>
            <a:endParaRPr lang="en-AU" dirty="0" smtClean="0"/>
          </a:p>
          <a:p>
            <a:pPr lvl="1"/>
            <a:r>
              <a:rPr lang="en-AU" dirty="0"/>
              <a:t>IEEE 802.1Qbu-2016 </a:t>
            </a:r>
            <a:r>
              <a:rPr lang="en-AU" dirty="0" smtClean="0"/>
              <a:t>was </a:t>
            </a:r>
            <a:r>
              <a:rPr lang="en-AU" dirty="0"/>
              <a:t>submitted for 60 day ballot in Dec 2016 and closes on 7 Feb 2016</a:t>
            </a:r>
          </a:p>
          <a:p>
            <a:r>
              <a:rPr lang="en-AU" dirty="0" smtClean="0"/>
              <a:t>FDIS 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60 </a:t>
            </a:r>
            <a:r>
              <a:rPr lang="en-AU" dirty="0"/>
              <a:t>day </a:t>
            </a:r>
            <a:r>
              <a:rPr lang="en-AU" dirty="0" smtClean="0"/>
              <a:t>ballot closes on 7 Feb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 </a:t>
            </a:r>
            <a:r>
              <a:rPr lang="en-AU" dirty="0" smtClean="0">
                <a:solidFill>
                  <a:schemeClr val="accent2"/>
                </a:solidFill>
              </a:rPr>
              <a:t>closes 7 Feb 2016</a:t>
            </a:r>
          </a:p>
          <a:p>
            <a:pPr lvl="1"/>
            <a:r>
              <a:rPr lang="en-AU" dirty="0"/>
              <a:t>IEEE 802.1Qbz D3.0 was submitted for 60 day ballot in Dec </a:t>
            </a:r>
            <a:r>
              <a:rPr lang="en-AU" dirty="0" smtClean="0"/>
              <a:t>2016 and closes on 7 Feb 2016</a:t>
            </a:r>
            <a:endParaRPr lang="en-AU" dirty="0"/>
          </a:p>
          <a:p>
            <a:r>
              <a:rPr lang="en-AU" dirty="0" smtClean="0"/>
              <a:t>FDIS </a:t>
            </a:r>
            <a:r>
              <a:rPr lang="en-AU" dirty="0"/>
              <a:t>ballot </a:t>
            </a:r>
            <a:r>
              <a:rPr lang="en-AU" dirty="0" smtClean="0"/>
              <a: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60 day ballot after </a:t>
            </a:r>
            <a:r>
              <a:rPr lang="en-AU" dirty="0" err="1" smtClean="0"/>
              <a:t>RevCom</a:t>
            </a:r>
            <a:r>
              <a:rPr lang="en-AU" dirty="0" smtClean="0"/>
              <a:t> approval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waiting</a:t>
            </a:r>
          </a:p>
          <a:p>
            <a:pPr lvl="1"/>
            <a:r>
              <a:rPr lang="en-AU" dirty="0" smtClean="0"/>
              <a:t>The standard will be submitted for 60 day ballot after </a:t>
            </a:r>
            <a:r>
              <a:rPr lang="en-AU" dirty="0" err="1" smtClean="0"/>
              <a:t>RevCom</a:t>
            </a:r>
            <a:r>
              <a:rPr lang="en-AU" dirty="0" smtClean="0"/>
              <a:t> approval in Dec 2016</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passed its 60 day pre-ballot and the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60 day 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2016</a:t>
            </a:r>
          </a:p>
          <a:p>
            <a:r>
              <a:rPr lang="en-AU" dirty="0" smtClean="0"/>
              <a:t>FDIS ballot 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has been submitted </a:t>
            </a:r>
            <a:r>
              <a:rPr lang="en-AU" dirty="0"/>
              <a:t>to </a:t>
            </a:r>
            <a:r>
              <a:rPr lang="en-AU" dirty="0" smtClean="0"/>
              <a:t>PSDO as a corrigenda under a special process</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pre-ballot: </a:t>
            </a:r>
            <a:r>
              <a:rPr lang="en-AU" dirty="0" smtClean="0">
                <a:solidFill>
                  <a:schemeClr val="accent2"/>
                </a:solidFill>
              </a:rPr>
              <a:t>waiting</a:t>
            </a:r>
          </a:p>
          <a:p>
            <a:pPr lvl="1"/>
            <a:r>
              <a:rPr lang="en-AU" dirty="0"/>
              <a:t>IEEE 802.1Q-2014/</a:t>
            </a:r>
            <a:r>
              <a:rPr lang="en-AU" dirty="0" err="1"/>
              <a:t>Cor</a:t>
            </a:r>
            <a:r>
              <a:rPr lang="en-AU" dirty="0"/>
              <a:t> 1-2015 </a:t>
            </a:r>
            <a:r>
              <a:rPr lang="en-AU" dirty="0" smtClean="0"/>
              <a:t>has been submitted to PSDO using a special process for corrigenda</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2184398"/>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Waiting</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Nov</a:t>
                      </a:r>
                      <a:r>
                        <a:rPr lang="en-AU" sz="1600" baseline="0" dirty="0" smtClean="0">
                          <a:latin typeface="+mj-lt"/>
                        </a:rPr>
                        <a:t> 2016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chemeClr val="tx1"/>
                          </a:solidFill>
                          <a:latin typeface="+mj-lt"/>
                        </a:rPr>
                        <a:t>tbd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chemeClr val="tx1"/>
                          </a:solidFill>
                          <a:latin typeface="+mj-lt"/>
                        </a:rPr>
                        <a:t>tbd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a:t>
            </a:r>
            <a:r>
              <a:rPr lang="en-AU" dirty="0" smtClean="0"/>
              <a:t>802.3-2015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pPr lvl="2"/>
            <a:r>
              <a:rPr lang="en-AU" dirty="0" smtClean="0"/>
              <a:t>Jodi </a:t>
            </a:r>
            <a:r>
              <a:rPr lang="en-AU" dirty="0" err="1" smtClean="0"/>
              <a:t>Haasz</a:t>
            </a:r>
            <a:r>
              <a:rPr lang="en-AU" dirty="0" smtClean="0"/>
              <a:t> reports will probably start by end of Sept</a:t>
            </a:r>
          </a:p>
          <a:p>
            <a:r>
              <a:rPr lang="en-AU" dirty="0" smtClean="0"/>
              <a:t>FDIS ballot: </a:t>
            </a:r>
            <a:r>
              <a:rPr lang="en-AU" dirty="0" smtClean="0">
                <a:solidFill>
                  <a:schemeClr val="accent6"/>
                </a:solidFill>
              </a:rPr>
              <a:t>waiting</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is waiting for start of FDIS ballot</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submitted in July 2016 and the 60 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resolved in Nov 2016 and sent to SC6 in Dec 2016</a:t>
            </a:r>
          </a:p>
          <a:p>
            <a:pPr lvl="2"/>
            <a:r>
              <a:rPr lang="en-AU" dirty="0"/>
              <a:t>See </a:t>
            </a:r>
            <a:r>
              <a:rPr lang="en-AU" dirty="0" smtClean="0"/>
              <a:t>SC6 N16509 </a:t>
            </a:r>
          </a:p>
          <a:p>
            <a:r>
              <a:rPr lang="en-AU" dirty="0" smtClean="0"/>
              <a:t>FDIS ballot: </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36406214"/>
              </p:ext>
            </p:extLst>
          </p:nvPr>
        </p:nvGraphicFramePr>
        <p:xfrm>
          <a:off x="2895600" y="5181600"/>
          <a:ext cx="914400" cy="771525"/>
        </p:xfrm>
        <a:graphic>
          <a:graphicData uri="http://schemas.openxmlformats.org/presentationml/2006/ole">
            <mc:AlternateContent xmlns:mc="http://schemas.openxmlformats.org/markup-compatibility/2006">
              <mc:Choice xmlns:v="urn:schemas-microsoft-com:vml" Requires="v">
                <p:oleObj spid="_x0000_s24372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895600" y="5181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60 day pre-ballot closes on 11 Jan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smtClean="0">
                <a:solidFill>
                  <a:schemeClr val="accent2"/>
                </a:solidFill>
              </a:rPr>
              <a:t>closes on 11 Jan 2017</a:t>
            </a:r>
          </a:p>
          <a:p>
            <a:pPr lvl="1" indent="-182563"/>
            <a:r>
              <a:rPr lang="en-AU" dirty="0"/>
              <a:t>EC agreed on submission to PSDO process in Oct </a:t>
            </a:r>
            <a:r>
              <a:rPr lang="en-AU" dirty="0" smtClean="0"/>
              <a:t>2016</a:t>
            </a:r>
          </a:p>
          <a:p>
            <a:pPr lvl="2" indent="-182563"/>
            <a:r>
              <a:rPr lang="en-AU" dirty="0" smtClean="0"/>
              <a:t>David Law notified Jodi </a:t>
            </a:r>
            <a:r>
              <a:rPr lang="en-AU" dirty="0" err="1" smtClean="0"/>
              <a:t>Haasz</a:t>
            </a:r>
            <a:r>
              <a:rPr lang="en-AU" dirty="0" smtClean="0"/>
              <a:t> in Nov 2016</a:t>
            </a:r>
          </a:p>
          <a:p>
            <a:pPr lvl="2" indent="-182563"/>
            <a:r>
              <a:rPr lang="en-AU" dirty="0" smtClean="0"/>
              <a:t>It was subsequently submitted</a:t>
            </a:r>
            <a:endParaRPr lang="en-AU" dirty="0"/>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a:t>60 day pre-ballot closes on 11 Jan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chemeClr val="accent2"/>
                </a:solidFill>
              </a:rPr>
              <a:t>closes on 11 Jan 2017</a:t>
            </a:r>
          </a:p>
          <a:p>
            <a:pPr lvl="1" indent="-182563"/>
            <a:r>
              <a:rPr lang="en-AU" dirty="0"/>
              <a:t>EC agreed on submission to PSDO process in Oct 2016</a:t>
            </a:r>
          </a:p>
          <a:p>
            <a:pPr lvl="2" indent="-182563"/>
            <a:r>
              <a:rPr lang="en-AU" dirty="0"/>
              <a:t>David Law notified Jodi </a:t>
            </a:r>
            <a:r>
              <a:rPr lang="en-AU" dirty="0" err="1"/>
              <a:t>Haasz</a:t>
            </a:r>
            <a:r>
              <a:rPr lang="en-AU" dirty="0"/>
              <a:t> in Nov 2016</a:t>
            </a:r>
          </a:p>
          <a:p>
            <a:pPr lvl="2" indent="-182563"/>
            <a:r>
              <a:rPr lang="en-AU" dirty="0"/>
              <a:t>It was subsequently submitted</a:t>
            </a:r>
          </a:p>
          <a:p>
            <a:r>
              <a:rPr lang="en-AU" dirty="0"/>
              <a:t>FDIS ballot:</a:t>
            </a:r>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60 day pre-ballot closes on </a:t>
            </a:r>
            <a:r>
              <a:rPr lang="en-AU" dirty="0" smtClean="0"/>
              <a:t>&lt;</a:t>
            </a:r>
            <a:r>
              <a:rPr lang="en-AU" dirty="0" err="1" smtClean="0"/>
              <a:t>tbd</a:t>
            </a:r>
            <a:r>
              <a:rPr lang="en-AU" dirty="0" smtClean="0"/>
              <a:t>&gt;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closes on &lt;</a:t>
            </a:r>
            <a:r>
              <a:rPr lang="en-AU" dirty="0" err="1" smtClean="0">
                <a:solidFill>
                  <a:schemeClr val="accent2"/>
                </a:solidFill>
              </a:rPr>
              <a:t>tbd</a:t>
            </a:r>
            <a:r>
              <a:rPr lang="en-AU" dirty="0" smtClean="0">
                <a:solidFill>
                  <a:schemeClr val="accent2"/>
                </a:solidFill>
              </a:rPr>
              <a:t>&gt;</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a:t>
            </a:r>
            <a:r>
              <a:rPr lang="en-GB" dirty="0" smtClean="0"/>
              <a:t>two</a:t>
            </a:r>
          </a:p>
          <a:p>
            <a:pPr lvl="1"/>
            <a:r>
              <a:rPr lang="en-GB" dirty="0"/>
              <a:t>IEEE </a:t>
            </a:r>
            <a:r>
              <a:rPr lang="en-GB" dirty="0" smtClean="0"/>
              <a:t>802.3br was submitted in Nov 2016 and closes on &lt;</a:t>
            </a:r>
            <a:r>
              <a:rPr lang="en-GB" dirty="0" err="1" smtClean="0"/>
              <a:t>tbd</a:t>
            </a:r>
            <a:r>
              <a:rPr lang="en-GB" dirty="0" smtClean="0"/>
              <a:t>&gt;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60 day pre-ballot closes on 11 Jan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chemeClr val="accent2"/>
                </a:solidFill>
              </a:rPr>
              <a:t>closes on 11 Jan 2017</a:t>
            </a:r>
          </a:p>
          <a:p>
            <a:pPr lvl="1" indent="-182563"/>
            <a:r>
              <a:rPr lang="en-AU" dirty="0"/>
              <a:t>EC agreed on submission to PSDO process in Oct 2016</a:t>
            </a:r>
          </a:p>
          <a:p>
            <a:pPr lvl="2" indent="-182563"/>
            <a:r>
              <a:rPr lang="en-AU" dirty="0"/>
              <a:t>David Law notified Jodi </a:t>
            </a:r>
            <a:r>
              <a:rPr lang="en-AU" dirty="0" err="1"/>
              <a:t>Haasz</a:t>
            </a:r>
            <a:r>
              <a:rPr lang="en-AU" dirty="0"/>
              <a:t> in Nov 2016</a:t>
            </a:r>
          </a:p>
          <a:p>
            <a:pPr lvl="2" indent="-182563"/>
            <a:r>
              <a:rPr lang="en-AU" dirty="0"/>
              <a:t>It was subsequently submitted</a:t>
            </a:r>
          </a:p>
          <a:p>
            <a:r>
              <a:rPr lang="en-AU"/>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smtClean="0"/>
              <a:t>D3.2 </a:t>
            </a:r>
            <a:r>
              <a:rPr lang="en-AU" dirty="0"/>
              <a:t>sent in Oct 2016</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802.3bz 60 day pre-ballot closes on &lt;tbd&gt;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smtClean="0">
                <a:solidFill>
                  <a:schemeClr val="accent2"/>
                </a:solidFill>
              </a:rPr>
              <a:t>closes on &lt;</a:t>
            </a:r>
            <a:r>
              <a:rPr lang="en-AU" dirty="0" err="1" smtClean="0">
                <a:solidFill>
                  <a:schemeClr val="accent2"/>
                </a:solidFill>
              </a:rPr>
              <a:t>tbd</a:t>
            </a:r>
            <a:r>
              <a:rPr lang="en-AU" dirty="0" smtClean="0">
                <a:solidFill>
                  <a:schemeClr val="accent2"/>
                </a:solidFill>
              </a:rPr>
              <a:t>&gt;</a:t>
            </a:r>
          </a:p>
          <a:p>
            <a:pPr lvl="1"/>
            <a:r>
              <a:rPr lang="en-GB" dirty="0" smtClean="0"/>
              <a:t>IEEE 802.3br was submitted in Nov 2016 and closes on &lt;</a:t>
            </a:r>
            <a:r>
              <a:rPr lang="en-GB" dirty="0" err="1" smtClean="0"/>
              <a:t>tbd</a:t>
            </a:r>
            <a:r>
              <a:rPr lang="en-GB" dirty="0" smtClean="0"/>
              <a:t>&gt;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5992602"/>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last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pre-ballot: </a:t>
            </a:r>
          </a:p>
          <a:p>
            <a:pPr lvl="1"/>
            <a:r>
              <a:rPr lang="en-AU" dirty="0" smtClean="0"/>
              <a:t>Will be submitted in early 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last liaised for information 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endParaRPr lang="en-AU" dirty="0"/>
          </a:p>
          <a:p>
            <a:pPr lvl="1"/>
            <a:r>
              <a:rPr lang="en-AU" dirty="0" smtClean="0"/>
              <a:t>Will </a:t>
            </a:r>
            <a:r>
              <a:rPr lang="en-AU" dirty="0"/>
              <a:t>be submitted in early </a:t>
            </a:r>
            <a:r>
              <a:rPr lang="en-AU" dirty="0" smtClean="0"/>
              <a:t>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last liaised for information 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p>
          <a:p>
            <a:pPr lvl="1"/>
            <a:r>
              <a:rPr lang="en-AU" dirty="0" smtClean="0"/>
              <a:t>Will </a:t>
            </a:r>
            <a:r>
              <a:rPr lang="en-AU" dirty="0"/>
              <a:t>be submitted in early </a:t>
            </a:r>
            <a:r>
              <a:rPr lang="en-AU" dirty="0" smtClean="0"/>
              <a:t>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0790200"/>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passed 60 </a:t>
            </a:r>
            <a:r>
              <a:rPr lang="en-AU" dirty="0"/>
              <a:t>day </a:t>
            </a:r>
            <a:r>
              <a:rPr lang="en-AU" dirty="0" smtClean="0"/>
              <a:t>pre-ballot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a:t>
            </a:r>
            <a:r>
              <a:rPr lang="en-AU" dirty="0">
                <a:solidFill>
                  <a:schemeClr val="accent2"/>
                </a:solidFill>
              </a:rPr>
              <a:t>response outstanding</a:t>
            </a:r>
          </a:p>
          <a:p>
            <a:pPr lvl="1"/>
            <a:r>
              <a:rPr lang="en-AU" dirty="0"/>
              <a:t>IEEE 802.15.3-2016</a:t>
            </a:r>
            <a:r>
              <a:rPr lang="en-AU" dirty="0" smtClean="0"/>
              <a:t> </a:t>
            </a:r>
            <a:r>
              <a:rPr lang="en-AU" dirty="0"/>
              <a:t>passed 60 day 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comment</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China NB provided comments during the 60 ballot </a:t>
            </a:r>
            <a:r>
              <a:rPr lang="en-AU" dirty="0"/>
              <a:t>on IEEE 802.15.3-2016 </a:t>
            </a:r>
          </a:p>
        </p:txBody>
      </p:sp>
      <p:sp>
        <p:nvSpPr>
          <p:cNvPr id="3" name="Content Placeholder 2"/>
          <p:cNvSpPr>
            <a:spLocks noGrp="1"/>
          </p:cNvSpPr>
          <p:nvPr>
            <p:ph idx="1"/>
          </p:nvPr>
        </p:nvSpPr>
        <p:spPr/>
        <p:txBody>
          <a:bodyPr/>
          <a:lstStyle/>
          <a:p>
            <a:r>
              <a:rPr lang="en-GB" dirty="0" smtClean="0"/>
              <a:t>China NB comment 1</a:t>
            </a:r>
          </a:p>
          <a:p>
            <a:pPr lvl="1"/>
            <a:r>
              <a:rPr lang="en-AU" i="1" dirty="0"/>
              <a:t>IEEE 802.15.3TM-2016 (N16463) specifies that a secure membership or relationship should be established between the devices in the security models. However, it clearly clarifies that the process of establishing a secure membership or a secure relationship is outside of the scope of this standard. It only specifies the related content about key management and secure communication, which will easily cause that the devices cannot be interconnected due to the undefined method of establishing a secure relationship between devices, and reduce the standard </a:t>
            </a:r>
            <a:r>
              <a:rPr lang="en-AU" i="1" dirty="0" smtClean="0"/>
              <a:t>availability</a:t>
            </a:r>
          </a:p>
          <a:p>
            <a:r>
              <a:rPr lang="en-GB" dirty="0" smtClean="0"/>
              <a:t>China </a:t>
            </a:r>
            <a:r>
              <a:rPr lang="en-GB" dirty="0"/>
              <a:t>NB </a:t>
            </a:r>
            <a:r>
              <a:rPr lang="en-GB" dirty="0" smtClean="0"/>
              <a:t>change 1</a:t>
            </a:r>
            <a:endParaRPr lang="en-GB" dirty="0"/>
          </a:p>
          <a:p>
            <a:pPr lvl="1"/>
            <a:r>
              <a:rPr lang="en-AU" i="1" dirty="0"/>
              <a:t>Recommend adding the relevant method to establish a secure relationship or providing a method that can be referenced in the document.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258302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a:t>China NB </a:t>
            </a:r>
            <a:r>
              <a:rPr lang="en-AU" dirty="0" smtClean="0"/>
              <a:t>comments on </a:t>
            </a:r>
            <a:r>
              <a:rPr lang="en-AU" dirty="0"/>
              <a:t>IEEE 802.15.3-2016 </a:t>
            </a:r>
          </a:p>
        </p:txBody>
      </p:sp>
      <p:sp>
        <p:nvSpPr>
          <p:cNvPr id="3" name="Content Placeholder 2"/>
          <p:cNvSpPr>
            <a:spLocks noGrp="1"/>
          </p:cNvSpPr>
          <p:nvPr>
            <p:ph idx="1"/>
          </p:nvPr>
        </p:nvSpPr>
        <p:spPr/>
        <p:txBody>
          <a:bodyPr/>
          <a:lstStyle/>
          <a:p>
            <a:r>
              <a:rPr lang="en-AU" dirty="0" smtClean="0"/>
              <a:t>Proposed response to China NB comment 1</a:t>
            </a:r>
          </a:p>
          <a:p>
            <a:pPr lvl="1"/>
            <a:r>
              <a:rPr lang="en-AU" dirty="0" smtClean="0"/>
              <a:t>See </a:t>
            </a:r>
            <a:r>
              <a:rPr lang="en-AU" dirty="0" smtClean="0">
                <a:hlinkClick r:id="rId2"/>
              </a:rPr>
              <a:t>15-16-0768-00</a:t>
            </a:r>
            <a:endParaRPr lang="en-AU" dirty="0" smtClean="0"/>
          </a:p>
          <a:p>
            <a:pPr lvl="1"/>
            <a:r>
              <a:rPr lang="en-AU" i="1" dirty="0"/>
              <a:t>IEEE </a:t>
            </a:r>
            <a:r>
              <a:rPr lang="en-AU" i="1" dirty="0" err="1"/>
              <a:t>Std</a:t>
            </a:r>
            <a:r>
              <a:rPr lang="en-AU" i="1" dirty="0"/>
              <a:t> 802.15.3-2016 is part of the IEEE 802 family of standards and is compatible with IEEE </a:t>
            </a:r>
            <a:r>
              <a:rPr lang="en-AU" i="1" dirty="0" err="1"/>
              <a:t>Std</a:t>
            </a:r>
            <a:r>
              <a:rPr lang="en-AU" i="1" dirty="0"/>
              <a:t> 802.1X. The authentication protocols defined in IEEE </a:t>
            </a:r>
            <a:r>
              <a:rPr lang="en-AU" i="1" dirty="0" err="1"/>
              <a:t>Std</a:t>
            </a:r>
            <a:r>
              <a:rPr lang="en-AU" i="1" dirty="0"/>
              <a:t> 802.1X, e.g., the extensible authentication protocol (EAP), can be used to establish a secure relationship between devices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739702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supposed to be sent to PSDO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t>Its submission to the PSDO </a:t>
            </a:r>
            <a:r>
              <a:rPr lang="en-GB" dirty="0"/>
              <a:t>was approved in March 2016 </a:t>
            </a:r>
            <a:r>
              <a:rPr lang="en-GB" dirty="0" smtClean="0"/>
              <a:t>and was planned for July 2016 but will need to be delayed</a:t>
            </a:r>
          </a:p>
          <a:p>
            <a:pPr lvl="2"/>
            <a:r>
              <a:rPr lang="en-GB" dirty="0" smtClean="0"/>
              <a:t>In Nov 2016, it was reported Bob Heile is attempting to get a watermarked draft to be sent to SC6 for their information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passed 60 ballot in </a:t>
            </a:r>
            <a:r>
              <a:rPr lang="en-AU" dirty="0" smtClean="0">
                <a:solidFill>
                  <a:schemeClr val="accent6"/>
                </a:solidFill>
              </a:rPr>
              <a:t>Nov 2016 but there are some serious comments to resolve</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serious comments to resolve</a:t>
            </a:r>
          </a:p>
          <a:p>
            <a:pPr lvl="1"/>
            <a:r>
              <a:rPr lang="en-GB" dirty="0" smtClean="0"/>
              <a:t>The 60 day ballot passed on 23 Nov 2016</a:t>
            </a:r>
          </a:p>
          <a:p>
            <a:pPr lvl="2"/>
            <a:r>
              <a:rPr lang="en-GB" dirty="0" smtClean="0"/>
              <a:t>Need for IS on topic: 9/0/10</a:t>
            </a:r>
          </a:p>
          <a:p>
            <a:pPr lvl="2"/>
            <a:r>
              <a:rPr lang="en-GB" dirty="0" smtClean="0"/>
              <a:t>Submission of this proposal as IS: 6/3/10</a:t>
            </a:r>
          </a:p>
          <a:p>
            <a:pPr lvl="3"/>
            <a:r>
              <a:rPr lang="en-GB" dirty="0" smtClean="0"/>
              <a:t>Negative votes from Germany, Japan &amp; UK</a:t>
            </a:r>
          </a:p>
          <a:p>
            <a:pPr lvl="1"/>
            <a:r>
              <a:rPr lang="en-GB" dirty="0" smtClean="0"/>
              <a:t>Bob Heile agreed to find someone to deal with comments in Nov 2016</a:t>
            </a:r>
          </a:p>
          <a:p>
            <a:pPr lvl="2"/>
            <a:r>
              <a:rPr lang="en-AU" dirty="0"/>
              <a:t>Art </a:t>
            </a:r>
            <a:r>
              <a:rPr lang="en-AU" dirty="0" err="1" smtClean="0"/>
              <a:t>Astrin</a:t>
            </a:r>
            <a:r>
              <a:rPr lang="en-AU" dirty="0" smtClean="0"/>
              <a:t> was the key person</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UK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UK NB comment 1</a:t>
            </a:r>
          </a:p>
          <a:p>
            <a:pPr lvl="1"/>
            <a:r>
              <a:rPr lang="en-AU" i="1" dirty="0"/>
              <a:t>The UK is concerned that Clause 10 of </a:t>
            </a:r>
            <a:r>
              <a:rPr lang="en-AU" i="1" dirty="0" smtClean="0"/>
              <a:t>the proposed </a:t>
            </a:r>
            <a:r>
              <a:rPr lang="en-AU" i="1" dirty="0"/>
              <a:t>IEEE 802.15.6 does not include </a:t>
            </a:r>
            <a:r>
              <a:rPr lang="en-AU" i="1" dirty="0" smtClean="0"/>
              <a:t>an interference </a:t>
            </a:r>
            <a:r>
              <a:rPr lang="en-AU" i="1" dirty="0"/>
              <a:t>avoidance mechanism </a:t>
            </a:r>
            <a:r>
              <a:rPr lang="en-AU" i="1" dirty="0" smtClean="0"/>
              <a:t>and therefore </a:t>
            </a:r>
            <a:r>
              <a:rPr lang="en-AU" i="1" dirty="0"/>
              <a:t>could cause interference </a:t>
            </a:r>
            <a:r>
              <a:rPr lang="en-AU" i="1" dirty="0" smtClean="0"/>
              <a:t>with products </a:t>
            </a:r>
            <a:r>
              <a:rPr lang="en-AU" i="1" dirty="0"/>
              <a:t>implementing ISO/IEC </a:t>
            </a:r>
            <a:r>
              <a:rPr lang="en-AU" i="1" dirty="0" smtClean="0"/>
              <a:t>17982:2012 Information </a:t>
            </a:r>
            <a:r>
              <a:rPr lang="en-AU" i="1" dirty="0"/>
              <a:t>technology </a:t>
            </a:r>
            <a:r>
              <a:rPr lang="en-AU" i="1" dirty="0" smtClean="0"/>
              <a:t>-- Telecommunications </a:t>
            </a:r>
            <a:r>
              <a:rPr lang="en-AU" i="1" dirty="0"/>
              <a:t>and </a:t>
            </a:r>
            <a:r>
              <a:rPr lang="en-AU" i="1" dirty="0" smtClean="0"/>
              <a:t>information exchange </a:t>
            </a:r>
            <a:r>
              <a:rPr lang="en-AU" i="1" dirty="0"/>
              <a:t>between systems </a:t>
            </a:r>
            <a:r>
              <a:rPr lang="en-AU" i="1" dirty="0" smtClean="0"/>
              <a:t>– Close Capacitive </a:t>
            </a:r>
            <a:r>
              <a:rPr lang="en-AU" i="1" dirty="0"/>
              <a:t>Coupling Communication </a:t>
            </a:r>
            <a:r>
              <a:rPr lang="en-AU" i="1" dirty="0" smtClean="0"/>
              <a:t>Physical Layer </a:t>
            </a:r>
            <a:r>
              <a:rPr lang="en-AU" i="1" dirty="0"/>
              <a:t>(CCCC PHY) which requires </a:t>
            </a:r>
            <a:r>
              <a:rPr lang="en-AU" i="1" dirty="0" smtClean="0"/>
              <a:t>LBT (</a:t>
            </a:r>
            <a:r>
              <a:rPr lang="en-AU" i="1" dirty="0"/>
              <a:t>listen before talk).</a:t>
            </a:r>
          </a:p>
          <a:p>
            <a:pPr lvl="1"/>
            <a:r>
              <a:rPr lang="en-AU" i="1" dirty="0"/>
              <a:t>SC 6 recommends IEEE and SC 6 study </a:t>
            </a:r>
            <a:r>
              <a:rPr lang="en-AU" i="1" dirty="0" smtClean="0"/>
              <a:t>the possible </a:t>
            </a:r>
            <a:r>
              <a:rPr lang="en-AU" i="1" dirty="0"/>
              <a:t>interference scenarios between the </a:t>
            </a:r>
            <a:r>
              <a:rPr lang="en-AU" i="1" dirty="0" smtClean="0"/>
              <a:t>two systems </a:t>
            </a:r>
            <a:r>
              <a:rPr lang="en-AU" i="1" dirty="0"/>
              <a:t>and if necessary agree an </a:t>
            </a:r>
            <a:r>
              <a:rPr lang="en-AU" i="1" dirty="0" smtClean="0"/>
              <a:t>interference avoidance </a:t>
            </a:r>
            <a:r>
              <a:rPr lang="en-AU" i="1" dirty="0"/>
              <a:t>mechanism for IEEE 802.15.6 clause </a:t>
            </a:r>
            <a:r>
              <a:rPr lang="en-AU" i="1" dirty="0" smtClean="0"/>
              <a:t>10 before </a:t>
            </a:r>
            <a:r>
              <a:rPr lang="en-AU" i="1" dirty="0"/>
              <a:t>FDIS </a:t>
            </a:r>
            <a:r>
              <a:rPr lang="en-AU" i="1" dirty="0" smtClean="0"/>
              <a:t>submission.</a:t>
            </a:r>
          </a:p>
          <a:p>
            <a:r>
              <a:rPr lang="en-GB" dirty="0" smtClean="0"/>
              <a:t>UK NB change 1</a:t>
            </a:r>
          </a:p>
          <a:p>
            <a:pPr lvl="1"/>
            <a:r>
              <a:rPr lang="en-AU" i="1" dirty="0" smtClean="0"/>
              <a:t>&lt;None&gt;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243654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UK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UK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977258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GB" dirty="0"/>
              <a:t>Germany </a:t>
            </a:r>
            <a:r>
              <a:rPr lang="en-AU" dirty="0" smtClean="0"/>
              <a:t>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a:xfrm>
            <a:off x="685800" y="1905000"/>
            <a:ext cx="7772400" cy="4114800"/>
          </a:xfrm>
        </p:spPr>
        <p:txBody>
          <a:bodyPr/>
          <a:lstStyle/>
          <a:p>
            <a:r>
              <a:rPr lang="en-GB" dirty="0" smtClean="0"/>
              <a:t>Germany NB comment 1</a:t>
            </a:r>
          </a:p>
          <a:p>
            <a:pPr lvl="1"/>
            <a:r>
              <a:rPr lang="en-AU" i="1" dirty="0"/>
              <a:t>DIN would like to ask IEEE to consider </a:t>
            </a:r>
            <a:r>
              <a:rPr lang="en-AU" i="1" dirty="0" smtClean="0"/>
              <a:t>further investigation </a:t>
            </a:r>
            <a:r>
              <a:rPr lang="en-AU" i="1" dirty="0"/>
              <a:t>to avoid a future coexistence </a:t>
            </a:r>
            <a:r>
              <a:rPr lang="en-AU" i="1" dirty="0" smtClean="0"/>
              <a:t>problem between </a:t>
            </a:r>
            <a:r>
              <a:rPr lang="en-AU" i="1" dirty="0"/>
              <a:t>SO/IEC 17982 and clause 10 of </a:t>
            </a:r>
            <a:r>
              <a:rPr lang="en-AU" i="1" dirty="0" smtClean="0"/>
              <a:t>the proposed </a:t>
            </a:r>
            <a:r>
              <a:rPr lang="en-AU" i="1" dirty="0"/>
              <a:t>IEEE 802.15.6 standard because </a:t>
            </a:r>
            <a:r>
              <a:rPr lang="en-AU" i="1" dirty="0" smtClean="0"/>
              <a:t>there may </a:t>
            </a:r>
            <a:r>
              <a:rPr lang="en-AU" i="1" dirty="0"/>
              <a:t>be interference issues for use cases related </a:t>
            </a:r>
            <a:r>
              <a:rPr lang="en-AU" i="1" dirty="0" smtClean="0"/>
              <a:t>to human </a:t>
            </a:r>
            <a:r>
              <a:rPr lang="en-AU" i="1" dirty="0"/>
              <a:t>body communication technology.</a:t>
            </a:r>
          </a:p>
          <a:p>
            <a:pPr lvl="1"/>
            <a:r>
              <a:rPr lang="en-AU" i="1" dirty="0"/>
              <a:t>ISO/IEC 17982 supports the LBT (listen </a:t>
            </a:r>
            <a:r>
              <a:rPr lang="en-AU" i="1" dirty="0" smtClean="0"/>
              <a:t>before talk</a:t>
            </a:r>
            <a:r>
              <a:rPr lang="en-AU" i="1" dirty="0"/>
              <a:t>) mechanism to avoid interference, </a:t>
            </a:r>
            <a:r>
              <a:rPr lang="en-AU" i="1" dirty="0" smtClean="0"/>
              <a:t>however there </a:t>
            </a:r>
            <a:r>
              <a:rPr lang="en-AU" i="1" dirty="0"/>
              <a:t>is no interference avoidance mechanisms </a:t>
            </a:r>
            <a:r>
              <a:rPr lang="en-AU" i="1" dirty="0" smtClean="0"/>
              <a:t>in the </a:t>
            </a:r>
            <a:r>
              <a:rPr lang="en-AU" i="1" dirty="0"/>
              <a:t>Clause 10 of IEEE 802.15.6</a:t>
            </a:r>
            <a:r>
              <a:rPr lang="en-AU" i="1" dirty="0" smtClean="0"/>
              <a:t>.</a:t>
            </a:r>
          </a:p>
          <a:p>
            <a:pPr lvl="1"/>
            <a:r>
              <a:rPr lang="en-AU" i="1" dirty="0"/>
              <a:t>SC 6 should propose that both SC 6 and IEEE will investigate regarding interference between the two systems and, in case an interference issue is identified, define an interference avoidance mechanism before FDIS submission</a:t>
            </a:r>
            <a:endParaRPr lang="en-AU" i="1" dirty="0" smtClean="0"/>
          </a:p>
          <a:p>
            <a:r>
              <a:rPr lang="en-GB" dirty="0"/>
              <a:t>Germany NB </a:t>
            </a:r>
            <a:r>
              <a:rPr lang="en-GB" dirty="0" smtClean="0"/>
              <a:t>change 1</a:t>
            </a:r>
          </a:p>
          <a:p>
            <a:pPr lvl="1"/>
            <a:r>
              <a:rPr lang="en-AU" i="1" dirty="0" smtClean="0"/>
              <a:t>&lt;None&gt;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924804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Germany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Germany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636096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Japan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Japan NB comment 1</a:t>
            </a:r>
          </a:p>
          <a:p>
            <a:pPr lvl="1"/>
            <a:r>
              <a:rPr lang="en-AU" i="1" dirty="0"/>
              <a:t>ISO/IEC 17982 and the Clause 10 of the </a:t>
            </a:r>
            <a:r>
              <a:rPr lang="en-AU" i="1" dirty="0" smtClean="0"/>
              <a:t>proposed IEEE </a:t>
            </a:r>
            <a:r>
              <a:rPr lang="en-AU" i="1" dirty="0"/>
              <a:t>802.15.6 may be overlapped in some </a:t>
            </a:r>
            <a:r>
              <a:rPr lang="en-AU" i="1" dirty="0" smtClean="0"/>
              <a:t>use cases that </a:t>
            </a:r>
            <a:r>
              <a:rPr lang="en-AU" i="1" dirty="0"/>
              <a:t>use Human Body </a:t>
            </a:r>
            <a:r>
              <a:rPr lang="en-AU" i="1" dirty="0" smtClean="0"/>
              <a:t>Communication technology</a:t>
            </a:r>
            <a:r>
              <a:rPr lang="en-AU" i="1" dirty="0"/>
              <a:t>.</a:t>
            </a:r>
          </a:p>
          <a:p>
            <a:pPr lvl="1"/>
            <a:r>
              <a:rPr lang="en-AU" i="1" dirty="0"/>
              <a:t>Japanese experts foresee possible </a:t>
            </a:r>
            <a:r>
              <a:rPr lang="en-AU" i="1" dirty="0" smtClean="0"/>
              <a:t>interference between </a:t>
            </a:r>
            <a:r>
              <a:rPr lang="en-AU" i="1" dirty="0"/>
              <a:t>ISO/IEC 17982 and the Clause 10 </a:t>
            </a:r>
            <a:r>
              <a:rPr lang="en-AU" i="1" dirty="0" smtClean="0"/>
              <a:t>of IEEE </a:t>
            </a:r>
            <a:r>
              <a:rPr lang="en-AU" i="1" dirty="0"/>
              <a:t>802.15.6.</a:t>
            </a:r>
          </a:p>
          <a:p>
            <a:pPr lvl="1"/>
            <a:r>
              <a:rPr lang="en-AU" i="1" dirty="0"/>
              <a:t>ISO/IEC 17982 supports the LBT (listen </a:t>
            </a:r>
            <a:r>
              <a:rPr lang="en-AU" i="1" dirty="0" smtClean="0"/>
              <a:t>before talk</a:t>
            </a:r>
            <a:r>
              <a:rPr lang="en-AU" i="1" dirty="0"/>
              <a:t>) mechanism for avoiding </a:t>
            </a:r>
            <a:r>
              <a:rPr lang="en-AU" i="1" dirty="0" smtClean="0"/>
              <a:t>interference; however</a:t>
            </a:r>
            <a:r>
              <a:rPr lang="en-AU" i="1" dirty="0"/>
              <a:t>, Japanese experts did not find </a:t>
            </a:r>
            <a:r>
              <a:rPr lang="en-AU" i="1" dirty="0" smtClean="0"/>
              <a:t>any interference </a:t>
            </a:r>
            <a:r>
              <a:rPr lang="en-AU" i="1" dirty="0"/>
              <a:t>avoidance mechanisms in the </a:t>
            </a:r>
            <a:r>
              <a:rPr lang="en-AU" i="1" dirty="0" smtClean="0"/>
              <a:t>Clause 10 </a:t>
            </a:r>
            <a:r>
              <a:rPr lang="en-AU" i="1" dirty="0"/>
              <a:t>of IEEE 802.15.6.</a:t>
            </a:r>
          </a:p>
          <a:p>
            <a:pPr lvl="1"/>
            <a:r>
              <a:rPr lang="en-AU" i="1" dirty="0"/>
              <a:t>The above issue was pointed out after closure </a:t>
            </a:r>
            <a:r>
              <a:rPr lang="en-AU" i="1" dirty="0" smtClean="0"/>
              <a:t>of review </a:t>
            </a:r>
            <a:r>
              <a:rPr lang="en-AU" i="1" dirty="0"/>
              <a:t>period of 6N16449 (at the stage prior </a:t>
            </a:r>
            <a:r>
              <a:rPr lang="en-AU" i="1" dirty="0" smtClean="0"/>
              <a:t>to 6N16476</a:t>
            </a:r>
            <a:r>
              <a:rPr lang="en-AU" i="1" dirty="0"/>
              <a:t>). However Japan National Committee </a:t>
            </a:r>
            <a:r>
              <a:rPr lang="en-AU" i="1" dirty="0" smtClean="0"/>
              <a:t>SC 6 </a:t>
            </a:r>
            <a:r>
              <a:rPr lang="en-AU" i="1" dirty="0"/>
              <a:t>would like to ask IEEE to take it into account </a:t>
            </a:r>
            <a:r>
              <a:rPr lang="en-AU" i="1" dirty="0" smtClean="0"/>
              <a:t>for avoiding </a:t>
            </a:r>
            <a:r>
              <a:rPr lang="en-AU" i="1" dirty="0"/>
              <a:t>any future coexistence </a:t>
            </a:r>
            <a:r>
              <a:rPr lang="en-AU" i="1" dirty="0" smtClean="0"/>
              <a:t>problems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3924804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Japan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Japan NB change 1</a:t>
            </a:r>
          </a:p>
          <a:p>
            <a:pPr lvl="1"/>
            <a:r>
              <a:rPr lang="en-AU" i="1" dirty="0"/>
              <a:t>SC 6 should suggest that both SC 6 and IEEE will investigate regarding interference between two systems and, in case possible interference is found, its avoidance mechanism before FDIS submission.</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89517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Japan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Japan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636096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528861"/>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in </a:t>
            </a:r>
            <a:r>
              <a:rPr lang="en-GB" dirty="0"/>
              <a:t>January or March at 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endParaRPr lang="en-AU" dirty="0"/>
          </a:p>
          <a:p>
            <a:r>
              <a:rPr lang="en-US" dirty="0" smtClean="0"/>
              <a:t>60-day</a:t>
            </a:r>
            <a:r>
              <a:rPr lang="en-AU" dirty="0" smtClean="0"/>
              <a:t> pre-ballot: </a:t>
            </a:r>
            <a:r>
              <a:rPr lang="en-AU" dirty="0" smtClean="0">
                <a:solidFill>
                  <a:schemeClr val="accent2"/>
                </a:solidFill>
              </a:rPr>
              <a:t>waiting</a:t>
            </a:r>
          </a:p>
          <a:p>
            <a:pPr lvl="1"/>
            <a:r>
              <a:rPr lang="en-GB" dirty="0" smtClean="0"/>
              <a:t>Will </a:t>
            </a:r>
            <a:r>
              <a:rPr lang="en-GB" dirty="0"/>
              <a:t>probably start 60-day pre-ballot in January or March at 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Jan interim meeting in Atlanta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Jan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sent in Nov 2016</a:t>
            </a:r>
            <a:endParaRPr lang="en-AU" dirty="0"/>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a:t>802.22 WG response sent in Nov 2016</a:t>
            </a:r>
          </a:p>
          <a:p>
            <a:r>
              <a:rPr lang="en-AU" smtClean="0"/>
              <a:t>FDIS </a:t>
            </a:r>
            <a:r>
              <a:rPr lang="en-AU" dirty="0"/>
              <a:t>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It’s </a:t>
            </a:r>
            <a:r>
              <a:rPr lang="en-GB" dirty="0"/>
              <a:t>been noted 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a:t>
            </a:r>
            <a:r>
              <a:rPr lang="en-GB" dirty="0"/>
              <a:t>is a 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a:t>For the </a:t>
            </a:r>
            <a:r>
              <a:rPr lang="en-GB" dirty="0" smtClean="0"/>
              <a:t>Nov </a:t>
            </a:r>
            <a:r>
              <a:rPr lang="en-GB" dirty="0"/>
              <a:t>plenary meeting in San Antonio, the </a:t>
            </a:r>
            <a:r>
              <a:rPr lang="en-GB" dirty="0" smtClean="0"/>
              <a:t>SC </a:t>
            </a:r>
            <a:r>
              <a:rPr lang="en-GB" dirty="0"/>
              <a:t>will consider a potential liaison to SC6 or JTC1 about the on-going problem of comments from the China NB, in which our comment responses are not answered but simply lead to repetition of these comments</a:t>
            </a:r>
            <a:endParaRPr lang="en-AU" dirty="0"/>
          </a:p>
          <a:p>
            <a:pPr lvl="1"/>
            <a:r>
              <a:rPr lang="en-GB" dirty="0"/>
              <a:t>We aren’t 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6414295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AU" dirty="0" smtClean="0"/>
              <a:t>Some possibilities include</a:t>
            </a:r>
          </a:p>
          <a:p>
            <a:pPr lvl="2"/>
            <a:r>
              <a:rPr lang="en-AU" dirty="0" smtClean="0"/>
              <a:t>Do nothing</a:t>
            </a:r>
          </a:p>
          <a:p>
            <a:pPr lvl="3"/>
            <a:r>
              <a:rPr lang="en-AU" dirty="0" smtClean="0"/>
              <a:t>Leaves us with status quo</a:t>
            </a:r>
          </a:p>
          <a:p>
            <a:pPr lvl="2"/>
            <a:r>
              <a:rPr lang="en-AU" dirty="0" smtClean="0"/>
              <a:t>Reach out to China NB offering them an opportunity to articulate their concerns at an IEEE 802 meeting</a:t>
            </a:r>
          </a:p>
          <a:p>
            <a:pPr lvl="3"/>
            <a:r>
              <a:rPr lang="en-AU" dirty="0" smtClean="0"/>
              <a:t>Unlikely to accept, but one never knows</a:t>
            </a:r>
          </a:p>
          <a:p>
            <a:pPr lvl="3"/>
            <a:r>
              <a:rPr lang="en-AU" dirty="0" smtClean="0"/>
              <a:t>Does not assist reputational damage</a:t>
            </a:r>
          </a:p>
          <a:p>
            <a:pPr lvl="2"/>
            <a:r>
              <a:rPr lang="en-AU" dirty="0" smtClean="0"/>
              <a:t>Write to the SC6</a:t>
            </a:r>
          </a:p>
          <a:p>
            <a:pPr lvl="3"/>
            <a:r>
              <a:rPr lang="en-AU" dirty="0" smtClean="0"/>
              <a:t>Could </a:t>
            </a:r>
            <a:r>
              <a:rPr lang="en-AU" dirty="0"/>
              <a:t>offer China NB </a:t>
            </a:r>
            <a:r>
              <a:rPr lang="en-AU" dirty="0" smtClean="0"/>
              <a:t>an </a:t>
            </a:r>
            <a:r>
              <a:rPr lang="en-AU" dirty="0"/>
              <a:t>opportunity to articulate their concerns at an IEEE 802 </a:t>
            </a:r>
            <a:r>
              <a:rPr lang="en-AU" dirty="0" smtClean="0"/>
              <a:t>meeting</a:t>
            </a:r>
          </a:p>
          <a:p>
            <a:pPr lvl="3"/>
            <a:r>
              <a:rPr lang="en-AU" dirty="0" smtClean="0"/>
              <a:t>Unlikely </a:t>
            </a:r>
            <a:r>
              <a:rPr lang="en-AU" dirty="0"/>
              <a:t>to </a:t>
            </a:r>
            <a:r>
              <a:rPr lang="en-AU" dirty="0" smtClean="0"/>
              <a:t>do much (can they do anything?) …</a:t>
            </a:r>
          </a:p>
          <a:p>
            <a:pPr lvl="3"/>
            <a:r>
              <a:rPr lang="en-AU" dirty="0" smtClean="0"/>
              <a:t>… but is probably the best bet</a:t>
            </a:r>
            <a:endParaRPr lang="en-AU" dirty="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512375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1888.2 was also subject to comments about security in a recent PSDO FDIS ballot</a:t>
            </a:r>
            <a:endParaRPr lang="en-AU" dirty="0"/>
          </a:p>
        </p:txBody>
      </p:sp>
      <p:sp>
        <p:nvSpPr>
          <p:cNvPr id="3" name="Content Placeholder 2"/>
          <p:cNvSpPr>
            <a:spLocks noGrp="1"/>
          </p:cNvSpPr>
          <p:nvPr>
            <p:ph idx="1"/>
          </p:nvPr>
        </p:nvSpPr>
        <p:spPr/>
        <p:txBody>
          <a:bodyPr/>
          <a:lstStyle/>
          <a:p>
            <a:pPr lvl="1"/>
            <a:r>
              <a:rPr lang="en-AU" dirty="0" smtClean="0"/>
              <a:t>There recently was an FDIS on IEEE 1888.2 under the PSDO process</a:t>
            </a:r>
          </a:p>
          <a:p>
            <a:pPr lvl="1"/>
            <a:r>
              <a:rPr lang="en-AU" dirty="0" smtClean="0"/>
              <a:t>It passed unanimously but with the following comment from China that called the security of TLS into question</a:t>
            </a:r>
          </a:p>
          <a:p>
            <a:pPr lvl="2"/>
            <a:r>
              <a:rPr lang="en-AU" i="1" dirty="0" smtClean="0"/>
              <a:t>China </a:t>
            </a:r>
            <a:r>
              <a:rPr lang="en-AU" i="1" dirty="0"/>
              <a:t>NB has already proposed the comment in the 60-day pre-FDIS ballot of IEEE 1888.2, however, there is no disposition of the comment. The TLS used in IEEE 1888.3 has been proved to have security problems. When IEEE 1888.2 references the security technology in IEEE 1888.3, IEEE 1888.2 shall be able to be extendable to support other existing and more secure technologies, so that it will be flexible for choosing compliant devices</a:t>
            </a:r>
            <a:r>
              <a:rPr lang="en-AU" i="1" dirty="0" smtClean="0"/>
              <a:t>.</a:t>
            </a:r>
          </a:p>
          <a:p>
            <a:pPr lvl="1"/>
            <a:r>
              <a:rPr lang="en-AU" dirty="0" smtClean="0"/>
              <a:t>Does IEEE 802 have any views on this</a:t>
            </a:r>
            <a:r>
              <a:rPr lang="en-AU" dirty="0"/>
              <a:t> </a:t>
            </a:r>
            <a:r>
              <a:rPr lang="en-AU" dirty="0" smtClean="0"/>
              <a:t>topic?</a:t>
            </a:r>
          </a:p>
          <a:p>
            <a:pPr lvl="2"/>
            <a:r>
              <a:rPr lang="en-AU" dirty="0" smtClean="0"/>
              <a:t>The answer is probably no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5997030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we want to address the increasing PSDO </a:t>
            </a:r>
            <a:r>
              <a:rPr lang="en-AU" smtClean="0"/>
              <a:t>abstain trend?</a:t>
            </a:r>
            <a:endParaRPr lang="en-AU" dirty="0"/>
          </a:p>
        </p:txBody>
      </p:sp>
      <p:sp>
        <p:nvSpPr>
          <p:cNvPr id="3" name="Content Placeholder 2"/>
          <p:cNvSpPr>
            <a:spLocks noGrp="1"/>
          </p:cNvSpPr>
          <p:nvPr>
            <p:ph idx="1"/>
          </p:nvPr>
        </p:nvSpPr>
        <p:spPr/>
        <p:txBody>
          <a:bodyPr/>
          <a:lstStyle/>
          <a:p>
            <a:pPr lvl="1"/>
            <a:r>
              <a:rPr lang="en-AU" dirty="0" smtClean="0"/>
              <a:t>In the 60 ballot on IEEE 802.3bw there were</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008586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lvl="0"/>
            <a:r>
              <a:rPr lang="en-GB" dirty="0"/>
              <a:t>James Gilb (General Atomics) suggests that Myles write a letter to reach out to the abstaining national bodies.  </a:t>
            </a:r>
            <a:endParaRPr lang="en-AU" dirty="0"/>
          </a:p>
          <a:p>
            <a:pPr lvl="1"/>
            <a:r>
              <a:rPr lang="en-GB" dirty="0"/>
              <a:t>Myles indicated that such a letter could explain the importance of the process, how IEEE 802 would like to work with JTC1/SC6, and the importance to IEEE 802 of their studied comments and input.  </a:t>
            </a:r>
            <a:endParaRPr lang="en-AU" dirty="0"/>
          </a:p>
          <a:p>
            <a:pPr lvl="1"/>
            <a:r>
              <a:rPr lang="en-GB" dirty="0"/>
              <a:t>Myles will strive to have such a letter ready for the January interim meeting.  Based on what happens with that, IEEE 802 will then reach out to the China NB to see what can be done to better understand and address their concerns, rather than generating the usual comment responses.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594107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WG1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WG1 Agenda (extracted from 1N068)</a:t>
            </a:r>
          </a:p>
          <a:p>
            <a:pPr lvl="1"/>
            <a:r>
              <a:rPr lang="en-AU" dirty="0" smtClean="0"/>
              <a:t>Welcome</a:t>
            </a:r>
          </a:p>
          <a:p>
            <a:pPr lvl="1"/>
            <a:r>
              <a:rPr lang="en-AU" dirty="0" smtClean="0"/>
              <a:t>…</a:t>
            </a:r>
          </a:p>
          <a:p>
            <a:pPr lvl="1"/>
            <a:r>
              <a:rPr lang="en-AU" dirty="0" smtClean="0"/>
              <a:t>Meeting </a:t>
            </a:r>
            <a:r>
              <a:rPr lang="en-AU" dirty="0"/>
              <a:t>Report on the SC6/WG1 </a:t>
            </a:r>
            <a:r>
              <a:rPr lang="en-AU" dirty="0" smtClean="0"/>
              <a:t>Meeting</a:t>
            </a:r>
          </a:p>
          <a:p>
            <a:pPr lvl="1"/>
            <a:r>
              <a:rPr lang="en-AU" dirty="0" smtClean="0"/>
              <a:t>Active </a:t>
            </a:r>
            <a:r>
              <a:rPr lang="en-AU" dirty="0"/>
              <a:t>Work </a:t>
            </a:r>
            <a:r>
              <a:rPr lang="en-AU" dirty="0" smtClean="0"/>
              <a:t>Items</a:t>
            </a:r>
          </a:p>
          <a:p>
            <a:pPr lvl="2"/>
            <a:r>
              <a:rPr lang="en-AU" dirty="0" smtClean="0"/>
              <a:t>Low </a:t>
            </a:r>
            <a:r>
              <a:rPr lang="en-AU" dirty="0"/>
              <a:t>Power Wide Area Network (LPWAN) </a:t>
            </a:r>
            <a:endParaRPr lang="en-AU" dirty="0" smtClean="0"/>
          </a:p>
          <a:p>
            <a:pPr lvl="2"/>
            <a:r>
              <a:rPr lang="en-AU" dirty="0" smtClean="0"/>
              <a:t>Power </a:t>
            </a:r>
            <a:r>
              <a:rPr lang="en-AU" dirty="0"/>
              <a:t>Line Communication (</a:t>
            </a:r>
            <a:r>
              <a:rPr lang="en-AU" dirty="0" smtClean="0"/>
              <a:t>PLC)</a:t>
            </a:r>
          </a:p>
          <a:p>
            <a:pPr lvl="2"/>
            <a:r>
              <a:rPr lang="en-AU" dirty="0" smtClean="0"/>
              <a:t>Human </a:t>
            </a:r>
            <a:r>
              <a:rPr lang="en-AU" dirty="0"/>
              <a:t>Body Communication (</a:t>
            </a:r>
            <a:r>
              <a:rPr lang="en-AU" dirty="0" smtClean="0"/>
              <a:t>HBC)</a:t>
            </a:r>
          </a:p>
          <a:p>
            <a:pPr lvl="1"/>
            <a:r>
              <a:rPr lang="en-AU" dirty="0" smtClean="0"/>
              <a:t>Liaison</a:t>
            </a:r>
          </a:p>
          <a:p>
            <a:pPr lvl="2"/>
            <a:r>
              <a:rPr lang="en-AU" dirty="0" smtClean="0"/>
              <a:t>IEEE 802</a:t>
            </a:r>
          </a:p>
          <a:p>
            <a:pPr lvl="2"/>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
        <p:nvSpPr>
          <p:cNvPr id="25" name="Rectangle 24"/>
          <p:cNvSpPr/>
          <p:nvPr/>
        </p:nvSpPr>
        <p:spPr bwMode="auto">
          <a:xfrm>
            <a:off x="3429000" y="5181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Review documents exchanged</a:t>
            </a:r>
          </a:p>
        </p:txBody>
      </p:sp>
      <p:cxnSp>
        <p:nvCxnSpPr>
          <p:cNvPr id="27" name="Straight Arrow Connector 26"/>
          <p:cNvCxnSpPr/>
          <p:nvPr/>
        </p:nvCxnSpPr>
        <p:spPr bwMode="auto">
          <a:xfrm flipH="1">
            <a:off x="2209800" y="5410200"/>
            <a:ext cx="12192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28" name="Rectangle 27"/>
          <p:cNvSpPr/>
          <p:nvPr/>
        </p:nvSpPr>
        <p:spPr bwMode="auto">
          <a:xfrm>
            <a:off x="5715000" y="3429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SG has been approved;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sp>
        <p:nvSpPr>
          <p:cNvPr id="29" name="Rectangle 28"/>
          <p:cNvSpPr/>
          <p:nvPr/>
        </p:nvSpPr>
        <p:spPr bwMode="auto">
          <a:xfrm>
            <a:off x="5715000" y="43434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Discussion</a:t>
            </a:r>
            <a:r>
              <a:rPr kumimoji="0" lang="en-AU" sz="1800" b="0" i="0" u="none" strike="noStrike" cap="none" normalizeH="0" dirty="0" smtClean="0">
                <a:ln>
                  <a:noFill/>
                </a:ln>
                <a:solidFill>
                  <a:srgbClr val="FF0000"/>
                </a:solidFill>
                <a:effectLst/>
                <a:latin typeface="+mj-lt"/>
              </a:rPr>
              <a:t> in Xi’an of a NWIP</a:t>
            </a:r>
            <a:r>
              <a:rPr kumimoji="0" lang="en-AU" sz="1800" b="0" i="0" u="none" strike="noStrike" cap="none" normalizeH="0" baseline="0" dirty="0" smtClean="0">
                <a:ln>
                  <a:noFill/>
                </a:ln>
                <a:solidFill>
                  <a:srgbClr val="FF0000"/>
                </a:solidFill>
                <a:effectLst/>
                <a:latin typeface="+mj-lt"/>
              </a:rPr>
              <a:t>;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cxnSp>
        <p:nvCxnSpPr>
          <p:cNvPr id="30" name="Straight Arrow Connector 29"/>
          <p:cNvCxnSpPr/>
          <p:nvPr/>
        </p:nvCxnSpPr>
        <p:spPr bwMode="auto">
          <a:xfrm flipH="1">
            <a:off x="4914900" y="3810000"/>
            <a:ext cx="8001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flipH="1">
            <a:off x="4572000" y="4724400"/>
            <a:ext cx="11430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4133601921"/>
              </p:ext>
            </p:extLst>
          </p:nvPr>
        </p:nvGraphicFramePr>
        <p:xfrm>
          <a:off x="5715000" y="2809875"/>
          <a:ext cx="914400" cy="771525"/>
        </p:xfrm>
        <a:graphic>
          <a:graphicData uri="http://schemas.openxmlformats.org/presentationml/2006/ole">
            <mc:AlternateContent xmlns:mc="http://schemas.openxmlformats.org/markup-compatibility/2006">
              <mc:Choice xmlns:v="urn:schemas-microsoft-com:vml" Requires="v">
                <p:oleObj spid="_x0000_s239782" name="Acrobat Document" showAsIcon="1" r:id="rId3" imgW="914400" imgH="771480" progId="AcroExch.Document.DC">
                  <p:embed/>
                </p:oleObj>
              </mc:Choice>
              <mc:Fallback>
                <p:oleObj name="Acrobat Document" showAsIcon="1" r:id="rId3" imgW="914400" imgH="771480" progId="AcroExch.Document.DC">
                  <p:embed/>
                  <p:pic>
                    <p:nvPicPr>
                      <p:cNvPr id="0" name="Object 5"/>
                      <p:cNvPicPr>
                        <a:picLocks noChangeAspect="1" noChangeArrowheads="1"/>
                      </p:cNvPicPr>
                      <p:nvPr/>
                    </p:nvPicPr>
                    <p:blipFill>
                      <a:blip r:embed="rId4"/>
                      <a:srcRect/>
                      <a:stretch>
                        <a:fillRect/>
                      </a:stretch>
                    </p:blipFill>
                    <p:spPr bwMode="auto">
                      <a:xfrm>
                        <a:off x="5715000" y="28098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22767479"/>
              </p:ext>
            </p:extLst>
          </p:nvPr>
        </p:nvGraphicFramePr>
        <p:xfrm>
          <a:off x="6629400" y="2819400"/>
          <a:ext cx="914400" cy="771525"/>
        </p:xfrm>
        <a:graphic>
          <a:graphicData uri="http://schemas.openxmlformats.org/presentationml/2006/ole">
            <mc:AlternateContent xmlns:mc="http://schemas.openxmlformats.org/markup-compatibility/2006">
              <mc:Choice xmlns:v="urn:schemas-microsoft-com:vml" Requires="v">
                <p:oleObj spid="_x0000_s239783" name="Acrobat Document" showAsIcon="1" r:id="rId5" imgW="914400" imgH="771480" progId="AcroExch.Document.DC">
                  <p:embed/>
                </p:oleObj>
              </mc:Choice>
              <mc:Fallback>
                <p:oleObj name="Acrobat Document" showAsIcon="1" r:id="rId5" imgW="914400" imgH="771480" progId="AcroExch.Document.DC">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847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Nov 2016 in San Antonio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WG7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WG7 Agenda (extracted from 7N053)</a:t>
            </a:r>
          </a:p>
          <a:p>
            <a:pPr lvl="1"/>
            <a:r>
              <a:rPr lang="en-AU" dirty="0" smtClean="0"/>
              <a:t>Opening</a:t>
            </a:r>
          </a:p>
          <a:p>
            <a:pPr lvl="1"/>
            <a:r>
              <a:rPr lang="en-AU" dirty="0" smtClean="0"/>
              <a:t>…</a:t>
            </a:r>
          </a:p>
          <a:p>
            <a:pPr lvl="1"/>
            <a:r>
              <a:rPr lang="en-AU" dirty="0" smtClean="0"/>
              <a:t>Review of Previous Meeting Results</a:t>
            </a:r>
          </a:p>
          <a:p>
            <a:pPr lvl="2"/>
            <a:r>
              <a:rPr lang="en-AU" dirty="0" smtClean="0"/>
              <a:t>Results of SC 6/WG 7 meeting (February 2016)</a:t>
            </a:r>
          </a:p>
          <a:p>
            <a:pPr lvl="2"/>
            <a:r>
              <a:rPr lang="en-AU" dirty="0" smtClean="0"/>
              <a:t>Results of SC 6/WG 7 Interim meetings (August 2016)</a:t>
            </a:r>
          </a:p>
          <a:p>
            <a:pPr lvl="1"/>
            <a:r>
              <a:rPr lang="en-AU" dirty="0" smtClean="0"/>
              <a:t>…</a:t>
            </a:r>
          </a:p>
          <a:p>
            <a:pPr lvl="1"/>
            <a:r>
              <a:rPr lang="en-AU" dirty="0" smtClean="0"/>
              <a:t>Other WG 7 related Issues</a:t>
            </a:r>
          </a:p>
          <a:p>
            <a:pPr lvl="2"/>
            <a:r>
              <a:rPr lang="en-AU" dirty="0" smtClean="0"/>
              <a:t>Roaming Hub for Wireless Networks Interworking</a:t>
            </a:r>
          </a:p>
          <a:p>
            <a:pPr lvl="2"/>
            <a:r>
              <a:rPr lang="en-AU" dirty="0" smtClean="0"/>
              <a:t>Interconnection of Industrial Equipment Communication</a:t>
            </a:r>
          </a:p>
          <a:p>
            <a:pPr lvl="2"/>
            <a:r>
              <a:rPr lang="en-AU" dirty="0" smtClean="0"/>
              <a:t>Others </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
        <p:nvSpPr>
          <p:cNvPr id="10" name="Rectangle 9"/>
          <p:cNvSpPr/>
          <p:nvPr/>
        </p:nvSpPr>
        <p:spPr bwMode="auto">
          <a:xfrm>
            <a:off x="6096000" y="2895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not</a:t>
            </a:r>
            <a:r>
              <a:rPr kumimoji="0" lang="en-AU" sz="1800" b="0" i="0" u="none" strike="noStrike" cap="none" normalizeH="0" dirty="0" smtClean="0">
                <a:ln>
                  <a:noFill/>
                </a:ln>
                <a:solidFill>
                  <a:srgbClr val="FF0000"/>
                </a:solidFill>
                <a:effectLst/>
                <a:latin typeface="+mj-lt"/>
              </a:rPr>
              <a:t> yet available</a:t>
            </a:r>
            <a:endParaRPr kumimoji="0" lang="en-AU" sz="1800" b="0" i="0" u="none" strike="noStrike" cap="none" normalizeH="0" baseline="0" dirty="0" smtClean="0">
              <a:ln>
                <a:noFill/>
              </a:ln>
              <a:solidFill>
                <a:srgbClr val="FF0000"/>
              </a:solidFill>
              <a:effectLst/>
              <a:latin typeface="+mj-lt"/>
            </a:endParaRPr>
          </a:p>
        </p:txBody>
      </p:sp>
      <p:cxnSp>
        <p:nvCxnSpPr>
          <p:cNvPr id="12" name="Straight Arrow Connector 11"/>
          <p:cNvCxnSpPr>
            <a:stCxn id="10" idx="1"/>
          </p:cNvCxnSpPr>
          <p:nvPr/>
        </p:nvCxnSpPr>
        <p:spPr bwMode="auto">
          <a:xfrm flipH="1">
            <a:off x="5562600" y="3124200"/>
            <a:ext cx="533400" cy="609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3" name="Straight Arrow Connector 12"/>
          <p:cNvCxnSpPr>
            <a:stCxn id="10" idx="1"/>
          </p:cNvCxnSpPr>
          <p:nvPr/>
        </p:nvCxnSpPr>
        <p:spPr bwMode="auto">
          <a:xfrm flipH="1">
            <a:off x="5905500" y="3124200"/>
            <a:ext cx="190500" cy="762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 name="Rectangle 15"/>
          <p:cNvSpPr/>
          <p:nvPr/>
        </p:nvSpPr>
        <p:spPr bwMode="auto">
          <a:xfrm>
            <a:off x="3810000" y="4191000"/>
            <a:ext cx="52578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800" dirty="0">
                <a:solidFill>
                  <a:srgbClr val="FF0000"/>
                </a:solidFill>
                <a:latin typeface="+mj-lt"/>
              </a:rPr>
              <a:t>Peking </a:t>
            </a:r>
            <a:r>
              <a:rPr lang="en-AU" sz="1800" dirty="0" err="1" smtClean="0">
                <a:solidFill>
                  <a:srgbClr val="FF0000"/>
                </a:solidFill>
                <a:latin typeface="+mj-lt"/>
              </a:rPr>
              <a:t>Uni</a:t>
            </a:r>
            <a:r>
              <a:rPr lang="en-AU" sz="1800" dirty="0" smtClean="0">
                <a:solidFill>
                  <a:srgbClr val="FF0000"/>
                </a:solidFill>
                <a:latin typeface="+mj-lt"/>
              </a:rPr>
              <a:t>: </a:t>
            </a:r>
            <a:r>
              <a:rPr lang="en-AU" sz="1800" i="1" dirty="0" smtClean="0">
                <a:solidFill>
                  <a:srgbClr val="FF0000"/>
                </a:solidFill>
                <a:latin typeface="+mj-lt"/>
              </a:rPr>
              <a:t>Convergence </a:t>
            </a:r>
            <a:r>
              <a:rPr lang="en-AU" sz="1800" i="1" dirty="0">
                <a:solidFill>
                  <a:srgbClr val="FF0000"/>
                </a:solidFill>
                <a:latin typeface="+mj-lt"/>
              </a:rPr>
              <a:t>Service for Interworking of Heterogeneous Wireless </a:t>
            </a:r>
            <a:r>
              <a:rPr lang="en-AU" sz="1800" i="1" dirty="0" smtClean="0">
                <a:solidFill>
                  <a:srgbClr val="FF0000"/>
                </a:solidFill>
                <a:latin typeface="+mj-lt"/>
              </a:rPr>
              <a:t>Networks</a:t>
            </a:r>
            <a:r>
              <a:rPr lang="en-AU" sz="1800" dirty="0" smtClean="0">
                <a:solidFill>
                  <a:srgbClr val="FF0000"/>
                </a:solidFill>
                <a:latin typeface="+mj-lt"/>
              </a:rPr>
              <a:t>?</a:t>
            </a:r>
            <a:endParaRPr kumimoji="0" lang="en-AU" sz="1800" b="0" i="0" u="none" strike="noStrike" cap="none" normalizeH="0" baseline="0" dirty="0" smtClean="0">
              <a:ln>
                <a:noFill/>
              </a:ln>
              <a:solidFill>
                <a:srgbClr val="FF0000"/>
              </a:solidFill>
              <a:effectLst/>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557412713"/>
              </p:ext>
            </p:extLst>
          </p:nvPr>
        </p:nvGraphicFramePr>
        <p:xfrm>
          <a:off x="7124700" y="4876800"/>
          <a:ext cx="914400" cy="771525"/>
        </p:xfrm>
        <a:graphic>
          <a:graphicData uri="http://schemas.openxmlformats.org/presentationml/2006/ole">
            <mc:AlternateContent xmlns:mc="http://schemas.openxmlformats.org/markup-compatibility/2006">
              <mc:Choice xmlns:v="urn:schemas-microsoft-com:vml" Requires="v">
                <p:oleObj spid="_x0000_s240723"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4876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a:stCxn id="16" idx="2"/>
          </p:cNvCxnSpPr>
          <p:nvPr/>
        </p:nvCxnSpPr>
        <p:spPr bwMode="auto">
          <a:xfrm flipH="1">
            <a:off x="5715000" y="4800600"/>
            <a:ext cx="7239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66111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 Chairs need to develop an update </a:t>
            </a:r>
            <a:endParaRPr lang="en-AU" dirty="0"/>
          </a:p>
        </p:txBody>
      </p:sp>
      <p:sp>
        <p:nvSpPr>
          <p:cNvPr id="3" name="Content Placeholder 2"/>
          <p:cNvSpPr>
            <a:spLocks noGrp="1"/>
          </p:cNvSpPr>
          <p:nvPr>
            <p:ph idx="1"/>
          </p:nvPr>
        </p:nvSpPr>
        <p:spPr/>
        <p:txBody>
          <a:bodyPr/>
          <a:lstStyle/>
          <a:p>
            <a:pPr lvl="1"/>
            <a:r>
              <a:rPr lang="en-AU" dirty="0" smtClean="0"/>
              <a:t>Each IEEE 802 WG that is contributing standards to SC6 under the PSDO is required to provide an update to each SC6 meeting</a:t>
            </a:r>
          </a:p>
          <a:p>
            <a:pPr lvl="1"/>
            <a:r>
              <a:rPr lang="en-AU" dirty="0" smtClean="0"/>
              <a:t>The scheduling of the next meeting means these updates should be available for review by the IEEE 802 JTC1 SC by early January</a:t>
            </a:r>
          </a:p>
          <a:p>
            <a:pPr lvl="1"/>
            <a:r>
              <a:rPr lang="en-AU" dirty="0" smtClean="0"/>
              <a:t>The Vice Chair is asked to coordinate with all WG Chairs …</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1622425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July 2016 to send a liaison to SC6 in response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a:t>
            </a:r>
            <a:r>
              <a:rPr lang="en-US" i="1" dirty="0" smtClean="0"/>
              <a:t>possible</a:t>
            </a:r>
            <a:endParaRPr lang="en-US" i="1" dirty="0"/>
          </a:p>
          <a:p>
            <a:pPr lvl="1" latinLnBrk="1"/>
            <a:r>
              <a:rPr lang="en-US" dirty="0" smtClean="0"/>
              <a:t>It is on the agenda for the SC6/WG1 </a:t>
            </a:r>
            <a:r>
              <a:rPr lang="en-US" dirty="0"/>
              <a:t>m</a:t>
            </a:r>
            <a:r>
              <a:rPr lang="en-US" dirty="0" smtClean="0"/>
              <a:t>eeting in February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21713190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285021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9312439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15941415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Antonio in Nov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23317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Atlanta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in Nov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285234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692"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71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9511</Words>
  <Application>Microsoft Office PowerPoint</Application>
  <PresentationFormat>On-screen Show (4:3)</PresentationFormat>
  <Paragraphs>1564</Paragraphs>
  <Slides>112</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112</vt:i4>
      </vt:variant>
    </vt:vector>
  </HeadingPairs>
  <TitlesOfParts>
    <vt:vector size="115" baseType="lpstr">
      <vt:lpstr>802-11-Submission</vt:lpstr>
      <vt:lpstr>Acrobat Document</vt:lpstr>
      <vt:lpstr>Packager Shell Object</vt:lpstr>
      <vt:lpstr>IEEE 802 JTC1 Standing Committee Jan 2017 agenda</vt:lpstr>
      <vt:lpstr>This document will be used to run the IEEE 802 JTC1 SC meetings in Atlanta in Jan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Jan interim meeting in Atlanta</vt:lpstr>
      <vt:lpstr>The IEEE 802 JTC1 SC regular meeting has a high level list of agenda items to be considered</vt:lpstr>
      <vt:lpstr>The IEEE 802 JTC1 SC will consider approving its agenda for its Atlanta meeting</vt:lpstr>
      <vt:lpstr>The IEEE 802 JTC1 SC will consider approval of the minutes of its Warsaw meeting</vt:lpstr>
      <vt:lpstr>The goals of the IEEE 802 JTC1 SC were reaffirmed by the IEEE 802 EC in March 2014</vt:lpstr>
      <vt:lpstr>The IEEE 802 WGs continue to liaise drafts to SC6 for their information</vt:lpstr>
      <vt:lpstr>In late 2016 a process was agreed between IEEE-SA and ISO staff on how to handle corrigenda</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thirteen standards in the pipeline for ratification under the PSDO</vt:lpstr>
      <vt:lpstr>IEEE 802.1Qbv-2015 FDIS ballot closes on 18 April 2017</vt:lpstr>
      <vt:lpstr>IEEE 802.1AB-2016 FDIS ballot closes on 11 April 2017</vt:lpstr>
      <vt:lpstr>IEEE 802.1Qca-2015 FDIS ballot closes on 18 April 2017</vt:lpstr>
      <vt:lpstr>IEEE 802.1Qbu 60 day ballot closes on 7 Feb 2016</vt:lpstr>
      <vt:lpstr>IEEE 802.1Qbz 60 day ballot closes on 7 Feb 2016</vt:lpstr>
      <vt:lpstr>IEEE 802.1AC-Rev will be submitted to 60 day ballot after RevCom approval</vt:lpstr>
      <vt:lpstr>IEEE 802.1Qcd-2015 has passed its 60 day pre-ballot and the response sent</vt:lpstr>
      <vt:lpstr>IEEE 802d will be submitted to PSDO</vt:lpstr>
      <vt:lpstr>IEEE 802.1AEcg will be submitted to PSDO</vt:lpstr>
      <vt:lpstr>IEEE 802.1CB will be submitted to PSDO</vt:lpstr>
      <vt:lpstr>IEEE 802.1Qci will be submitted to PSDO</vt:lpstr>
      <vt:lpstr>IEEE 802.1Qch will be submitted to PSDO</vt:lpstr>
      <vt:lpstr>IEEE 802.1Q-2014/Cor 1-2015 has been submitted to PSDO as a corrigenda under a special process</vt:lpstr>
      <vt:lpstr>IEEE 802.3 has ten standards in the pipeline for ratification under the PSDO</vt:lpstr>
      <vt:lpstr>IEEE 802.3-2015 is waiting for FDIS start</vt:lpstr>
      <vt:lpstr>IEEE 802.3bw is waiting for start of FDIS ballot</vt:lpstr>
      <vt:lpstr>IEEE 802.3bp 60 day pre-ballot closes on 11 Jan 2017</vt:lpstr>
      <vt:lpstr>IEEE 802.3bn was liaised for information in Feb 2016</vt:lpstr>
      <vt:lpstr>IEEE 802.3bq 60 day pre-ballot closes on 11 Jan 2017</vt:lpstr>
      <vt:lpstr>IEEE 802.3br 60 day pre-ballot closes on &lt;tbd&gt;</vt:lpstr>
      <vt:lpstr>IEEE 802.3by 60 day pre-ballot closes on 11 Jan 2017</vt:lpstr>
      <vt:lpstr>IEEE 802.3bv has been liaised</vt:lpstr>
      <vt:lpstr>IEEE 802.3bu has been liaised</vt:lpstr>
      <vt:lpstr>IEEE 802.3bz 60 day pre-ballot closes on &lt;tbd&gt;</vt:lpstr>
      <vt:lpstr>IEEE 802.11 has nine standards in the pipeline for ratification under the PSDO</vt:lpstr>
      <vt:lpstr>IEEE 802.11mc was last liaised for information in July 2016</vt:lpstr>
      <vt:lpstr>IEEE 802.11ah was last liaised for information in Sep 2016</vt:lpstr>
      <vt:lpstr>IEEE 802.11ai was last liaised for information in Sep 2016</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802.15.3-2016 passed 60 day pre-ballot on 23 Oct 2016</vt:lpstr>
      <vt:lpstr>The China NB provided comments during the 60 ballot on IEEE 802.15.3-2016 </vt:lpstr>
      <vt:lpstr>The SC needs to determine a response to China NB comments on IEEE 802.15.3-2016 </vt:lpstr>
      <vt:lpstr>IEEE 802.15.4 was supposed to be sent to PSDO in July 2016</vt:lpstr>
      <vt:lpstr>IEEE 802.15.6 passed 60 ballot in Nov 2016 but there are some serious comments to resolve</vt:lpstr>
      <vt:lpstr>The UK NB provided a comments during the 60 ballot on IEEE 802.15.6</vt:lpstr>
      <vt:lpstr>The SC needs to determine a response to UK NB comments on IEEE 802.15.6 </vt:lpstr>
      <vt:lpstr>The Germany NB provided a comments during the 60 ballot on IEEE 802.15.6</vt:lpstr>
      <vt:lpstr>The SC needs to determine a response to Germany NB comments on IEEE 802.15.6 </vt:lpstr>
      <vt:lpstr>The Japan NB provided a comments during the 60 ballot on IEEE 802.15.6</vt:lpstr>
      <vt:lpstr>The Japan NB provided a comments during the 60 ballot on IEEE 802.15.6</vt:lpstr>
      <vt:lpstr>The SC needs to determine a response to Japan NB comments on IEEE 802.15.6 </vt:lpstr>
      <vt:lpstr>IEEE 802.21 has two standards in the pipeline for ratification under the PSDO</vt:lpstr>
      <vt:lpstr>IEEE 802.21-rev was liaised for information in Nov 2016</vt:lpstr>
      <vt:lpstr>IEEE 802.21.1 was liaised for information in Nov 2016</vt:lpstr>
      <vt:lpstr>IEEE 802.22 has two standards in the pipeline for ratification under the PSDO</vt:lpstr>
      <vt:lpstr>IEEE 802.22a is waiting for FDIS ballot to start</vt:lpstr>
      <vt:lpstr>IEEE 802.22b is waiting for FDIS ballot to start</vt:lpstr>
      <vt:lpstr>The SC will discuss the general issue of security comments from China NB in Nov 2016</vt:lpstr>
      <vt:lpstr>The SC will discuss the general issue of security comments from China NB in Nov 2016</vt:lpstr>
      <vt:lpstr>IEEE 1888.2 was also subject to comments about security in a recent PSDO FDIS ballot</vt:lpstr>
      <vt:lpstr>Do we want to address the increasing PSDO abstain trend?</vt:lpstr>
      <vt:lpstr>PowerPoint Presentation</vt:lpstr>
      <vt:lpstr>The last SC6 meeting was held in late February 2016  in Xi'an, China </vt:lpstr>
      <vt:lpstr>The next SC6 meeting is scheduled for February 2017  in Tunisia</vt:lpstr>
      <vt:lpstr>WG1 has a proposed agenda with not much of obvious interest to IEEE 802</vt:lpstr>
      <vt:lpstr>WG7 has a proposed agenda with not much of obvious interest to IEEE 802</vt:lpstr>
      <vt:lpstr>WG Chairs need to develop an update </vt:lpstr>
      <vt:lpstr>The SC agreed in July 2016 to send a liaison to SC6 in response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2016-12-09T19:23:43Z</dcterms:modified>
</cp:coreProperties>
</file>