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8"/>
  </p:notesMasterIdLst>
  <p:handoutMasterIdLst>
    <p:handoutMasterId r:id="rId29"/>
  </p:handoutMasterIdLst>
  <p:sldIdLst>
    <p:sldId id="269" r:id="rId2"/>
    <p:sldId id="271" r:id="rId3"/>
    <p:sldId id="358" r:id="rId4"/>
    <p:sldId id="594" r:id="rId5"/>
    <p:sldId id="443" r:id="rId6"/>
    <p:sldId id="518" r:id="rId7"/>
    <p:sldId id="563" r:id="rId8"/>
    <p:sldId id="570" r:id="rId9"/>
    <p:sldId id="571" r:id="rId10"/>
    <p:sldId id="572" r:id="rId11"/>
    <p:sldId id="596" r:id="rId12"/>
    <p:sldId id="573" r:id="rId13"/>
    <p:sldId id="580" r:id="rId14"/>
    <p:sldId id="598" r:id="rId15"/>
    <p:sldId id="599" r:id="rId16"/>
    <p:sldId id="595" r:id="rId17"/>
    <p:sldId id="600" r:id="rId18"/>
    <p:sldId id="601" r:id="rId19"/>
    <p:sldId id="602" r:id="rId20"/>
    <p:sldId id="587" r:id="rId21"/>
    <p:sldId id="430" r:id="rId22"/>
    <p:sldId id="589" r:id="rId23"/>
    <p:sldId id="562" r:id="rId24"/>
    <p:sldId id="590" r:id="rId25"/>
    <p:sldId id="597" r:id="rId26"/>
    <p:sldId id="390"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430" autoAdjust="0"/>
    <p:restoredTop sz="98109" autoAdjust="0"/>
  </p:normalViewPr>
  <p:slideViewPr>
    <p:cSldViewPr>
      <p:cViewPr varScale="1">
        <p:scale>
          <a:sx n="87" d="100"/>
          <a:sy n="87" d="100"/>
        </p:scale>
        <p:origin x="-872"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P802.11-16/1586r6</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2017</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P802.11-16/1586r6</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2017</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P802.11-16/1586r6</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P802.11-16/1586r6</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2017</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P802.11-16/1586r6</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11</a:t>
            </a:fld>
            <a:endParaRPr lang="en-US"/>
          </a:p>
        </p:txBody>
      </p:sp>
    </p:spTree>
    <p:extLst>
      <p:ext uri="{BB962C8B-B14F-4D97-AF65-F5344CB8AC3E}">
        <p14:creationId xmlns:p14="http://schemas.microsoft.com/office/powerpoint/2010/main" val="10965609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P802.11-16/1586r6</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P802.11-16/1586r6</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P802.11-16/1586r6</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P802.11-16/1586r6</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P802.11-16/1586r6</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P802.11-16/1586r6</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P802.11-16/1586r6</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P802.11-16/1586r6</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P802.11-16/1586r6</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P802.11-16/1586r6</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P802.11-16/1586r6</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P802.11-16/1586r6</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P802.11-16/1586r6</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P802.11-16/1586r6</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P802.11-16/1586r6</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26</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P802.11-16/1586r6</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P802.11-16/1586r6</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P802.11-16/1586r6</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P802.11-16/1586r6</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P802.11-16/1586r6</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P802.11-16/1586r6</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2017</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2017</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2017</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2017</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2017</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1586r6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ieee802.org/PNP/approved/IEEE_802_WG_PandP_v19.pdf" TargetMode="External"/><Relationship Id="rId5" Type="http://schemas.openxmlformats.org/officeDocument/2006/relationships/hyperlink" Target="https://standards.ieee.org/develop/policies/bylaws/sb_bylaws.pdf%20section%205.2.1.3"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4.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2017</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sz="3600" dirty="0" smtClean="0">
                <a:latin typeface="Arial" charset="0"/>
              </a:rPr>
              <a:t>January 2017 802.11ak Agenda</a:t>
            </a:r>
            <a:endParaRPr lang="en-US" sz="3600"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2016-01-</a:t>
            </a:r>
            <a:r>
              <a:rPr lang="en-US" sz="1800" b="0" dirty="0" smtClean="0">
                <a:latin typeface="Arial" charset="0"/>
              </a:rPr>
              <a:t>18</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Participation in IEEE 802 Meetings</a:t>
            </a:r>
          </a:p>
        </p:txBody>
      </p:sp>
      <p:sp>
        <p:nvSpPr>
          <p:cNvPr id="3" name="Content Placeholder 2"/>
          <p:cNvSpPr>
            <a:spLocks noGrp="1"/>
          </p:cNvSpPr>
          <p:nvPr>
            <p:ph idx="1"/>
          </p:nvPr>
        </p:nvSpPr>
        <p:spPr>
          <a:xfrm>
            <a:off x="685800" y="1752600"/>
            <a:ext cx="7772400" cy="4343400"/>
          </a:xfrm>
        </p:spPr>
        <p:txBody>
          <a:bodyPr/>
          <a:lstStyle/>
          <a:p>
            <a:pPr marL="0" indent="0">
              <a:buNone/>
            </a:pPr>
            <a:r>
              <a:rPr lang="en-US" sz="1600" dirty="0"/>
              <a:t>All participation in IEEE 802 Working Group meetings is on an individual basis</a:t>
            </a:r>
          </a:p>
          <a:p>
            <a:r>
              <a:rPr lang="en-GB" sz="1400" i="1" dirty="0" smtClean="0"/>
              <a:t>Participants </a:t>
            </a:r>
            <a:r>
              <a:rPr lang="en-GB" sz="1400" i="1" dirty="0"/>
              <a:t>in the IEEE standards development individual process shall act based on their qualifications and experience. (</a:t>
            </a:r>
            <a:r>
              <a:rPr lang="en-GB" sz="1400" i="1" dirty="0">
                <a:hlinkClick r:id="rId3"/>
              </a:rPr>
              <a:t>https://standards.ieee.org/develop/policies/bylaws/sb_bylaws.pdf</a:t>
            </a:r>
            <a:r>
              <a:rPr lang="en-GB" sz="1400" i="1" dirty="0"/>
              <a:t>  section 5.2.1)</a:t>
            </a:r>
            <a:endParaRPr lang="en-US" sz="1400" dirty="0"/>
          </a:p>
          <a:p>
            <a:r>
              <a:rPr lang="en-US" sz="1400" i="1" dirty="0" smtClean="0"/>
              <a:t>IEEE </a:t>
            </a:r>
            <a:r>
              <a:rPr lang="en-US" sz="1400" i="1" dirty="0"/>
              <a:t>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4"/>
              </a:rPr>
              <a:t>http://ieee802.org/PNP/approved/IEEE_802_WG_PandP_v19.pdf</a:t>
            </a:r>
            <a:r>
              <a:rPr lang="en-GB" sz="1400" i="1" dirty="0"/>
              <a:t> section 4.2.1)</a:t>
            </a:r>
            <a:endParaRPr lang="en-US" sz="1400" dirty="0"/>
          </a:p>
          <a:p>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5"/>
              </a:rPr>
              <a:t>https://standards.ieee.org/develop/policies/bylaws/sb_bylaws.pdf </a:t>
            </a:r>
            <a:r>
              <a:rPr lang="en-US" sz="1400" dirty="0"/>
              <a:t> section 5.2.1.3 and </a:t>
            </a:r>
            <a:r>
              <a:rPr lang="en-GB" sz="1400" u="sng" dirty="0">
                <a:hlinkClick r:id="rId4"/>
              </a:rPr>
              <a:t>http://ieee802.org/PNP/approved/IEEE_802_WG_PandP_v19.pdf</a:t>
            </a:r>
            <a:r>
              <a:rPr lang="en-GB" sz="1400" dirty="0"/>
              <a:t>  section 3.4.1, list item x</a:t>
            </a:r>
            <a:endParaRPr lang="en-US" sz="1400" dirty="0"/>
          </a:p>
          <a:p>
            <a:pPr marL="0" indent="0">
              <a:buNone/>
            </a:pPr>
            <a:r>
              <a:rPr lang="en-US" sz="1600" dirty="0"/>
              <a:t>By participating in IEEE 802 meetings, you accept these requirements.  If you do not agree to these policies then you shall not participate</a:t>
            </a:r>
            <a:r>
              <a:rPr lang="en-US" sz="1600" dirty="0" smtClean="0"/>
              <a:t>.</a:t>
            </a:r>
            <a:endParaRPr lang="en-US" sz="1600" dirty="0"/>
          </a:p>
        </p:txBody>
      </p:sp>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11</a:t>
            </a:fld>
            <a:endParaRPr lang="en-US"/>
          </a:p>
        </p:txBody>
      </p:sp>
    </p:spTree>
    <p:extLst>
      <p:ext uri="{BB962C8B-B14F-4D97-AF65-F5344CB8AC3E}">
        <p14:creationId xmlns:p14="http://schemas.microsoft.com/office/powerpoint/2010/main" val="93419299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a:t>
            </a:r>
            <a:r>
              <a:rPr lang="en-US" dirty="0">
                <a:latin typeface="Arial" charset="0"/>
                <a:cs typeface="Arial" charset="0"/>
              </a:rPr>
              <a:t>– </a:t>
            </a:r>
            <a:r>
              <a:rPr lang="en-US" dirty="0" smtClean="0">
                <a:latin typeface="Arial" charset="0"/>
                <a:cs typeface="Arial" charset="0"/>
              </a:rPr>
              <a:t>12:30,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a:t>Appointment of </a:t>
            </a:r>
            <a:r>
              <a:rPr lang="en-US" b="0" dirty="0" smtClean="0"/>
              <a:t>Secretary</a:t>
            </a:r>
          </a:p>
          <a:p>
            <a:pPr lvl="1">
              <a:lnSpc>
                <a:spcPct val="80000"/>
              </a:lnSpc>
            </a:pPr>
            <a:r>
              <a:rPr lang="en-US" dirty="0" smtClean="0"/>
              <a:t>Joe Levy agreed to take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lvl="1">
              <a:lnSpc>
                <a:spcPct val="80000"/>
              </a:lnSpc>
            </a:pPr>
            <a:r>
              <a:rPr lang="en-US" dirty="0" smtClean="0"/>
              <a:t>11-17/145r0, Joseph Levy (</a:t>
            </a:r>
            <a:r>
              <a:rPr lang="en-US" dirty="0" err="1" smtClean="0"/>
              <a:t>InterDigital</a:t>
            </a:r>
            <a:r>
              <a:rPr lang="en-US" dirty="0"/>
              <a:t>), “Letter Ballot 227 Comment Resolution for CID 1404, 1405, 1447, </a:t>
            </a:r>
            <a:r>
              <a:rPr lang="en-US" dirty="0" smtClean="0"/>
              <a:t>1456”</a:t>
            </a:r>
          </a:p>
        </p:txBody>
      </p:sp>
    </p:spTree>
    <p:extLst>
      <p:ext uri="{BB962C8B-B14F-4D97-AF65-F5344CB8AC3E}">
        <p14:creationId xmlns:p14="http://schemas.microsoft.com/office/powerpoint/2010/main" val="10494969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a:t>
            </a:r>
            <a:r>
              <a:rPr lang="en-US" dirty="0">
                <a:latin typeface="Arial" charset="0"/>
                <a:cs typeface="Arial" charset="0"/>
              </a:rPr>
              <a:t>– </a:t>
            </a:r>
            <a:r>
              <a:rPr lang="en-US" dirty="0" smtClean="0">
                <a:latin typeface="Arial" charset="0"/>
                <a:cs typeface="Arial" charset="0"/>
              </a:rPr>
              <a:t>12:30,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[36] Moved, to adopt the four comment resolutions in 11-17/145r0.</a:t>
            </a:r>
          </a:p>
          <a:p>
            <a:pPr lvl="2">
              <a:lnSpc>
                <a:spcPct val="80000"/>
              </a:lnSpc>
            </a:pPr>
            <a:r>
              <a:rPr lang="en-US" dirty="0"/>
              <a:t>Mover: Joe Levy   Seconder: Ganesh </a:t>
            </a:r>
            <a:r>
              <a:rPr lang="en-US" dirty="0" err="1"/>
              <a:t>Venkatesan</a:t>
            </a:r>
            <a:endParaRPr lang="en-US" dirty="0"/>
          </a:p>
          <a:p>
            <a:pPr lvl="2">
              <a:lnSpc>
                <a:spcPct val="80000"/>
              </a:lnSpc>
            </a:pPr>
            <a:r>
              <a:rPr lang="en-US" dirty="0"/>
              <a:t>Approved by unanimous consent.</a:t>
            </a:r>
          </a:p>
          <a:p>
            <a:pPr>
              <a:lnSpc>
                <a:spcPct val="80000"/>
              </a:lnSpc>
            </a:pPr>
            <a:r>
              <a:rPr lang="en-US" dirty="0" smtClean="0"/>
              <a:t>CID 1402</a:t>
            </a:r>
          </a:p>
          <a:p>
            <a:pPr lvl="1">
              <a:lnSpc>
                <a:spcPct val="80000"/>
              </a:lnSpc>
            </a:pPr>
            <a:r>
              <a:rPr lang="en-US" dirty="0" smtClean="0"/>
              <a:t>Extensive discussion. Believed to be understood. Donald Eastlake will produce a submission.</a:t>
            </a:r>
          </a:p>
          <a:p>
            <a:pPr>
              <a:lnSpc>
                <a:spcPct val="80000"/>
              </a:lnSpc>
            </a:pPr>
            <a:r>
              <a:rPr lang="en-US" dirty="0" smtClean="0"/>
              <a:t>[37] Moved, </a:t>
            </a:r>
            <a:r>
              <a:rPr lang="en-US" b="0" dirty="0" smtClean="0"/>
              <a:t>to approve all the comment resolutions in 11-17/0025r1 for LB227 with Ad Hoc Status set to Ready for Motion.</a:t>
            </a:r>
            <a:endParaRPr lang="en-US" dirty="0" smtClean="0"/>
          </a:p>
          <a:p>
            <a:pPr lvl="1">
              <a:lnSpc>
                <a:spcPct val="80000"/>
              </a:lnSpc>
            </a:pPr>
            <a:r>
              <a:rPr lang="en-US" dirty="0" smtClean="0"/>
              <a:t>Moved</a:t>
            </a:r>
            <a:r>
              <a:rPr lang="en-US" dirty="0"/>
              <a:t>: </a:t>
            </a:r>
            <a:r>
              <a:rPr lang="en-US" dirty="0" smtClean="0"/>
              <a:t>Joe Levy   </a:t>
            </a:r>
            <a:r>
              <a:rPr lang="en-US" dirty="0"/>
              <a:t>Seconded</a:t>
            </a:r>
            <a:r>
              <a:rPr lang="en-US" dirty="0" smtClean="0"/>
              <a:t>: Ganesh </a:t>
            </a:r>
            <a:r>
              <a:rPr lang="en-US" dirty="0" err="1" smtClean="0"/>
              <a:t>Venkatesan</a:t>
            </a:r>
            <a:endParaRPr lang="en-US" dirty="0"/>
          </a:p>
          <a:p>
            <a:pPr lvl="1">
              <a:lnSpc>
                <a:spcPct val="80000"/>
              </a:lnSpc>
            </a:pPr>
            <a:r>
              <a:rPr lang="en-US" dirty="0" smtClean="0"/>
              <a:t>Approved by unanimous consent</a:t>
            </a:r>
          </a:p>
        </p:txBody>
      </p:sp>
    </p:spTree>
    <p:extLst>
      <p:ext uri="{BB962C8B-B14F-4D97-AF65-F5344CB8AC3E}">
        <p14:creationId xmlns:p14="http://schemas.microsoft.com/office/powerpoint/2010/main" val="292589669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a:t>
            </a:r>
            <a:r>
              <a:rPr lang="en-US" dirty="0">
                <a:latin typeface="Arial" charset="0"/>
                <a:cs typeface="Arial" charset="0"/>
              </a:rPr>
              <a:t>– </a:t>
            </a:r>
            <a:r>
              <a:rPr lang="en-US" dirty="0" smtClean="0">
                <a:latin typeface="Arial" charset="0"/>
                <a:cs typeface="Arial" charset="0"/>
              </a:rPr>
              <a:t>12:30,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lvl="1">
              <a:lnSpc>
                <a:spcPct val="80000"/>
              </a:lnSpc>
            </a:pPr>
            <a:r>
              <a:rPr lang="en-US" dirty="0" smtClean="0"/>
              <a:t>Agreement to Accept CID 1445, to be motioned later.</a:t>
            </a:r>
            <a:endParaRPr lang="en-US" b="0" dirty="0" smtClean="0"/>
          </a:p>
          <a:p>
            <a:pPr>
              <a:lnSpc>
                <a:spcPct val="80000"/>
              </a:lnSpc>
            </a:pPr>
            <a:r>
              <a:rPr lang="en-US" dirty="0" smtClean="0"/>
              <a:t>Recess </a:t>
            </a:r>
            <a:r>
              <a:rPr lang="en-US" dirty="0"/>
              <a:t>until 16:00 </a:t>
            </a:r>
            <a:r>
              <a:rPr lang="en-US" dirty="0" smtClean="0"/>
              <a:t>today.</a:t>
            </a:r>
          </a:p>
          <a:p>
            <a:pPr>
              <a:lnSpc>
                <a:spcPct val="80000"/>
              </a:lnSpc>
            </a:pPr>
            <a:endParaRPr lang="en-US" dirty="0" smtClean="0"/>
          </a:p>
          <a:p>
            <a:pPr>
              <a:lnSpc>
                <a:spcPct val="80000"/>
              </a:lnSpc>
            </a:pPr>
            <a:r>
              <a:rPr lang="en-US" sz="2000" b="0" dirty="0" smtClean="0"/>
              <a:t>[After the above session 11-17/0025r2 was created and uploaded with an updated comment resolution spreadsheet incorporating the changes during the session.]</a:t>
            </a:r>
            <a:endParaRPr lang="en-US" sz="2000" b="0" dirty="0"/>
          </a:p>
        </p:txBody>
      </p:sp>
    </p:spTree>
    <p:extLst>
      <p:ext uri="{BB962C8B-B14F-4D97-AF65-F5344CB8AC3E}">
        <p14:creationId xmlns:p14="http://schemas.microsoft.com/office/powerpoint/2010/main" val="52764566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a:t>
            </a:r>
            <a:r>
              <a:rPr lang="en-US" dirty="0" smtClean="0">
                <a:latin typeface="Arial" charset="0"/>
                <a:cs typeface="Arial" charset="0"/>
              </a:rPr>
              <a:t>00,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a:t>Appointment of </a:t>
            </a:r>
            <a:r>
              <a:rPr lang="en-US" b="0" dirty="0" smtClean="0"/>
              <a:t>Secretary</a:t>
            </a:r>
          </a:p>
          <a:p>
            <a:pPr lvl="1">
              <a:lnSpc>
                <a:spcPct val="80000"/>
              </a:lnSpc>
            </a:pPr>
            <a:r>
              <a:rPr lang="en-US" dirty="0" smtClean="0"/>
              <a:t>Joe Levy took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lvl="1">
              <a:lnSpc>
                <a:spcPct val="80000"/>
              </a:lnSpc>
            </a:pPr>
            <a:r>
              <a:rPr lang="en-US" dirty="0" smtClean="0"/>
              <a:t>11-17/151r0, Ganesh </a:t>
            </a:r>
            <a:r>
              <a:rPr lang="en-US" dirty="0" err="1" smtClean="0"/>
              <a:t>Venkatesan</a:t>
            </a:r>
            <a:r>
              <a:rPr lang="en-US" dirty="0" smtClean="0"/>
              <a:t> </a:t>
            </a:r>
            <a:r>
              <a:rPr lang="en-US" dirty="0"/>
              <a:t>(Intel), </a:t>
            </a:r>
            <a:r>
              <a:rPr lang="en-US" dirty="0" smtClean="0"/>
              <a:t>“LB </a:t>
            </a:r>
            <a:r>
              <a:rPr lang="en-US" dirty="0"/>
              <a:t>227 GLK-GCR related comment </a:t>
            </a:r>
            <a:r>
              <a:rPr lang="en-US" dirty="0" smtClean="0"/>
              <a:t>resolutions (</a:t>
            </a:r>
            <a:r>
              <a:rPr lang="en-US" dirty="0"/>
              <a:t>relative to P802.11ak D3.0 and IEEE 802.11-2016</a:t>
            </a:r>
            <a:r>
              <a:rPr lang="en-US" dirty="0" smtClean="0"/>
              <a:t>)”</a:t>
            </a:r>
            <a:endParaRPr lang="en-US" b="0" dirty="0" smtClean="0"/>
          </a:p>
        </p:txBody>
      </p:sp>
    </p:spTree>
    <p:extLst>
      <p:ext uri="{BB962C8B-B14F-4D97-AF65-F5344CB8AC3E}">
        <p14:creationId xmlns:p14="http://schemas.microsoft.com/office/powerpoint/2010/main" val="342478228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a:t>
            </a:r>
            <a:r>
              <a:rPr lang="en-US" dirty="0" smtClean="0">
                <a:latin typeface="Arial" charset="0"/>
                <a:cs typeface="Arial" charset="0"/>
              </a:rPr>
              <a:t>00,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[38] Moved, to resolve comments as follows:</a:t>
            </a:r>
          </a:p>
          <a:p>
            <a:pPr lvl="1">
              <a:lnSpc>
                <a:spcPct val="80000"/>
              </a:lnSpc>
            </a:pPr>
            <a:r>
              <a:rPr lang="en-US" b="0" dirty="0" smtClean="0"/>
              <a:t>Accept CID 1445</a:t>
            </a:r>
          </a:p>
          <a:p>
            <a:pPr lvl="1">
              <a:lnSpc>
                <a:spcPct val="80000"/>
              </a:lnSpc>
            </a:pPr>
            <a:r>
              <a:rPr lang="en-US" dirty="0" smtClean="0"/>
              <a:t>Accept CIDs 1401, 1422, 1423, 1424, 1425, 1426, 1453, 1446, and 1432.</a:t>
            </a:r>
          </a:p>
          <a:p>
            <a:pPr lvl="1">
              <a:lnSpc>
                <a:spcPct val="80000"/>
              </a:lnSpc>
            </a:pPr>
            <a:r>
              <a:rPr lang="en-US" dirty="0" smtClean="0"/>
              <a:t>Revise CID 1427: Change “A SYNRA can only be used by a GLK AP as an RA, in which case the actual DA is carried in another field.” to “When a GLK AP uses a SYNRA as the RA, the actual DA is carried in another field.”</a:t>
            </a:r>
          </a:p>
          <a:p>
            <a:pPr lvl="1">
              <a:lnSpc>
                <a:spcPct val="80000"/>
              </a:lnSpc>
            </a:pPr>
            <a:r>
              <a:rPr lang="en-US" dirty="0" smtClean="0"/>
              <a:t>Revise CID 1454: Delete second occurrence on this line of “to the STA”. (See CID 1446)</a:t>
            </a:r>
          </a:p>
          <a:p>
            <a:pPr lvl="1">
              <a:lnSpc>
                <a:spcPct val="80000"/>
              </a:lnSpc>
            </a:pPr>
            <a:r>
              <a:rPr lang="en-US" dirty="0" smtClean="0"/>
              <a:t>Revise CID 1457:Change the sentence to “When an EPD STA is not operating in the 5.9 GHz bands the EPD subfield is set to 1 in the Capability Information and DMG STA Capability Information fields.”</a:t>
            </a:r>
          </a:p>
          <a:p>
            <a:pPr lvl="1">
              <a:lnSpc>
                <a:spcPct val="80000"/>
              </a:lnSpc>
            </a:pPr>
            <a:r>
              <a:rPr lang="en-US" dirty="0" smtClean="0"/>
              <a:t>Moved: Ganesh </a:t>
            </a:r>
            <a:r>
              <a:rPr lang="en-US" dirty="0" err="1" smtClean="0"/>
              <a:t>Venkatesan</a:t>
            </a:r>
            <a:r>
              <a:rPr lang="en-US" dirty="0" smtClean="0"/>
              <a:t>   Seconded: Jon </a:t>
            </a:r>
            <a:r>
              <a:rPr lang="en-US" dirty="0" err="1" smtClean="0"/>
              <a:t>Rosdahl</a:t>
            </a:r>
            <a:endParaRPr lang="en-US" dirty="0" smtClean="0"/>
          </a:p>
          <a:p>
            <a:pPr lvl="1">
              <a:lnSpc>
                <a:spcPct val="80000"/>
              </a:lnSpc>
            </a:pPr>
            <a:r>
              <a:rPr lang="en-US" b="0" dirty="0" smtClean="0"/>
              <a:t>Adopted by unanimous consent.</a:t>
            </a:r>
          </a:p>
        </p:txBody>
      </p:sp>
    </p:spTree>
    <p:extLst>
      <p:ext uri="{BB962C8B-B14F-4D97-AF65-F5344CB8AC3E}">
        <p14:creationId xmlns:p14="http://schemas.microsoft.com/office/powerpoint/2010/main" val="102990312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a:t>
            </a:r>
            <a:r>
              <a:rPr lang="en-US" dirty="0" smtClean="0">
                <a:latin typeface="Arial" charset="0"/>
                <a:cs typeface="Arial" charset="0"/>
              </a:rPr>
              <a:t>00,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Recess </a:t>
            </a:r>
            <a:r>
              <a:rPr lang="en-US" dirty="0"/>
              <a:t>until 16:00 tomorrow</a:t>
            </a:r>
            <a:r>
              <a:rPr lang="en-US" dirty="0" smtClean="0"/>
              <a:t>.</a:t>
            </a:r>
          </a:p>
          <a:p>
            <a:pPr>
              <a:lnSpc>
                <a:spcPct val="80000"/>
              </a:lnSpc>
            </a:pPr>
            <a:endParaRPr lang="en-US" dirty="0"/>
          </a:p>
          <a:p>
            <a:pPr>
              <a:lnSpc>
                <a:spcPct val="80000"/>
              </a:lnSpc>
            </a:pPr>
            <a:r>
              <a:rPr lang="en-US" sz="2000" b="0" dirty="0"/>
              <a:t>[After the above session 11-17/</a:t>
            </a:r>
            <a:r>
              <a:rPr lang="en-US" sz="2000" b="0" dirty="0" smtClean="0"/>
              <a:t>0025r3 </a:t>
            </a:r>
            <a:r>
              <a:rPr lang="en-US" sz="2000" b="0" dirty="0"/>
              <a:t>was created and uploaded with an updated comment resolution spreadsheet incorporating the changes during the session.</a:t>
            </a:r>
            <a:r>
              <a:rPr lang="en-US" sz="2000" b="0" dirty="0" smtClean="0"/>
              <a:t>]</a:t>
            </a:r>
            <a:endParaRPr lang="en-US" sz="2000" b="0" dirty="0"/>
          </a:p>
        </p:txBody>
      </p:sp>
    </p:spTree>
    <p:extLst>
      <p:ext uri="{BB962C8B-B14F-4D97-AF65-F5344CB8AC3E}">
        <p14:creationId xmlns:p14="http://schemas.microsoft.com/office/powerpoint/2010/main" val="294225347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 18 January 2016</a:t>
            </a:r>
            <a:br>
              <a:rPr lang="en-US" sz="3600" dirty="0" smtClean="0">
                <a:latin typeface="Arial" charset="0"/>
                <a:cs typeface="Arial" charset="0"/>
              </a:rPr>
            </a:br>
            <a:r>
              <a:rPr lang="en-US" dirty="0" smtClean="0">
                <a:latin typeface="Arial" charset="0"/>
                <a:cs typeface="Arial" charset="0"/>
              </a:rPr>
              <a:t>16:00 – 18:00, Ivy 1&amp;2</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and discussion to resolve comments and improve the </a:t>
            </a:r>
            <a:r>
              <a:rPr lang="en-US" b="0" dirty="0" err="1"/>
              <a:t>TGak</a:t>
            </a:r>
            <a:r>
              <a:rPr lang="en-US" b="0" dirty="0"/>
              <a:t> </a:t>
            </a:r>
            <a:r>
              <a:rPr lang="en-US" b="0" dirty="0" smtClean="0"/>
              <a:t>Draft</a:t>
            </a:r>
          </a:p>
          <a:p>
            <a:pPr lvl="1">
              <a:lnSpc>
                <a:spcPct val="80000"/>
              </a:lnSpc>
            </a:pPr>
            <a:r>
              <a:rPr lang="en-US" dirty="0"/>
              <a:t>11-17/151/</a:t>
            </a:r>
            <a:r>
              <a:rPr lang="en-US" dirty="0" smtClean="0"/>
              <a:t>r1, Ganesh </a:t>
            </a:r>
            <a:r>
              <a:rPr lang="en-US" dirty="0" err="1" smtClean="0"/>
              <a:t>Venkatesan</a:t>
            </a:r>
            <a:r>
              <a:rPr lang="en-US" dirty="0" smtClean="0"/>
              <a:t> (Intel)</a:t>
            </a:r>
            <a:r>
              <a:rPr lang="en-US" dirty="0"/>
              <a:t>, “LB 227 GLK-GCR related comment </a:t>
            </a:r>
            <a:r>
              <a:rPr lang="en-US" dirty="0" smtClean="0"/>
              <a:t>resolutions (</a:t>
            </a:r>
            <a:r>
              <a:rPr lang="en-US" dirty="0"/>
              <a:t>relative to P802.11ak D3.0 and IEEE 802.11-2016</a:t>
            </a:r>
            <a:r>
              <a:rPr lang="en-US" dirty="0" smtClean="0"/>
              <a:t>)” re </a:t>
            </a:r>
            <a:r>
              <a:rPr lang="en-US" b="0" dirty="0" smtClean="0"/>
              <a:t>CID 1403, 1452, </a:t>
            </a:r>
            <a:r>
              <a:rPr lang="en-US" b="0" dirty="0"/>
              <a:t>and </a:t>
            </a:r>
            <a:r>
              <a:rPr lang="en-US" b="0" dirty="0" smtClean="0"/>
              <a:t>1455</a:t>
            </a:r>
            <a:endParaRPr lang="en-US" b="0" dirty="0"/>
          </a:p>
        </p:txBody>
      </p:sp>
    </p:spTree>
    <p:extLst>
      <p:ext uri="{BB962C8B-B14F-4D97-AF65-F5344CB8AC3E}">
        <p14:creationId xmlns:p14="http://schemas.microsoft.com/office/powerpoint/2010/main" val="16274919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Atlanta, Georgia</a:t>
            </a:r>
            <a:endParaRPr lang="en-US" sz="2800" dirty="0">
              <a:latin typeface="Arial" charset="0"/>
            </a:endParaRPr>
          </a:p>
          <a:p>
            <a:pPr algn="ctr">
              <a:lnSpc>
                <a:spcPct val="90000"/>
              </a:lnSpc>
              <a:buFontTx/>
              <a:buNone/>
            </a:pPr>
            <a:r>
              <a:rPr lang="en-US" sz="2800" dirty="0" smtClean="0">
                <a:latin typeface="Arial" charset="0"/>
              </a:rPr>
              <a:t>16-19 January, 2017</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(Huawei)</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 18 January 2016</a:t>
            </a:r>
            <a:br>
              <a:rPr lang="en-US" sz="3600" dirty="0" smtClean="0">
                <a:latin typeface="Arial" charset="0"/>
                <a:cs typeface="Arial" charset="0"/>
              </a:rPr>
            </a:br>
            <a:r>
              <a:rPr lang="en-US" dirty="0" smtClean="0">
                <a:latin typeface="Arial" charset="0"/>
                <a:cs typeface="Arial" charset="0"/>
              </a:rPr>
              <a:t>16:00 – 18:00, Ivy 1&amp;2</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Recess </a:t>
            </a:r>
            <a:r>
              <a:rPr lang="en-US" dirty="0"/>
              <a:t>until 08:00 </a:t>
            </a:r>
            <a:r>
              <a:rPr lang="en-US" dirty="0" smtClean="0"/>
              <a:t>Thursday</a:t>
            </a:r>
          </a:p>
          <a:p>
            <a:pPr>
              <a:lnSpc>
                <a:spcPct val="80000"/>
              </a:lnSpc>
            </a:pPr>
            <a:endParaRPr lang="en-US" dirty="0"/>
          </a:p>
          <a:p>
            <a:pPr>
              <a:lnSpc>
                <a:spcPct val="80000"/>
              </a:lnSpc>
            </a:pPr>
            <a:r>
              <a:rPr lang="en-US" sz="2000" b="0" dirty="0" smtClean="0"/>
              <a:t>[After the above session comment resolution spreadsheet 11-17/0025r4 was uploaded incorporating changes from the session.]</a:t>
            </a:r>
            <a:endParaRPr lang="en-US" sz="2000" b="0" dirty="0"/>
          </a:p>
          <a:p>
            <a:pPr>
              <a:lnSpc>
                <a:spcPct val="80000"/>
              </a:lnSpc>
            </a:pPr>
            <a:endParaRPr lang="en-US" b="0" dirty="0"/>
          </a:p>
        </p:txBody>
      </p:sp>
    </p:spTree>
    <p:extLst>
      <p:ext uri="{BB962C8B-B14F-4D97-AF65-F5344CB8AC3E}">
        <p14:creationId xmlns:p14="http://schemas.microsoft.com/office/powerpoint/2010/main" val="266382163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19 January 2016</a:t>
            </a:r>
            <a:br>
              <a:rPr lang="en-US" sz="4000" dirty="0" smtClean="0">
                <a:latin typeface="Arial" charset="0"/>
                <a:cs typeface="Arial" charset="0"/>
              </a:rPr>
            </a:br>
            <a:r>
              <a:rPr lang="en-US" dirty="0" smtClean="0">
                <a:latin typeface="Arial" charset="0"/>
                <a:cs typeface="Arial" charset="0"/>
              </a:rPr>
              <a:t>08:00 – 10:00, Grand Ballroom II</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/ARC/802.1 TSN </a:t>
            </a:r>
            <a:r>
              <a:rPr lang="en-US" dirty="0"/>
              <a:t>Joint Meeting </a:t>
            </a:r>
            <a:r>
              <a:rPr lang="en-US" dirty="0" smtClean="0"/>
              <a:t>to Order</a:t>
            </a:r>
          </a:p>
          <a:p>
            <a:pPr>
              <a:lnSpc>
                <a:spcPct val="90000"/>
              </a:lnSpc>
            </a:pPr>
            <a:r>
              <a:rPr lang="en-US" altLang="ja-JP" b="0" dirty="0" smtClean="0">
                <a:cs typeface="ＭＳ Ｐゴシック" charset="0"/>
              </a:rPr>
              <a:t>Appointment of Secretary</a:t>
            </a:r>
          </a:p>
          <a:p>
            <a:pPr>
              <a:lnSpc>
                <a:spcPct val="90000"/>
              </a:lnSpc>
            </a:pPr>
            <a:r>
              <a:rPr lang="en-US" altLang="ja-JP" b="0" dirty="0" smtClean="0">
                <a:cs typeface="ＭＳ Ｐゴシック" charset="0"/>
              </a:rPr>
              <a:t>Call for essential patents</a:t>
            </a:r>
          </a:p>
          <a:p>
            <a:pPr>
              <a:lnSpc>
                <a:spcPct val="90000"/>
              </a:lnSpc>
            </a:pPr>
            <a:r>
              <a:rPr lang="en-US" altLang="ja-JP" b="0" dirty="0" smtClean="0">
                <a:cs typeface="ＭＳ Ｐゴシック" charset="0"/>
              </a:rPr>
              <a:t>Attendance </a:t>
            </a:r>
            <a:r>
              <a:rPr lang="en-US" altLang="ja-JP" b="0" dirty="0">
                <a:cs typeface="ＭＳ Ｐゴシック" charset="0"/>
              </a:rPr>
              <a:t>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altLang="ja-JP" b="0" dirty="0" smtClean="0">
                <a:cs typeface="ＭＳ Ｐゴシック" charset="0"/>
              </a:rPr>
              <a:t>Status</a:t>
            </a:r>
          </a:p>
          <a:p>
            <a:pPr lvl="1">
              <a:lnSpc>
                <a:spcPct val="80000"/>
              </a:lnSpc>
            </a:pPr>
            <a:r>
              <a:rPr lang="en-GB" b="0" dirty="0" smtClean="0"/>
              <a:t>802.11ak - status Draft 2.5 has been posted and announced</a:t>
            </a:r>
          </a:p>
          <a:p>
            <a:pPr lvl="1">
              <a:lnSpc>
                <a:spcPct val="80000"/>
              </a:lnSpc>
            </a:pPr>
            <a:r>
              <a:rPr lang="en-GB" b="0" dirty="0" smtClean="0"/>
              <a:t>802.1AC status </a:t>
            </a:r>
            <a:r>
              <a:rPr lang="mr-IN" b="0" dirty="0" smtClean="0"/>
              <a:t>–</a:t>
            </a:r>
            <a:r>
              <a:rPr lang="en-GB" b="0" dirty="0" smtClean="0"/>
              <a:t> Draft 4.0 through sponsor ballot, going to </a:t>
            </a:r>
            <a:r>
              <a:rPr lang="en-GB" b="0" dirty="0" err="1" smtClean="0"/>
              <a:t>revcom</a:t>
            </a:r>
            <a:r>
              <a:rPr lang="en-GB" b="0" dirty="0" smtClean="0"/>
              <a:t> in December</a:t>
            </a:r>
          </a:p>
          <a:p>
            <a:pPr lvl="1">
              <a:lnSpc>
                <a:spcPct val="80000"/>
              </a:lnSpc>
            </a:pPr>
            <a:r>
              <a:rPr lang="en-GB" dirty="0" smtClean="0"/>
              <a:t>802.1Q roll-up</a:t>
            </a: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19 January 2016</a:t>
            </a:r>
            <a:br>
              <a:rPr lang="en-US" sz="4000" dirty="0">
                <a:latin typeface="Arial" charset="0"/>
                <a:cs typeface="Arial" charset="0"/>
              </a:rPr>
            </a:br>
            <a:r>
              <a:rPr lang="en-US" dirty="0">
                <a:latin typeface="Arial" charset="0"/>
                <a:cs typeface="Arial" charset="0"/>
              </a:rPr>
              <a:t>08:00 – 10:</a:t>
            </a:r>
            <a:r>
              <a:rPr lang="en-US" dirty="0" smtClean="0">
                <a:latin typeface="Arial" charset="0"/>
                <a:cs typeface="Arial" charset="0"/>
              </a:rPr>
              <a:t>00,Grand Ballroom II</a:t>
            </a:r>
            <a:endParaRPr lang="en-US" sz="20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a:t>Moved, to hold 802.11ak Teleconferences, </a:t>
            </a:r>
            <a:r>
              <a:rPr lang="en-US" b="0" dirty="0"/>
              <a:t>joint with 802.1Qbz if mutually convenient:</a:t>
            </a:r>
          </a:p>
          <a:p>
            <a:pPr lvl="1">
              <a:lnSpc>
                <a:spcPct val="80000"/>
              </a:lnSpc>
            </a:pPr>
            <a:r>
              <a:rPr lang="en-US" b="1" dirty="0"/>
              <a:t>1 ½ </a:t>
            </a:r>
            <a:r>
              <a:rPr lang="en-US" dirty="0"/>
              <a:t>hour </a:t>
            </a:r>
            <a:r>
              <a:rPr lang="en-US" dirty="0" smtClean="0"/>
              <a:t>teleconferences through </a:t>
            </a:r>
            <a:r>
              <a:rPr lang="en-US" dirty="0"/>
              <a:t>the </a:t>
            </a:r>
            <a:r>
              <a:rPr lang="en-US" dirty="0" smtClean="0"/>
              <a:t>March 2017 </a:t>
            </a:r>
            <a:r>
              <a:rPr lang="en-US" dirty="0"/>
              <a:t>802.11 meeting on </a:t>
            </a:r>
            <a:r>
              <a:rPr lang="en-US" dirty="0" smtClean="0"/>
              <a:t>January 30</a:t>
            </a:r>
            <a:r>
              <a:rPr lang="en-US" baseline="30000" dirty="0" smtClean="0"/>
              <a:t>th,</a:t>
            </a:r>
            <a:r>
              <a:rPr lang="en-US" dirty="0" smtClean="0"/>
              <a:t> February 13</a:t>
            </a:r>
            <a:r>
              <a:rPr lang="en-US" baseline="30000" dirty="0" smtClean="0"/>
              <a:t>th</a:t>
            </a:r>
            <a:r>
              <a:rPr lang="en-US" dirty="0" smtClean="0"/>
              <a:t>, 20</a:t>
            </a:r>
            <a:r>
              <a:rPr lang="en-US" baseline="30000" dirty="0" smtClean="0"/>
              <a:t>th</a:t>
            </a:r>
            <a:r>
              <a:rPr lang="en-US" dirty="0" smtClean="0"/>
              <a:t>, and 27</a:t>
            </a:r>
            <a:r>
              <a:rPr lang="en-US" baseline="30000" dirty="0" smtClean="0"/>
              <a:t>th</a:t>
            </a:r>
            <a:r>
              <a:rPr lang="en-US" dirty="0" smtClean="0"/>
              <a:t> at 10am </a:t>
            </a:r>
            <a:r>
              <a:rPr lang="en-US" dirty="0"/>
              <a:t>Eastern US </a:t>
            </a:r>
            <a:r>
              <a:rPr lang="en-US" dirty="0" smtClean="0"/>
              <a:t>Time.</a:t>
            </a:r>
            <a:endParaRPr lang="en-US" dirty="0"/>
          </a:p>
          <a:p>
            <a:pPr lvl="1">
              <a:lnSpc>
                <a:spcPct val="80000"/>
              </a:lnSpc>
            </a:pPr>
            <a:r>
              <a:rPr lang="en-US" dirty="0"/>
              <a:t>Moved:    Seconded:</a:t>
            </a:r>
          </a:p>
          <a:p>
            <a:pPr lvl="1">
              <a:lnSpc>
                <a:spcPct val="80000"/>
              </a:lnSpc>
            </a:pPr>
            <a:r>
              <a:rPr lang="en-US" dirty="0"/>
              <a:t>Yes:    No:    Abstain:</a:t>
            </a:r>
          </a:p>
          <a:p>
            <a:pPr>
              <a:lnSpc>
                <a:spcPct val="80000"/>
              </a:lnSpc>
            </a:pPr>
            <a:r>
              <a:rPr lang="en-US" b="0" dirty="0" smtClean="0"/>
              <a:t>Architecture discussions</a:t>
            </a:r>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endParaRPr lang="en-GB" b="0" dirty="0"/>
          </a:p>
          <a:p>
            <a:pPr>
              <a:lnSpc>
                <a:spcPct val="80000"/>
              </a:lnSpc>
            </a:pPr>
            <a:r>
              <a:rPr lang="en-US" dirty="0"/>
              <a:t>Adjourn 802.11 ARC SC</a:t>
            </a:r>
          </a:p>
          <a:p>
            <a:pPr>
              <a:lnSpc>
                <a:spcPct val="80000"/>
              </a:lnSpc>
            </a:pPr>
            <a:r>
              <a:rPr lang="en-US" dirty="0"/>
              <a:t>Recess </a:t>
            </a:r>
            <a:r>
              <a:rPr lang="en-US" dirty="0" err="1"/>
              <a:t>TGak</a:t>
            </a:r>
            <a:r>
              <a:rPr lang="en-US" dirty="0"/>
              <a:t> until 16:00 today</a:t>
            </a:r>
          </a:p>
          <a:p>
            <a:pPr marL="0" indent="0">
              <a:lnSpc>
                <a:spcPct val="80000"/>
              </a:lnSpc>
              <a:buNone/>
            </a:pPr>
            <a:endParaRPr lang="en-US" b="0" dirty="0" smtClean="0"/>
          </a:p>
        </p:txBody>
      </p:sp>
    </p:spTree>
    <p:extLst>
      <p:ext uri="{BB962C8B-B14F-4D97-AF65-F5344CB8AC3E}">
        <p14:creationId xmlns:p14="http://schemas.microsoft.com/office/powerpoint/2010/main" val="363590177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January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Ivy 1&amp;2</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endParaRPr lang="en-US" dirty="0"/>
          </a:p>
          <a:p>
            <a:pPr>
              <a:lnSpc>
                <a:spcPct val="80000"/>
              </a:lnSpc>
            </a:pPr>
            <a:r>
              <a:rPr lang="en-US" b="0" dirty="0"/>
              <a:t>Presentations and discussion to resolve comments and improve the </a:t>
            </a:r>
            <a:r>
              <a:rPr lang="en-US" b="0" dirty="0" err="1"/>
              <a:t>TGak</a:t>
            </a:r>
            <a:r>
              <a:rPr lang="en-US" b="0" dirty="0"/>
              <a:t> Draft</a:t>
            </a:r>
          </a:p>
          <a:p>
            <a:pPr lvl="1">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January 2016</a:t>
            </a:r>
            <a:br>
              <a:rPr lang="en-US" sz="4000" dirty="0" smtClean="0">
                <a:latin typeface="Arial" charset="0"/>
                <a:cs typeface="Arial" charset="0"/>
              </a:rPr>
            </a:br>
            <a:r>
              <a:rPr lang="en-US" dirty="0" smtClean="0">
                <a:latin typeface="Arial" charset="0"/>
                <a:cs typeface="Arial" charset="0"/>
              </a:rPr>
              <a:t>16:00 – 18:00, Ivy 1&amp;2</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a:t>
            </a:r>
            <a:r>
              <a:rPr lang="en-US" dirty="0" err="1"/>
              <a:t>t</a:t>
            </a:r>
            <a:r>
              <a:rPr lang="en-US" dirty="0" err="1" smtClean="0"/>
              <a:t>bd</a:t>
            </a:r>
            <a:r>
              <a:rPr lang="en-US" dirty="0" smtClean="0"/>
              <a:t>] Moved, </a:t>
            </a:r>
            <a:r>
              <a:rPr lang="en-US" b="0" dirty="0" smtClean="0"/>
              <a:t>to approve the following  comment resolutions</a:t>
            </a:r>
          </a:p>
          <a:p>
            <a:pPr lvl="2">
              <a:lnSpc>
                <a:spcPct val="80000"/>
              </a:lnSpc>
            </a:pPr>
            <a:r>
              <a:rPr lang="en-US" sz="2000" dirty="0" smtClean="0"/>
              <a:t>TBD</a:t>
            </a:r>
          </a:p>
          <a:p>
            <a:pPr lvl="2">
              <a:lnSpc>
                <a:spcPct val="80000"/>
              </a:lnSpc>
            </a:pPr>
            <a:r>
              <a:rPr lang="en-US" sz="2000" dirty="0" smtClean="0"/>
              <a:t>TBD</a:t>
            </a:r>
            <a:endParaRPr lang="en-US" sz="2000" b="0" dirty="0" smtClean="0"/>
          </a:p>
          <a:p>
            <a:pPr lvl="1">
              <a:lnSpc>
                <a:spcPct val="80000"/>
              </a:lnSpc>
            </a:pPr>
            <a:r>
              <a:rPr lang="en-US" dirty="0"/>
              <a:t>Moved:    Seconded:</a:t>
            </a:r>
          </a:p>
          <a:p>
            <a:pPr lvl="1">
              <a:lnSpc>
                <a:spcPct val="80000"/>
              </a:lnSpc>
            </a:pPr>
            <a:r>
              <a:rPr lang="en-US" dirty="0"/>
              <a:t>Yes:    No:    Abstain:</a:t>
            </a:r>
          </a:p>
          <a:p>
            <a:pPr>
              <a:lnSpc>
                <a:spcPct val="80000"/>
              </a:lnSpc>
            </a:pPr>
            <a:endParaRPr lang="en-US" b="0" dirty="0"/>
          </a:p>
        </p:txBody>
      </p:sp>
    </p:spTree>
    <p:extLst>
      <p:ext uri="{BB962C8B-B14F-4D97-AF65-F5344CB8AC3E}">
        <p14:creationId xmlns:p14="http://schemas.microsoft.com/office/powerpoint/2010/main" val="346624660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January 2016</a:t>
            </a:r>
            <a:br>
              <a:rPr lang="en-US" sz="4000" dirty="0" smtClean="0">
                <a:latin typeface="Arial" charset="0"/>
                <a:cs typeface="Arial" charset="0"/>
              </a:rPr>
            </a:br>
            <a:r>
              <a:rPr lang="en-US" dirty="0" smtClean="0">
                <a:latin typeface="Arial" charset="0"/>
                <a:cs typeface="Arial" charset="0"/>
              </a:rPr>
              <a:t>16:00 – 18:00, Ivy 1&amp;2</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smtClean="0">
                <a:cs typeface="ＭＳ Ｐゴシック" charset="0"/>
              </a:rPr>
              <a:t>[</a:t>
            </a:r>
            <a:r>
              <a:rPr lang="en-US" dirty="0" err="1" smtClean="0">
                <a:cs typeface="ＭＳ Ｐゴシック" charset="0"/>
              </a:rPr>
              <a:t>tbd</a:t>
            </a:r>
            <a:r>
              <a:rPr lang="en-US" dirty="0" smtClean="0">
                <a:cs typeface="ＭＳ Ｐゴシック" charset="0"/>
              </a:rPr>
              <a:t>] </a:t>
            </a:r>
            <a:r>
              <a:rPr lang="en-US" dirty="0">
                <a:cs typeface="ＭＳ Ｐゴシック" charset="0"/>
              </a:rPr>
              <a:t>Motion: </a:t>
            </a:r>
            <a:r>
              <a:rPr lang="en-US" b="0" dirty="0"/>
              <a:t>Having approved comment resolutions for all of the comments received from LB218 on </a:t>
            </a:r>
            <a:r>
              <a:rPr lang="en-US" b="0" dirty="0" err="1"/>
              <a:t>TGak</a:t>
            </a:r>
            <a:r>
              <a:rPr lang="en-US" b="0" dirty="0"/>
              <a:t> </a:t>
            </a:r>
            <a:r>
              <a:rPr lang="en-US" b="0" dirty="0" smtClean="0"/>
              <a:t>Draft_D3.0 </a:t>
            </a:r>
            <a:r>
              <a:rPr lang="en-US" b="0" dirty="0"/>
              <a:t>as contained in document 11-</a:t>
            </a:r>
            <a:r>
              <a:rPr lang="en-US" b="0" dirty="0" smtClean="0"/>
              <a:t>17/0025rTBD,</a:t>
            </a:r>
            <a:endParaRPr lang="en-US" b="0" dirty="0"/>
          </a:p>
          <a:p>
            <a:pPr lvl="1"/>
            <a:r>
              <a:rPr lang="en-US" dirty="0"/>
              <a:t>Instruct the editor to prepare Draft </a:t>
            </a:r>
            <a:r>
              <a:rPr lang="en-US" dirty="0" smtClean="0"/>
              <a:t>D4.0 </a:t>
            </a:r>
            <a:r>
              <a:rPr lang="en-US" dirty="0"/>
              <a:t>incorporating these resolutions and,</a:t>
            </a:r>
          </a:p>
          <a:p>
            <a:pPr lvl="1"/>
            <a:r>
              <a:rPr lang="en-US" dirty="0"/>
              <a:t>Approve a 15 day Working Group Recirculation Ballot asking the question “Should </a:t>
            </a:r>
            <a:r>
              <a:rPr lang="en-US" dirty="0" err="1"/>
              <a:t>TGak</a:t>
            </a:r>
            <a:r>
              <a:rPr lang="en-US" dirty="0"/>
              <a:t> </a:t>
            </a:r>
            <a:r>
              <a:rPr lang="en-US" dirty="0" smtClean="0"/>
              <a:t>Draft_D4.0 </a:t>
            </a:r>
            <a:r>
              <a:rPr lang="en-US" dirty="0"/>
              <a:t>be forwarded to Sponsor Ballot?”</a:t>
            </a:r>
          </a:p>
          <a:p>
            <a:pPr lvl="1"/>
            <a:r>
              <a:rPr lang="en-GB" dirty="0"/>
              <a:t>[Moved by &lt;name&gt; on behalf of </a:t>
            </a:r>
            <a:r>
              <a:rPr lang="en-US" dirty="0" err="1"/>
              <a:t>TGak</a:t>
            </a:r>
            <a:endParaRPr lang="en-US" dirty="0"/>
          </a:p>
          <a:p>
            <a:pPr lvl="1"/>
            <a:r>
              <a:rPr lang="en-GB" dirty="0"/>
              <a:t>TG vote: </a:t>
            </a:r>
            <a:endParaRPr lang="en-US" dirty="0"/>
          </a:p>
          <a:p>
            <a:pPr lvl="1"/>
            <a:r>
              <a:rPr lang="en-GB" dirty="0"/>
              <a:t>Moved</a:t>
            </a:r>
            <a:r>
              <a:rPr lang="en-GB" dirty="0" smtClean="0"/>
              <a:t>:  </a:t>
            </a:r>
            <a:r>
              <a:rPr lang="en-GB" dirty="0"/>
              <a:t>Seconded</a:t>
            </a:r>
            <a:r>
              <a:rPr lang="en-GB" dirty="0" smtClean="0"/>
              <a:t>:  </a:t>
            </a:r>
            <a:r>
              <a:rPr lang="en-GB" dirty="0"/>
              <a:t>Result: </a:t>
            </a:r>
            <a:r>
              <a:rPr lang="en-GB" dirty="0" smtClean="0"/>
              <a:t>x-y-z]</a:t>
            </a:r>
            <a:endParaRPr lang="en-US" dirty="0">
              <a:cs typeface="ＭＳ Ｐゴシック" charset="0"/>
            </a:endParaRPr>
          </a:p>
          <a:p>
            <a:pPr>
              <a:lnSpc>
                <a:spcPct val="80000"/>
              </a:lnSpc>
            </a:pPr>
            <a:r>
              <a:rPr lang="en-US" dirty="0" smtClean="0"/>
              <a:t>Adjourn </a:t>
            </a:r>
            <a:r>
              <a:rPr lang="en-US" dirty="0" err="1"/>
              <a:t>TGak</a:t>
            </a:r>
            <a:endParaRPr lang="en-US" dirty="0"/>
          </a:p>
          <a:p>
            <a:pPr>
              <a:lnSpc>
                <a:spcPct val="80000"/>
              </a:lnSpc>
            </a:pPr>
            <a:endParaRPr lang="en-US" b="0" dirty="0"/>
          </a:p>
        </p:txBody>
      </p:sp>
    </p:spTree>
    <p:extLst>
      <p:ext uri="{BB962C8B-B14F-4D97-AF65-F5344CB8AC3E}">
        <p14:creationId xmlns:p14="http://schemas.microsoft.com/office/powerpoint/2010/main" val="313741807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26</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2.4 of 802.11ak and results of Letter Ballot 218:</a:t>
            </a:r>
          </a:p>
          <a:p>
            <a:pPr lvl="1">
              <a:lnSpc>
                <a:spcPct val="80000"/>
              </a:lnSpc>
            </a:pPr>
            <a:r>
              <a:rPr lang="en-GB" dirty="0" smtClean="0">
                <a:hlinkClick r:id="rId4"/>
              </a:rPr>
              <a:t>http://www.ieee802.org/11/private/Draft_Standards/11ak/Draft P802.11ak_D2.4.pdf</a:t>
            </a:r>
            <a:r>
              <a:rPr lang="en-GB" dirty="0" smtClean="0"/>
              <a:t> </a:t>
            </a:r>
          </a:p>
          <a:p>
            <a:pPr lvl="1">
              <a:lnSpc>
                <a:spcPct val="80000"/>
              </a:lnSpc>
            </a:pPr>
            <a:r>
              <a:rPr lang="en-GB" dirty="0" smtClean="0"/>
              <a:t>11-15/556r32, “</a:t>
            </a:r>
            <a:r>
              <a:rPr lang="en-GB" dirty="0" err="1" smtClean="0"/>
              <a:t>TGak</a:t>
            </a:r>
            <a:r>
              <a:rPr lang="en-GB" dirty="0" smtClean="0"/>
              <a:t> LB212 Comments”</a:t>
            </a:r>
            <a:endParaRPr lang="en-GB" dirty="0"/>
          </a:p>
          <a:p>
            <a:pPr>
              <a:lnSpc>
                <a:spcPct val="80000"/>
              </a:lnSpc>
            </a:pPr>
            <a:r>
              <a:rPr lang="en-GB" dirty="0" smtClean="0"/>
              <a:t>802.1Qbz is published as IEEE </a:t>
            </a:r>
            <a:r>
              <a:rPr lang="en-GB" dirty="0" err="1" smtClean="0"/>
              <a:t>Std</a:t>
            </a:r>
            <a:r>
              <a:rPr lang="en-GB" dirty="0" smtClean="0"/>
              <a:t> 802.1Qbz-2016</a:t>
            </a:r>
          </a:p>
          <a:p>
            <a:pPr lvl="1">
              <a:lnSpc>
                <a:spcPct val="80000"/>
              </a:lnSpc>
            </a:pPr>
            <a:r>
              <a:rPr lang="en-GB" dirty="0" smtClean="0"/>
              <a:t>Last Draft:</a:t>
            </a:r>
          </a:p>
          <a:p>
            <a:pPr lvl="2">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4.0 of 802.1AC-REV is at</a:t>
            </a:r>
          </a:p>
          <a:p>
            <a:pPr lvl="1">
              <a:lnSpc>
                <a:spcPct val="80000"/>
              </a:lnSpc>
            </a:pPr>
            <a:r>
              <a:rPr lang="en-US" dirty="0" smtClean="0">
                <a:hlinkClick r:id="rId6"/>
              </a:rPr>
              <a:t>http://www.ieee802.org/1/files/private/ac-rev-drafts/d4/802-1ac-rev-d4-0.pdf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2017</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Grand Hyatt </a:t>
            </a:r>
            <a:r>
              <a:rPr lang="en-US" dirty="0" err="1" smtClean="0">
                <a:latin typeface="Arial"/>
                <a:cs typeface="Arial"/>
              </a:rPr>
              <a:t>Buckhead</a:t>
            </a:r>
            <a:r>
              <a:rPr lang="en-US" dirty="0" smtClean="0">
                <a:latin typeface="Arial"/>
                <a:cs typeface="Arial"/>
              </a:rPr>
              <a:t>, Atlanta, Georgia</a:t>
            </a:r>
            <a:endParaRPr lang="en-US" dirty="0">
              <a:latin typeface="Arial"/>
              <a:cs typeface="Arial"/>
            </a:endParaRPr>
          </a:p>
        </p:txBody>
      </p:sp>
      <p:pic>
        <p:nvPicPr>
          <p:cNvPr id="11" name="Picture 10"/>
          <p:cNvPicPr>
            <a:picLocks noChangeAspect="1"/>
          </p:cNvPicPr>
          <p:nvPr/>
        </p:nvPicPr>
        <p:blipFill>
          <a:blip r:embed="rId3"/>
          <a:stretch>
            <a:fillRect/>
          </a:stretch>
        </p:blipFill>
        <p:spPr>
          <a:xfrm>
            <a:off x="383418" y="1219200"/>
            <a:ext cx="8254755" cy="46482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January 2017 – </a:t>
            </a:r>
            <a:r>
              <a:rPr lang="en-US" sz="2400" dirty="0"/>
              <a:t>Sponsor Ballot Pool Formation</a:t>
            </a:r>
          </a:p>
          <a:p>
            <a:pPr lvl="1">
              <a:lnSpc>
                <a:spcPct val="80000"/>
              </a:lnSpc>
            </a:pPr>
            <a:r>
              <a:rPr lang="en-US" sz="2400" dirty="0" smtClean="0"/>
              <a:t>January 2017 </a:t>
            </a:r>
            <a:r>
              <a:rPr lang="en-US" sz="2400" dirty="0"/>
              <a:t>– MEC/MDR Done</a:t>
            </a:r>
          </a:p>
          <a:p>
            <a:pPr lvl="1">
              <a:lnSpc>
                <a:spcPct val="80000"/>
              </a:lnSpc>
            </a:pPr>
            <a:r>
              <a:rPr lang="en-US" sz="2400" dirty="0" smtClean="0"/>
              <a:t>March 2017 – </a:t>
            </a:r>
            <a:r>
              <a:rPr lang="en-US" sz="2400" dirty="0"/>
              <a:t>Initial Sponsor Ballot</a:t>
            </a:r>
          </a:p>
          <a:p>
            <a:pPr lvl="1">
              <a:lnSpc>
                <a:spcPct val="80000"/>
              </a:lnSpc>
            </a:pPr>
            <a:r>
              <a:rPr lang="en-US" sz="2400" dirty="0" smtClean="0"/>
              <a:t>July 2017 </a:t>
            </a:r>
            <a:r>
              <a:rPr lang="en-US" sz="2400" dirty="0"/>
              <a:t>– Sponsor Recirculation</a:t>
            </a:r>
          </a:p>
          <a:p>
            <a:pPr lvl="1">
              <a:lnSpc>
                <a:spcPct val="80000"/>
              </a:lnSpc>
            </a:pPr>
            <a:r>
              <a:rPr lang="en-US" sz="2400" dirty="0" smtClean="0"/>
              <a:t>January 2018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77994435"/>
              </p:ext>
            </p:extLst>
          </p:nvPr>
        </p:nvGraphicFramePr>
        <p:xfrm>
          <a:off x="762000" y="2383421"/>
          <a:ext cx="7696199" cy="3389274"/>
        </p:xfrm>
        <a:graphic>
          <a:graphicData uri="http://schemas.openxmlformats.org/drawingml/2006/table">
            <a:tbl>
              <a:tblPr firstRow="1" bandRow="1">
                <a:tableStyleId>{5C22544A-7EE6-4342-B048-85BDC9FD1C3A}</a:tableStyleId>
              </a:tblPr>
              <a:tblGrid>
                <a:gridCol w="1828800"/>
                <a:gridCol w="2895600"/>
                <a:gridCol w="29717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PM1</a:t>
                      </a:r>
                      <a:endParaRPr lang="en-US" sz="2000" strike="noStrike" dirty="0"/>
                    </a:p>
                  </a:txBody>
                  <a:tcPr/>
                </a:tc>
                <a:tc>
                  <a:txBody>
                    <a:bodyPr/>
                    <a:lstStyle/>
                    <a:p>
                      <a:r>
                        <a:rPr lang="en-US" sz="2000" strike="noStrike" dirty="0" smtClean="0">
                          <a:latin typeface="+mn-lt"/>
                          <a:cs typeface="Arial" charset="0"/>
                        </a:rPr>
                        <a:t>Ivy 1&amp;2</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AM2</a:t>
                      </a:r>
                      <a:endParaRPr lang="en-US" sz="2000" dirty="0">
                        <a:solidFill>
                          <a:srgbClr val="FF0000"/>
                        </a:solidFill>
                      </a:endParaRPr>
                    </a:p>
                  </a:txBody>
                  <a:tcPr/>
                </a:tc>
                <a:tc>
                  <a:txBody>
                    <a:bodyPr/>
                    <a:lstStyle/>
                    <a:p>
                      <a:r>
                        <a:rPr lang="en-US" sz="2000" strike="noStrike" dirty="0" smtClean="0">
                          <a:latin typeface="+mn-lt"/>
                          <a:cs typeface="Arial" charset="0"/>
                        </a:rPr>
                        <a:t>Ivy 1&amp;2</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Ivy 1&amp;2</a:t>
                      </a:r>
                      <a:endParaRPr lang="en-US" sz="2000" strike="noStrike"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Ivy 1&amp;2</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 joint</a:t>
                      </a:r>
                      <a:r>
                        <a:rPr lang="en-US" sz="2000" baseline="0" dirty="0" smtClean="0"/>
                        <a:t> with ARC and 802.1 TSN</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Grand Ballroom II</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Ivy 1&amp;2</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January 2017</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 15:30, Ivy 1&amp;2</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Joseph Levy (</a:t>
            </a:r>
            <a:r>
              <a:rPr lang="en-US" dirty="0" err="1" smtClean="0"/>
              <a:t>InterDigital</a:t>
            </a:r>
            <a:r>
              <a:rPr lang="en-US" dirty="0" smtClean="0"/>
              <a:t>) volunteered</a:t>
            </a:r>
            <a:endParaRPr lang="en-US" b="0" dirty="0" smtClean="0"/>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a:t>
            </a:r>
          </a:p>
          <a:p>
            <a:pPr lvl="1">
              <a:lnSpc>
                <a:spcPct val="80000"/>
              </a:lnSpc>
            </a:pPr>
            <a:r>
              <a:rPr lang="en-US" dirty="0" smtClean="0"/>
              <a:t>No potentially essential patents brought up</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Agenda</a:t>
            </a:r>
          </a:p>
          <a:p>
            <a:pPr lvl="1">
              <a:lnSpc>
                <a:spcPct val="80000"/>
              </a:lnSpc>
            </a:pPr>
            <a:r>
              <a:rPr lang="en-US" dirty="0" smtClean="0"/>
              <a:t>No objection</a:t>
            </a:r>
            <a:endParaRPr lang="en-US" b="0" dirty="0" smtClean="0"/>
          </a:p>
          <a:p>
            <a:pPr>
              <a:lnSpc>
                <a:spcPct val="80000"/>
              </a:lnSpc>
            </a:pPr>
            <a:r>
              <a:rPr lang="en-US" dirty="0" smtClean="0"/>
              <a:t>Moved</a:t>
            </a:r>
            <a:r>
              <a:rPr lang="en-US" dirty="0"/>
              <a:t>, </a:t>
            </a:r>
            <a:r>
              <a:rPr lang="en-US" b="0" dirty="0"/>
              <a:t>to approve </a:t>
            </a:r>
            <a:r>
              <a:rPr lang="en-US" b="0" dirty="0" smtClean="0"/>
              <a:t>11-16/1489r0 as </a:t>
            </a:r>
            <a:r>
              <a:rPr lang="en-US" b="0" dirty="0"/>
              <a:t>the minutes of the </a:t>
            </a:r>
            <a:r>
              <a:rPr lang="en-US" b="0" dirty="0" smtClean="0"/>
              <a:t>San Antonio </a:t>
            </a:r>
            <a:r>
              <a:rPr lang="en-US" b="0" dirty="0" err="1" smtClean="0"/>
              <a:t>TGak</a:t>
            </a:r>
            <a:r>
              <a:rPr lang="en-US" b="0" dirty="0" smtClean="0"/>
              <a:t> </a:t>
            </a:r>
            <a:r>
              <a:rPr lang="en-US" b="0" dirty="0"/>
              <a:t>meeting in </a:t>
            </a:r>
            <a:r>
              <a:rPr lang="en-US" b="0" dirty="0" smtClean="0"/>
              <a:t>November.</a:t>
            </a:r>
            <a:endParaRPr lang="en-US" b="0" dirty="0"/>
          </a:p>
          <a:p>
            <a:pPr lvl="1">
              <a:lnSpc>
                <a:spcPct val="80000"/>
              </a:lnSpc>
            </a:pPr>
            <a:r>
              <a:rPr lang="en-US" dirty="0" smtClean="0"/>
              <a:t>Approved by unanimous consent</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16 January 2017</a:t>
            </a:r>
            <a:br>
              <a:rPr lang="en-US" sz="4000" dirty="0">
                <a:latin typeface="Arial" charset="0"/>
                <a:cs typeface="Arial" charset="0"/>
              </a:rPr>
            </a:br>
            <a:r>
              <a:rPr lang="en-US" dirty="0">
                <a:latin typeface="Arial" charset="0"/>
                <a:cs typeface="Arial" charset="0"/>
              </a:rPr>
              <a:t>13:30 – 15:</a:t>
            </a:r>
            <a:r>
              <a:rPr lang="en-US" dirty="0" smtClean="0">
                <a:latin typeface="Arial" charset="0"/>
                <a:cs typeface="Arial" charset="0"/>
              </a:rPr>
              <a:t>30, Ivy 1&amp;2</a:t>
            </a:r>
            <a:endParaRPr lang="en-US" sz="24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smtClean="0"/>
              <a:t>November </a:t>
            </a:r>
            <a:r>
              <a:rPr lang="en-US" b="0" dirty="0" err="1" smtClean="0"/>
              <a:t>TGak</a:t>
            </a:r>
            <a:r>
              <a:rPr lang="en-US" b="0" dirty="0" smtClean="0"/>
              <a:t> </a:t>
            </a:r>
            <a:r>
              <a:rPr lang="en-US" b="0" dirty="0"/>
              <a:t>meeting:</a:t>
            </a:r>
          </a:p>
          <a:p>
            <a:pPr lvl="1">
              <a:lnSpc>
                <a:spcPct val="80000"/>
              </a:lnSpc>
            </a:pPr>
            <a:r>
              <a:rPr lang="en-US" dirty="0" smtClean="0"/>
              <a:t>21 November: [Cancelled]</a:t>
            </a:r>
          </a:p>
          <a:p>
            <a:pPr lvl="1">
              <a:lnSpc>
                <a:spcPct val="80000"/>
              </a:lnSpc>
            </a:pPr>
            <a:r>
              <a:rPr lang="en-US" dirty="0" smtClean="0"/>
              <a:t>28 November: 11-16/1570r0</a:t>
            </a:r>
          </a:p>
          <a:p>
            <a:pPr lvl="1">
              <a:lnSpc>
                <a:spcPct val="80000"/>
              </a:lnSpc>
            </a:pPr>
            <a:r>
              <a:rPr lang="en-US" dirty="0" smtClean="0"/>
              <a:t>12 December: 11-17/0016r0</a:t>
            </a:r>
          </a:p>
          <a:p>
            <a:pPr lvl="1">
              <a:lnSpc>
                <a:spcPct val="80000"/>
              </a:lnSpc>
            </a:pPr>
            <a:r>
              <a:rPr lang="en-US" dirty="0" smtClean="0"/>
              <a:t>19 December: 11-17/0017r0</a:t>
            </a:r>
            <a:endParaRPr lang="en-US" dirty="0"/>
          </a:p>
          <a:p>
            <a:pPr lvl="1">
              <a:lnSpc>
                <a:spcPct val="80000"/>
              </a:lnSpc>
            </a:pPr>
            <a:r>
              <a:rPr lang="en-US" dirty="0" smtClean="0"/>
              <a:t>Approved by unanimous consent</a:t>
            </a:r>
            <a:endParaRPr lang="en-US" dirty="0"/>
          </a:p>
          <a:p>
            <a:pPr>
              <a:lnSpc>
                <a:spcPct val="80000"/>
              </a:lnSpc>
            </a:pPr>
            <a:r>
              <a:rPr lang="en-US" b="0" dirty="0" smtClean="0"/>
              <a:t>Review and categorize comments from LB227.</a:t>
            </a:r>
          </a:p>
          <a:p>
            <a:pPr>
              <a:lnSpc>
                <a:spcPct val="80000"/>
              </a:lnSpc>
            </a:pPr>
            <a:r>
              <a:rPr lang="en-US" b="0" dirty="0"/>
              <a:t>D</a:t>
            </a:r>
            <a:r>
              <a:rPr lang="en-US" b="0" dirty="0" smtClean="0"/>
              <a:t>iscussion </a:t>
            </a:r>
            <a:r>
              <a:rPr lang="en-US" b="0" dirty="0"/>
              <a:t>to resolve comments and improve the </a:t>
            </a:r>
            <a:r>
              <a:rPr lang="en-US" b="0" dirty="0" err="1"/>
              <a:t>TGak</a:t>
            </a:r>
            <a:r>
              <a:rPr lang="en-US" b="0" dirty="0"/>
              <a:t> Draft</a:t>
            </a:r>
          </a:p>
          <a:p>
            <a:pPr>
              <a:lnSpc>
                <a:spcPct val="80000"/>
              </a:lnSpc>
            </a:pPr>
            <a:r>
              <a:rPr lang="en-US" dirty="0"/>
              <a:t>Recess until </a:t>
            </a:r>
            <a:r>
              <a:rPr lang="en-US" dirty="0" smtClean="0"/>
              <a:t>10:</a:t>
            </a:r>
            <a:r>
              <a:rPr lang="en-US" dirty="0"/>
              <a:t>3</a:t>
            </a:r>
            <a:r>
              <a:rPr lang="en-US" dirty="0" smtClean="0"/>
              <a:t>0 tomorrow</a:t>
            </a:r>
          </a:p>
          <a:p>
            <a:pPr>
              <a:lnSpc>
                <a:spcPct val="80000"/>
              </a:lnSpc>
            </a:pPr>
            <a:r>
              <a:rPr lang="en-US" sz="2000" b="0" dirty="0" smtClean="0"/>
              <a:t>[11-17/0025r1 was created with updates made to the comment resolution spreadsheet during the session above and with the following Editorial CIDs marked as Accept &amp; Ready for Motion: 1407, 1421, 1436, 1437, 1438, 1440, 1442, and 1450.]</a:t>
            </a:r>
            <a:endParaRPr lang="en-US" sz="2000" b="0" dirty="0"/>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121849</TotalTime>
  <Words>3099</Words>
  <Application>Microsoft Macintosh PowerPoint</Application>
  <PresentationFormat>On-screen Show (4:3)</PresentationFormat>
  <Paragraphs>414</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802-11-Submission</vt:lpstr>
      <vt:lpstr>January 2017 802.11ak Agenda</vt:lpstr>
      <vt:lpstr>IEEE 802.11ak/GLK: Enhancements For Transit Links Within Bridged Networks</vt:lpstr>
      <vt:lpstr>Venue</vt:lpstr>
      <vt:lpstr>TGak Timeline</vt:lpstr>
      <vt:lpstr>Sessions</vt:lpstr>
      <vt:lpstr>Monday, 16 January 2017 13:30 – 15:30, Ivy 1&amp;2</vt:lpstr>
      <vt:lpstr>Monday, 16 January 2017 13:30 – 15:30, Ivy 1&amp;2</vt:lpstr>
      <vt:lpstr>Participants, Patents, and Duty to Inform</vt:lpstr>
      <vt:lpstr>Patent Related Links</vt:lpstr>
      <vt:lpstr>Call for Potentially Essential Patents</vt:lpstr>
      <vt:lpstr>Participation in IEEE 802 Meetings</vt:lpstr>
      <vt:lpstr>Other Guidelines for IEEE WG Meetings</vt:lpstr>
      <vt:lpstr>Tuesday, 17 January2016 10:30 – 12:30, Ivy 1&amp;2</vt:lpstr>
      <vt:lpstr>Tuesday, 17 January2016 10:30 – 12:30, Ivy 1&amp;2</vt:lpstr>
      <vt:lpstr>Tuesday, 17 January2016 10:30 – 12:30, Ivy 1&amp;2</vt:lpstr>
      <vt:lpstr>Tuesday, 17 January2016 16:00 – 18:00, Ivy 1&amp;2</vt:lpstr>
      <vt:lpstr>Tuesday, 17 January2016 16:00 – 18:00, Ivy 1&amp;2</vt:lpstr>
      <vt:lpstr>Tuesday, 17 January2016 16:00 – 18:00, Ivy 1&amp;2</vt:lpstr>
      <vt:lpstr>Wednesday, 18 January 2016 16:00 – 18:00, Ivy 1&amp;2</vt:lpstr>
      <vt:lpstr>Wednesday, 18 January 2016 16:00 – 18:00, Ivy 1&amp;2</vt:lpstr>
      <vt:lpstr>Thursday, 19 January 2016 08:00 – 10:00, Grand Ballroom II</vt:lpstr>
      <vt:lpstr>Thursday, 19 January 2016 08:00 – 10:00,Grand Ballroom II</vt:lpstr>
      <vt:lpstr>Thursday, 19 January 2016 16:00 – 18:00, Ivy 1&amp;2</vt:lpstr>
      <vt:lpstr>Thursday, 19 January 2016 16:00 – 18:00, Ivy 1&amp;2</vt:lpstr>
      <vt:lpstr>Thursday, 19 January 2016 16:00 – 18:00, Ivy 1&amp;2</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1399</cp:revision>
  <cp:lastPrinted>2016-06-15T02:09:12Z</cp:lastPrinted>
  <dcterms:created xsi:type="dcterms:W3CDTF">2006-12-04T03:46:13Z</dcterms:created>
  <dcterms:modified xsi:type="dcterms:W3CDTF">2017-01-19T03:29:16Z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