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580" r:id="rId14"/>
    <p:sldId id="598" r:id="rId15"/>
    <p:sldId id="599" r:id="rId16"/>
    <p:sldId id="595" r:id="rId17"/>
    <p:sldId id="600" r:id="rId18"/>
    <p:sldId id="601" r:id="rId19"/>
    <p:sldId id="587" r:id="rId20"/>
    <p:sldId id="430" r:id="rId21"/>
    <p:sldId id="589" r:id="rId22"/>
    <p:sldId id="562" r:id="rId23"/>
    <p:sldId id="590" r:id="rId24"/>
    <p:sldId id="597" r:id="rId25"/>
    <p:sldId id="39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89" d="100"/>
          <a:sy n="89" d="100"/>
        </p:scale>
        <p:origin x="-93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P802.11-16/1586r5</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P802.11-16/1586r5</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P802.11-16/1586r5</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P802.11-16/1586r5</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1586r5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January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lvl="1">
              <a:lnSpc>
                <a:spcPct val="80000"/>
              </a:lnSpc>
            </a:pPr>
            <a:r>
              <a:rPr lang="en-US" dirty="0" smtClean="0"/>
              <a:t>Joe Levy agreed to take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11-17/145r0, Joseph Levy (</a:t>
            </a:r>
            <a:r>
              <a:rPr lang="en-US" dirty="0" err="1" smtClean="0"/>
              <a:t>InterDigital</a:t>
            </a:r>
            <a:r>
              <a:rPr lang="en-US" dirty="0"/>
              <a:t>), “Letter Ballot 227 Comment Resolution for CID 1404, 1405, 1447, </a:t>
            </a:r>
            <a:r>
              <a:rPr lang="en-US" dirty="0" smtClean="0"/>
              <a:t>1456”</a:t>
            </a:r>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[36] Moved, to adopt the four comment resolutions in 11-17/145r0.</a:t>
            </a:r>
          </a:p>
          <a:p>
            <a:pPr lvl="2">
              <a:lnSpc>
                <a:spcPct val="80000"/>
              </a:lnSpc>
            </a:pPr>
            <a:r>
              <a:rPr lang="en-US" dirty="0"/>
              <a:t>Mover: Joe Levy   Seconder: Ganesh </a:t>
            </a:r>
            <a:r>
              <a:rPr lang="en-US" dirty="0" err="1"/>
              <a:t>Venkatesan</a:t>
            </a:r>
            <a:endParaRPr lang="en-US" dirty="0"/>
          </a:p>
          <a:p>
            <a:pPr lvl="2">
              <a:lnSpc>
                <a:spcPct val="80000"/>
              </a:lnSpc>
            </a:pPr>
            <a:r>
              <a:rPr lang="en-US" dirty="0"/>
              <a:t>Approved by unanimous consent.</a:t>
            </a:r>
          </a:p>
          <a:p>
            <a:pPr>
              <a:lnSpc>
                <a:spcPct val="80000"/>
              </a:lnSpc>
            </a:pPr>
            <a:r>
              <a:rPr lang="en-US" dirty="0" smtClean="0"/>
              <a:t>CID 1402</a:t>
            </a:r>
          </a:p>
          <a:p>
            <a:pPr lvl="1">
              <a:lnSpc>
                <a:spcPct val="80000"/>
              </a:lnSpc>
            </a:pPr>
            <a:r>
              <a:rPr lang="en-US" dirty="0" smtClean="0"/>
              <a:t>Extensive discussion. Believed to be understood. Donald Eastlake will produce a submission.</a:t>
            </a:r>
          </a:p>
          <a:p>
            <a:pPr>
              <a:lnSpc>
                <a:spcPct val="80000"/>
              </a:lnSpc>
            </a:pPr>
            <a:r>
              <a:rPr lang="en-US" dirty="0" smtClean="0"/>
              <a:t>[37] Moved, </a:t>
            </a:r>
            <a:r>
              <a:rPr lang="en-US" b="0" dirty="0" smtClean="0"/>
              <a:t>to approve all the comment resolutions in 11-17/0025r1 </a:t>
            </a:r>
            <a:r>
              <a:rPr lang="en-US" b="0" dirty="0" smtClean="0"/>
              <a:t>for LB227 with Ad Hoc Status set to </a:t>
            </a:r>
            <a:r>
              <a:rPr lang="en-US" b="0" dirty="0" smtClean="0"/>
              <a:t>Ready for Motion.</a:t>
            </a:r>
            <a:endParaRPr lang="en-US" dirty="0" smtClean="0"/>
          </a:p>
          <a:p>
            <a:pPr lvl="1">
              <a:lnSpc>
                <a:spcPct val="80000"/>
              </a:lnSpc>
            </a:pPr>
            <a:r>
              <a:rPr lang="en-US" dirty="0" smtClean="0"/>
              <a:t>Moved</a:t>
            </a:r>
            <a:r>
              <a:rPr lang="en-US" dirty="0"/>
              <a:t>: </a:t>
            </a:r>
            <a:r>
              <a:rPr lang="en-US" dirty="0" smtClean="0"/>
              <a:t>Joe Levy   </a:t>
            </a:r>
            <a:r>
              <a:rPr lang="en-US" dirty="0"/>
              <a:t>Seconded</a:t>
            </a:r>
            <a:r>
              <a:rPr lang="en-US" dirty="0" smtClean="0"/>
              <a:t>: Ganesh </a:t>
            </a:r>
            <a:r>
              <a:rPr lang="en-US" dirty="0" err="1" smtClean="0"/>
              <a:t>Venkatesan</a:t>
            </a:r>
            <a:endParaRPr lang="en-US" dirty="0"/>
          </a:p>
          <a:p>
            <a:pPr lvl="1">
              <a:lnSpc>
                <a:spcPct val="80000"/>
              </a:lnSpc>
            </a:pPr>
            <a:r>
              <a:rPr lang="en-US" dirty="0" smtClean="0"/>
              <a:t>Approved by unanimous consent</a:t>
            </a:r>
          </a:p>
        </p:txBody>
      </p:sp>
    </p:spTree>
    <p:extLst>
      <p:ext uri="{BB962C8B-B14F-4D97-AF65-F5344CB8AC3E}">
        <p14:creationId xmlns:p14="http://schemas.microsoft.com/office/powerpoint/2010/main" val="29258966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Agreement to Accept CID 1445, to be motioned later.</a:t>
            </a:r>
            <a:endParaRPr lang="en-US" b="0" dirty="0" smtClean="0"/>
          </a:p>
          <a:p>
            <a:pPr>
              <a:lnSpc>
                <a:spcPct val="80000"/>
              </a:lnSpc>
            </a:pPr>
            <a:r>
              <a:rPr lang="en-US" dirty="0" smtClean="0"/>
              <a:t>Recess </a:t>
            </a:r>
            <a:r>
              <a:rPr lang="en-US" dirty="0"/>
              <a:t>until 16:00 </a:t>
            </a:r>
            <a:r>
              <a:rPr lang="en-US" dirty="0" smtClean="0"/>
              <a:t>today</a:t>
            </a:r>
            <a:r>
              <a:rPr lang="en-US" dirty="0" smtClean="0"/>
              <a:t>.</a:t>
            </a:r>
          </a:p>
          <a:p>
            <a:pPr>
              <a:lnSpc>
                <a:spcPct val="80000"/>
              </a:lnSpc>
            </a:pPr>
            <a:endParaRPr lang="en-US" dirty="0" smtClean="0"/>
          </a:p>
          <a:p>
            <a:pPr>
              <a:lnSpc>
                <a:spcPct val="80000"/>
              </a:lnSpc>
            </a:pPr>
            <a:r>
              <a:rPr lang="en-US" sz="2000" b="0" dirty="0" smtClean="0"/>
              <a:t>[After the above session 11-17/0025r2 was created and uploaded with an updated comment resolution spreadsheet incorporating the changes during the session.]</a:t>
            </a:r>
            <a:endParaRPr lang="en-US" sz="2000" b="0" dirty="0"/>
          </a:p>
        </p:txBody>
      </p:sp>
    </p:spTree>
    <p:extLst>
      <p:ext uri="{BB962C8B-B14F-4D97-AF65-F5344CB8AC3E}">
        <p14:creationId xmlns:p14="http://schemas.microsoft.com/office/powerpoint/2010/main" val="52764566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lvl="1">
              <a:lnSpc>
                <a:spcPct val="80000"/>
              </a:lnSpc>
            </a:pPr>
            <a:r>
              <a:rPr lang="en-US" dirty="0" smtClean="0"/>
              <a:t>Joe Levy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11-17/151r0, Ganesh </a:t>
            </a:r>
            <a:r>
              <a:rPr lang="en-US" dirty="0" err="1" smtClean="0"/>
              <a:t>Venkatesan</a:t>
            </a:r>
            <a:r>
              <a:rPr lang="en-US" dirty="0" smtClean="0"/>
              <a:t> </a:t>
            </a:r>
            <a:r>
              <a:rPr lang="en-US" dirty="0"/>
              <a:t>(Intel), </a:t>
            </a:r>
            <a:r>
              <a:rPr lang="en-US" dirty="0" smtClean="0"/>
              <a:t>“LB </a:t>
            </a:r>
            <a:r>
              <a:rPr lang="en-US" dirty="0"/>
              <a:t>227 GLK-GCR related comment </a:t>
            </a:r>
            <a:r>
              <a:rPr lang="en-US" dirty="0" smtClean="0"/>
              <a:t>resolutions (</a:t>
            </a:r>
            <a:r>
              <a:rPr lang="en-US" dirty="0"/>
              <a:t>relative to P802.11ak D3.0 and IEEE 802.11-2016</a:t>
            </a:r>
            <a:r>
              <a:rPr lang="en-US" dirty="0" smtClean="0"/>
              <a:t>)”</a:t>
            </a:r>
            <a:endParaRPr lang="en-US" b="0" dirty="0" smtClean="0"/>
          </a:p>
        </p:txBody>
      </p:sp>
    </p:spTree>
    <p:extLst>
      <p:ext uri="{BB962C8B-B14F-4D97-AF65-F5344CB8AC3E}">
        <p14:creationId xmlns:p14="http://schemas.microsoft.com/office/powerpoint/2010/main" val="342478228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[38] Moved, to resolve comments as follows:</a:t>
            </a:r>
          </a:p>
          <a:p>
            <a:pPr lvl="1">
              <a:lnSpc>
                <a:spcPct val="80000"/>
              </a:lnSpc>
            </a:pPr>
            <a:r>
              <a:rPr lang="en-US" b="0" dirty="0" smtClean="0"/>
              <a:t>Accept CID 1445</a:t>
            </a:r>
          </a:p>
          <a:p>
            <a:pPr lvl="1">
              <a:lnSpc>
                <a:spcPct val="80000"/>
              </a:lnSpc>
            </a:pPr>
            <a:r>
              <a:rPr lang="en-US" dirty="0" smtClean="0"/>
              <a:t>Accept CIDs 1401, 1422, 1423, 1424, 1425, 1426, 1453, 1446, and 1432.</a:t>
            </a:r>
          </a:p>
          <a:p>
            <a:pPr lvl="1">
              <a:lnSpc>
                <a:spcPct val="80000"/>
              </a:lnSpc>
            </a:pPr>
            <a:r>
              <a:rPr lang="en-US" dirty="0" smtClean="0"/>
              <a:t>Revise CID 1427: Change “A SYNRA can only be used by a GLK AP as an RA, in which case the actual DA is carried in another field.” to “When a GLK AP uses a SYNRA as the RA, the actual DA is carried in another field.”</a:t>
            </a:r>
          </a:p>
          <a:p>
            <a:pPr lvl="1">
              <a:lnSpc>
                <a:spcPct val="80000"/>
              </a:lnSpc>
            </a:pPr>
            <a:r>
              <a:rPr lang="en-US" dirty="0" smtClean="0"/>
              <a:t>Revise CID 1454: Delete second occurrence on this line of “to the STA”. (See CID 1446)</a:t>
            </a:r>
          </a:p>
          <a:p>
            <a:pPr lvl="1">
              <a:lnSpc>
                <a:spcPct val="80000"/>
              </a:lnSpc>
            </a:pPr>
            <a:r>
              <a:rPr lang="en-US" dirty="0" smtClean="0"/>
              <a:t>Revise CID 1457:Change the sentence to “When an EPD STA is not operating in the 5.9 GHz bands the EPD subfield is set to 1 in the Capability Information and DMG STA Capability Information fields.”</a:t>
            </a:r>
          </a:p>
          <a:p>
            <a:pPr lvl="1">
              <a:lnSpc>
                <a:spcPct val="80000"/>
              </a:lnSpc>
            </a:pPr>
            <a:r>
              <a:rPr lang="en-US" dirty="0" smtClean="0"/>
              <a:t>Moved: Ganesh </a:t>
            </a:r>
            <a:r>
              <a:rPr lang="en-US" dirty="0" err="1" smtClean="0"/>
              <a:t>Venkatesan</a:t>
            </a:r>
            <a:r>
              <a:rPr lang="en-US" dirty="0" smtClean="0"/>
              <a:t>   Seconded: Jon </a:t>
            </a:r>
            <a:r>
              <a:rPr lang="en-US" dirty="0" err="1" smtClean="0"/>
              <a:t>Rosdahl</a:t>
            </a:r>
            <a:endParaRPr lang="en-US" dirty="0" smtClean="0"/>
          </a:p>
          <a:p>
            <a:pPr lvl="1">
              <a:lnSpc>
                <a:spcPct val="80000"/>
              </a:lnSpc>
            </a:pPr>
            <a:r>
              <a:rPr lang="en-US" b="0" dirty="0" smtClean="0"/>
              <a:t>Adopted by unanimous consent.</a:t>
            </a:r>
          </a:p>
        </p:txBody>
      </p:sp>
    </p:spTree>
    <p:extLst>
      <p:ext uri="{BB962C8B-B14F-4D97-AF65-F5344CB8AC3E}">
        <p14:creationId xmlns:p14="http://schemas.microsoft.com/office/powerpoint/2010/main" val="10299031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Recess </a:t>
            </a:r>
            <a:r>
              <a:rPr lang="en-US" dirty="0"/>
              <a:t>until 16:00 tomorrow</a:t>
            </a:r>
            <a:r>
              <a:rPr lang="en-US" dirty="0" smtClean="0"/>
              <a:t>.</a:t>
            </a:r>
          </a:p>
          <a:p>
            <a:pPr>
              <a:lnSpc>
                <a:spcPct val="80000"/>
              </a:lnSpc>
            </a:pPr>
            <a:endParaRPr lang="en-US" dirty="0"/>
          </a:p>
          <a:p>
            <a:pPr>
              <a:lnSpc>
                <a:spcPct val="80000"/>
              </a:lnSpc>
            </a:pPr>
            <a:r>
              <a:rPr lang="en-US" sz="2000" b="0" dirty="0"/>
              <a:t>[After the above session 11-17/</a:t>
            </a:r>
            <a:r>
              <a:rPr lang="en-US" sz="2000" b="0" dirty="0" smtClean="0"/>
              <a:t>0025r3 </a:t>
            </a:r>
            <a:r>
              <a:rPr lang="en-US" sz="2000" b="0" dirty="0"/>
              <a:t>was created and uploaded with an updated comment resolution spreadsheet incorporating the changes during the session.</a:t>
            </a:r>
            <a:r>
              <a:rPr lang="en-US" sz="2000" b="0" dirty="0" smtClean="0"/>
              <a:t>]</a:t>
            </a:r>
            <a:endParaRPr lang="en-US" sz="2000" b="0" dirty="0"/>
          </a:p>
        </p:txBody>
      </p:sp>
    </p:spTree>
    <p:extLst>
      <p:ext uri="{BB962C8B-B14F-4D97-AF65-F5344CB8AC3E}">
        <p14:creationId xmlns:p14="http://schemas.microsoft.com/office/powerpoint/2010/main" val="294225347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18 January 2016</a:t>
            </a:r>
            <a:br>
              <a:rPr lang="en-US" sz="36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b="0" dirty="0" smtClean="0"/>
              <a:t>CID </a:t>
            </a:r>
            <a:r>
              <a:rPr lang="en-US" b="0" dirty="0"/>
              <a:t>1452 and 1455 as specified in 11-17/151/</a:t>
            </a:r>
            <a:r>
              <a:rPr lang="en-US" b="0" dirty="0" smtClean="0"/>
              <a:t>r0</a:t>
            </a:r>
            <a:endParaRPr lang="en-US" b="0" dirty="0" smtClean="0"/>
          </a:p>
          <a:p>
            <a:pPr>
              <a:lnSpc>
                <a:spcPct val="80000"/>
              </a:lnSpc>
            </a:pPr>
            <a:r>
              <a:rPr lang="en-US" b="0" dirty="0" smtClean="0"/>
              <a:t>Discussion </a:t>
            </a:r>
            <a:r>
              <a:rPr lang="en-US" b="0" dirty="0"/>
              <a:t>of agenda for Thursday morning</a:t>
            </a:r>
          </a:p>
          <a:p>
            <a:pPr lvl="1">
              <a:lnSpc>
                <a:spcPct val="80000"/>
              </a:lnSpc>
            </a:pPr>
            <a:r>
              <a:rPr lang="en-US" dirty="0"/>
              <a:t>Joint meeting</a:t>
            </a:r>
          </a:p>
          <a:p>
            <a:pPr lvl="1">
              <a:lnSpc>
                <a:spcPct val="80000"/>
              </a:lnSpc>
            </a:pPr>
            <a:r>
              <a:rPr lang="en-US" dirty="0" smtClean="0"/>
              <a:t>Teleconferences Jan 30, Feb 13, 20, 27 Mondays at 10am?</a:t>
            </a:r>
            <a:endParaRPr lang="en-US" dirty="0"/>
          </a:p>
          <a:p>
            <a:pPr>
              <a:lnSpc>
                <a:spcPct val="80000"/>
              </a:lnSpc>
            </a:pPr>
            <a:r>
              <a:rPr lang="en-US" dirty="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endParaRPr lang="en-US" sz="2800" dirty="0">
              <a:latin typeface="Arial" charset="0"/>
            </a:endParaRPr>
          </a:p>
          <a:p>
            <a:pPr algn="ctr">
              <a:lnSpc>
                <a:spcPct val="90000"/>
              </a:lnSpc>
              <a:buFontTx/>
              <a:buNone/>
            </a:pPr>
            <a:r>
              <a:rPr lang="en-US" sz="2800" dirty="0" smtClean="0">
                <a:latin typeface="Arial" charset="0"/>
              </a:rPr>
              <a:t>16-19 January,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a:t>
            </a:r>
            <a:r>
              <a:rPr lang="en-US" sz="1800" dirty="0" smtClean="0">
                <a:latin typeface="Arial" charset="0"/>
              </a:rPr>
              <a:t>(Huawei)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January 2016</a:t>
            </a:r>
            <a:br>
              <a:rPr lang="en-US" sz="4000" dirty="0" smtClean="0">
                <a:latin typeface="Arial" charset="0"/>
                <a:cs typeface="Arial" charset="0"/>
              </a:rPr>
            </a:br>
            <a:r>
              <a:rPr lang="en-US" dirty="0" smtClean="0">
                <a:latin typeface="Arial" charset="0"/>
                <a:cs typeface="Arial" charset="0"/>
              </a:rPr>
              <a:t>08:00 – 10:00, Grand Ballroom II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a:t>
            </a:r>
            <a:r>
              <a:rPr lang="en-US" dirty="0" smtClean="0"/>
              <a:t>ARC/802.1 TSN </a:t>
            </a:r>
            <a:r>
              <a:rPr lang="en-US" dirty="0"/>
              <a:t>Joint Meeting </a:t>
            </a:r>
            <a:r>
              <a:rPr lang="en-US" dirty="0" smtClean="0"/>
              <a:t>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Status</a:t>
            </a:r>
          </a:p>
          <a:p>
            <a:pPr lvl="1">
              <a:lnSpc>
                <a:spcPct val="80000"/>
              </a:lnSpc>
            </a:pPr>
            <a:r>
              <a:rPr lang="en-GB" b="0" dirty="0" smtClean="0"/>
              <a:t>802.11ak - status Draft 2.5 has been posted and announced</a:t>
            </a:r>
          </a:p>
          <a:p>
            <a:pPr lvl="1">
              <a:lnSpc>
                <a:spcPct val="80000"/>
              </a:lnSpc>
            </a:pPr>
            <a:r>
              <a:rPr lang="en-GB" b="0" dirty="0" smtClean="0"/>
              <a:t>802.1AC status </a:t>
            </a:r>
            <a:r>
              <a:rPr lang="mr-IN" b="0" dirty="0" smtClean="0"/>
              <a:t>–</a:t>
            </a:r>
            <a:r>
              <a:rPr lang="en-GB" b="0" dirty="0" smtClean="0"/>
              <a:t> Draft 4.0 through sponsor ballot, going to </a:t>
            </a:r>
            <a:r>
              <a:rPr lang="en-GB" b="0" dirty="0" err="1" smtClean="0"/>
              <a:t>revcom</a:t>
            </a:r>
            <a:r>
              <a:rPr lang="en-GB" b="0" dirty="0" smtClean="0"/>
              <a:t> in December</a:t>
            </a:r>
          </a:p>
          <a:p>
            <a:pPr lvl="1">
              <a:lnSpc>
                <a:spcPct val="80000"/>
              </a:lnSpc>
            </a:pPr>
            <a:r>
              <a:rPr lang="en-GB" dirty="0" smtClean="0"/>
              <a:t>802.1Q roll-up</a:t>
            </a: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19 January 2016</a:t>
            </a:r>
            <a:br>
              <a:rPr lang="en-US" sz="4000" dirty="0">
                <a:latin typeface="Arial" charset="0"/>
                <a:cs typeface="Arial" charset="0"/>
              </a:rPr>
            </a:br>
            <a:r>
              <a:rPr lang="en-US" dirty="0">
                <a:latin typeface="Arial" charset="0"/>
                <a:cs typeface="Arial" charset="0"/>
              </a:rPr>
              <a:t>08:00 – 10:</a:t>
            </a:r>
            <a:r>
              <a:rPr lang="en-US" dirty="0" smtClean="0">
                <a:latin typeface="Arial" charset="0"/>
                <a:cs typeface="Arial" charset="0"/>
              </a:rPr>
              <a:t>00,Grand Ballroom II</a:t>
            </a:r>
            <a:endParaRPr lang="en-US" sz="20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a:t>
            </a:r>
            <a:r>
              <a:rPr lang="en-US" dirty="0" smtClean="0"/>
              <a:t>teleconferences through </a:t>
            </a:r>
            <a:r>
              <a:rPr lang="en-US" dirty="0"/>
              <a:t>the </a:t>
            </a:r>
            <a:r>
              <a:rPr lang="en-US" dirty="0" smtClean="0"/>
              <a:t>March 2017 </a:t>
            </a:r>
            <a:r>
              <a:rPr lang="en-US" dirty="0"/>
              <a:t>802.11 meeting on </a:t>
            </a:r>
            <a:r>
              <a:rPr lang="en-US" dirty="0" smtClean="0"/>
              <a:t>January 30</a:t>
            </a:r>
            <a:r>
              <a:rPr lang="en-US" baseline="30000" dirty="0" smtClean="0"/>
              <a:t>th,</a:t>
            </a:r>
            <a:r>
              <a:rPr lang="en-US" dirty="0" smtClean="0"/>
              <a:t> February 13</a:t>
            </a:r>
            <a:r>
              <a:rPr lang="en-US" baseline="30000" dirty="0" smtClean="0"/>
              <a:t>th</a:t>
            </a:r>
            <a:r>
              <a:rPr lang="en-US" dirty="0" smtClean="0"/>
              <a:t>, 20</a:t>
            </a:r>
            <a:r>
              <a:rPr lang="en-US" baseline="30000" dirty="0" smtClean="0"/>
              <a:t>th</a:t>
            </a:r>
            <a:r>
              <a:rPr lang="en-US" dirty="0" smtClean="0"/>
              <a:t>, and 27</a:t>
            </a:r>
            <a:r>
              <a:rPr lang="en-US" baseline="30000" dirty="0" smtClean="0"/>
              <a:t>th</a:t>
            </a:r>
            <a:r>
              <a:rPr lang="en-US" dirty="0" smtClean="0"/>
              <a:t> at </a:t>
            </a:r>
            <a:r>
              <a:rPr lang="en-US" dirty="0" smtClean="0"/>
              <a:t>10am </a:t>
            </a:r>
            <a:r>
              <a:rPr lang="en-US" dirty="0"/>
              <a:t>Eastern US </a:t>
            </a:r>
            <a:r>
              <a:rPr lang="en-US" dirty="0" smtClean="0"/>
              <a:t>Time.</a:t>
            </a:r>
            <a:endParaRPr lang="en-US" dirty="0"/>
          </a:p>
          <a:p>
            <a:pPr lvl="1">
              <a:lnSpc>
                <a:spcPct val="80000"/>
              </a:lnSpc>
            </a:pPr>
            <a:r>
              <a:rPr lang="en-US" dirty="0"/>
              <a:t>Moved:    Seconded:</a:t>
            </a:r>
          </a:p>
          <a:p>
            <a:pPr lvl="1">
              <a:lnSpc>
                <a:spcPct val="80000"/>
              </a:lnSpc>
            </a:pPr>
            <a:r>
              <a:rPr lang="en-US" dirty="0"/>
              <a:t>Yes:    No:    Abstain:</a:t>
            </a:r>
          </a:p>
          <a:p>
            <a:pPr>
              <a:lnSpc>
                <a:spcPct val="80000"/>
              </a:lnSpc>
            </a:pPr>
            <a:r>
              <a:rPr lang="en-US" b="0" dirty="0" smtClean="0"/>
              <a:t>Architecture discussions</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endParaRPr lang="en-GB" b="0" dirty="0"/>
          </a:p>
          <a:p>
            <a:pPr>
              <a:lnSpc>
                <a:spcPct val="80000"/>
              </a:lnSpc>
            </a:pPr>
            <a:r>
              <a:rPr lang="en-US" dirty="0"/>
              <a:t>Adjourn 802.11 ARC SC</a:t>
            </a:r>
          </a:p>
          <a:p>
            <a:pPr>
              <a:lnSpc>
                <a:spcPct val="80000"/>
              </a:lnSpc>
            </a:pPr>
            <a:r>
              <a:rPr lang="en-US" dirty="0"/>
              <a:t>Recess </a:t>
            </a:r>
            <a:r>
              <a:rPr lang="en-US" dirty="0" err="1"/>
              <a:t>TGak</a:t>
            </a:r>
            <a:r>
              <a:rPr lang="en-US" dirty="0"/>
              <a:t> until 16:00 today</a:t>
            </a:r>
          </a:p>
          <a:p>
            <a:pPr marL="0" indent="0">
              <a:lnSpc>
                <a:spcPct val="80000"/>
              </a:lnSpc>
              <a:buNone/>
            </a:pPr>
            <a:endParaRPr lang="en-US"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Ivy 1&amp;2</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and discussion to resolve comments and improve the </a:t>
            </a:r>
            <a:r>
              <a:rPr lang="en-US" b="0" dirty="0" err="1"/>
              <a:t>TGak</a:t>
            </a:r>
            <a:r>
              <a:rPr lang="en-US" b="0" dirty="0"/>
              <a:t> Draft</a:t>
            </a:r>
          </a:p>
          <a:p>
            <a:pPr lvl="1">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a:t>t</a:t>
            </a:r>
            <a:r>
              <a:rPr lang="en-US" dirty="0" err="1" smtClean="0"/>
              <a:t>bd</a:t>
            </a:r>
            <a:r>
              <a:rPr lang="en-US" dirty="0" smtClean="0"/>
              <a:t>] Moved, </a:t>
            </a:r>
            <a:r>
              <a:rPr lang="en-US" b="0" dirty="0" smtClean="0"/>
              <a:t>to approve the following  comment resolutions</a:t>
            </a:r>
          </a:p>
          <a:p>
            <a:pPr lvl="2">
              <a:lnSpc>
                <a:spcPct val="80000"/>
              </a:lnSpc>
            </a:pPr>
            <a:r>
              <a:rPr lang="en-US" sz="2000" dirty="0" smtClean="0"/>
              <a:t>TBD</a:t>
            </a:r>
          </a:p>
          <a:p>
            <a:pPr lvl="2">
              <a:lnSpc>
                <a:spcPct val="80000"/>
              </a:lnSpc>
            </a:pPr>
            <a:r>
              <a:rPr lang="en-US" sz="2000" dirty="0" smtClean="0"/>
              <a:t>TBD</a:t>
            </a:r>
            <a:endParaRPr lang="en-US" sz="2000" b="0" dirty="0" smtClean="0"/>
          </a:p>
          <a:p>
            <a:pPr lvl="1">
              <a:lnSpc>
                <a:spcPct val="80000"/>
              </a:lnSpc>
            </a:pPr>
            <a:r>
              <a:rPr lang="en-US" dirty="0"/>
              <a:t>Moved:    Seconded:</a:t>
            </a:r>
          </a:p>
          <a:p>
            <a:pPr lvl="1">
              <a:lnSpc>
                <a:spcPct val="80000"/>
              </a:lnSpc>
            </a:pPr>
            <a:r>
              <a:rPr lang="en-US" dirty="0"/>
              <a:t>Yes:    No:    Abstain:</a:t>
            </a:r>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a:t>
            </a:r>
            <a:r>
              <a:rPr lang="en-US" dirty="0" err="1" smtClean="0">
                <a:cs typeface="ＭＳ Ｐゴシック" charset="0"/>
              </a:rPr>
              <a:t>tbd</a:t>
            </a:r>
            <a:r>
              <a:rPr lang="en-US" dirty="0" smtClean="0">
                <a:cs typeface="ＭＳ Ｐゴシック" charset="0"/>
              </a:rPr>
              <a:t>] </a:t>
            </a:r>
            <a:r>
              <a:rPr lang="en-US" dirty="0">
                <a:cs typeface="ＭＳ Ｐゴシック" charset="0"/>
              </a:rPr>
              <a:t>Motion: </a:t>
            </a:r>
            <a:r>
              <a:rPr lang="en-US" b="0" dirty="0"/>
              <a:t>Having approved comment resolutions for all of the comments received from LB218 on </a:t>
            </a:r>
            <a:r>
              <a:rPr lang="en-US" b="0" dirty="0" err="1"/>
              <a:t>TGak</a:t>
            </a:r>
            <a:r>
              <a:rPr lang="en-US" b="0" dirty="0"/>
              <a:t> </a:t>
            </a:r>
            <a:r>
              <a:rPr lang="en-US" b="0" dirty="0" smtClean="0"/>
              <a:t>Draft_D3.0 </a:t>
            </a:r>
            <a:r>
              <a:rPr lang="en-US" b="0" dirty="0"/>
              <a:t>as contained in document 11-</a:t>
            </a:r>
            <a:r>
              <a:rPr lang="en-US" b="0" dirty="0" smtClean="0"/>
              <a:t>17/0025rTBD,</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a:t>
            </a:r>
            <a:r>
              <a:rPr lang="en-GB" dirty="0" smtClean="0"/>
              <a:t>:  </a:t>
            </a:r>
            <a:r>
              <a:rPr lang="en-GB" dirty="0"/>
              <a:t>Seconded</a:t>
            </a:r>
            <a:r>
              <a:rPr lang="en-GB" dirty="0" smtClean="0"/>
              <a:t>:  </a:t>
            </a:r>
            <a:r>
              <a:rPr lang="en-GB" dirty="0"/>
              <a:t>Result: </a:t>
            </a:r>
            <a:r>
              <a:rPr lang="en-GB" dirty="0" smtClean="0"/>
              <a:t>x-y-z]</a:t>
            </a:r>
            <a:endParaRPr lang="en-US" dirty="0">
              <a:cs typeface="ＭＳ Ｐゴシック" charset="0"/>
            </a:endParaRPr>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313741807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a:t>
            </a:r>
            <a:r>
              <a:rPr lang="en-US" dirty="0" err="1" smtClean="0">
                <a:latin typeface="Arial"/>
                <a:cs typeface="Arial"/>
              </a:rPr>
              <a:t>Buckhead</a:t>
            </a:r>
            <a:r>
              <a:rPr lang="en-US" dirty="0" smtClean="0">
                <a:latin typeface="Arial"/>
                <a:cs typeface="Arial"/>
              </a:rPr>
              <a:t>, Atlanta, Georgia</a:t>
            </a:r>
            <a:endParaRPr lang="en-US" dirty="0">
              <a:latin typeface="Arial"/>
              <a:cs typeface="Arial"/>
            </a:endParaRPr>
          </a:p>
        </p:txBody>
      </p:sp>
      <p:pic>
        <p:nvPicPr>
          <p:cNvPr id="11" name="Picture 10"/>
          <p:cNvPicPr>
            <a:picLocks noChangeAspect="1"/>
          </p:cNvPicPr>
          <p:nvPr/>
        </p:nvPicPr>
        <p:blipFill>
          <a:blip r:embed="rId3"/>
          <a:stretch>
            <a:fillRect/>
          </a:stretch>
        </p:blipFill>
        <p:spPr>
          <a:xfrm>
            <a:off x="383418" y="1219200"/>
            <a:ext cx="8254755" cy="4648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January 2017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994435"/>
              </p:ext>
            </p:extLst>
          </p:nvPr>
        </p:nvGraphicFramePr>
        <p:xfrm>
          <a:off x="762000" y="2383421"/>
          <a:ext cx="7696199" cy="338927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AM2</a:t>
                      </a:r>
                      <a:endParaRPr lang="en-US" sz="2000" dirty="0">
                        <a:solidFill>
                          <a:srgbClr val="FF0000"/>
                        </a:solidFill>
                      </a:endParaRPr>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t>
                      </a:r>
                      <a:r>
                        <a:rPr lang="en-US" sz="2000" baseline="0" dirty="0" smtClean="0"/>
                        <a:t>ARC and 802.1 TSN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Grand Ballroom II</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January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Ivy 1&amp;2</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Joseph Levy (</a:t>
            </a:r>
            <a:r>
              <a:rPr lang="en-US" dirty="0" err="1" smtClean="0"/>
              <a:t>InterDigital</a:t>
            </a:r>
            <a:r>
              <a:rPr lang="en-US" dirty="0" smtClean="0"/>
              <a:t>) volunteered</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a:t>
            </a:r>
            <a:r>
              <a:rPr lang="en-US" b="0" dirty="0" smtClean="0"/>
              <a:t>patents</a:t>
            </a:r>
          </a:p>
          <a:p>
            <a:pPr lvl="1">
              <a:lnSpc>
                <a:spcPct val="80000"/>
              </a:lnSpc>
            </a:pPr>
            <a:r>
              <a:rPr lang="en-US" dirty="0" smtClean="0"/>
              <a:t>No potentially essential patents brought up</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t>
            </a:r>
            <a:r>
              <a:rPr lang="en-US" b="0" dirty="0" smtClean="0"/>
              <a:t>Agenda</a:t>
            </a:r>
          </a:p>
          <a:p>
            <a:pPr lvl="1">
              <a:lnSpc>
                <a:spcPct val="80000"/>
              </a:lnSpc>
            </a:pPr>
            <a:r>
              <a:rPr lang="en-US" dirty="0" smtClean="0"/>
              <a:t>No objection</a:t>
            </a:r>
            <a:endParaRPr lang="en-US" b="0" dirty="0" smtClean="0"/>
          </a:p>
          <a:p>
            <a:pPr>
              <a:lnSpc>
                <a:spcPct val="80000"/>
              </a:lnSpc>
            </a:pPr>
            <a:r>
              <a:rPr lang="en-US" dirty="0" smtClean="0"/>
              <a:t>Moved</a:t>
            </a:r>
            <a:r>
              <a:rPr lang="en-US" dirty="0"/>
              <a:t>, </a:t>
            </a:r>
            <a:r>
              <a:rPr lang="en-US" b="0" dirty="0"/>
              <a:t>to approve </a:t>
            </a:r>
            <a:r>
              <a:rPr lang="en-US" b="0" dirty="0" smtClean="0"/>
              <a:t>11-16/1489r0 as </a:t>
            </a:r>
            <a:r>
              <a:rPr lang="en-US" b="0" dirty="0"/>
              <a:t>the minutes of the </a:t>
            </a:r>
            <a:r>
              <a:rPr lang="en-US" b="0" dirty="0" smtClean="0"/>
              <a:t>San Antonio </a:t>
            </a:r>
            <a:r>
              <a:rPr lang="en-US" b="0" dirty="0" err="1" smtClean="0"/>
              <a:t>TGak</a:t>
            </a:r>
            <a:r>
              <a:rPr lang="en-US" b="0" dirty="0" smtClean="0"/>
              <a:t> </a:t>
            </a:r>
            <a:r>
              <a:rPr lang="en-US" b="0" dirty="0"/>
              <a:t>meeting in </a:t>
            </a:r>
            <a:r>
              <a:rPr lang="en-US" b="0" dirty="0" smtClean="0"/>
              <a:t>November.</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16 January 2017</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Ivy 1&amp;2</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November </a:t>
            </a:r>
            <a:r>
              <a:rPr lang="en-US" b="0" dirty="0" err="1" smtClean="0"/>
              <a:t>TGak</a:t>
            </a:r>
            <a:r>
              <a:rPr lang="en-US" b="0" dirty="0" smtClean="0"/>
              <a:t> </a:t>
            </a:r>
            <a:r>
              <a:rPr lang="en-US" b="0" dirty="0"/>
              <a:t>meeting:</a:t>
            </a:r>
          </a:p>
          <a:p>
            <a:pPr lvl="1">
              <a:lnSpc>
                <a:spcPct val="80000"/>
              </a:lnSpc>
            </a:pPr>
            <a:r>
              <a:rPr lang="en-US" dirty="0" smtClean="0"/>
              <a:t>21 November: [Cancelled]</a:t>
            </a:r>
          </a:p>
          <a:p>
            <a:pPr lvl="1">
              <a:lnSpc>
                <a:spcPct val="80000"/>
              </a:lnSpc>
            </a:pPr>
            <a:r>
              <a:rPr lang="en-US" dirty="0" smtClean="0"/>
              <a:t>28 November: 11-16/1570r0</a:t>
            </a:r>
          </a:p>
          <a:p>
            <a:pPr lvl="1">
              <a:lnSpc>
                <a:spcPct val="80000"/>
              </a:lnSpc>
            </a:pPr>
            <a:r>
              <a:rPr lang="en-US" dirty="0" smtClean="0"/>
              <a:t>12 December: 11-17/0016r0</a:t>
            </a:r>
          </a:p>
          <a:p>
            <a:pPr lvl="1">
              <a:lnSpc>
                <a:spcPct val="80000"/>
              </a:lnSpc>
            </a:pPr>
            <a:r>
              <a:rPr lang="en-US" dirty="0" smtClean="0"/>
              <a:t>19 December: 11-17/0017r0</a:t>
            </a:r>
            <a:endParaRPr lang="en-US" dirty="0"/>
          </a:p>
          <a:p>
            <a:pPr lvl="1">
              <a:lnSpc>
                <a:spcPct val="80000"/>
              </a:lnSpc>
            </a:pPr>
            <a:r>
              <a:rPr lang="en-US" dirty="0" smtClean="0"/>
              <a:t>Approved by unanimous consent</a:t>
            </a:r>
            <a:endParaRPr lang="en-US" dirty="0"/>
          </a:p>
          <a:p>
            <a:pPr>
              <a:lnSpc>
                <a:spcPct val="80000"/>
              </a:lnSpc>
            </a:pPr>
            <a:r>
              <a:rPr lang="en-US" b="0" dirty="0" smtClean="0"/>
              <a:t>Review and categorize comments from LB227.</a:t>
            </a:r>
          </a:p>
          <a:p>
            <a:pPr>
              <a:lnSpc>
                <a:spcPct val="80000"/>
              </a:lnSpc>
            </a:pPr>
            <a:r>
              <a:rPr lang="en-US" b="0" dirty="0"/>
              <a:t>D</a:t>
            </a:r>
            <a:r>
              <a:rPr lang="en-US" b="0" dirty="0" smtClean="0"/>
              <a:t>iscussion </a:t>
            </a:r>
            <a:r>
              <a:rPr lang="en-US" b="0" dirty="0"/>
              <a:t>to resolve comments and improve the </a:t>
            </a:r>
            <a:r>
              <a:rPr lang="en-US" b="0" dirty="0" err="1"/>
              <a:t>TGak</a:t>
            </a:r>
            <a:r>
              <a:rPr lang="en-US" b="0" dirty="0"/>
              <a:t> Draft</a:t>
            </a:r>
          </a:p>
          <a:p>
            <a:pPr>
              <a:lnSpc>
                <a:spcPct val="80000"/>
              </a:lnSpc>
            </a:pPr>
            <a:r>
              <a:rPr lang="en-US" dirty="0"/>
              <a:t>Recess until </a:t>
            </a:r>
            <a:r>
              <a:rPr lang="en-US" dirty="0" smtClean="0"/>
              <a:t>10:</a:t>
            </a:r>
            <a:r>
              <a:rPr lang="en-US" dirty="0"/>
              <a:t>3</a:t>
            </a:r>
            <a:r>
              <a:rPr lang="en-US" dirty="0" smtClean="0"/>
              <a:t>0 </a:t>
            </a:r>
            <a:r>
              <a:rPr lang="en-US" dirty="0" smtClean="0"/>
              <a:t>tomorrow</a:t>
            </a:r>
          </a:p>
          <a:p>
            <a:pPr>
              <a:lnSpc>
                <a:spcPct val="80000"/>
              </a:lnSpc>
            </a:pPr>
            <a:r>
              <a:rPr lang="en-US" sz="2000" b="0" dirty="0" smtClean="0"/>
              <a:t>[11-17/0025r1 was created with updates made to the comment resolution spreadsheet during the session above and with the following Editorial CIDs marked as Accept &amp; Ready for Motion: 1407, 1421, 1436, 1437, 1438, 1440, 1442, and 1450.]</a:t>
            </a:r>
            <a:endParaRPr lang="en-US" sz="2000" b="0" dirty="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121457</TotalTime>
  <Words>3030</Words>
  <Application>Microsoft Macintosh PowerPoint</Application>
  <PresentationFormat>On-screen Show (4:3)</PresentationFormat>
  <Paragraphs>405</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802-11-Submission</vt:lpstr>
      <vt:lpstr>January 2017 802.11ak Agenda</vt:lpstr>
      <vt:lpstr>IEEE 802.11ak/GLK: Enhancements For Transit Links Within Bridged Networks</vt:lpstr>
      <vt:lpstr>Venue</vt:lpstr>
      <vt:lpstr>TGak Timeline</vt:lpstr>
      <vt:lpstr>Sessions</vt:lpstr>
      <vt:lpstr>Monday, 16 January 2017 13:30 – 15:30, Ivy 1&amp;2</vt:lpstr>
      <vt:lpstr>Monday, 16 January 2017 13:30 – 15:30, Ivy 1&amp;2</vt:lpstr>
      <vt:lpstr>Participants, Patents, and Duty to Inform</vt:lpstr>
      <vt:lpstr>Patent Related Links</vt:lpstr>
      <vt:lpstr>Call for Potentially Essential Patents</vt:lpstr>
      <vt:lpstr>Participation in IEEE 802 Meetings</vt:lpstr>
      <vt:lpstr>Other Guidelines for IEEE WG Meetings</vt:lpstr>
      <vt:lpstr>Tuesday, 17 January2016 10:30 – 12:30, Ivy 1&amp;2</vt:lpstr>
      <vt:lpstr>Tuesday, 17 January2016 10:30 – 12:30, Ivy 1&amp;2</vt:lpstr>
      <vt:lpstr>Tuesday, 17 January2016 10:30 – 12:30, Ivy 1&amp;2</vt:lpstr>
      <vt:lpstr>Tuesday, 17 January2016 16:00 – 18:00, Ivy 1&amp;2</vt:lpstr>
      <vt:lpstr>Tuesday, 17 January2016 16:00 – 18:00, Ivy 1&amp;2</vt:lpstr>
      <vt:lpstr>Tuesday, 17 January2016 16:00 – 18:00, Ivy 1&amp;2</vt:lpstr>
      <vt:lpstr>Wednesday, 18 January 2016 16:00 – 18:00, Ivy 1&amp;2</vt:lpstr>
      <vt:lpstr>Thursday, 19 January 2016 08:00 – 10:00, Grand Ballroom II</vt:lpstr>
      <vt:lpstr>Thursday, 19 January 2016 08:00 – 10:00,Grand Ballroom II</vt:lpstr>
      <vt:lpstr>Thursday, 19 January 2016 16:00 – 18:00, Ivy 1&amp;2</vt:lpstr>
      <vt:lpstr>Thursday, 19 January 2016 16:00 – 18:00, Ivy 1&amp;2</vt:lpstr>
      <vt:lpstr>Thursday, 19 January 2016 16:00 – 18:00, Ivy 1&amp;2</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1395</cp:revision>
  <cp:lastPrinted>2016-06-15T02:09:12Z</cp:lastPrinted>
  <dcterms:created xsi:type="dcterms:W3CDTF">2006-12-04T03:46:13Z</dcterms:created>
  <dcterms:modified xsi:type="dcterms:W3CDTF">2017-01-18T01:38:58Z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