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1"/>
  </p:notesMasterIdLst>
  <p:handoutMasterIdLst>
    <p:handoutMasterId r:id="rId22"/>
  </p:handoutMasterIdLst>
  <p:sldIdLst>
    <p:sldId id="269" r:id="rId2"/>
    <p:sldId id="271" r:id="rId3"/>
    <p:sldId id="358" r:id="rId4"/>
    <p:sldId id="594" r:id="rId5"/>
    <p:sldId id="443" r:id="rId6"/>
    <p:sldId id="518" r:id="rId7"/>
    <p:sldId id="563" r:id="rId8"/>
    <p:sldId id="570" r:id="rId9"/>
    <p:sldId id="571" r:id="rId10"/>
    <p:sldId id="572" r:id="rId11"/>
    <p:sldId id="573" r:id="rId12"/>
    <p:sldId id="580" r:id="rId13"/>
    <p:sldId id="595" r:id="rId14"/>
    <p:sldId id="587" r:id="rId15"/>
    <p:sldId id="430" r:id="rId16"/>
    <p:sldId id="589" r:id="rId17"/>
    <p:sldId id="562" r:id="rId18"/>
    <p:sldId id="590" r:id="rId19"/>
    <p:sldId id="390"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430" autoAdjust="0"/>
    <p:restoredTop sz="98109" autoAdjust="0"/>
  </p:normalViewPr>
  <p:slideViewPr>
    <p:cSldViewPr>
      <p:cViewPr varScale="1">
        <p:scale>
          <a:sx n="107" d="100"/>
          <a:sy n="107" d="100"/>
        </p:scale>
        <p:origin x="-416" y="-11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handoutMaster" Target="handoutMasters/handoutMaster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mr-IN" smtClean="0"/>
              <a:t>doc.: IEEE P802.11-16/1586r1</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2017</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mr-IN" smtClean="0"/>
              <a:t>doc.: IEEE P802.11-16/1586r1</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2017</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P802.11-16/1586r1</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P802.11-16/1586r1</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2017</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11</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P802.11-16/1586r1</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12</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P802.11-16/1586r1</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P802.11-16/1586r1</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14</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P802.11-16/1586r1</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P802.11-16/1586r1</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P802.11-16/1586r1</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P802.11-16/1586r1</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18</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P802.11-16/1586r1</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19</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P802.11-16/1586r1</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P802.11-16/1586r1</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mr-IN" smtClean="0"/>
              <a:t>doc.: IEEE P802.11-16/1586r1</a:t>
            </a:r>
            <a:endParaRPr lang="en-US"/>
          </a:p>
        </p:txBody>
      </p:sp>
      <p:sp>
        <p:nvSpPr>
          <p:cNvPr id="5" name="Date Placeholder 4"/>
          <p:cNvSpPr>
            <a:spLocks noGrp="1"/>
          </p:cNvSpPr>
          <p:nvPr>
            <p:ph type="dt" idx="11"/>
          </p:nvPr>
        </p:nvSpPr>
        <p:spPr/>
        <p:txBody>
          <a:bodyPr/>
          <a:lstStyle/>
          <a:p>
            <a:r>
              <a:rPr lang="en-US" smtClean="0"/>
              <a:t>January 2017</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mr-IN" smtClean="0"/>
              <a:t>doc.: IEEE P802.11-16/1586r1</a:t>
            </a:r>
            <a:endParaRPr lang="en-US"/>
          </a:p>
        </p:txBody>
      </p:sp>
      <p:sp>
        <p:nvSpPr>
          <p:cNvPr id="5" name="Date Placeholder 4"/>
          <p:cNvSpPr>
            <a:spLocks noGrp="1"/>
          </p:cNvSpPr>
          <p:nvPr>
            <p:ph type="dt" idx="11"/>
          </p:nvPr>
        </p:nvSpPr>
        <p:spPr/>
        <p:txBody>
          <a:bodyPr/>
          <a:lstStyle/>
          <a:p>
            <a:r>
              <a:rPr lang="en-US" smtClean="0"/>
              <a:t>January 2017</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P802.11-16/1586r1</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P802.11-16/1586r1</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8</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P802.11-16/1586r1</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2017</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January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January 2017</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January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January 2017</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January 2017</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January 2017</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January 2017</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2017</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2017</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January 2017</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486400"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P802.11-16/1586r1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91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3" Type="http://schemas.openxmlformats.org/officeDocument/2006/relationships/hyperlink" Target="https://development.standards.ieee.org/get-file/P802.11ak.pdf?t=77398400003" TargetMode="External"/><Relationship Id="rId4" Type="http://schemas.openxmlformats.org/officeDocument/2006/relationships/hyperlink" Target="http://www.ieee802.org/11/private/Draft_Standards/11ak/Draft%20P802.11ak_D2.4.pdf" TargetMode="External"/><Relationship Id="rId5" Type="http://schemas.openxmlformats.org/officeDocument/2006/relationships/hyperlink" Target="http://www.ieee802.org/1/files/private/bz-drafts/d2/802-1Qbz-d2-4.pdf" TargetMode="External"/><Relationship Id="rId6" Type="http://schemas.openxmlformats.org/officeDocument/2006/relationships/hyperlink" Target="http://www.ieee802.org/1/files/private/ac-rev-drafts/d4/802-1ac-rev-d4-0.pdf" TargetMode="External"/><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January 2017</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January 2017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2016-01-</a:t>
            </a:r>
            <a:r>
              <a:rPr lang="en-US" sz="1800" b="0" dirty="0" smtClean="0">
                <a:latin typeface="Arial" charset="0"/>
              </a:rPr>
              <a:t>10</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2017</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10</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86157980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2017</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11</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7612168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12</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 17 January2016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a:t>
            </a:r>
            <a:r>
              <a:rPr lang="en-US" dirty="0">
                <a:latin typeface="Arial" charset="0"/>
                <a:cs typeface="Arial" charset="0"/>
              </a:rPr>
              <a:t>– </a:t>
            </a:r>
            <a:r>
              <a:rPr lang="en-US" dirty="0" smtClean="0">
                <a:latin typeface="Arial" charset="0"/>
                <a:cs typeface="Arial" charset="0"/>
              </a:rPr>
              <a:t>12:</a:t>
            </a:r>
            <a:r>
              <a:rPr lang="en-US" dirty="0">
                <a:latin typeface="Arial" charset="0"/>
                <a:cs typeface="Arial" charset="0"/>
              </a:rPr>
              <a:t>3</a:t>
            </a:r>
            <a:r>
              <a:rPr lang="en-US" dirty="0" smtClean="0">
                <a:latin typeface="Arial" charset="0"/>
                <a:cs typeface="Arial" charset="0"/>
              </a:rPr>
              <a:t>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a:t>
            </a:r>
            <a:r>
              <a:rPr lang="en-US" dirty="0" smtClean="0"/>
              <a:t>order</a:t>
            </a:r>
            <a:endParaRPr lang="en-US" dirty="0"/>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smtClean="0"/>
              <a:t>Approval of Agenda </a:t>
            </a:r>
          </a:p>
          <a:p>
            <a:pPr>
              <a:lnSpc>
                <a:spcPct val="80000"/>
              </a:lnSpc>
            </a:pPr>
            <a:r>
              <a:rPr lang="en-US" b="0" dirty="0" smtClean="0"/>
              <a:t>Presentations </a:t>
            </a:r>
            <a:r>
              <a:rPr lang="en-US" b="0" dirty="0"/>
              <a:t>and discussion to resolve comments and improve the </a:t>
            </a:r>
            <a:r>
              <a:rPr lang="en-US" b="0" dirty="0" err="1"/>
              <a:t>TGak</a:t>
            </a:r>
            <a:r>
              <a:rPr lang="en-US" b="0" dirty="0"/>
              <a:t> </a:t>
            </a:r>
            <a:r>
              <a:rPr lang="en-US" b="0" dirty="0" smtClean="0"/>
              <a:t>Draft</a:t>
            </a:r>
          </a:p>
          <a:p>
            <a:pPr>
              <a:lnSpc>
                <a:spcPct val="80000"/>
              </a:lnSpc>
            </a:pPr>
            <a:r>
              <a:rPr lang="en-US" dirty="0" smtClean="0"/>
              <a:t>Recess </a:t>
            </a:r>
            <a:r>
              <a:rPr lang="en-US" dirty="0"/>
              <a:t>until 16:00 </a:t>
            </a:r>
            <a:r>
              <a:rPr lang="en-US" dirty="0" smtClean="0"/>
              <a:t>today.</a:t>
            </a:r>
            <a:endParaRPr lang="en-US" dirty="0"/>
          </a:p>
        </p:txBody>
      </p:sp>
    </p:spTree>
    <p:extLst>
      <p:ext uri="{BB962C8B-B14F-4D97-AF65-F5344CB8AC3E}">
        <p14:creationId xmlns:p14="http://schemas.microsoft.com/office/powerpoint/2010/main" val="104949697"/>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 17 January2016</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16:00 – 18:</a:t>
            </a:r>
            <a:r>
              <a:rPr lang="en-US" dirty="0" smtClean="0">
                <a:latin typeface="Arial" charset="0"/>
                <a:cs typeface="Arial" charset="0"/>
              </a:rPr>
              <a:t>00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a:t>
            </a:r>
            <a:r>
              <a:rPr lang="en-US" dirty="0" smtClean="0"/>
              <a:t>order</a:t>
            </a:r>
            <a:endParaRPr lang="en-US" dirty="0"/>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smtClean="0"/>
              <a:t>Approval of Agenda </a:t>
            </a:r>
          </a:p>
          <a:p>
            <a:pPr>
              <a:lnSpc>
                <a:spcPct val="80000"/>
              </a:lnSpc>
            </a:pPr>
            <a:r>
              <a:rPr lang="en-US" b="0" dirty="0" smtClean="0"/>
              <a:t>Presentations </a:t>
            </a:r>
            <a:r>
              <a:rPr lang="en-US" b="0" dirty="0"/>
              <a:t>and discussion to resolve comments and improve the </a:t>
            </a:r>
            <a:r>
              <a:rPr lang="en-US" b="0" dirty="0" err="1"/>
              <a:t>TGak</a:t>
            </a:r>
            <a:r>
              <a:rPr lang="en-US" b="0" dirty="0"/>
              <a:t> </a:t>
            </a:r>
            <a:r>
              <a:rPr lang="en-US" b="0" dirty="0" smtClean="0"/>
              <a:t>Draft</a:t>
            </a:r>
          </a:p>
          <a:p>
            <a:pPr>
              <a:lnSpc>
                <a:spcPct val="80000"/>
              </a:lnSpc>
            </a:pPr>
            <a:r>
              <a:rPr lang="en-US" dirty="0" smtClean="0"/>
              <a:t>Recess </a:t>
            </a:r>
            <a:r>
              <a:rPr lang="en-US" dirty="0"/>
              <a:t>until 16:00 tomorrow</a:t>
            </a:r>
            <a:r>
              <a:rPr lang="en-US" dirty="0" smtClean="0"/>
              <a:t>.</a:t>
            </a:r>
            <a:endParaRPr lang="en-US" dirty="0"/>
          </a:p>
        </p:txBody>
      </p:sp>
    </p:spTree>
    <p:extLst>
      <p:ext uri="{BB962C8B-B14F-4D97-AF65-F5344CB8AC3E}">
        <p14:creationId xmlns:p14="http://schemas.microsoft.com/office/powerpoint/2010/main" val="3424782289"/>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14</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Wednesday, 18 January 2016</a:t>
            </a:r>
            <a:br>
              <a:rPr lang="en-US" sz="3600" dirty="0" smtClean="0">
                <a:latin typeface="Arial" charset="0"/>
                <a:cs typeface="Arial" charset="0"/>
              </a:rPr>
            </a:br>
            <a:r>
              <a:rPr lang="en-US" dirty="0" smtClean="0">
                <a:latin typeface="Arial" charset="0"/>
                <a:cs typeface="Arial" charset="0"/>
              </a:rPr>
              <a:t>16:00 – 18:00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p>
          <a:p>
            <a:pPr>
              <a:lnSpc>
                <a:spcPct val="80000"/>
              </a:lnSpc>
            </a:pPr>
            <a:r>
              <a:rPr lang="en-US" b="0" dirty="0"/>
              <a:t>Presentations and discussion to resolve comments and improve the </a:t>
            </a:r>
            <a:r>
              <a:rPr lang="en-US" b="0" dirty="0" err="1"/>
              <a:t>TGak</a:t>
            </a:r>
            <a:r>
              <a:rPr lang="en-US" b="0" dirty="0"/>
              <a:t> Draft</a:t>
            </a:r>
          </a:p>
          <a:p>
            <a:pPr>
              <a:lnSpc>
                <a:spcPct val="80000"/>
              </a:lnSpc>
            </a:pPr>
            <a:r>
              <a:rPr lang="en-US" b="0" dirty="0"/>
              <a:t>Discussion of agenda for Thursday morning</a:t>
            </a:r>
          </a:p>
          <a:p>
            <a:pPr lvl="1">
              <a:lnSpc>
                <a:spcPct val="80000"/>
              </a:lnSpc>
            </a:pPr>
            <a:r>
              <a:rPr lang="en-US" dirty="0"/>
              <a:t>Joint meeting</a:t>
            </a:r>
          </a:p>
          <a:p>
            <a:pPr lvl="1">
              <a:lnSpc>
                <a:spcPct val="80000"/>
              </a:lnSpc>
            </a:pPr>
            <a:r>
              <a:rPr lang="en-US" dirty="0"/>
              <a:t>Teleconferences</a:t>
            </a:r>
          </a:p>
          <a:p>
            <a:pPr>
              <a:lnSpc>
                <a:spcPct val="80000"/>
              </a:lnSpc>
            </a:pPr>
            <a:r>
              <a:rPr lang="en-US" dirty="0"/>
              <a:t>Recess until 08:00 Thursday</a:t>
            </a:r>
          </a:p>
          <a:p>
            <a:pPr>
              <a:lnSpc>
                <a:spcPct val="80000"/>
              </a:lnSpc>
            </a:pPr>
            <a:endParaRPr lang="en-US" b="0" dirty="0"/>
          </a:p>
        </p:txBody>
      </p:sp>
    </p:spTree>
    <p:extLst>
      <p:ext uri="{BB962C8B-B14F-4D97-AF65-F5344CB8AC3E}">
        <p14:creationId xmlns:p14="http://schemas.microsoft.com/office/powerpoint/2010/main" val="2663821639"/>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19 January 2016</a:t>
            </a:r>
            <a:br>
              <a:rPr lang="en-US" sz="4000" dirty="0" smtClean="0">
                <a:latin typeface="Arial" charset="0"/>
                <a:cs typeface="Arial" charset="0"/>
              </a:rPr>
            </a:br>
            <a:r>
              <a:rPr lang="en-US" dirty="0" smtClean="0">
                <a:latin typeface="Arial" charset="0"/>
                <a:cs typeface="Arial" charset="0"/>
              </a:rPr>
              <a:t>08:00 – 10:00</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802.11 </a:t>
            </a:r>
            <a:r>
              <a:rPr lang="en-US" dirty="0" err="1" smtClean="0"/>
              <a:t>Tgak</a:t>
            </a:r>
            <a:r>
              <a:rPr lang="en-US" dirty="0" smtClean="0"/>
              <a:t>/ARC </a:t>
            </a:r>
            <a:r>
              <a:rPr lang="en-US" dirty="0"/>
              <a:t>Joint Meeting </a:t>
            </a:r>
            <a:r>
              <a:rPr lang="en-US" dirty="0" smtClean="0"/>
              <a:t>to Order</a:t>
            </a:r>
          </a:p>
          <a:p>
            <a:pPr>
              <a:lnSpc>
                <a:spcPct val="90000"/>
              </a:lnSpc>
            </a:pPr>
            <a:r>
              <a:rPr lang="en-US" altLang="ja-JP" b="0" dirty="0" smtClean="0">
                <a:cs typeface="ＭＳ Ｐゴシック" charset="0"/>
              </a:rPr>
              <a:t>Appointment of Secretary</a:t>
            </a:r>
          </a:p>
          <a:p>
            <a:pPr>
              <a:lnSpc>
                <a:spcPct val="90000"/>
              </a:lnSpc>
            </a:pPr>
            <a:r>
              <a:rPr lang="en-US" altLang="ja-JP" b="0" dirty="0" smtClean="0">
                <a:cs typeface="ＭＳ Ｐゴシック" charset="0"/>
              </a:rPr>
              <a:t>Call for essential patents</a:t>
            </a:r>
          </a:p>
          <a:p>
            <a:pPr>
              <a:lnSpc>
                <a:spcPct val="90000"/>
              </a:lnSpc>
            </a:pPr>
            <a:r>
              <a:rPr lang="en-US" altLang="ja-JP" b="0" dirty="0" smtClean="0">
                <a:cs typeface="ＭＳ Ｐゴシック" charset="0"/>
              </a:rPr>
              <a:t>Attendance </a:t>
            </a:r>
            <a:r>
              <a:rPr lang="en-US" altLang="ja-JP" b="0" dirty="0">
                <a:cs typeface="ＭＳ Ｐゴシック" charset="0"/>
              </a:rPr>
              <a:t>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altLang="ja-JP" b="0" dirty="0" smtClean="0">
                <a:cs typeface="ＭＳ Ｐゴシック" charset="0"/>
              </a:rPr>
              <a:t>Status</a:t>
            </a:r>
          </a:p>
          <a:p>
            <a:pPr lvl="1">
              <a:lnSpc>
                <a:spcPct val="80000"/>
              </a:lnSpc>
            </a:pPr>
            <a:r>
              <a:rPr lang="en-GB" b="0" dirty="0" smtClean="0"/>
              <a:t>802.11ak - status Draft 2.5 has been posted and announced</a:t>
            </a:r>
          </a:p>
          <a:p>
            <a:pPr lvl="1">
              <a:lnSpc>
                <a:spcPct val="80000"/>
              </a:lnSpc>
            </a:pPr>
            <a:r>
              <a:rPr lang="en-GB" b="0" dirty="0" smtClean="0"/>
              <a:t>802.1AC status </a:t>
            </a:r>
            <a:r>
              <a:rPr lang="mr-IN" b="0" dirty="0" smtClean="0"/>
              <a:t>–</a:t>
            </a:r>
            <a:r>
              <a:rPr lang="en-GB" b="0" dirty="0" smtClean="0"/>
              <a:t> Draft 4.0 through sponsor ballot, going to </a:t>
            </a:r>
            <a:r>
              <a:rPr lang="en-GB" b="0" dirty="0" err="1" smtClean="0"/>
              <a:t>revcom</a:t>
            </a:r>
            <a:r>
              <a:rPr lang="en-GB" b="0" dirty="0" smtClean="0"/>
              <a:t> in December</a:t>
            </a:r>
          </a:p>
          <a:p>
            <a:pPr lvl="1">
              <a:lnSpc>
                <a:spcPct val="80000"/>
              </a:lnSpc>
            </a:pPr>
            <a:r>
              <a:rPr lang="en-GB" dirty="0" smtClean="0"/>
              <a:t>802.1Q roll-up</a:t>
            </a: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19 January 2016</a:t>
            </a:r>
            <a:br>
              <a:rPr lang="en-US" sz="4000" dirty="0">
                <a:latin typeface="Arial" charset="0"/>
                <a:cs typeface="Arial" charset="0"/>
              </a:rPr>
            </a:br>
            <a:r>
              <a:rPr lang="en-US" dirty="0">
                <a:latin typeface="Arial" charset="0"/>
                <a:cs typeface="Arial" charset="0"/>
              </a:rPr>
              <a:t>08:00 – 10:00</a:t>
            </a:r>
            <a:endParaRPr lang="en-US" sz="20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a:t>Teleconferences discussion</a:t>
            </a:r>
          </a:p>
          <a:p>
            <a:pPr>
              <a:lnSpc>
                <a:spcPct val="80000"/>
              </a:lnSpc>
            </a:pPr>
            <a:r>
              <a:rPr lang="en-US" dirty="0"/>
              <a:t>Moved, to hold 802.11ak Teleconferences, </a:t>
            </a:r>
            <a:r>
              <a:rPr lang="en-US" b="0" dirty="0"/>
              <a:t>joint with 802.1Qbz if mutually convenient:</a:t>
            </a:r>
          </a:p>
          <a:p>
            <a:pPr lvl="1">
              <a:lnSpc>
                <a:spcPct val="80000"/>
              </a:lnSpc>
            </a:pPr>
            <a:r>
              <a:rPr lang="en-US" b="1" dirty="0"/>
              <a:t>1 ½ </a:t>
            </a:r>
            <a:r>
              <a:rPr lang="en-US" dirty="0"/>
              <a:t>hour </a:t>
            </a:r>
            <a:r>
              <a:rPr lang="en-US" dirty="0" smtClean="0"/>
              <a:t>teleconferences through </a:t>
            </a:r>
            <a:r>
              <a:rPr lang="en-US" dirty="0"/>
              <a:t>the </a:t>
            </a:r>
            <a:r>
              <a:rPr lang="en-US" dirty="0" smtClean="0"/>
              <a:t>March 2017 </a:t>
            </a:r>
            <a:r>
              <a:rPr lang="en-US" dirty="0"/>
              <a:t>802.11 meeting on </a:t>
            </a:r>
            <a:r>
              <a:rPr lang="en-US" dirty="0" smtClean="0"/>
              <a:t>TBD at 10am </a:t>
            </a:r>
            <a:r>
              <a:rPr lang="en-US" dirty="0"/>
              <a:t>Eastern US </a:t>
            </a:r>
            <a:r>
              <a:rPr lang="en-US" dirty="0" smtClean="0"/>
              <a:t>Time.</a:t>
            </a:r>
            <a:endParaRPr lang="en-US" dirty="0"/>
          </a:p>
          <a:p>
            <a:pPr lvl="1">
              <a:lnSpc>
                <a:spcPct val="80000"/>
              </a:lnSpc>
            </a:pPr>
            <a:r>
              <a:rPr lang="en-US" dirty="0"/>
              <a:t>Moved:    Seconded:</a:t>
            </a:r>
          </a:p>
          <a:p>
            <a:pPr lvl="1">
              <a:lnSpc>
                <a:spcPct val="80000"/>
              </a:lnSpc>
            </a:pPr>
            <a:r>
              <a:rPr lang="en-US" dirty="0"/>
              <a:t>Yes:    No:    Abstain:</a:t>
            </a:r>
          </a:p>
          <a:p>
            <a:pPr>
              <a:lnSpc>
                <a:spcPct val="80000"/>
              </a:lnSpc>
            </a:pPr>
            <a:r>
              <a:rPr lang="en-US" b="0" dirty="0" smtClean="0"/>
              <a:t>Architecture discussions</a:t>
            </a:r>
          </a:p>
          <a:p>
            <a:pPr>
              <a:lnSpc>
                <a:spcPct val="80000"/>
              </a:lnSpc>
            </a:pPr>
            <a:r>
              <a:rPr lang="en-US" b="0" dirty="0" smtClean="0"/>
              <a:t>Presentations </a:t>
            </a:r>
            <a:r>
              <a:rPr lang="en-US" b="0" dirty="0"/>
              <a:t>and discussion to resolve comments and improve the </a:t>
            </a:r>
            <a:r>
              <a:rPr lang="en-US" b="0" dirty="0" err="1"/>
              <a:t>TGak</a:t>
            </a:r>
            <a:r>
              <a:rPr lang="en-US" b="0" dirty="0"/>
              <a:t> </a:t>
            </a:r>
            <a:r>
              <a:rPr lang="en-US" b="0" dirty="0" smtClean="0"/>
              <a:t>Draft</a:t>
            </a:r>
            <a:endParaRPr lang="en-GB" b="0" dirty="0"/>
          </a:p>
          <a:p>
            <a:pPr>
              <a:lnSpc>
                <a:spcPct val="80000"/>
              </a:lnSpc>
            </a:pPr>
            <a:r>
              <a:rPr lang="en-US" dirty="0"/>
              <a:t>Adjourn 802.11 ARC SC</a:t>
            </a:r>
          </a:p>
          <a:p>
            <a:pPr>
              <a:lnSpc>
                <a:spcPct val="80000"/>
              </a:lnSpc>
            </a:pPr>
            <a:r>
              <a:rPr lang="en-US" dirty="0"/>
              <a:t>Recess </a:t>
            </a:r>
            <a:r>
              <a:rPr lang="en-US" dirty="0" err="1"/>
              <a:t>TGak</a:t>
            </a:r>
            <a:r>
              <a:rPr lang="en-US" dirty="0"/>
              <a:t> until 16:00 today</a:t>
            </a:r>
          </a:p>
          <a:p>
            <a:pPr marL="0" indent="0">
              <a:lnSpc>
                <a:spcPct val="80000"/>
              </a:lnSpc>
              <a:buNone/>
            </a:pPr>
            <a:endParaRPr lang="en-US" b="0" dirty="0" smtClean="0"/>
          </a:p>
        </p:txBody>
      </p:sp>
    </p:spTree>
    <p:extLst>
      <p:ext uri="{BB962C8B-B14F-4D97-AF65-F5344CB8AC3E}">
        <p14:creationId xmlns:p14="http://schemas.microsoft.com/office/powerpoint/2010/main" val="3635901776"/>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19 January 2016</a:t>
            </a:r>
            <a:br>
              <a:rPr lang="en-US" sz="4000" dirty="0" smtClean="0">
                <a:latin typeface="Arial" charset="0"/>
                <a:cs typeface="Arial" charset="0"/>
              </a:rPr>
            </a:br>
            <a:r>
              <a:rPr lang="en-US" dirty="0" smtClean="0">
                <a:latin typeface="Arial" charset="0"/>
                <a:cs typeface="Arial" charset="0"/>
              </a:rPr>
              <a:t>16:00 – 18:00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endParaRPr lang="en-US" dirty="0"/>
          </a:p>
          <a:p>
            <a:pPr>
              <a:lnSpc>
                <a:spcPct val="80000"/>
              </a:lnSpc>
            </a:pPr>
            <a:r>
              <a:rPr lang="en-US" b="0" dirty="0"/>
              <a:t>Presentations and discussion to resolve comments and improve the </a:t>
            </a:r>
            <a:r>
              <a:rPr lang="en-US" b="0" dirty="0" err="1"/>
              <a:t>TGak</a:t>
            </a:r>
            <a:r>
              <a:rPr lang="en-US" b="0" dirty="0"/>
              <a:t> Draft</a:t>
            </a:r>
          </a:p>
          <a:p>
            <a:pPr lvl="1">
              <a:lnSpc>
                <a:spcPct val="80000"/>
              </a:lnSpc>
            </a:pPr>
            <a:endParaRPr lang="en-US" dirty="0"/>
          </a:p>
          <a:p>
            <a:pPr>
              <a:lnSpc>
                <a:spcPct val="80000"/>
              </a:lnSpc>
            </a:pPr>
            <a:endParaRPr lang="en-US" b="0" dirty="0"/>
          </a:p>
        </p:txBody>
      </p:sp>
    </p:spTree>
    <p:extLst>
      <p:ext uri="{BB962C8B-B14F-4D97-AF65-F5344CB8AC3E}">
        <p14:creationId xmlns:p14="http://schemas.microsoft.com/office/powerpoint/2010/main" val="2438932267"/>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18</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19 January 2016</a:t>
            </a:r>
            <a:br>
              <a:rPr lang="en-US" sz="4000" dirty="0" smtClean="0">
                <a:latin typeface="Arial" charset="0"/>
                <a:cs typeface="Arial" charset="0"/>
              </a:rPr>
            </a:br>
            <a:r>
              <a:rPr lang="en-US" dirty="0" smtClean="0">
                <a:latin typeface="Arial" charset="0"/>
                <a:cs typeface="Arial" charset="0"/>
              </a:rPr>
              <a:t>16:00 – 18:00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smtClean="0"/>
              <a:t>[</a:t>
            </a:r>
            <a:r>
              <a:rPr lang="en-US" dirty="0" err="1"/>
              <a:t>t</a:t>
            </a:r>
            <a:r>
              <a:rPr lang="en-US" dirty="0" err="1" smtClean="0"/>
              <a:t>bd</a:t>
            </a:r>
            <a:r>
              <a:rPr lang="en-US" dirty="0" smtClean="0"/>
              <a:t>] Moved, </a:t>
            </a:r>
            <a:r>
              <a:rPr lang="en-US" b="0" dirty="0" smtClean="0"/>
              <a:t>to approve the following  comment resolutions</a:t>
            </a:r>
          </a:p>
          <a:p>
            <a:pPr lvl="2">
              <a:lnSpc>
                <a:spcPct val="80000"/>
              </a:lnSpc>
            </a:pPr>
            <a:r>
              <a:rPr lang="en-US" sz="2000" dirty="0" smtClean="0"/>
              <a:t>TBD</a:t>
            </a:r>
          </a:p>
          <a:p>
            <a:pPr lvl="2">
              <a:lnSpc>
                <a:spcPct val="80000"/>
              </a:lnSpc>
            </a:pPr>
            <a:r>
              <a:rPr lang="en-US" sz="2000" dirty="0" smtClean="0"/>
              <a:t>TBD</a:t>
            </a:r>
            <a:endParaRPr lang="en-US" sz="2000" b="0" dirty="0" smtClean="0"/>
          </a:p>
          <a:p>
            <a:pPr lvl="1">
              <a:lnSpc>
                <a:spcPct val="80000"/>
              </a:lnSpc>
            </a:pPr>
            <a:r>
              <a:rPr lang="en-US" dirty="0"/>
              <a:t>Moved:    Seconded:</a:t>
            </a:r>
          </a:p>
          <a:p>
            <a:pPr lvl="1">
              <a:lnSpc>
                <a:spcPct val="80000"/>
              </a:lnSpc>
            </a:pPr>
            <a:r>
              <a:rPr lang="en-US" dirty="0"/>
              <a:t>Yes:    No:    Abstain:</a:t>
            </a:r>
          </a:p>
          <a:p>
            <a:pPr>
              <a:lnSpc>
                <a:spcPct val="80000"/>
              </a:lnSpc>
            </a:pPr>
            <a:r>
              <a:rPr lang="en-US" dirty="0"/>
              <a:t>Adjourn </a:t>
            </a:r>
            <a:r>
              <a:rPr lang="en-US" dirty="0" err="1"/>
              <a:t>TGak</a:t>
            </a:r>
            <a:endParaRPr lang="en-US" dirty="0"/>
          </a:p>
          <a:p>
            <a:pPr>
              <a:lnSpc>
                <a:spcPct val="80000"/>
              </a:lnSpc>
            </a:pPr>
            <a:endParaRPr lang="en-US" b="0" dirty="0"/>
          </a:p>
        </p:txBody>
      </p:sp>
    </p:spTree>
    <p:extLst>
      <p:ext uri="{BB962C8B-B14F-4D97-AF65-F5344CB8AC3E}">
        <p14:creationId xmlns:p14="http://schemas.microsoft.com/office/powerpoint/2010/main" val="3466246603"/>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19</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hlinkClick r:id="rId3"/>
              </a:rPr>
              <a:t>https://development.standards.ieee.org/get-file/P802.11ak.pdf?t=</a:t>
            </a:r>
            <a:r>
              <a:rPr lang="en-GB" dirty="0" smtClean="0">
                <a:hlinkClick r:id="rId3"/>
              </a:rPr>
              <a:t>77398400003</a:t>
            </a:r>
            <a:r>
              <a:rPr lang="en-GB" dirty="0" smtClean="0"/>
              <a:t> </a:t>
            </a:r>
            <a:endParaRPr lang="en-GB" dirty="0"/>
          </a:p>
          <a:p>
            <a:pPr lvl="2">
              <a:lnSpc>
                <a:spcPct val="80000"/>
              </a:lnSpc>
            </a:pPr>
            <a:r>
              <a:rPr lang="en-GB" dirty="0"/>
              <a:t>11-12/1207r1, “802.11 GLK Draft PAR</a:t>
            </a:r>
            <a:r>
              <a:rPr lang="en-GB" dirty="0" smtClean="0"/>
              <a:t>”</a:t>
            </a:r>
          </a:p>
          <a:p>
            <a:pPr lvl="2">
              <a:lnSpc>
                <a:spcPct val="80000"/>
              </a:lnSpc>
            </a:pPr>
            <a:r>
              <a:rPr lang="en-GB" dirty="0" smtClean="0"/>
              <a:t>11-12</a:t>
            </a:r>
            <a:r>
              <a:rPr lang="en-GB" dirty="0"/>
              <a:t>/1208r0, “802.11 GLK Draft 5C</a:t>
            </a:r>
            <a:r>
              <a:rPr lang="en-GB" dirty="0" smtClean="0"/>
              <a:t>”</a:t>
            </a:r>
          </a:p>
          <a:p>
            <a:pPr>
              <a:lnSpc>
                <a:spcPct val="80000"/>
              </a:lnSpc>
            </a:pPr>
            <a:r>
              <a:rPr lang="en-GB" dirty="0" smtClean="0"/>
              <a:t>Draft 2.4 of 802.11ak and results of Letter Ballot 218:</a:t>
            </a:r>
          </a:p>
          <a:p>
            <a:pPr lvl="1">
              <a:lnSpc>
                <a:spcPct val="80000"/>
              </a:lnSpc>
            </a:pPr>
            <a:r>
              <a:rPr lang="en-GB" dirty="0" smtClean="0">
                <a:hlinkClick r:id="rId4"/>
              </a:rPr>
              <a:t>http://www.ieee802.org/11/private/Draft_Standards/11ak/Draft P802.11ak_D2.4.pdf</a:t>
            </a:r>
            <a:r>
              <a:rPr lang="en-GB" dirty="0" smtClean="0"/>
              <a:t> </a:t>
            </a:r>
          </a:p>
          <a:p>
            <a:pPr lvl="1">
              <a:lnSpc>
                <a:spcPct val="80000"/>
              </a:lnSpc>
            </a:pPr>
            <a:r>
              <a:rPr lang="en-GB" dirty="0" smtClean="0"/>
              <a:t>11-15/556r32, “</a:t>
            </a:r>
            <a:r>
              <a:rPr lang="en-GB" dirty="0" err="1" smtClean="0"/>
              <a:t>TGak</a:t>
            </a:r>
            <a:r>
              <a:rPr lang="en-GB" dirty="0" smtClean="0"/>
              <a:t> LB212 Comments”</a:t>
            </a:r>
            <a:endParaRPr lang="en-GB" dirty="0"/>
          </a:p>
          <a:p>
            <a:pPr>
              <a:lnSpc>
                <a:spcPct val="80000"/>
              </a:lnSpc>
            </a:pPr>
            <a:r>
              <a:rPr lang="en-GB" dirty="0" smtClean="0"/>
              <a:t>802.1Qbz is published as IEEE </a:t>
            </a:r>
            <a:r>
              <a:rPr lang="en-GB" dirty="0" err="1" smtClean="0"/>
              <a:t>Std</a:t>
            </a:r>
            <a:r>
              <a:rPr lang="en-GB" dirty="0" smtClean="0"/>
              <a:t> 802.1Qbz-2016</a:t>
            </a:r>
          </a:p>
          <a:p>
            <a:pPr lvl="1">
              <a:lnSpc>
                <a:spcPct val="80000"/>
              </a:lnSpc>
            </a:pPr>
            <a:r>
              <a:rPr lang="en-GB" dirty="0" smtClean="0"/>
              <a:t>Last Draft:</a:t>
            </a:r>
          </a:p>
          <a:p>
            <a:pPr lvl="2">
              <a:lnSpc>
                <a:spcPct val="80000"/>
              </a:lnSpc>
            </a:pPr>
            <a:r>
              <a:rPr lang="en-GB" dirty="0" smtClean="0">
                <a:hlinkClick r:id="rId5"/>
              </a:rPr>
              <a:t>http://www.ieee802.org/1/files/private/bz-drafts/d2/802-1Qbz-d2-4.pdf</a:t>
            </a:r>
            <a:endParaRPr lang="en-GB" dirty="0" smtClean="0"/>
          </a:p>
          <a:p>
            <a:pPr>
              <a:lnSpc>
                <a:spcPct val="80000"/>
              </a:lnSpc>
            </a:pPr>
            <a:r>
              <a:rPr lang="en-US" dirty="0" smtClean="0"/>
              <a:t>Draft 4.0 of 802.1AC-REV is at</a:t>
            </a:r>
          </a:p>
          <a:p>
            <a:pPr lvl="1">
              <a:lnSpc>
                <a:spcPct val="80000"/>
              </a:lnSpc>
            </a:pPr>
            <a:r>
              <a:rPr lang="en-US" dirty="0" smtClean="0">
                <a:hlinkClick r:id="rId6"/>
              </a:rPr>
              <a:t>http://www.ieee802.org/1/files/private/ac-rev-drafts/d4/802-1ac-rev-d4-0.pdf</a:t>
            </a:r>
            <a:r>
              <a:rPr lang="en-US" dirty="0" smtClean="0"/>
              <a:t> </a:t>
            </a:r>
            <a:endParaRPr lang="en-US" dirty="0"/>
          </a:p>
          <a:p>
            <a:pPr marL="457200" lvl="1" indent="0">
              <a:lnSpc>
                <a:spcPct val="80000"/>
              </a:lnSpc>
              <a:buNone/>
            </a:pPr>
            <a:r>
              <a:rPr lang="en-US" dirty="0" smtClean="0"/>
              <a:t>(You can access 802.1 drafts with the group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Atlanta, Georgia</a:t>
            </a:r>
            <a:endParaRPr lang="en-US" sz="2800" dirty="0">
              <a:latin typeface="Arial" charset="0"/>
            </a:endParaRPr>
          </a:p>
          <a:p>
            <a:pPr algn="ctr">
              <a:lnSpc>
                <a:spcPct val="90000"/>
              </a:lnSpc>
              <a:buFontTx/>
              <a:buNone/>
            </a:pPr>
            <a:r>
              <a:rPr lang="en-US" sz="2800" dirty="0" smtClean="0">
                <a:latin typeface="Arial" charset="0"/>
              </a:rPr>
              <a:t>16-19 January, 2017</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(Self)</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January 2017</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10" name="Rectangle 5"/>
          <p:cNvSpPr>
            <a:spLocks noGrp="1" noChangeArrowheads="1"/>
          </p:cNvSpPr>
          <p:nvPr>
            <p:ph type="subTitle" idx="1"/>
          </p:nvPr>
        </p:nvSpPr>
        <p:spPr>
          <a:xfrm>
            <a:off x="685800" y="5867400"/>
            <a:ext cx="7772400" cy="457200"/>
          </a:xfrm>
        </p:spPr>
        <p:txBody>
          <a:bodyPr/>
          <a:lstStyle/>
          <a:p>
            <a:r>
              <a:rPr lang="en-US" dirty="0" smtClean="0">
                <a:latin typeface="Arial"/>
                <a:cs typeface="Arial"/>
              </a:rPr>
              <a:t>Grand Hyatt </a:t>
            </a:r>
            <a:r>
              <a:rPr lang="en-US" dirty="0" err="1" smtClean="0">
                <a:latin typeface="Arial"/>
                <a:cs typeface="Arial"/>
              </a:rPr>
              <a:t>Buckhead</a:t>
            </a:r>
            <a:r>
              <a:rPr lang="en-US" dirty="0" smtClean="0">
                <a:latin typeface="Arial"/>
                <a:cs typeface="Arial"/>
              </a:rPr>
              <a:t>, Atlanta, Georgia</a:t>
            </a:r>
            <a:endParaRPr lang="en-US" dirty="0">
              <a:latin typeface="Arial"/>
              <a:cs typeface="Arial"/>
            </a:endParaRPr>
          </a:p>
        </p:txBody>
      </p:sp>
      <p:pic>
        <p:nvPicPr>
          <p:cNvPr id="11" name="Picture 10"/>
          <p:cNvPicPr>
            <a:picLocks noChangeAspect="1"/>
          </p:cNvPicPr>
          <p:nvPr/>
        </p:nvPicPr>
        <p:blipFill>
          <a:blip r:embed="rId3"/>
          <a:stretch>
            <a:fillRect/>
          </a:stretch>
        </p:blipFill>
        <p:spPr>
          <a:xfrm>
            <a:off x="383418" y="1219200"/>
            <a:ext cx="8254755" cy="46482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a:t>
            </a:r>
            <a:endParaRPr lang="en-US" sz="3600" u="sng"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Letter Ballot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February 2016 – </a:t>
            </a:r>
            <a:r>
              <a:rPr lang="en-US" sz="2400" b="1" dirty="0">
                <a:solidFill>
                  <a:srgbClr val="008000"/>
                </a:solidFill>
                <a:latin typeface="Arial"/>
                <a:cs typeface="Arial"/>
              </a:rPr>
              <a:t>WG Recirculation</a:t>
            </a:r>
          </a:p>
          <a:p>
            <a:pPr lvl="1">
              <a:lnSpc>
                <a:spcPct val="80000"/>
              </a:lnSpc>
            </a:pPr>
            <a:r>
              <a:rPr lang="en-US" sz="2400" dirty="0" smtClean="0"/>
              <a:t>January 2017 – </a:t>
            </a:r>
            <a:r>
              <a:rPr lang="en-US" sz="2400" dirty="0"/>
              <a:t>Sponsor Ballot Pool Formation</a:t>
            </a:r>
          </a:p>
          <a:p>
            <a:pPr lvl="1">
              <a:lnSpc>
                <a:spcPct val="80000"/>
              </a:lnSpc>
            </a:pPr>
            <a:r>
              <a:rPr lang="en-US" sz="2400" dirty="0" smtClean="0"/>
              <a:t>January 2017 </a:t>
            </a:r>
            <a:r>
              <a:rPr lang="en-US" sz="2400" dirty="0"/>
              <a:t>– MEC/MDR Done</a:t>
            </a:r>
          </a:p>
          <a:p>
            <a:pPr lvl="1">
              <a:lnSpc>
                <a:spcPct val="80000"/>
              </a:lnSpc>
            </a:pPr>
            <a:r>
              <a:rPr lang="en-US" sz="2400" dirty="0" smtClean="0"/>
              <a:t>March 2017 – </a:t>
            </a:r>
            <a:r>
              <a:rPr lang="en-US" sz="2400" dirty="0"/>
              <a:t>Initial Sponsor Ballot</a:t>
            </a:r>
          </a:p>
          <a:p>
            <a:pPr lvl="1">
              <a:lnSpc>
                <a:spcPct val="80000"/>
              </a:lnSpc>
            </a:pPr>
            <a:r>
              <a:rPr lang="en-US" sz="2400" dirty="0" smtClean="0"/>
              <a:t>July 2017 </a:t>
            </a:r>
            <a:r>
              <a:rPr lang="en-US" sz="2400" dirty="0"/>
              <a:t>– Sponsor Recirculation</a:t>
            </a:r>
          </a:p>
          <a:p>
            <a:pPr lvl="1">
              <a:lnSpc>
                <a:spcPct val="80000"/>
              </a:lnSpc>
            </a:pPr>
            <a:r>
              <a:rPr lang="en-US" sz="2400" dirty="0" smtClean="0"/>
              <a:t>January 2018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283858312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192076701"/>
              </p:ext>
            </p:extLst>
          </p:nvPr>
        </p:nvGraphicFramePr>
        <p:xfrm>
          <a:off x="762000" y="2383421"/>
          <a:ext cx="7696199" cy="3126929"/>
        </p:xfrm>
        <a:graphic>
          <a:graphicData uri="http://schemas.openxmlformats.org/drawingml/2006/table">
            <a:tbl>
              <a:tblPr firstRow="1" bandRow="1">
                <a:tableStyleId>{5C22544A-7EE6-4342-B048-85BDC9FD1C3A}</a:tableStyleId>
              </a:tblPr>
              <a:tblGrid>
                <a:gridCol w="1828800"/>
                <a:gridCol w="2895600"/>
                <a:gridCol w="29717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94759">
                <a:tc>
                  <a:txBody>
                    <a:bodyPr/>
                    <a:lstStyle/>
                    <a:p>
                      <a:r>
                        <a:rPr lang="en-US" sz="2000" strike="noStrike" dirty="0" smtClean="0"/>
                        <a:t>Monday</a:t>
                      </a:r>
                      <a:endParaRPr lang="en-US" sz="2000" strike="noStrike" dirty="0"/>
                    </a:p>
                  </a:txBody>
                  <a:tcPr/>
                </a:tc>
                <a:tc>
                  <a:txBody>
                    <a:bodyPr/>
                    <a:lstStyle/>
                    <a:p>
                      <a:r>
                        <a:rPr lang="en-US" sz="2000" strike="noStrike" dirty="0" smtClean="0"/>
                        <a:t>PM1</a:t>
                      </a:r>
                      <a:endParaRPr lang="en-US" sz="2000" strike="noStrike" dirty="0"/>
                    </a:p>
                  </a:txBody>
                  <a:tcPr/>
                </a:tc>
                <a:tc>
                  <a:txBody>
                    <a:bodyPr/>
                    <a:lstStyle/>
                    <a:p>
                      <a:r>
                        <a:rPr lang="en-US" sz="2000" strike="noStrike" dirty="0" smtClean="0">
                          <a:latin typeface="+mn-lt"/>
                          <a:cs typeface="Arial" charset="0"/>
                        </a:rPr>
                        <a:t>TBD</a:t>
                      </a:r>
                      <a:endParaRPr lang="en-US" sz="2000" strike="noStrike"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AM2</a:t>
                      </a:r>
                      <a:endParaRPr lang="en-US" sz="2000" dirty="0">
                        <a:solidFill>
                          <a:srgbClr val="FF0000"/>
                        </a:solidFill>
                      </a:endParaRPr>
                    </a:p>
                  </a:txBody>
                  <a:tcPr/>
                </a:tc>
                <a:tc>
                  <a:txBody>
                    <a:bodyPr/>
                    <a:lstStyle/>
                    <a:p>
                      <a:r>
                        <a:rPr lang="en-US" sz="2000" strike="noStrike" dirty="0" smtClean="0">
                          <a:latin typeface="+mn-lt"/>
                          <a:cs typeface="Arial" charset="0"/>
                        </a:rPr>
                        <a:t>TBD</a:t>
                      </a:r>
                      <a:endParaRPr lang="en-US" sz="2000" strike="noStrike"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PM2</a:t>
                      </a:r>
                      <a:endParaRPr lang="en-US" sz="2000" dirty="0">
                        <a:solidFill>
                          <a:srgbClr val="FF0000"/>
                        </a:solidFill>
                      </a:endParaRPr>
                    </a:p>
                  </a:txBody>
                  <a:tcPr/>
                </a:tc>
                <a:tc>
                  <a:txBody>
                    <a:bodyPr/>
                    <a:lstStyle/>
                    <a:p>
                      <a:r>
                        <a:rPr lang="en-US" sz="2000" strike="noStrike" dirty="0" smtClean="0">
                          <a:latin typeface="+mn-lt"/>
                          <a:cs typeface="Arial" charset="0"/>
                        </a:rPr>
                        <a:t>TBD</a:t>
                      </a:r>
                      <a:endParaRPr lang="en-US" sz="2000" strike="noStrike" dirty="0" smtClean="0">
                        <a:latin typeface="+mn-lt"/>
                      </a:endParaRPr>
                    </a:p>
                  </a:txBody>
                  <a:tcPr/>
                </a:tc>
              </a:tr>
              <a:tr h="438695">
                <a:tc>
                  <a:txBody>
                    <a:bodyPr/>
                    <a:lstStyle/>
                    <a:p>
                      <a:r>
                        <a:rPr lang="en-US" sz="2000" dirty="0" smtClean="0"/>
                        <a:t>Wednesday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strike="noStrike" dirty="0" smtClean="0">
                          <a:latin typeface="+mn-lt"/>
                          <a:cs typeface="Arial" charset="0"/>
                        </a:rPr>
                        <a:t>TBD</a:t>
                      </a:r>
                      <a:endParaRPr lang="en-US" sz="2000" strike="noStrike" dirty="0" smtClean="0">
                        <a:latin typeface="+mn-lt"/>
                      </a:endParaRPr>
                    </a:p>
                  </a:txBody>
                  <a:tcPr/>
                </a:tc>
              </a:tr>
              <a:tr h="438695">
                <a:tc>
                  <a:txBody>
                    <a:bodyPr/>
                    <a:lstStyle/>
                    <a:p>
                      <a:r>
                        <a:rPr lang="en-US" sz="2000" dirty="0" smtClean="0"/>
                        <a:t>Thursday</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t>AM1 joint</a:t>
                      </a:r>
                      <a:r>
                        <a:rPr lang="en-US" sz="2000" baseline="0" dirty="0" smtClean="0"/>
                        <a:t> with ARC</a:t>
                      </a:r>
                      <a:endParaRPr lang="en-US" sz="2000" dirty="0" smtClean="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TBD</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strike="noStrike" dirty="0" smtClean="0">
                          <a:latin typeface="+mn-lt"/>
                          <a:cs typeface="Arial" charset="0"/>
                        </a:rPr>
                        <a:t>TBD</a:t>
                      </a:r>
                      <a:endParaRPr lang="en-US" sz="2000" strike="noStrike" dirty="0" smtClean="0">
                        <a:latin typeface="+mn-lt"/>
                      </a:endParaRPr>
                    </a:p>
                  </a:txBody>
                  <a:tcPr/>
                </a:tc>
              </a:tr>
            </a:tbl>
          </a:graphicData>
        </a:graphic>
      </p:graphicFrame>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16 January 2017</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13:</a:t>
            </a:r>
            <a:r>
              <a:rPr lang="en-US" dirty="0">
                <a:latin typeface="Arial" charset="0"/>
                <a:cs typeface="Arial" charset="0"/>
              </a:rPr>
              <a:t>3</a:t>
            </a:r>
            <a:r>
              <a:rPr lang="en-US" dirty="0" smtClean="0">
                <a:latin typeface="Arial" charset="0"/>
                <a:cs typeface="Arial" charset="0"/>
              </a:rPr>
              <a:t>0 – 15:3</a:t>
            </a:r>
            <a:r>
              <a:rPr lang="en-US" dirty="0">
                <a:latin typeface="Arial" charset="0"/>
                <a:cs typeface="Arial" charset="0"/>
              </a:rPr>
              <a:t>0</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a:t>
            </a:r>
            <a:r>
              <a:rPr lang="en-US" dirty="0" err="1" smtClean="0"/>
              <a:t>TGak</a:t>
            </a:r>
            <a:r>
              <a:rPr lang="en-US" dirty="0" smtClean="0"/>
              <a:t> meeting </a:t>
            </a:r>
            <a:r>
              <a:rPr lang="en-US" dirty="0"/>
              <a:t>to </a:t>
            </a:r>
            <a:r>
              <a:rPr lang="en-US" dirty="0" smtClean="0"/>
              <a:t>order</a:t>
            </a:r>
          </a:p>
          <a:p>
            <a:pPr>
              <a:lnSpc>
                <a:spcPct val="80000"/>
              </a:lnSpc>
            </a:pPr>
            <a:r>
              <a:rPr lang="en-US" b="0" dirty="0" smtClean="0"/>
              <a:t>Appointment </a:t>
            </a:r>
            <a:r>
              <a:rPr lang="en-US" b="0" dirty="0"/>
              <a:t>of </a:t>
            </a:r>
            <a:r>
              <a:rPr lang="en-US" b="0" dirty="0" smtClean="0"/>
              <a:t>Secretary</a:t>
            </a:r>
          </a:p>
          <a:p>
            <a:pPr>
              <a:lnSpc>
                <a:spcPct val="80000"/>
              </a:lnSpc>
            </a:pPr>
            <a:r>
              <a:rPr lang="en-US" b="0" dirty="0" smtClean="0"/>
              <a:t>Review </a:t>
            </a:r>
            <a:r>
              <a:rPr lang="en-US" b="0" dirty="0"/>
              <a:t>of IEEE 802 and 802.11 Policies and Procedures on Intellectual Property, Inappropriate Topics, </a:t>
            </a:r>
            <a:r>
              <a:rPr lang="en-US" b="0" dirty="0" smtClean="0"/>
              <a:t>Etc. Call for essential patents</a:t>
            </a:r>
          </a:p>
          <a:p>
            <a:pPr>
              <a:lnSpc>
                <a:spcPct val="80000"/>
              </a:lnSpc>
            </a:pPr>
            <a:r>
              <a:rPr lang="en-US" b="0" dirty="0" smtClean="0"/>
              <a:t>Attendance </a:t>
            </a:r>
            <a:r>
              <a:rPr lang="en-US" b="0" dirty="0"/>
              <a:t>Recording Reminder</a:t>
            </a:r>
          </a:p>
          <a:p>
            <a:pPr>
              <a:lnSpc>
                <a:spcPct val="80000"/>
              </a:lnSpc>
            </a:pPr>
            <a:r>
              <a:rPr lang="en-US" b="0" dirty="0" smtClean="0"/>
              <a:t>Approval of Agenda </a:t>
            </a:r>
          </a:p>
          <a:p>
            <a:pPr>
              <a:lnSpc>
                <a:spcPct val="80000"/>
              </a:lnSpc>
            </a:pPr>
            <a:r>
              <a:rPr lang="en-US" dirty="0" smtClean="0"/>
              <a:t>Moved</a:t>
            </a:r>
            <a:r>
              <a:rPr lang="en-US" dirty="0"/>
              <a:t>, </a:t>
            </a:r>
            <a:r>
              <a:rPr lang="en-US" b="0" dirty="0"/>
              <a:t>to approve </a:t>
            </a:r>
            <a:r>
              <a:rPr lang="en-US" b="0" dirty="0" smtClean="0"/>
              <a:t>11-16/1489r0 as </a:t>
            </a:r>
            <a:r>
              <a:rPr lang="en-US" b="0" dirty="0"/>
              <a:t>the minutes of the </a:t>
            </a:r>
            <a:r>
              <a:rPr lang="en-US" b="0" dirty="0" smtClean="0"/>
              <a:t>San Antonio </a:t>
            </a:r>
            <a:r>
              <a:rPr lang="en-US" b="0" dirty="0" err="1" smtClean="0"/>
              <a:t>TGak</a:t>
            </a:r>
            <a:r>
              <a:rPr lang="en-US" b="0" dirty="0" smtClean="0"/>
              <a:t> </a:t>
            </a:r>
            <a:r>
              <a:rPr lang="en-US" b="0" dirty="0"/>
              <a:t>meeting in </a:t>
            </a:r>
            <a:r>
              <a:rPr lang="en-US" b="0" dirty="0" smtClean="0"/>
              <a:t>November.</a:t>
            </a:r>
            <a:endParaRPr lang="en-US" b="0" dirty="0"/>
          </a:p>
          <a:p>
            <a:pPr lvl="1">
              <a:lnSpc>
                <a:spcPct val="80000"/>
              </a:lnSpc>
            </a:pPr>
            <a:r>
              <a:rPr lang="en-US" dirty="0" smtClean="0"/>
              <a:t>Moved:    Seconded:</a:t>
            </a:r>
          </a:p>
          <a:p>
            <a:pPr lvl="1">
              <a:lnSpc>
                <a:spcPct val="80000"/>
              </a:lnSpc>
            </a:pPr>
            <a:r>
              <a:rPr lang="en-US" dirty="0" smtClean="0"/>
              <a:t>Yes:    No:    Abstain:</a:t>
            </a:r>
            <a:endParaRPr lang="en-US" dirty="0"/>
          </a:p>
          <a:p>
            <a:pPr>
              <a:lnSpc>
                <a:spcPct val="80000"/>
              </a:lnSpc>
            </a:pPr>
            <a:endParaRPr lang="en-US" b="0" dirty="0" smtClean="0"/>
          </a:p>
        </p:txBody>
      </p:sp>
    </p:spTree>
    <p:extLst>
      <p:ext uri="{BB962C8B-B14F-4D97-AF65-F5344CB8AC3E}">
        <p14:creationId xmlns:p14="http://schemas.microsoft.com/office/powerpoint/2010/main" val="399852873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Monday</a:t>
            </a:r>
            <a:r>
              <a:rPr lang="en-US" sz="4400" dirty="0">
                <a:latin typeface="Arial" charset="0"/>
                <a:cs typeface="Arial" charset="0"/>
              </a:rPr>
              <a:t>, </a:t>
            </a:r>
            <a:r>
              <a:rPr lang="en-US" sz="4000" dirty="0">
                <a:latin typeface="Arial" charset="0"/>
                <a:cs typeface="Arial" charset="0"/>
              </a:rPr>
              <a:t>16 January 2017</a:t>
            </a:r>
            <a:br>
              <a:rPr lang="en-US" sz="4000" dirty="0">
                <a:latin typeface="Arial" charset="0"/>
                <a:cs typeface="Arial" charset="0"/>
              </a:rPr>
            </a:br>
            <a:r>
              <a:rPr lang="en-US" sz="3600" dirty="0">
                <a:latin typeface="Arial" charset="0"/>
                <a:cs typeface="Arial" charset="0"/>
              </a:rPr>
              <a:t>13:30 – 15:30</a:t>
            </a:r>
            <a:endParaRPr lang="en-US" sz="2800"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smtClean="0"/>
              <a:t>Moved</a:t>
            </a:r>
            <a:r>
              <a:rPr lang="en-US" dirty="0"/>
              <a:t>, </a:t>
            </a:r>
            <a:r>
              <a:rPr lang="en-US" b="0" dirty="0"/>
              <a:t>to approve the following minutes of </a:t>
            </a:r>
            <a:r>
              <a:rPr lang="en-US" b="0" dirty="0" err="1"/>
              <a:t>TGak</a:t>
            </a:r>
            <a:r>
              <a:rPr lang="en-US" b="0" dirty="0"/>
              <a:t> teleconferences held since the </a:t>
            </a:r>
            <a:r>
              <a:rPr lang="en-US" b="0" dirty="0" smtClean="0"/>
              <a:t>November </a:t>
            </a:r>
            <a:r>
              <a:rPr lang="en-US" b="0" dirty="0" err="1" smtClean="0"/>
              <a:t>TGak</a:t>
            </a:r>
            <a:r>
              <a:rPr lang="en-US" b="0" dirty="0" smtClean="0"/>
              <a:t> </a:t>
            </a:r>
            <a:r>
              <a:rPr lang="en-US" b="0" dirty="0"/>
              <a:t>meeting:</a:t>
            </a:r>
          </a:p>
          <a:p>
            <a:pPr lvl="1">
              <a:lnSpc>
                <a:spcPct val="80000"/>
              </a:lnSpc>
            </a:pPr>
            <a:r>
              <a:rPr lang="en-US" dirty="0" smtClean="0"/>
              <a:t>21 November: [Cancelled]</a:t>
            </a:r>
          </a:p>
          <a:p>
            <a:pPr lvl="1">
              <a:lnSpc>
                <a:spcPct val="80000"/>
              </a:lnSpc>
            </a:pPr>
            <a:r>
              <a:rPr lang="en-US" dirty="0" smtClean="0"/>
              <a:t>28 November: 11-16/1570r0</a:t>
            </a:r>
          </a:p>
          <a:p>
            <a:pPr lvl="1">
              <a:lnSpc>
                <a:spcPct val="80000"/>
              </a:lnSpc>
            </a:pPr>
            <a:r>
              <a:rPr lang="en-US" dirty="0" smtClean="0"/>
              <a:t>12 December: </a:t>
            </a:r>
            <a:r>
              <a:rPr lang="en-US" dirty="0" smtClean="0"/>
              <a:t>11-17/0016r0</a:t>
            </a:r>
            <a:endParaRPr lang="en-US" dirty="0" smtClean="0"/>
          </a:p>
          <a:p>
            <a:pPr lvl="1">
              <a:lnSpc>
                <a:spcPct val="80000"/>
              </a:lnSpc>
            </a:pPr>
            <a:r>
              <a:rPr lang="en-US" dirty="0" smtClean="0"/>
              <a:t>19 December: </a:t>
            </a:r>
            <a:r>
              <a:rPr lang="en-US" dirty="0" smtClean="0"/>
              <a:t>11-17/0017r0</a:t>
            </a:r>
            <a:endParaRPr lang="en-US" dirty="0"/>
          </a:p>
          <a:p>
            <a:pPr lvl="1">
              <a:lnSpc>
                <a:spcPct val="80000"/>
              </a:lnSpc>
            </a:pPr>
            <a:r>
              <a:rPr lang="en-US" dirty="0" smtClean="0"/>
              <a:t>Moved</a:t>
            </a:r>
            <a:r>
              <a:rPr lang="en-US" dirty="0"/>
              <a:t>:    Seconded:</a:t>
            </a:r>
          </a:p>
          <a:p>
            <a:pPr lvl="1">
              <a:lnSpc>
                <a:spcPct val="80000"/>
              </a:lnSpc>
            </a:pPr>
            <a:r>
              <a:rPr lang="en-US" dirty="0"/>
              <a:t>Yes:    No:    Abstain:</a:t>
            </a:r>
          </a:p>
          <a:p>
            <a:pPr>
              <a:lnSpc>
                <a:spcPct val="80000"/>
              </a:lnSpc>
            </a:pPr>
            <a:r>
              <a:rPr lang="en-US" b="0" dirty="0" smtClean="0"/>
              <a:t>Presentations </a:t>
            </a:r>
            <a:r>
              <a:rPr lang="en-US" b="0" dirty="0"/>
              <a:t>and discussion to resolve comments and improve the </a:t>
            </a:r>
            <a:r>
              <a:rPr lang="en-US" b="0" dirty="0" err="1"/>
              <a:t>TGak</a:t>
            </a:r>
            <a:r>
              <a:rPr lang="en-US" b="0" dirty="0"/>
              <a:t> Draft</a:t>
            </a:r>
          </a:p>
          <a:p>
            <a:pPr>
              <a:lnSpc>
                <a:spcPct val="80000"/>
              </a:lnSpc>
            </a:pPr>
            <a:r>
              <a:rPr lang="en-US" dirty="0"/>
              <a:t>Recess until </a:t>
            </a:r>
            <a:r>
              <a:rPr lang="en-US" dirty="0" smtClean="0"/>
              <a:t>10:</a:t>
            </a:r>
            <a:r>
              <a:rPr lang="en-US" dirty="0"/>
              <a:t>3</a:t>
            </a:r>
            <a:r>
              <a:rPr lang="en-US" dirty="0" smtClean="0"/>
              <a:t>0 </a:t>
            </a:r>
            <a:r>
              <a:rPr lang="en-US" dirty="0"/>
              <a:t>tomorrow</a:t>
            </a:r>
          </a:p>
          <a:p>
            <a:pPr>
              <a:lnSpc>
                <a:spcPct val="80000"/>
              </a:lnSpc>
            </a:pPr>
            <a:endParaRPr lang="en-US" sz="2800" b="0" dirty="0" smtClean="0"/>
          </a:p>
          <a:p>
            <a:pPr>
              <a:lnSpc>
                <a:spcPct val="80000"/>
              </a:lnSpc>
            </a:pPr>
            <a:endParaRPr lang="en-US" b="0" dirty="0" smtClean="0"/>
          </a:p>
        </p:txBody>
      </p:sp>
    </p:spTree>
    <p:extLst>
      <p:ext uri="{BB962C8B-B14F-4D97-AF65-F5344CB8AC3E}">
        <p14:creationId xmlns:p14="http://schemas.microsoft.com/office/powerpoint/2010/main" val="27299976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2017</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8</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16039053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2017</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9</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94890755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119549</TotalTime>
  <Words>1958</Words>
  <Application>Microsoft Macintosh PowerPoint</Application>
  <PresentationFormat>On-screen Show (4:3)</PresentationFormat>
  <Paragraphs>313</Paragraphs>
  <Slides>19</Slides>
  <Notes>19</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802-11-Submission</vt:lpstr>
      <vt:lpstr>January 2017 802.11ak Agenda</vt:lpstr>
      <vt:lpstr>IEEE 802.11ak/GLK: Enhancements For Transit Links Within Bridged Networks</vt:lpstr>
      <vt:lpstr>Venue</vt:lpstr>
      <vt:lpstr>TGak Timeline</vt:lpstr>
      <vt:lpstr>Sessions</vt:lpstr>
      <vt:lpstr>Monday, 16 January 2017 13:30 – 15:30</vt:lpstr>
      <vt:lpstr>Monday, 16 January 2017 13:30 – 15:30</vt:lpstr>
      <vt:lpstr>Participants, Patents, and Duty to Inform</vt:lpstr>
      <vt:lpstr>Patent Related Links</vt:lpstr>
      <vt:lpstr>Call for Potentially Essential Patents</vt:lpstr>
      <vt:lpstr>Other Guidelines for IEEE WG Meetings</vt:lpstr>
      <vt:lpstr>Tuesday, 17 January2016 10:30 – 12:30</vt:lpstr>
      <vt:lpstr>Tuesday, 17 January2016 16:00 – 18:00</vt:lpstr>
      <vt:lpstr>Wednesday, 18 January 2016 16:00 – 18:00</vt:lpstr>
      <vt:lpstr>Thursday, 19 January 2016 08:00 – 10:00</vt:lpstr>
      <vt:lpstr>Thursday, 19 January 2016 08:00 – 10:00</vt:lpstr>
      <vt:lpstr>Thursday, 19 January 2016 16:00 – 18:00</vt:lpstr>
      <vt:lpstr>Thursday, 19 January 2016 16:00 – 18:00</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1370</cp:revision>
  <cp:lastPrinted>2016-06-15T02:09:12Z</cp:lastPrinted>
  <dcterms:created xsi:type="dcterms:W3CDTF">2006-12-04T03:46:13Z</dcterms:created>
  <dcterms:modified xsi:type="dcterms:W3CDTF">2017-01-11T04:40:18Z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