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269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73" r:id="rId96"/>
    <p:sldId id="374" r:id="rId97"/>
    <p:sldId id="375" r:id="rId98"/>
    <p:sldId id="376" r:id="rId99"/>
    <p:sldId id="377" r:id="rId100"/>
    <p:sldId id="378" r:id="rId101"/>
    <p:sldId id="379" r:id="rId102"/>
    <p:sldId id="380" r:id="rId103"/>
    <p:sldId id="381" r:id="rId104"/>
    <p:sldId id="382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90" r:id="rId113"/>
    <p:sldId id="391" r:id="rId1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802.11-17/1581r0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992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68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110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9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5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802.11-17/1581r0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6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6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63896" y="9000620"/>
            <a:ext cx="174881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86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4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9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802.11-17/0182r0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802.11-17/0182r0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802.11-17/0182r0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802.11-17/0182r0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45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802.11-17/0165r0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802.11-17/0165r0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802.11-17/0165r0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6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823611B-08E7-43AD-BA25-21F431D988E5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E8FB704-972F-4D78-BFC5-7BDD9B59CA15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7399E88-DC21-4B95-8D7A-453848448714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516BCC6-41E8-4F2A-83C8-4A8DFA62F6BB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7501D13A-3501-4714-AFB4-224B622C373B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14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2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3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84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8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3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1986BA7-FCC5-4006-BED6-A72452834F4F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CE8C63F-5BBC-4C1A-BA66-DDEF1FA310D2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A382A50-50F3-4EDD-B6DD-3968BBC136F1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432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A382A50-50F3-4EDD-B6DD-3968BBC136F1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6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802.11-15/1529r0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A382A50-50F3-4EDD-B6DD-3968BBC136F1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321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A382A50-50F3-4EDD-B6DD-3968BBC136F1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047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8B0BBC0-2D98-4C3E-9E8C-3206B9D4C97C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FB1416B-095A-48C9-907E-8E09F87CFDF8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AC237FC-432F-4E17-8FAE-1D5A7A5D2509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B74BF8E-9B4B-4105-9C9D-2B87B70D92E8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76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1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0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91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338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69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7F3AA8F3-0F4A-45BA-A64F-0DDB9B568E98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31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160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34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0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802.11-17/1581r0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4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802.11-16/1582r0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802.11-16/1581r0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harkins-owe-05" TargetMode="External"/><Relationship Id="rId4" Type="http://schemas.openxmlformats.org/officeDocument/2006/relationships/hyperlink" Target="https://mentor.ieee.org/802.11/dcn/15/11-15-1184-05-000m-owe.docx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s://datatracker.ietf.org/doc/draft-harkins-salted-eap-pwd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664/" TargetMode="External"/><Relationship Id="rId5" Type="http://schemas.openxmlformats.org/officeDocument/2006/relationships/hyperlink" Target="https://datatracker.ietf.org/doc/draft-ietf-radext-populating-eapidentity/" TargetMode="External"/><Relationship Id="rId4" Type="http://schemas.openxmlformats.org/officeDocument/2006/relationships/hyperlink" Target="https://datatracker.ietf.org/doc/draft-ietf-radext-ip-port-radius-ext/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barth-homenet-wifi-roaming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ietf-homenet-hncp-bis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ietf-opsawg-mud-03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datatracker.ietf.org/doc/rfc7548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s://datatracker.ietf.org/doc/draft-ietf-tls-tls13-vector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nssd-privacy/" TargetMode="External"/><Relationship Id="rId5" Type="http://schemas.openxmlformats.org/officeDocument/2006/relationships/hyperlink" Target="https://datatracker.ietf.org/doc/draft-ietf-dnssd-mdns-dns-interop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cn-benefit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datatracker.ietf.org/doc/draft-ietf-aqm-codel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1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2.doc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news-events/newsroom/wi-fi-certified-vantage-provides-an-elevated-experience-in-wi-fi-networks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news-events/newsroom/wi-fi-certified-timesync-brings-precise-synchronization-to-wi-fi-devices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50-00-AANI-minutes-january-2017-session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91-04-0arc-arc-sc-agenda-january-2017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136-00-0arc-bridging-architecture-considerations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355-04-0arc-mib-truthvalue-usage-patterns.doc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136-00-0arc-bridging-architecture-considerations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2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88-01-0wng-agenda-for-wng-2017-01.pp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146-00-0wng-wng-meeting-minutes-of-2017-january-atlanta-meeting.docx" TargetMode="External"/><Relationship Id="rId4" Type="http://schemas.openxmlformats.org/officeDocument/2006/relationships/hyperlink" Target="https://mentor.ieee.org/802.11/dcn/17/11-17-0129-03-0wng-issue-of-congested-primary-channel-in-802-11-wlan.ppt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602-02-0000-ieee-802-11-pded-ad-hoc-agenda-for-jan-2017-in-atlanta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162-00-0000-minutes-of-the-wednesday-pded-ad-hoc-meeting.docx" TargetMode="External"/><Relationship Id="rId4" Type="http://schemas.openxmlformats.org/officeDocument/2006/relationships/hyperlink" Target="https://mentor.ieee.org/802.11/dcn/17/11-17-0152-00-0000-minutes-of-the-tuesday-pded-ad-hoc-meeting.doc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4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5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87-03-00ax-tgax-january-2017-meeting-agenda.ppt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6.doc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7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9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1-01-0000-january-2017-agenda.xlsx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7/24-17-0002-02-0000-january-2017-meeting-presentation.pptx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4-01-sgtg-wireless-characteristics-matrix-update-2017.xls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7/24-17-0006-00-sgtg-tsn-utility-applications-white-paper.docx" TargetMode="External"/><Relationship Id="rId4" Type="http://schemas.openxmlformats.org/officeDocument/2006/relationships/hyperlink" Target="https://mentor.ieee.org/802.24/dcn/15/24-15-0036-01-IoTg-internet-of-things-iot-overview-white-paper-draft.pdf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0.doc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802-1cf-d0-3.pdf" TargetMode="External"/><Relationship Id="rId4" Type="http://schemas.openxmlformats.org/officeDocument/2006/relationships/hyperlink" Target="https://mentor.ieee.org/omniran/documents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6/omniran-16-0084-02-5gaa-draft-icaid-for-5g-sc-action-a.doc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drian.p.stephens@ieee.org" TargetMode="External"/><Relationship Id="rId18" Type="http://schemas.openxmlformats.org/officeDocument/2006/relationships/hyperlink" Target="mailto:aasterja@qti.qualcomm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petere@ieee.org" TargetMode="External"/><Relationship Id="rId17" Type="http://schemas.openxmlformats.org/officeDocument/2006/relationships/hyperlink" Target="mailto:yongho.seok@gmail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Ping.FANG@huawe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henry@LOGOUT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emily.h.qi@intel.com" TargetMode="External"/><Relationship Id="rId10" Type="http://schemas.openxmlformats.org/officeDocument/2006/relationships/hyperlink" Target="mailto:alex.ashley@hotmail.co.uk" TargetMode="External"/><Relationship Id="rId19" Type="http://schemas.openxmlformats.org/officeDocument/2006/relationships/hyperlink" Target="mailto:ddrgal@gmail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edward.ks.au@huawei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1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perkins-intarea-multicast-ieee802-01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dnsbundled/charter/" TargetMode="External"/><Relationship Id="rId5" Type="http://schemas.openxmlformats.org/officeDocument/2006/relationships/hyperlink" Target="https://datatracker.ietf.org/doc/draft-zhang-banana-problem-statement/" TargetMode="External"/><Relationship Id="rId4" Type="http://schemas.openxmlformats.org/officeDocument/2006/relationships/hyperlink" Target="https://datatracker.ietf.org/wg/banana/charter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7" Type="http://schemas.openxmlformats.org/officeDocument/2006/relationships/hyperlink" Target="https://datatracker.ietf.org/doc/charter-ietf-jmap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3.txt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wg/babel/charters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babel-applicability-01" TargetMode="External"/><Relationship Id="rId5" Type="http://schemas.openxmlformats.org/officeDocument/2006/relationships/hyperlink" Target="https://tools.ietf.org/html/rfc7557" TargetMode="External"/><Relationship Id="rId4" Type="http://schemas.openxmlformats.org/officeDocument/2006/relationships/hyperlink" Target="https://tools.ietf.org/html/rfc6126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January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2017-01-19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7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200" dirty="0"/>
              <a:t>P802.11aa D5.0 went through Working Group Mandatory Editorial Coordination before July 2011</a:t>
            </a:r>
          </a:p>
          <a:p>
            <a:r>
              <a:rPr lang="en-US" sz="1200" dirty="0"/>
              <a:t>P802.11ad D4.0 went through Working Group Mandatory Editorial Coordination before July 2011</a:t>
            </a:r>
          </a:p>
          <a:p>
            <a:r>
              <a:rPr lang="en-US" sz="1200" dirty="0" err="1"/>
              <a:t>P802.11ae</a:t>
            </a:r>
            <a:r>
              <a:rPr lang="en-US" sz="1200" dirty="0"/>
              <a:t> </a:t>
            </a:r>
            <a:r>
              <a:rPr lang="en-US" sz="1200" dirty="0" err="1"/>
              <a:t>D4.0</a:t>
            </a:r>
            <a:r>
              <a:rPr lang="en-US" sz="1200" dirty="0"/>
              <a:t> went through Working Group Mandatory Editorial Coordination before July 2011</a:t>
            </a:r>
          </a:p>
          <a:p>
            <a:r>
              <a:rPr lang="en-US" sz="1200" dirty="0" err="1"/>
              <a:t>P802.11ac</a:t>
            </a:r>
            <a:r>
              <a:rPr lang="en-US" sz="1200" dirty="0"/>
              <a:t> </a:t>
            </a:r>
            <a:r>
              <a:rPr lang="en-US" sz="1200" dirty="0" err="1"/>
              <a:t>D4.0</a:t>
            </a:r>
            <a:r>
              <a:rPr lang="en-US" sz="1200" dirty="0"/>
              <a:t> went through Working Group Mandatory Draft Review before January 2013</a:t>
            </a:r>
          </a:p>
          <a:p>
            <a:r>
              <a:rPr lang="en-US" sz="1200" dirty="0"/>
              <a:t>P802.11af D4.0 went through Working Group Mandatory Draft Review before May 18, 2013</a:t>
            </a:r>
          </a:p>
          <a:p>
            <a:r>
              <a:rPr lang="en-US" sz="1400" dirty="0" err="1"/>
              <a:t>REVmc</a:t>
            </a:r>
            <a:r>
              <a:rPr lang="en-US" sz="1400" dirty="0"/>
              <a:t> D3.0 went through MDR process – 802.11-14/781r11 dated Sept 19, 2014</a:t>
            </a:r>
          </a:p>
          <a:p>
            <a:r>
              <a:rPr lang="en-US" sz="1400" dirty="0"/>
              <a:t>P802.11ah D4.0 went through MDR process – 802.11-15/247r3 dated Mar 12, 2015</a:t>
            </a:r>
          </a:p>
          <a:p>
            <a:r>
              <a:rPr lang="en-US" sz="1400" dirty="0"/>
              <a:t>P802.11ai D4.0 went through MDR process – 802.11-15/248r4 dated May 14, 2015</a:t>
            </a:r>
          </a:p>
          <a:p>
            <a:r>
              <a:rPr lang="en-US" sz="1400" dirty="0"/>
              <a:t>P802.11aq D4.0 went through MDR process – 802.11-16/801r0 dated June 22, 2016</a:t>
            </a:r>
          </a:p>
          <a:p>
            <a:r>
              <a:rPr lang="en-US" sz="1400" dirty="0"/>
              <a:t>P802.11aj D3.0 went through MDR process – 802.11-16/1333r5 dated Dec 9, 2016</a:t>
            </a:r>
          </a:p>
          <a:p>
            <a:pPr lvl="1"/>
            <a:r>
              <a:rPr lang="en-US" sz="1200" dirty="0"/>
              <a:t>Final changes will go into D5.0</a:t>
            </a:r>
          </a:p>
          <a:p>
            <a:r>
              <a:rPr lang="en-US" sz="1400" dirty="0"/>
              <a:t>P802.11ak – expect 11ak D4.0 to be ready in late Jan. Edward Au volunteers to be the third reviewer. Review will be based on D3.0 in Word, 17/143r1 MDR draft report by Feb 7th.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C2F44440-AD43-43F2-939F-6A909DC803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11-17-0008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83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IETF draft incorporates recently approved IEEE 802.11 ANA values: see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tools.ietf.org/html/draft-harkins-owe-05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 2017]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Submitted for publication, in AUTH48: RADIUS </a:t>
            </a:r>
            <a:r>
              <a:rPr lang="en-US" sz="1600" b="1" dirty="0"/>
              <a:t>Extensions for IP Port Configuration and </a:t>
            </a:r>
            <a:r>
              <a:rPr lang="en-US" sz="1600" b="1" dirty="0" smtClean="0"/>
              <a:t>Reporting. </a:t>
            </a:r>
            <a:r>
              <a:rPr lang="en-US" sz="1600" b="1" dirty="0"/>
              <a:t>See </a:t>
            </a:r>
            <a:r>
              <a:rPr lang="en-US" sz="1600" b="1" dirty="0">
                <a:hlinkClick r:id="rId4"/>
              </a:rPr>
              <a:t>https://datatracker.ietf.org/doc/draft-ietf-radext-ip-port-radius-ext</a:t>
            </a:r>
            <a:r>
              <a:rPr lang="en-US" sz="1600" b="1" dirty="0" smtClean="0">
                <a:hlinkClick r:id="rId4"/>
              </a:rPr>
              <a:t>/</a:t>
            </a:r>
            <a:r>
              <a:rPr lang="en-US" sz="16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https://datatracker.ietf.org/doc/draft-ietf-radext-populating-eapidentity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6"/>
              </a:rPr>
              <a:t>https://datatracker.ietf.org/doc/rfc7664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Adding Support for Salted Password Databases to </a:t>
            </a:r>
            <a:r>
              <a:rPr lang="en-US" sz="1600" dirty="0" smtClean="0"/>
              <a:t>EAP-</a:t>
            </a:r>
            <a:r>
              <a:rPr lang="en-US" sz="1600" dirty="0" err="1" smtClean="0"/>
              <a:t>pwd</a:t>
            </a:r>
            <a:r>
              <a:rPr lang="en-US" sz="1600" dirty="0" smtClean="0"/>
              <a:t> has completed IETF last call, </a:t>
            </a:r>
            <a:r>
              <a:rPr lang="en-US" sz="1600" dirty="0"/>
              <a:t>see </a:t>
            </a:r>
            <a:r>
              <a:rPr lang="en-US" sz="1600" dirty="0">
                <a:hlinkClick r:id="rId7"/>
              </a:rPr>
              <a:t>https://datatracker.ietf.org/doc/draft-harkins-salted-eap-pwd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 2017]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Adopted as WG draft</a:t>
            </a:r>
            <a:r>
              <a:rPr lang="en-US" sz="1600" b="1" dirty="0" smtClean="0"/>
              <a:t>: </a:t>
            </a:r>
            <a:r>
              <a:rPr lang="en-US" sz="1600" b="1" dirty="0"/>
              <a:t>Special Use Top Level Domain '.</a:t>
            </a:r>
            <a:r>
              <a:rPr lang="en-US" sz="1600" b="1" dirty="0" err="1" smtClean="0"/>
              <a:t>homenet</a:t>
            </a:r>
            <a:r>
              <a:rPr lang="en-US" sz="1600" b="1" dirty="0"/>
              <a:t>‘, see </a:t>
            </a:r>
            <a:r>
              <a:rPr lang="en-US" sz="1600" b="1" dirty="0">
                <a:hlinkClick r:id="rId6"/>
              </a:rPr>
              <a:t>https://datatracker.ietf.org/doc/draft-ietf-homenet-dot</a:t>
            </a:r>
            <a:r>
              <a:rPr lang="en-US" sz="1600" b="1" dirty="0" smtClean="0">
                <a:hlinkClick r:id="rId6"/>
              </a:rPr>
              <a:t>/</a:t>
            </a:r>
            <a:r>
              <a:rPr lang="en-US" sz="16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7"/>
              </a:rPr>
              <a:t>https://datatracker.ietf.org/doc/draft-ietf-homenet-hncp-bis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8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New: </a:t>
            </a:r>
            <a:r>
              <a:rPr lang="en-US" sz="1400" dirty="0"/>
              <a:t>Manufacturer Usage Description </a:t>
            </a:r>
            <a:r>
              <a:rPr lang="en-US" sz="1400" dirty="0" smtClean="0"/>
              <a:t>Specification,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tools.ietf.org/html/draft-ietf-opsawg-mud-03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</a:t>
            </a:r>
            <a:r>
              <a:rPr lang="en-US" sz="1400" dirty="0" err="1" smtClean="0"/>
              <a:t>interest:In</a:t>
            </a:r>
            <a:r>
              <a:rPr lang="en-US" sz="1400" dirty="0" smtClean="0"/>
              <a:t> IESG evaluation: Alternate Tunnel Encapsulation for Data Frames in CAPWAP, see  </a:t>
            </a:r>
            <a:r>
              <a:rPr lang="en-US" sz="1400" dirty="0" smtClean="0">
                <a:hlinkClick r:id="rId10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2"/>
              </a:rPr>
              <a:t>https://datatracker.ietf.org/doc/rfc7548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In WG Last Call: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5"/>
              </a:rPr>
              <a:t>https://datatracker.ietf.org/doc/draft-ietf-tls-tls13-vectors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New: </a:t>
            </a:r>
            <a:r>
              <a:rPr lang="en-US" sz="1600" dirty="0"/>
              <a:t>On Interoperation of Labels Among Conventional DNS and Other Resolution </a:t>
            </a:r>
            <a:r>
              <a:rPr lang="en-US" sz="1600" dirty="0" smtClean="0"/>
              <a:t>Systems, </a:t>
            </a:r>
            <a:r>
              <a:rPr lang="en-US" sz="1600" dirty="0"/>
              <a:t>see  </a:t>
            </a:r>
            <a:r>
              <a:rPr lang="en-US" sz="1600" dirty="0">
                <a:hlinkClick r:id="rId5"/>
              </a:rPr>
              <a:t>https://datatracker.ietf.org/doc/draft-ietf-dnssd-mdns-dns-interop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6"/>
              </a:rPr>
              <a:t>https://datatracker.ietf.org/doc/draft-ietf-dnssd-privacy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2017]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“</a:t>
            </a:r>
            <a:r>
              <a:rPr lang="en-US" sz="1400" b="1" dirty="0" smtClean="0"/>
              <a:t>Guidelines for </a:t>
            </a:r>
            <a:r>
              <a:rPr lang="en-US" sz="1400" b="1" dirty="0" err="1" smtClean="0"/>
              <a:t>DiffServ</a:t>
            </a:r>
            <a:r>
              <a:rPr lang="en-US" sz="1400" b="1" dirty="0" smtClean="0"/>
              <a:t> to IEEE 802.11 Mapping”</a:t>
            </a:r>
            <a:r>
              <a:rPr lang="en-US" sz="1400" dirty="0" smtClean="0"/>
              <a:t>: </a:t>
            </a:r>
            <a:r>
              <a:rPr lang="en-US" sz="1400" u="sng" dirty="0" smtClean="0">
                <a:hlinkClick r:id="rId5"/>
              </a:rPr>
              <a:t>https://tools.ietf.org/html/draft-ietf-tsvwg-ieee-802-11-01</a:t>
            </a:r>
            <a:r>
              <a:rPr lang="en-US" sz="1400" u="sng" dirty="0" smtClean="0"/>
              <a:t> . </a:t>
            </a:r>
            <a:r>
              <a:rPr lang="en-US" sz="1400" dirty="0" smtClean="0"/>
              <a:t>It is not intended to make any changes in priority mapping in 802.11 but does mention it extensively in Section 2. Also see </a:t>
            </a:r>
            <a:r>
              <a:rPr lang="en-US" sz="1400" u="sng" dirty="0" smtClean="0">
                <a:hlinkClick r:id="rId6"/>
              </a:rPr>
              <a:t>https://www.ietf.org/proceedings/96/slides/slides-96-tsvwg-2.pdf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Publication requested: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https://datatracker.ietf.org/doc/draft-ietf-aqm-codel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In RFC Editor queue: The Benefits and Pitfalls of using Explicit Congestion Notification (ECN), see </a:t>
            </a:r>
            <a:r>
              <a:rPr lang="en-US" sz="1400" dirty="0" smtClean="0">
                <a:hlinkClick r:id="rId8"/>
              </a:rPr>
              <a:t>http://datatracker.ietf.org/doc/draft-ietf-aqm-ecn-benefits/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proliferation of STA types and their requirement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2CC4D41-5DD7-4E30-AC49-D50706A721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306" y="265478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938" y="2654782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694" y="4186047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931" y="1828800"/>
            <a:ext cx="7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5290" y="418604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64" y="506179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5" y="26565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8216" y="4425914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684" y="5331360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7884" y="5900036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3164" y="4726171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CDMG</a:t>
            </a:r>
          </a:p>
        </p:txBody>
      </p: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 bwMode="auto">
          <a:xfrm>
            <a:off x="2486475" y="2885615"/>
            <a:ext cx="73583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 bwMode="auto">
          <a:xfrm flipV="1">
            <a:off x="3908106" y="2885615"/>
            <a:ext cx="7358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>
            <a:stCxn id="11" idx="3"/>
            <a:endCxn id="17" idx="1"/>
          </p:cNvCxnSpPr>
          <p:nvPr/>
        </p:nvCxnSpPr>
        <p:spPr bwMode="auto">
          <a:xfrm>
            <a:off x="5582919" y="2885615"/>
            <a:ext cx="632156" cy="1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224177" y="1828800"/>
            <a:ext cx="16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 relay</a:t>
            </a:r>
          </a:p>
        </p:txBody>
      </p:sp>
      <p:cxnSp>
        <p:nvCxnSpPr>
          <p:cNvPr id="34" name="Straight Arrow Connector 33"/>
          <p:cNvCxnSpPr>
            <a:stCxn id="14" idx="3"/>
            <a:endCxn id="32" idx="1"/>
          </p:cNvCxnSpPr>
          <p:nvPr/>
        </p:nvCxnSpPr>
        <p:spPr bwMode="auto">
          <a:xfrm>
            <a:off x="5665481" y="2059633"/>
            <a:ext cx="558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" name="Straight Arrow Connector 35"/>
          <p:cNvCxnSpPr>
            <a:stCxn id="12" idx="3"/>
            <a:endCxn id="15" idx="1"/>
          </p:cNvCxnSpPr>
          <p:nvPr/>
        </p:nvCxnSpPr>
        <p:spPr bwMode="auto">
          <a:xfrm flipV="1">
            <a:off x="6415675" y="4416879"/>
            <a:ext cx="125961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/>
          <p:cNvCxnSpPr>
            <a:stCxn id="12" idx="3"/>
            <a:endCxn id="22" idx="1"/>
          </p:cNvCxnSpPr>
          <p:nvPr/>
        </p:nvCxnSpPr>
        <p:spPr bwMode="auto">
          <a:xfrm>
            <a:off x="6415675" y="4416880"/>
            <a:ext cx="677489" cy="5401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3"/>
            <a:endCxn id="19" idx="1"/>
          </p:cNvCxnSpPr>
          <p:nvPr/>
        </p:nvCxnSpPr>
        <p:spPr bwMode="auto">
          <a:xfrm>
            <a:off x="2486475" y="2885615"/>
            <a:ext cx="1581741" cy="1771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481" y="335833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TVHT</a:t>
            </a:r>
          </a:p>
        </p:txBody>
      </p:sp>
      <p:cxnSp>
        <p:nvCxnSpPr>
          <p:cNvPr id="52" name="Straight Arrow Connector 51"/>
          <p:cNvCxnSpPr>
            <a:stCxn id="18" idx="3"/>
            <a:endCxn id="12" idx="1"/>
          </p:cNvCxnSpPr>
          <p:nvPr/>
        </p:nvCxnSpPr>
        <p:spPr bwMode="auto">
          <a:xfrm>
            <a:off x="2486475" y="2885615"/>
            <a:ext cx="2990219" cy="1531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11" idx="2"/>
            <a:endCxn id="50" idx="1"/>
          </p:cNvCxnSpPr>
          <p:nvPr/>
        </p:nvCxnSpPr>
        <p:spPr bwMode="auto">
          <a:xfrm>
            <a:off x="5113429" y="3116447"/>
            <a:ext cx="552052" cy="47272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18" idx="3"/>
            <a:endCxn id="14" idx="1"/>
          </p:cNvCxnSpPr>
          <p:nvPr/>
        </p:nvCxnSpPr>
        <p:spPr bwMode="auto">
          <a:xfrm flipV="1">
            <a:off x="2486475" y="2059633"/>
            <a:ext cx="2407456" cy="825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9706" y="4583998"/>
            <a:ext cx="29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technique we use to define feature set applicability is the STA 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3427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cxnSp>
        <p:nvCxnSpPr>
          <p:cNvPr id="68" name="Straight Arrow Connector 67"/>
          <p:cNvCxnSpPr>
            <a:stCxn id="66" idx="3"/>
            <a:endCxn id="18" idx="1"/>
          </p:cNvCxnSpPr>
          <p:nvPr/>
        </p:nvCxnSpPr>
        <p:spPr bwMode="auto">
          <a:xfrm>
            <a:off x="1333501" y="2885615"/>
            <a:ext cx="3429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66" idx="3"/>
            <a:endCxn id="20" idx="1"/>
          </p:cNvCxnSpPr>
          <p:nvPr/>
        </p:nvCxnSpPr>
        <p:spPr bwMode="auto">
          <a:xfrm>
            <a:off x="1333501" y="2885615"/>
            <a:ext cx="2788183" cy="2676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66" idx="3"/>
            <a:endCxn id="21" idx="1"/>
          </p:cNvCxnSpPr>
          <p:nvPr/>
        </p:nvCxnSpPr>
        <p:spPr bwMode="auto">
          <a:xfrm>
            <a:off x="1333501" y="2885615"/>
            <a:ext cx="2764383" cy="3245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47019" y="24559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(unadorned)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11-17-0008 by Peter Ecclesine (Self)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27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GB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2017-01-18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11-17-0121 by Ian Sherlock, Texas Instruments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17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2016 in Madrid Spain 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On Nov 14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2016 Wi-Fi Vantage™ was announced 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smtClean="0">
                <a:hlinkClick r:id="rId3"/>
              </a:rPr>
              <a:t>www.wi-fi.org/news-events/newsroom/wi-fi-certified-vantage-provides-an-elevated-experience-in-wi-fi-networks</a:t>
            </a:r>
            <a:endParaRPr lang="en-US" altLang="en-US" sz="1400" dirty="0" smtClean="0"/>
          </a:p>
          <a:p>
            <a:pPr lvl="1">
              <a:defRPr/>
            </a:pPr>
            <a:r>
              <a:rPr lang="en-US" altLang="en-US" sz="1600" dirty="0" smtClean="0"/>
              <a:t>On </a:t>
            </a:r>
            <a:r>
              <a:rPr lang="en-US" altLang="en-US" sz="1600" dirty="0"/>
              <a:t>Jan 5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2017 Wi-Fi Certified </a:t>
            </a:r>
            <a:r>
              <a:rPr lang="en-US" altLang="en-US" sz="1600" dirty="0" err="1"/>
              <a:t>TimeSync</a:t>
            </a:r>
            <a:r>
              <a:rPr lang="en-US" altLang="en-US" sz="1600" dirty="0"/>
              <a:t>™ was announced </a:t>
            </a:r>
          </a:p>
          <a:p>
            <a:pPr lvl="2">
              <a:defRPr/>
            </a:pPr>
            <a:r>
              <a:rPr lang="en-US" altLang="en-US" sz="1400" dirty="0">
                <a:hlinkClick r:id="rId4"/>
              </a:rPr>
              <a:t>http://www.wi-fi.org/news-events/newsroom/wi-fi-certified-timesync-brings-precise-synchronization-to-wi-fi-devices</a:t>
            </a:r>
            <a:endParaRPr lang="en-US" altLang="en-US" sz="1400" dirty="0"/>
          </a:p>
          <a:p>
            <a:pPr marL="857250" lvl="2" indent="0">
              <a:buNone/>
              <a:defRPr/>
            </a:pPr>
            <a:endParaRPr lang="en-US" altLang="en-US" sz="1600" dirty="0" smtClean="0"/>
          </a:p>
          <a:p>
            <a:pPr marL="0" indent="0"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Location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Multiband Operations</a:t>
            </a:r>
          </a:p>
          <a:p>
            <a:pPr lvl="1">
              <a:defRPr/>
            </a:pPr>
            <a:r>
              <a:rPr lang="en-US" altLang="en-US" sz="1600" dirty="0" err="1"/>
              <a:t>IoT</a:t>
            </a:r>
            <a:r>
              <a:rPr lang="en-US" altLang="en-US" sz="1600" dirty="0"/>
              <a:t> Low Power</a:t>
            </a:r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11-17-0121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smtClean="0"/>
              <a:t>Application Services</a:t>
            </a:r>
          </a:p>
          <a:p>
            <a:pPr lvl="1">
              <a:defRPr/>
            </a:pPr>
            <a:r>
              <a:rPr lang="en-US" altLang="en-US" sz="1600" dirty="0" smtClean="0"/>
              <a:t>LTE Coexistence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/>
              <a:t>Home Experience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/>
              <a:t>a</a:t>
            </a:r>
            <a:r>
              <a:rPr lang="en-US" altLang="en-US" sz="1600" dirty="0" smtClean="0"/>
              <a:t>x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11-17-0121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</a:t>
            </a:r>
            <a:r>
              <a:rPr lang="en-US" altLang="en-US" sz="2000" b="0" dirty="0"/>
              <a:t>6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2017 in Sydney, Australia.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11-17-0121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/>
              <a:t>See 11-09-1034-11-0000-wg11-style-guide.doc</a:t>
            </a:r>
          </a:p>
          <a:p>
            <a:pPr lvl="1"/>
            <a:r>
              <a:rPr lang="en-US" dirty="0"/>
              <a:t>We updated 802.11 </a:t>
            </a:r>
            <a:r>
              <a:rPr lang="en-US" dirty="0" err="1"/>
              <a:t>WG</a:t>
            </a:r>
            <a:r>
              <a:rPr lang="en-US" dirty="0"/>
              <a:t>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3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</a:t>
            </a:r>
            <a:r>
              <a:rPr lang="en-US" b="0" dirty="0" err="1"/>
              <a:t>WG11</a:t>
            </a:r>
            <a:r>
              <a:rPr lang="en-US" b="0" dirty="0"/>
              <a:t> Style Guide and IEEE Standards Style Manual</a:t>
            </a:r>
          </a:p>
          <a:p>
            <a:r>
              <a:rPr lang="en-US" b="0" dirty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11-17-0008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47715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>
                <a:solidFill>
                  <a:srgbClr val="FF0000"/>
                </a:solidFill>
              </a:rPr>
              <a:t>Jan 2017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533400" y="6172200"/>
            <a:ext cx="82296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11-17-0008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228600" y="6019800"/>
            <a:ext cx="5867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67055"/>
              </p:ext>
            </p:extLst>
          </p:nvPr>
        </p:nvGraphicFramePr>
        <p:xfrm>
          <a:off x="457200" y="1349675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228600" y="5562600"/>
            <a:ext cx="6019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Jan 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11-17-0008 by Peter Ecclesine (Self)</a:t>
            </a:r>
          </a:p>
        </p:txBody>
      </p:sp>
      <p:sp>
        <p:nvSpPr>
          <p:cNvPr id="13" name="Date Placeholder 2"/>
          <p:cNvSpPr txBox="1">
            <a:spLocks/>
          </p:cNvSpPr>
          <p:nvPr/>
        </p:nvSpPr>
        <p:spPr bwMode="auto">
          <a:xfrm>
            <a:off x="630238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MIB style, Visio and Frame practices</a:t>
            </a:r>
            <a:br>
              <a:rPr lang="en-US"/>
            </a:b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/>
              <a:t>I’m going to suggest going forward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</a:t>
            </a:r>
            <a:endParaRPr lang="en-US" sz="2000" dirty="0"/>
          </a:p>
          <a:p>
            <a:pPr lvl="1"/>
            <a:r>
              <a:rPr lang="en-GB" sz="1800" dirty="0"/>
              <a:t>Near the end of sponsor ballot,  turn these all into .</a:t>
            </a:r>
            <a:r>
              <a:rPr lang="en-GB" sz="1800" dirty="0" err="1"/>
              <a:t>emf</a:t>
            </a:r>
            <a:r>
              <a:rPr lang="en-GB" sz="1800" dirty="0"/>
              <a:t> 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Keep 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11-17-0008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4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January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2017-01-19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11-17-0178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January 2017 Meeting in Atlanta, GA, USA</a:t>
            </a:r>
          </a:p>
          <a:p>
            <a:pPr algn="ctr">
              <a:buFontTx/>
              <a:buNone/>
            </a:pPr>
            <a:endParaRPr lang="en-US" kern="0" dirty="0"/>
          </a:p>
          <a:p>
            <a:pPr algn="ctr">
              <a:buFontTx/>
              <a:buNone/>
            </a:pPr>
            <a:r>
              <a:rPr lang="en-US" kern="0" dirty="0"/>
              <a:t>The draft minutes are available </a:t>
            </a:r>
            <a:r>
              <a:rPr lang="en-US" kern="0" dirty="0">
                <a:hlinkClick r:id="rId3"/>
              </a:rPr>
              <a:t>11-17/0150r0</a:t>
            </a:r>
            <a:endParaRPr lang="en-US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11-17-0178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January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93" y="1172486"/>
            <a:ext cx="8383624" cy="536098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January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Progress LSs to 3GPP RAN and 3GPP SA on suggested technical areas of engagement and requesting guidance on 3GPP planning/timing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 reply LS to 3GPP RAN2 on Estimated Throughput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Elect/Appoint a Vice Chair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the LS to 3GPP RAN on suggested technical areas of engagement and requesting guidance on 3GPP planning/timing.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Decided by straw poll (4/1/12)that it was desirable to request planning/timing information from RAN prior to their March meeting 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Agreed by motion that the LS in 11-16/1573r3 should be sent to 3GPP RAN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the reply LS to 3GPP RAN2 on Estimated Throughput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A straw poll to taken approving sending 11-16/1510r2 as edited in the meeting and posted as 11-16/1510r3 to 3GPP RAN2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Confirm Roger Marks as Vice-Chair for the AANI SC (16/0/1)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11-17-0178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Sessions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/>
              <a:t>Teleconference: </a:t>
            </a:r>
          </a:p>
          <a:p>
            <a:pPr lvl="1"/>
            <a:r>
              <a:rPr lang="en-US" altLang="en-US" kern="0" dirty="0"/>
              <a:t>None Planned</a:t>
            </a:r>
          </a:p>
          <a:p>
            <a:r>
              <a:rPr lang="en-US" altLang="en-US" kern="0" dirty="0"/>
              <a:t>15-20 March 2017 F2F, in Vancouver, BC, Canada:</a:t>
            </a:r>
          </a:p>
          <a:p>
            <a:pPr lvl="1"/>
            <a:r>
              <a:rPr lang="en-US" altLang="en-US" kern="0" dirty="0"/>
              <a:t>Goals: </a:t>
            </a:r>
          </a:p>
          <a:p>
            <a:pPr lvl="2"/>
            <a:r>
              <a:rPr lang="en-US" altLang="en-US" sz="1800" kern="0" dirty="0"/>
              <a:t>Continue to work on </a:t>
            </a:r>
            <a:r>
              <a:rPr lang="en-US" altLang="en-US" sz="1800" kern="0" dirty="0">
                <a:hlinkClick r:id="rId3"/>
              </a:rPr>
              <a:t>11-16/1574</a:t>
            </a:r>
            <a:r>
              <a:rPr lang="en-US" altLang="en-US" sz="1800" kern="0" dirty="0"/>
              <a:t>: the LS to 3GPP SA Requesting Status and Information on WLAN integration in 3GPP NextGen System </a:t>
            </a:r>
          </a:p>
          <a:p>
            <a:pPr lvl="2"/>
            <a:r>
              <a:rPr lang="en-US" altLang="en-US" sz="1800" kern="0" dirty="0"/>
              <a:t>Continue to work to define technical areas to discuss with 3GPP RAN</a:t>
            </a:r>
          </a:p>
          <a:p>
            <a:pPr lvl="2"/>
            <a:r>
              <a:rPr lang="en-US" altLang="en-US" sz="1800" kern="0" dirty="0"/>
              <a:t>Continue to work to define technical areas to discuss with 3GPP SA</a:t>
            </a:r>
          </a:p>
          <a:p>
            <a:pPr lvl="2"/>
            <a:r>
              <a:rPr lang="en-US" altLang="en-US" sz="1800" kern="0" dirty="0"/>
              <a:t>Continue to track 802.1 OmniRAN Ad Hoc IC activity (ICAID) – Note: the ICAID due to be completed at the March meeting</a:t>
            </a:r>
          </a:p>
          <a:p>
            <a:pPr lvl="1"/>
            <a:r>
              <a:rPr lang="en-US" altLang="en-US" kern="0" dirty="0"/>
              <a:t>Tuesday:</a:t>
            </a:r>
          </a:p>
          <a:p>
            <a:pPr lvl="2"/>
            <a:r>
              <a:rPr lang="en-US" altLang="en-US" sz="1800" kern="0" dirty="0"/>
              <a:t>TBD</a:t>
            </a:r>
          </a:p>
          <a:p>
            <a:pPr lvl="1"/>
            <a:r>
              <a:rPr lang="en-US" altLang="en-US" kern="0" dirty="0"/>
              <a:t>Thursday:</a:t>
            </a:r>
          </a:p>
          <a:p>
            <a:pPr lvl="2"/>
            <a:r>
              <a:rPr lang="en-US" altLang="en-US" sz="1800" kern="0" dirty="0"/>
              <a:t>TBD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11-17-0178 by Joseph Levy (Interdigital)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</a:t>
            </a:r>
            <a:r>
              <a:rPr lang="en-GB" dirty="0"/>
              <a:t>January </a:t>
            </a:r>
            <a:r>
              <a:rPr lang="en-GB" dirty="0" smtClean="0"/>
              <a:t>2017 closing plenary meeting. Attendance information and liaison reports (including liaison reports from the mid-week plenary) are also included.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2017-01-19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8887"/>
              </p:ext>
            </p:extLst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January 2017 Meeting in Atlanta, Georgia,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</a:t>
            </a:r>
            <a:r>
              <a:rPr lang="en-US" sz="1200" b="0" dirty="0"/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11-16/1591r4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No action needed.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802.1AC approved by </a:t>
            </a:r>
            <a:r>
              <a:rPr lang="en-US" altLang="en-US" dirty="0" err="1"/>
              <a:t>RevCom</a:t>
            </a:r>
            <a:r>
              <a:rPr lang="en-US" altLang="en-US" dirty="0"/>
              <a:t>, will be published soon.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802.1Q revision underway.  Roll-in.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Multicast issue has been explained.  No further action needed (for now).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Tutorial on .11/.15 has been updated and given.  No further action.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 – joint </a:t>
            </a:r>
            <a:r>
              <a:rPr lang="en-US" dirty="0" err="1"/>
              <a:t>mtg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“Up is up, down is down” with 802.1 bridges, </a:t>
            </a:r>
            <a:r>
              <a:rPr lang="en-US" dirty="0" err="1"/>
              <a:t>etc</a:t>
            </a:r>
            <a:r>
              <a:rPr lang="en-US" dirty="0"/>
              <a:t>: </a:t>
            </a:r>
            <a:r>
              <a:rPr lang="en-US" altLang="en-US" dirty="0">
                <a:hlinkClick r:id="rId4"/>
              </a:rPr>
              <a:t>11-17/0136r0</a:t>
            </a:r>
            <a:endParaRPr lang="en-US" alt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Discussed </a:t>
            </a:r>
            <a:r>
              <a:rPr lang="en-US" altLang="en-US" dirty="0">
                <a:hlinkClick r:id="rId3"/>
              </a:rPr>
              <a:t>https://mentor.ieee.org/802.11/dcn/15/11-15-0355-04-0arc-mib-truthvalue-usage-patterns.docx</a:t>
            </a:r>
            <a:r>
              <a:rPr lang="en-US" altLang="en-US" dirty="0"/>
              <a:t>, last time – no progress since</a:t>
            </a:r>
            <a:r>
              <a:rPr lang="en-US" b="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Have reviewed and discussed all known open issues, with consensus direction given.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Chair will update, per direction, for (hopefully final) review and approval in March.  (Really need to complete this.)</a:t>
            </a:r>
            <a:endParaRPr lang="en-US" b="0" dirty="0"/>
          </a:p>
          <a:p>
            <a:pPr>
              <a:spcBef>
                <a:spcPts val="0"/>
              </a:spcBef>
            </a:pPr>
            <a:r>
              <a:rPr lang="en-US" dirty="0"/>
              <a:t>Joint with </a:t>
            </a:r>
            <a:r>
              <a:rPr lang="en-US" dirty="0" err="1"/>
              <a:t>TGak</a:t>
            </a:r>
            <a:r>
              <a:rPr lang="en-US" dirty="0"/>
              <a:t> and 802.1: Architecture, aligned with 802.1 concepts, including addition of 11ak features. </a:t>
            </a:r>
            <a:r>
              <a:rPr lang="en-US" altLang="en-US" dirty="0">
                <a:hlinkClick r:id="rId4"/>
              </a:rPr>
              <a:t>11-17/0136r0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Agreement with 802.1 on intent and mapping to 802.11.  Need to capture this in 11ak and perhaps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Good overview and introduction with 802.1 experts.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Will consider input received and review reference materials in preparation, and make a recommendation in March.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schedule with 10 days’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March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Come to a recommendation on 802.11’s use of YANG/NETCONF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updates on IETF work, IEEE 1588 work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Potentially one joint session with either/both </a:t>
            </a:r>
            <a:r>
              <a:rPr lang="en-US" sz="3000" dirty="0" err="1"/>
              <a:t>TGak</a:t>
            </a:r>
            <a:r>
              <a:rPr lang="en-US" sz="3000" dirty="0"/>
              <a:t> and  802.1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Architecture modeling follow-up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11-17-0174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2017-01-20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46403"/>
              </p:ext>
            </p:extLst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11-17-0172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January 2017 in Atlanta, Georgia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11-17-0172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2941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</a:t>
            </a:r>
            <a:r>
              <a:rPr lang="en-US" altLang="en-US" sz="1400" b="0" dirty="0" smtClean="0">
                <a:hlinkClick r:id="rId3"/>
              </a:rPr>
              <a:t>mentor.ieee.org/802.11/dcn/16/11-16-1588-01-0wng-agenda-for-wng-2017-01.ppt</a:t>
            </a:r>
            <a:r>
              <a:rPr lang="en-US" altLang="en-US" sz="1400" b="0" dirty="0" smtClean="0"/>
              <a:t>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Presentations at January 2017 meeting</a:t>
            </a:r>
            <a:endParaRPr lang="en-GB" altLang="en-US" sz="18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dirty="0"/>
              <a:t>“</a:t>
            </a:r>
            <a:r>
              <a:rPr lang="en-US" dirty="0"/>
              <a:t>Issue of 802.11 WLAN on Congested Primary Channel,” Kazuto Yano, Advanced Telecommunications Research Institute International (ATR)</a:t>
            </a:r>
            <a:endParaRPr lang="en-GB" altLang="en-US" dirty="0"/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GB" altLang="en-US" sz="1400" dirty="0" smtClean="0">
                <a:solidFill>
                  <a:srgbClr val="000000"/>
                </a:solidFill>
                <a:hlinkClick r:id="rId4"/>
              </a:rPr>
              <a:t>mentor.ieee.org/802.11/dcn/17/11-17-0129-03-0wng-issue-of-congested-primary-channel-in-802-11-wlan.pptx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Straw poll:</a:t>
            </a:r>
            <a:endParaRPr lang="en-US" altLang="en-US" sz="1400" dirty="0" smtClean="0">
              <a:solidFill>
                <a:srgbClr val="000000"/>
              </a:solidFill>
            </a:endParaRP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Do you think that IEEE 802.11 wireless LAN should have a new way to overcome the situation that the primary channel is heavily congested?</a:t>
            </a: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 smtClean="0">
                <a:solidFill>
                  <a:srgbClr val="000000"/>
                </a:solidFill>
              </a:rPr>
              <a:t>Voting</a:t>
            </a:r>
            <a:r>
              <a:rPr lang="en-US" altLang="en-US" sz="1400" dirty="0">
                <a:solidFill>
                  <a:srgbClr val="000000"/>
                </a:solidFill>
              </a:rPr>
              <a:t>: 3 yes / 5 no / 54 abstain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 smtClean="0"/>
              <a:t> </a:t>
            </a:r>
            <a:r>
              <a:rPr lang="en-GB" altLang="en-US" sz="1600" dirty="0">
                <a:hlinkClick r:id="rId5"/>
              </a:rPr>
              <a:t>https://</a:t>
            </a:r>
            <a:r>
              <a:rPr lang="en-GB" altLang="en-US" sz="1600" dirty="0" smtClean="0">
                <a:hlinkClick r:id="rId5"/>
              </a:rPr>
              <a:t>mentor.ieee.org/802.11/dcn/17/11-17-0146-00-0wng-wng-meeting-minutes-of-2017-january-atlanta-meeting.docx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March 2017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200" dirty="0" smtClean="0"/>
              <a:t>No motions, no conference calls</a:t>
            </a:r>
            <a:endParaRPr lang="en-US" altLang="en-US" sz="22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11-17-0172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43340" y="6520934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3400" y="6475413"/>
            <a:ext cx="509755" cy="184666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 algn="ctr">
                <a:defRPr/>
              </a:pPr>
              <a:t>29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PDED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Atlanta in Jan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20 Jan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72159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11-17-0170 by Andrew Myles, Cisco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706438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2017-01-19</a:t>
            </a:r>
          </a:p>
          <a:p>
            <a:r>
              <a:rPr lang="en-GB" dirty="0" smtClean="0"/>
              <a:t>16:40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711200"/>
            <a:ext cx="4343400" cy="567857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IEEE 802.11 PDED ad hoc </a:t>
            </a:r>
            <a:r>
              <a:rPr lang="en-AU" dirty="0" smtClean="0"/>
              <a:t>achieved its goals in Atlanta in Jan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/>
            <a:r>
              <a:rPr lang="en-AU" dirty="0" smtClean="0"/>
              <a:t> </a:t>
            </a:r>
            <a:r>
              <a:rPr lang="en-AU" sz="2000" dirty="0" smtClean="0"/>
              <a:t>IEEE </a:t>
            </a:r>
            <a:r>
              <a:rPr lang="en-AU" sz="2000" dirty="0" smtClean="0"/>
              <a:t>802.11 PDED achievements in Atlanta in Jan 2017</a:t>
            </a:r>
            <a:br>
              <a:rPr lang="en-AU" sz="2000" dirty="0" smtClean="0"/>
            </a:br>
            <a:r>
              <a:rPr lang="en-AU" sz="2000" dirty="0" smtClean="0"/>
              <a:t>(</a:t>
            </a:r>
            <a:r>
              <a:rPr lang="en-AU" sz="2000" dirty="0" smtClean="0">
                <a:hlinkClick r:id="rId3"/>
              </a:rPr>
              <a:t>agenda</a:t>
            </a:r>
            <a:r>
              <a:rPr lang="en-AU" sz="2000" dirty="0" smtClean="0"/>
              <a:t>, draft/unapproved minutes on </a:t>
            </a:r>
            <a:r>
              <a:rPr lang="en-AU" sz="2000" dirty="0" smtClean="0">
                <a:hlinkClick r:id="rId4"/>
              </a:rPr>
              <a:t>Tuesday</a:t>
            </a:r>
            <a:r>
              <a:rPr lang="en-AU" sz="2000" dirty="0" smtClean="0"/>
              <a:t> &amp; </a:t>
            </a:r>
            <a:r>
              <a:rPr lang="en-AU" sz="2000" dirty="0" smtClean="0">
                <a:hlinkClick r:id="rId5"/>
              </a:rPr>
              <a:t>Wednesday</a:t>
            </a:r>
            <a:r>
              <a:rPr lang="en-AU" sz="2000" dirty="0" smtClean="0"/>
              <a:t> )</a:t>
            </a:r>
          </a:p>
          <a:p>
            <a:pPr lvl="1"/>
            <a:r>
              <a:rPr lang="en-AU" sz="1800" dirty="0" smtClean="0"/>
              <a:t>Reviewed LS from 3GPP RAN1 related to ED issue</a:t>
            </a:r>
          </a:p>
          <a:p>
            <a:pPr lvl="2"/>
            <a:r>
              <a:rPr lang="en-AU" sz="1600" dirty="0" smtClean="0"/>
              <a:t>Agreement that little benefit in continuing discussion with RAN1 at this time</a:t>
            </a:r>
          </a:p>
          <a:p>
            <a:pPr lvl="2"/>
            <a:r>
              <a:rPr lang="en-AU" sz="1600" dirty="0" smtClean="0"/>
              <a:t>Will decide in Vancouver whether to:</a:t>
            </a:r>
          </a:p>
          <a:p>
            <a:pPr lvl="3"/>
            <a:r>
              <a:rPr lang="en-AU" sz="1400" dirty="0" smtClean="0"/>
              <a:t>Send no further LS’s to </a:t>
            </a:r>
            <a:r>
              <a:rPr lang="en-AU" sz="1400" dirty="0" smtClean="0"/>
              <a:t>RAN1, </a:t>
            </a:r>
          </a:p>
          <a:p>
            <a:pPr lvl="3"/>
            <a:r>
              <a:rPr lang="en-AU" sz="1400" dirty="0" smtClean="0"/>
              <a:t>Send a final LS to RAN1 that “agrees to disagree”</a:t>
            </a:r>
          </a:p>
          <a:p>
            <a:pPr lvl="1"/>
            <a:r>
              <a:rPr lang="en-AU" sz="1800" dirty="0" smtClean="0"/>
              <a:t>Heard </a:t>
            </a:r>
            <a:r>
              <a:rPr lang="en-AU" sz="1800" dirty="0" smtClean="0"/>
              <a:t>further simulation results relevant to ED issue</a:t>
            </a:r>
          </a:p>
          <a:p>
            <a:pPr lvl="2"/>
            <a:r>
              <a:rPr lang="en-AU" sz="1600" dirty="0" smtClean="0"/>
              <a:t>Authors agreed to refine and clarify for Vancouver</a:t>
            </a:r>
          </a:p>
          <a:p>
            <a:pPr lvl="1"/>
            <a:r>
              <a:rPr lang="en-AU" sz="1800" dirty="0" smtClean="0"/>
              <a:t>Discussed  the threat to 802.11ax if exception for 802.11ac in EN 301 893 is not extended to 802.11ax</a:t>
            </a:r>
          </a:p>
          <a:p>
            <a:pPr lvl="2"/>
            <a:r>
              <a:rPr lang="en-AU" sz="1600" dirty="0" smtClean="0"/>
              <a:t>Key observation is that a case can be made that an exception is “technology neutral” (this is important in European regulations)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3875" y="6475413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11-17-0170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06438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6479257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76125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i="1" dirty="0" smtClean="0"/>
              <a:t>IEEE 802.11 PDED ad hoc </a:t>
            </a:r>
            <a:r>
              <a:rPr lang="en-AU" dirty="0" smtClean="0"/>
              <a:t>wants to continue its work until at least the Vancouver meeting in Mar 2017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vl="1"/>
            <a:r>
              <a:rPr lang="en-AU" i="1" dirty="0" smtClean="0"/>
              <a:t>IEEE 802.11 PDED ad hoc </a:t>
            </a:r>
            <a:r>
              <a:rPr lang="en-AU" dirty="0" smtClean="0"/>
              <a:t>have plans for work until at least March 2017</a:t>
            </a:r>
          </a:p>
          <a:p>
            <a:pPr lvl="2"/>
            <a:r>
              <a:rPr lang="en-AU" dirty="0" smtClean="0"/>
              <a:t>Use e-mail reflector for discussions and to encourage work</a:t>
            </a:r>
          </a:p>
          <a:p>
            <a:pPr lvl="3"/>
            <a:r>
              <a:rPr lang="en-AU" dirty="0" smtClean="0"/>
              <a:t>Draft LS to RAN1 will be discussed by e-mail</a:t>
            </a:r>
          </a:p>
          <a:p>
            <a:pPr lvl="2"/>
            <a:r>
              <a:rPr lang="en-AU" dirty="0" smtClean="0"/>
              <a:t>Hold one or more teleconferences as required</a:t>
            </a:r>
          </a:p>
          <a:p>
            <a:pPr lvl="3"/>
            <a:r>
              <a:rPr lang="en-AU" dirty="0" smtClean="0"/>
              <a:t>Will be called with 10 days notice</a:t>
            </a:r>
          </a:p>
          <a:p>
            <a:pPr lvl="2"/>
            <a:r>
              <a:rPr lang="en-AU" dirty="0" smtClean="0"/>
              <a:t>Hold two sessions in Vancouver</a:t>
            </a:r>
          </a:p>
          <a:p>
            <a:pPr lvl="3"/>
            <a:r>
              <a:rPr lang="en-AU" dirty="0" smtClean="0"/>
              <a:t>Approve LS on ED issue to RAN1 (or decide not to send LS)</a:t>
            </a:r>
          </a:p>
          <a:p>
            <a:pPr lvl="3"/>
            <a:r>
              <a:rPr lang="en-AU" dirty="0" smtClean="0"/>
              <a:t>Hear further simulation results related to ED issue</a:t>
            </a:r>
          </a:p>
          <a:p>
            <a:pPr lvl="3"/>
            <a:r>
              <a:rPr lang="en-AU" dirty="0" smtClean="0"/>
              <a:t>Refine plans for how to address ED rules in EN 301 893 </a:t>
            </a:r>
          </a:p>
          <a:p>
            <a:pPr lvl="1"/>
            <a:r>
              <a:rPr lang="en-AU" dirty="0"/>
              <a:t>The 802.11 WG Chair is requested to authorise the continuation of the </a:t>
            </a:r>
            <a:r>
              <a:rPr lang="en-AU" i="1" dirty="0"/>
              <a:t>IEEE 802.11 PDED ad hoc </a:t>
            </a:r>
            <a:r>
              <a:rPr lang="en-AU" dirty="0"/>
              <a:t>in Vancouver</a:t>
            </a:r>
          </a:p>
          <a:p>
            <a:pPr lvl="3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475413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11-17-0170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6479257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775624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43340" y="6475413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34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Jan 2017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19 January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99337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11-17-0181 by Peter Yee, AKAYLA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Atlanta </a:t>
            </a:r>
            <a:r>
              <a:rPr lang="en-AU" dirty="0"/>
              <a:t>in </a:t>
            </a:r>
            <a:r>
              <a:rPr lang="en-AU" dirty="0" smtClean="0"/>
              <a:t>Jan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SC achievements in Atlanta in Jan 2017</a:t>
            </a:r>
          </a:p>
          <a:p>
            <a:pPr lvl="1"/>
            <a:r>
              <a:rPr lang="en-AU" dirty="0" smtClean="0"/>
              <a:t>Processed PSDO submissions</a:t>
            </a:r>
          </a:p>
          <a:p>
            <a:pPr lvl="2"/>
            <a:r>
              <a:rPr lang="en-AU" dirty="0" smtClean="0"/>
              <a:t>Noted status of 38 standards in the PSDO pipeline</a:t>
            </a:r>
          </a:p>
          <a:p>
            <a:pPr lvl="1"/>
            <a:r>
              <a:rPr lang="en-AU" dirty="0" smtClean="0"/>
              <a:t>Obtained working group statuses to be submitted to the upcoming JTC1/SC6 meeting in Tunisia</a:t>
            </a:r>
          </a:p>
          <a:p>
            <a:pPr lvl="2"/>
            <a:r>
              <a:rPr lang="en-AU" dirty="0" smtClean="0"/>
              <a:t>Nothing that should concern IEEE 802.11 on WG1’s agenda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40387" y="6520934"/>
            <a:ext cx="2167260" cy="184666"/>
          </a:xfrm>
        </p:spPr>
        <p:txBody>
          <a:bodyPr/>
          <a:lstStyle/>
          <a:p>
            <a:pPr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11-17-0181 by Peter Yee, AKAYLA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59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Atlanta in Jan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Vancouver in Mar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the outcome of the February JTC1/SC6 meeting</a:t>
            </a:r>
          </a:p>
          <a:p>
            <a:pPr lvl="1"/>
            <a:r>
              <a:rPr lang="en-AU" dirty="0" smtClean="0"/>
              <a:t>Review feedback from Jodi Haasz (IEEE Staff) on reaching out to JTC1/SC6 national bodies regarding abstentions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11-17-0181 by Peter Yee, AKAYLA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6443340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0" smtClean="0"/>
              <a:t>Adrian Stephens, Intel Corporation</a:t>
            </a:r>
            <a:endParaRPr lang="en-US" sz="1200" b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9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382" y="6475413"/>
            <a:ext cx="543418" cy="184666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793F0BDF-8B5A-4F42-A460-6E03123FEBC0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January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2017-01-19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150783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8513226" imgH="1569919" progId="">
                  <p:embed/>
                </p:oleObj>
              </mc:Choice>
              <mc:Fallback>
                <p:oleObj name="Document" r:id="rId4" imgW="8513226" imgH="15699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11-17-0160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382" y="6475413"/>
            <a:ext cx="543418" cy="184666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9BDFEE4B-8411-40A8-8639-87B3C757CCB2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January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11-17-0160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November 2016 meeting minutes (11-16/1555r0)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proposals have been presented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11-17/0087r1</a:t>
            </a:r>
            <a:r>
              <a:rPr lang="en-US" sz="1600" dirty="0" smtClean="0">
                <a:solidFill>
                  <a:srgbClr val="000000"/>
                </a:solidFill>
              </a:rPr>
              <a:t> – </a:t>
            </a:r>
            <a:r>
              <a:rPr lang="en-US" sz="1600" dirty="0" smtClean="0"/>
              <a:t>Proposed resolution to </a:t>
            </a:r>
            <a:r>
              <a:rPr lang="en-GB" sz="1600" dirty="0" smtClean="0"/>
              <a:t>CID 601, 602, 603, 604, 605, 606, 607, 609, 610, 611, 613, 614, 615, 616, 623 </a:t>
            </a:r>
            <a:r>
              <a:rPr lang="en-US" sz="1600" dirty="0" smtClean="0"/>
              <a:t>in LB226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11-17/0080r1</a:t>
            </a:r>
            <a:r>
              <a:rPr lang="en-US" sz="1600" dirty="0" smtClean="0">
                <a:solidFill>
                  <a:srgbClr val="000000"/>
                </a:solidFill>
              </a:rPr>
              <a:t> – </a:t>
            </a:r>
            <a:r>
              <a:rPr lang="en-US" sz="1600" dirty="0" smtClean="0"/>
              <a:t>Proposed resolutions for CID 612, 617, 618, 619, 620, 621, 622 in LB226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11-17/0083r0</a:t>
            </a:r>
            <a:r>
              <a:rPr lang="en-US" sz="1600" dirty="0" smtClean="0">
                <a:solidFill>
                  <a:srgbClr val="000000"/>
                </a:solidFill>
              </a:rPr>
              <a:t> – </a:t>
            </a:r>
            <a:r>
              <a:rPr lang="en-US" sz="1600" dirty="0" smtClean="0"/>
              <a:t>Proposed resolution to CID 625,626,627 in LB226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11-17/0130r0</a:t>
            </a:r>
            <a:r>
              <a:rPr lang="en-US" sz="1600" dirty="0" smtClean="0">
                <a:solidFill>
                  <a:srgbClr val="000000"/>
                </a:solidFill>
              </a:rPr>
              <a:t> – Proposed resolution to CID 608, 624 in LB223</a:t>
            </a:r>
          </a:p>
          <a:p>
            <a:r>
              <a:rPr lang="en-CA" dirty="0" smtClean="0"/>
              <a:t>Completed all comment resolution of the LB226 for D4.0</a:t>
            </a:r>
          </a:p>
          <a:p>
            <a:r>
              <a:rPr lang="en-CA" dirty="0" smtClean="0"/>
              <a:t>Approved those comment resolutions and instruct editor to incorporate them into D5.0.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11-17-0160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Approved resolutions for updated </a:t>
            </a:r>
            <a:r>
              <a:rPr lang="en-GB" altLang="en-US" dirty="0" err="1" smtClean="0"/>
              <a:t>TGaj</a:t>
            </a:r>
            <a:r>
              <a:rPr lang="en-GB" altLang="en-US" dirty="0" smtClean="0"/>
              <a:t> MDR report.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11-16/1333r7 – </a:t>
            </a:r>
            <a:r>
              <a:rPr lang="en-US" dirty="0" err="1" smtClean="0"/>
              <a:t>TGaj</a:t>
            </a:r>
            <a:r>
              <a:rPr lang="en-US" dirty="0" smtClean="0"/>
              <a:t> MDR report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Approve</a:t>
            </a:r>
            <a:r>
              <a:rPr lang="en-US" altLang="zh-CN" dirty="0" smtClean="0"/>
              <a:t>d</a:t>
            </a:r>
            <a:r>
              <a:rPr lang="en-GB" altLang="en-US" dirty="0" smtClean="0"/>
              <a:t> a 15 day Working Group Technical Recirculation Letter Ballot asking the question “Should P802.11aj D5.0 be forwarded to Sponsor Ballot?”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11-17-0160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March 2017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resolution for 802.11aj WG  4</a:t>
            </a:r>
            <a:r>
              <a:rPr lang="en-US" baseline="30000" dirty="0" smtClean="0"/>
              <a:t>th</a:t>
            </a:r>
            <a:r>
              <a:rPr lang="en-US" dirty="0" smtClean="0"/>
              <a:t> Recirculation Letter Ballot</a:t>
            </a:r>
          </a:p>
          <a:p>
            <a:r>
              <a:rPr lang="en-US" dirty="0" smtClean="0"/>
              <a:t>Conditional Sponsor Ballot</a:t>
            </a:r>
          </a:p>
          <a:p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39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11-17-0160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864" y="1041400"/>
            <a:ext cx="5803476" cy="523979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altLang="zh-CN" sz="2400" b="1" kern="0" dirty="0" smtClean="0">
                <a:latin typeface="+mn-lt"/>
              </a:rPr>
              <a:t>2nd March, 2017, 8 pm ET for 1 hour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altLang="zh-CN" sz="2000" b="1" kern="0" dirty="0" smtClean="0">
                <a:latin typeface="+mn-lt"/>
              </a:rPr>
              <a:t>     (3rd March, 2017, 9am Beijing Time)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11-17-0160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January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11-17-0160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2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42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January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25608"/>
              </p:ext>
            </p:extLst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January 2017 in Atlanta, Georgia.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11-17-0182 by Donald Eastlake, Huawei Technologies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entered the week with </a:t>
            </a:r>
            <a:r>
              <a:rPr lang="en-GB" sz="2400" dirty="0" smtClean="0"/>
              <a:t>the 57 comments </a:t>
            </a:r>
            <a:r>
              <a:rPr lang="en-GB" sz="2400" dirty="0"/>
              <a:t>from recirculation </a:t>
            </a:r>
            <a:r>
              <a:rPr lang="en-GB" sz="2400" dirty="0" smtClean="0"/>
              <a:t>LB227 </a:t>
            </a:r>
            <a:r>
              <a:rPr lang="en-GB" sz="2400" dirty="0"/>
              <a:t>unresolved. During the week, it resolved </a:t>
            </a:r>
            <a:r>
              <a:rPr lang="en-GB" sz="2400" dirty="0" smtClean="0"/>
              <a:t>49 of these comments.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Met jointly with 802.11 ARC </a:t>
            </a:r>
            <a:r>
              <a:rPr lang="en-GB" sz="2400" dirty="0" smtClean="0"/>
              <a:t>SC and 802.1 </a:t>
            </a:r>
            <a:r>
              <a:rPr lang="en-GB" sz="2400" dirty="0"/>
              <a:t>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11-16/</a:t>
            </a:r>
            <a:r>
              <a:rPr lang="en-GB" sz="2400" dirty="0" smtClean="0"/>
              <a:t>1586.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will be in 11-16</a:t>
            </a:r>
            <a:r>
              <a:rPr lang="en-GB" sz="2400" dirty="0" smtClean="0"/>
              <a:t>/469.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11-17-0182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72264" y="6475413"/>
            <a:ext cx="197007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44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92922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 smtClean="0"/>
              <a:t>11</a:t>
            </a:r>
            <a:r>
              <a:rPr lang="en-US" dirty="0"/>
              <a:t>-17</a:t>
            </a:r>
            <a:r>
              <a:rPr lang="en-US" dirty="0" smtClean="0"/>
              <a:t>/0145, </a:t>
            </a:r>
            <a:r>
              <a:rPr lang="en-US" dirty="0"/>
              <a:t>Joseph Levy (</a:t>
            </a:r>
            <a:r>
              <a:rPr lang="en-US" dirty="0" err="1"/>
              <a:t>InterDigital</a:t>
            </a:r>
            <a:r>
              <a:rPr lang="en-US" dirty="0"/>
              <a:t>), “Letter Ballot 227 Comment Resolution for CID 1404, 1405, 1447, 1456”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/>
              <a:t>11-17</a:t>
            </a:r>
            <a:r>
              <a:rPr lang="en-US" dirty="0" smtClean="0"/>
              <a:t>/0151, </a:t>
            </a:r>
            <a:r>
              <a:rPr lang="en-US" dirty="0"/>
              <a:t>Ganesh </a:t>
            </a:r>
            <a:r>
              <a:rPr lang="en-US" dirty="0" err="1"/>
              <a:t>Venkatesan</a:t>
            </a:r>
            <a:r>
              <a:rPr lang="en-US" dirty="0"/>
              <a:t> (Intel), “LB 227 GLK-GCR related comment resolutions (relative to P802.11ak D3.0 and IEEE 802.11-2016)”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dirty="0"/>
              <a:t>11-17</a:t>
            </a:r>
            <a:r>
              <a:rPr lang="en-US" dirty="0" smtClean="0"/>
              <a:t>/0136r2, </a:t>
            </a:r>
            <a:r>
              <a:rPr lang="en-US" dirty="0"/>
              <a:t>Mark Hamilton (Ruckus, Brocade</a:t>
            </a:r>
            <a:r>
              <a:rPr lang="en-US" dirty="0" smtClean="0"/>
              <a:t>), “Bridging </a:t>
            </a:r>
            <a:r>
              <a:rPr lang="en-US" dirty="0"/>
              <a:t>Architecture Considerations </a:t>
            </a:r>
            <a:r>
              <a:rPr lang="en-US" dirty="0" smtClean="0"/>
              <a:t>”</a:t>
            </a:r>
            <a:endParaRPr lang="en-US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dirty="0"/>
              <a:t>11-17</a:t>
            </a:r>
            <a:r>
              <a:rPr lang="en-US" dirty="0" smtClean="0"/>
              <a:t>/0154, </a:t>
            </a:r>
            <a:r>
              <a:rPr lang="en-US" dirty="0"/>
              <a:t>Donald </a:t>
            </a:r>
            <a:r>
              <a:rPr lang="en-US" dirty="0" smtClean="0"/>
              <a:t>Eastlake (Huawei), “Disambiguating SYNRA”</a:t>
            </a:r>
            <a:endParaRPr lang="en-US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11-17-0182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45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1 ½ </a:t>
            </a:r>
            <a:r>
              <a:rPr lang="en-GB" sz="2400" dirty="0" smtClean="0"/>
              <a:t>hour teleconferences </a:t>
            </a:r>
            <a:r>
              <a:rPr lang="en-US" sz="2400" dirty="0" smtClean="0"/>
              <a:t>through </a:t>
            </a:r>
            <a:r>
              <a:rPr lang="en-US" sz="2400" dirty="0"/>
              <a:t>the </a:t>
            </a:r>
            <a:r>
              <a:rPr lang="en-US" sz="2400" dirty="0" smtClean="0"/>
              <a:t>March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January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February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</a:t>
            </a:r>
            <a:r>
              <a:rPr lang="en-US" sz="2400" dirty="0"/>
              <a:t>10am Eastern US </a:t>
            </a:r>
            <a:r>
              <a:rPr lang="en-US" sz="2400"/>
              <a:t>Time</a:t>
            </a:r>
            <a:r>
              <a:rPr lang="en-US" sz="2400" smtClean="0"/>
              <a:t>.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Finish resolving comments from LB227.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Re-</a:t>
            </a:r>
            <a:r>
              <a:rPr lang="en-GB" sz="2400" dirty="0" err="1" smtClean="0"/>
              <a:t>ciruclation</a:t>
            </a:r>
            <a:r>
              <a:rPr lang="en-GB" sz="2400" dirty="0" smtClean="0"/>
              <a:t> LB on 11ak D4.0.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Joint meeting with 802.11 ARC </a:t>
            </a:r>
            <a:r>
              <a:rPr lang="en-GB" sz="2400" dirty="0" smtClean="0"/>
              <a:t>SC.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11-17-0182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4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2017-01-19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8273"/>
              </p:ext>
            </p:extLst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11-17-0165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83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January 2017, Atlanta, Georgia,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11-17-0165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Sponsor Ballot status</a:t>
            </a:r>
          </a:p>
          <a:p>
            <a:pPr lvl="1">
              <a:defRPr/>
            </a:pPr>
            <a:r>
              <a:rPr lang="en-GB" altLang="en-US" sz="2400" dirty="0"/>
              <a:t>Initial sponsor ballot finished on 4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November 2017</a:t>
            </a:r>
          </a:p>
          <a:p>
            <a:pPr lvl="1">
              <a:defRPr/>
            </a:pPr>
            <a:r>
              <a:rPr lang="en-GB" altLang="en-US" sz="2400" dirty="0"/>
              <a:t>235 comments, 87% approval</a:t>
            </a:r>
          </a:p>
          <a:p>
            <a:pPr lvl="1">
              <a:defRPr/>
            </a:pPr>
            <a:r>
              <a:rPr lang="en-GB" altLang="en-US" sz="2400" dirty="0"/>
              <a:t>19 technical comments unresolved</a:t>
            </a:r>
          </a:p>
          <a:p>
            <a:pPr lvl="1">
              <a:defRPr/>
            </a:pPr>
            <a:r>
              <a:rPr lang="en-GB" altLang="en-US" sz="2400" dirty="0"/>
              <a:t>Re-circulation ballot planned for </a:t>
            </a:r>
            <a:r>
              <a:rPr lang="en-GB" altLang="en-US" sz="2400"/>
              <a:t>February 2017</a:t>
            </a:r>
            <a:endParaRPr lang="en-GB" altLang="en-US" sz="2400" dirty="0"/>
          </a:p>
          <a:p>
            <a:pPr marL="457200" lvl="1" indent="0">
              <a:buNone/>
              <a:defRPr/>
            </a:pPr>
            <a:endParaRPr lang="en-GB" sz="2400" dirty="0"/>
          </a:p>
          <a:p>
            <a:r>
              <a:rPr lang="en-GB" sz="2800" dirty="0"/>
              <a:t>Teleconferences</a:t>
            </a:r>
          </a:p>
          <a:p>
            <a:pPr lvl="1"/>
            <a:r>
              <a:rPr lang="en-GB" sz="2400" dirty="0"/>
              <a:t>Fridays in February and March.</a:t>
            </a:r>
          </a:p>
          <a:p>
            <a:pPr lvl="1"/>
            <a:endParaRPr lang="en-GB" sz="2400" dirty="0"/>
          </a:p>
          <a:p>
            <a:r>
              <a:rPr lang="en-GB" sz="2800" dirty="0"/>
              <a:t>Plans for March 2017</a:t>
            </a:r>
            <a:endParaRPr lang="en-GB" dirty="0"/>
          </a:p>
          <a:p>
            <a:pPr lvl="1"/>
            <a:r>
              <a:rPr lang="en-GB" sz="2400" dirty="0"/>
              <a:t>Sponsor ballot comment resolution</a:t>
            </a:r>
          </a:p>
          <a:p>
            <a:pPr lvl="1"/>
            <a:r>
              <a:rPr lang="en-GB" sz="2400" dirty="0"/>
              <a:t>Possible joint meeting with ARC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11-17-0165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8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January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2017-01-19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11-17-0179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4" y="1295400"/>
            <a:ext cx="8404353" cy="49947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January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11-17-0179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114800"/>
          </a:xfrm>
        </p:spPr>
        <p:txBody>
          <a:bodyPr/>
          <a:lstStyle/>
          <a:p>
            <a:r>
              <a:rPr lang="en-CA" sz="2000" dirty="0" smtClean="0"/>
              <a:t>Assignment of comments is completed.</a:t>
            </a:r>
          </a:p>
          <a:p>
            <a:r>
              <a:rPr lang="en-CA" sz="2000" dirty="0" smtClean="0"/>
              <a:t>The TG started discussing resolutions of comments submitted on draft D1.0</a:t>
            </a:r>
          </a:p>
          <a:p>
            <a:pPr lvl="1"/>
            <a:r>
              <a:rPr lang="en-CA" sz="1600" dirty="0" smtClean="0"/>
              <a:t>Approximately 200 comments are resolved</a:t>
            </a:r>
          </a:p>
          <a:p>
            <a:r>
              <a:rPr lang="en-CA" dirty="0" smtClean="0"/>
              <a:t>Spatial Reuse issues were discussed at length</a:t>
            </a:r>
          </a:p>
          <a:p>
            <a:pPr lvl="1"/>
            <a:r>
              <a:rPr lang="en-CA" dirty="0" smtClean="0"/>
              <a:t>Slow progress on SRP-based SR</a:t>
            </a:r>
          </a:p>
          <a:p>
            <a:r>
              <a:rPr lang="en-CA" dirty="0" smtClean="0"/>
              <a:t>Proposal to include simplified simulation models in the TG simulation scenarios document was discussed and passed straw poll.</a:t>
            </a:r>
          </a:p>
          <a:p>
            <a:r>
              <a:rPr lang="en-CA" dirty="0" smtClean="0"/>
              <a:t>Agreed to hold an ad hoc meeting in San Diego, March 8-10.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mentor.ieee.org/802.11/dcn/16/11-16-1587-04-00ax-tgax-january-2017-meeting-agenda.ppt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11-17-0179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the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11-17-0179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February 2, 23,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March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30	10:00 – 12:00 ET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February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16, March 2, 23, April 6	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20:00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-22:00 ET</a:t>
            </a:r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11-17-0179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CE91C41-858C-4319-8307-D7A1EB98D31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January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2017-01-20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11-17-0002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E1B6A35-C962-40C3-8114-E06A9B9BBA0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January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11-17-0002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2079D81-FB0D-4438-BC78-F2B2BADEFA5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29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Draft 0.1 review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11-17-0002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8C5FA05-91A5-4933-9947-096C2616094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March 2017 plenary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Consider approval of Draft 0.2 for comment collection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11-17-0002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71E452D-9BCF-4AA2-B729-9CAD34DE592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February 15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February 22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March 1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11-17-0002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Jan.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59658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11-17-0096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0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213" y="817835"/>
            <a:ext cx="7200000" cy="565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843235"/>
            <a:ext cx="2805849" cy="22047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Atlanta </a:t>
            </a:r>
            <a:r>
              <a:rPr lang="en-US" dirty="0" err="1" smtClean="0"/>
              <a:t>Buckhead</a:t>
            </a:r>
            <a:r>
              <a:rPr lang="en-US" dirty="0" smtClean="0"/>
              <a:t> meeting</a:t>
            </a:r>
            <a:r>
              <a:rPr lang="en-US" dirty="0"/>
              <a:t>, </a:t>
            </a:r>
            <a:r>
              <a:rPr lang="en-US" dirty="0" smtClean="0"/>
              <a:t>Jan. 2017.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11-17-0096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24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ranging protocol sounding format and sounding sequence for the &lt;6Ghz band as well LOS requirements for the 60Gz band. 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a threat model for a secured location protocol to FRD, </a:t>
            </a:r>
            <a:r>
              <a:rPr lang="en-US" b="0" smtClean="0"/>
              <a:t>this will </a:t>
            </a:r>
            <a:r>
              <a:rPr lang="en-US" b="0" dirty="0" smtClean="0"/>
              <a:t>enable design and evaluation of secured protocol functionality.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technical submissions on measurement exchange and negotiation and secured location approaches.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11-17-0096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1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Defined goals for D0.1 </a:t>
            </a:r>
            <a:r>
              <a:rPr lang="en-US" sz="2000" b="0" dirty="0" smtClean="0"/>
              <a:t>(SFD feature freeze on 2/4 focus topics and 50% protocol complete)</a:t>
            </a:r>
            <a:r>
              <a:rPr lang="en-US" b="0" dirty="0" smtClean="0"/>
              <a:t>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approved updated program timelines.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Set </a:t>
            </a:r>
            <a:r>
              <a:rPr lang="en-US" b="0" dirty="0" err="1"/>
              <a:t>telecon</a:t>
            </a:r>
            <a:r>
              <a:rPr lang="en-US" b="0" dirty="0"/>
              <a:t> times and goals for March meeting.</a:t>
            </a:r>
            <a:endParaRPr lang="en-US" dirty="0"/>
          </a:p>
          <a:p>
            <a:pPr marL="609600" indent="-609600"/>
            <a:endParaRPr lang="en-US" b="0" dirty="0" smtClean="0"/>
          </a:p>
          <a:p>
            <a:pPr marL="609600" indent="-609600"/>
            <a:r>
              <a:rPr lang="en-US" b="0" dirty="0" smtClean="0"/>
              <a:t>Agenda</a:t>
            </a:r>
            <a:r>
              <a:rPr lang="en-US" b="0" dirty="0"/>
              <a:t>: See </a:t>
            </a:r>
            <a:r>
              <a:rPr lang="en-US" b="0" dirty="0" smtClean="0"/>
              <a:t>11-16/1599r3.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11-17-0096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4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</a:t>
            </a:r>
            <a:r>
              <a:rPr lang="en-US" dirty="0" err="1" smtClean="0"/>
              <a:t>TGaz</a:t>
            </a:r>
            <a:r>
              <a:rPr lang="en-US" dirty="0" smtClean="0"/>
              <a:t> Timelines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4364" y="1844823"/>
            <a:ext cx="9034902" cy="4176465"/>
            <a:chOff x="74364" y="1844823"/>
            <a:chExt cx="9034902" cy="4176465"/>
          </a:xfrm>
        </p:grpSpPr>
        <p:sp>
          <p:nvSpPr>
            <p:cNvPr id="139" name="Text Box 24"/>
            <p:cNvSpPr txBox="1">
              <a:spLocks noChangeArrowheads="1"/>
            </p:cNvSpPr>
            <p:nvPr/>
          </p:nvSpPr>
          <p:spPr bwMode="auto">
            <a:xfrm>
              <a:off x="74364" y="2232113"/>
              <a:ext cx="855796" cy="452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SG </a:t>
              </a: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Formation</a:t>
              </a: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1-15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507489" y="3406394"/>
              <a:ext cx="2489948" cy="25261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SFD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2515384" y="3403855"/>
              <a:ext cx="2482054" cy="257760"/>
              <a:chOff x="2515383" y="2827791"/>
              <a:chExt cx="2920713" cy="187855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2515383" y="2827791"/>
                <a:ext cx="810734" cy="187855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  <a:ln w="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MU mode sequence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323979" y="2827791"/>
                <a:ext cx="705464" cy="185952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  <a:ln w="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MU mode</a:t>
                </a:r>
              </a:p>
              <a:p>
                <a:pPr algn="ctr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Resource all.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027305" y="2827791"/>
                <a:ext cx="705464" cy="185952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  <a:ln w="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SU sequence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730632" y="2827791"/>
                <a:ext cx="705464" cy="185952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  <a:ln w="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600" dirty="0" smtClean="0">
                    <a:solidFill>
                      <a:schemeClr val="tx1"/>
                    </a:solidFill>
                  </a:rPr>
                  <a:t>Capability ex. and negotiation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19990" y="1844824"/>
              <a:ext cx="8989276" cy="417646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6511536" y="1851491"/>
              <a:ext cx="1304652" cy="3733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5246042" y="1844824"/>
              <a:ext cx="1265494" cy="3797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2707935" y="1844824"/>
              <a:ext cx="1272613" cy="3789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392602" y="1844823"/>
              <a:ext cx="1315332" cy="3800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19990" y="1844823"/>
              <a:ext cx="1272613" cy="3800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3971649" y="1844823"/>
              <a:ext cx="1288633" cy="3800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149" name="Text Box 29"/>
            <p:cNvSpPr txBox="1">
              <a:spLocks noChangeArrowheads="1"/>
            </p:cNvSpPr>
            <p:nvPr/>
          </p:nvSpPr>
          <p:spPr bwMode="auto">
            <a:xfrm flipH="1">
              <a:off x="8052350" y="2221522"/>
              <a:ext cx="782637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defPPr>
                <a:defRPr lang="en-GB"/>
              </a:defPPr>
              <a:lvl1pPr algn="ctr">
                <a:defRPr sz="8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b="0" dirty="0"/>
                <a:t>.11az</a:t>
              </a:r>
              <a:br>
                <a:rPr lang="en-US" altLang="en-US" b="0" dirty="0"/>
              </a:br>
              <a:r>
                <a:rPr lang="en-US" altLang="en-US" b="0" dirty="0"/>
                <a:t> Final</a:t>
              </a:r>
            </a:p>
            <a:p>
              <a:r>
                <a:rPr lang="en-US" altLang="en-US" b="0" dirty="0" smtClean="0"/>
                <a:t>3-2021</a:t>
              </a:r>
              <a:endParaRPr lang="en-US" altLang="en-US" b="0" dirty="0"/>
            </a:p>
          </p:txBody>
        </p:sp>
        <p:sp>
          <p:nvSpPr>
            <p:cNvPr id="150" name="Isosceles Triangle 149"/>
            <p:cNvSpPr>
              <a:spLocks noChangeArrowheads="1"/>
            </p:cNvSpPr>
            <p:nvPr/>
          </p:nvSpPr>
          <p:spPr bwMode="auto">
            <a:xfrm>
              <a:off x="167026" y="2247011"/>
              <a:ext cx="203200" cy="2270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Isosceles Triangle 150"/>
            <p:cNvSpPr>
              <a:spLocks noChangeArrowheads="1"/>
            </p:cNvSpPr>
            <p:nvPr/>
          </p:nvSpPr>
          <p:spPr bwMode="auto">
            <a:xfrm>
              <a:off x="8029176" y="2261942"/>
              <a:ext cx="174796" cy="22225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Isosceles Triangle 151"/>
            <p:cNvSpPr>
              <a:spLocks noChangeArrowheads="1"/>
            </p:cNvSpPr>
            <p:nvPr/>
          </p:nvSpPr>
          <p:spPr bwMode="auto">
            <a:xfrm>
              <a:off x="866400" y="2252737"/>
              <a:ext cx="201612" cy="2270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513659" y="2871112"/>
              <a:ext cx="2483778" cy="1563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11az SFD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75194" y="2683662"/>
              <a:ext cx="710728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UCD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187445" y="3030271"/>
              <a:ext cx="4892101" cy="18628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Amendment text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185921" y="2683663"/>
              <a:ext cx="2032537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FRD</a:t>
              </a:r>
            </a:p>
          </p:txBody>
        </p:sp>
        <p:sp>
          <p:nvSpPr>
            <p:cNvPr id="157" name="Text Box 24"/>
            <p:cNvSpPr txBox="1">
              <a:spLocks noChangeArrowheads="1"/>
            </p:cNvSpPr>
            <p:nvPr/>
          </p:nvSpPr>
          <p:spPr bwMode="auto">
            <a:xfrm>
              <a:off x="98149" y="2681837"/>
              <a:ext cx="659530" cy="1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5/15-11/15</a:t>
              </a:r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7804614" y="1851491"/>
              <a:ext cx="1304652" cy="3733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3" tIns="45711" rIns="91423" bIns="45711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chemeClr val="bg1"/>
                </a:buClr>
                <a:buFont typeface="Times" panose="02020603050405020304" pitchFamily="18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339290" y="1844824"/>
              <a:ext cx="6503157" cy="4176464"/>
              <a:chOff x="1339290" y="1268760"/>
              <a:chExt cx="6503157" cy="3782041"/>
            </a:xfrm>
          </p:grpSpPr>
          <p:sp>
            <p:nvSpPr>
              <p:cNvPr id="201" name="Line 15"/>
              <p:cNvSpPr>
                <a:spLocks noChangeShapeType="1"/>
              </p:cNvSpPr>
              <p:nvPr/>
            </p:nvSpPr>
            <p:spPr bwMode="auto">
              <a:xfrm flipH="1">
                <a:off x="6603112" y="1299562"/>
                <a:ext cx="3175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  <p:sp>
            <p:nvSpPr>
              <p:cNvPr id="202" name="Line 14"/>
              <p:cNvSpPr>
                <a:spLocks noChangeShapeType="1"/>
              </p:cNvSpPr>
              <p:nvPr/>
            </p:nvSpPr>
            <p:spPr bwMode="auto">
              <a:xfrm flipH="1">
                <a:off x="4012657" y="1299562"/>
                <a:ext cx="7937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  <p:sp>
            <p:nvSpPr>
              <p:cNvPr id="203" name="Line 10"/>
              <p:cNvSpPr>
                <a:spLocks noChangeShapeType="1"/>
              </p:cNvSpPr>
              <p:nvPr/>
            </p:nvSpPr>
            <p:spPr bwMode="auto">
              <a:xfrm>
                <a:off x="1339290" y="1299562"/>
                <a:ext cx="0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  <p:sp>
            <p:nvSpPr>
              <p:cNvPr id="204" name="Line 11"/>
              <p:cNvSpPr>
                <a:spLocks noChangeShapeType="1"/>
              </p:cNvSpPr>
              <p:nvPr/>
            </p:nvSpPr>
            <p:spPr bwMode="auto">
              <a:xfrm>
                <a:off x="2707604" y="1299562"/>
                <a:ext cx="0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  <p:sp>
            <p:nvSpPr>
              <p:cNvPr id="205" name="Line 15"/>
              <p:cNvSpPr>
                <a:spLocks noChangeShapeType="1"/>
              </p:cNvSpPr>
              <p:nvPr/>
            </p:nvSpPr>
            <p:spPr bwMode="auto">
              <a:xfrm>
                <a:off x="5271395" y="1299562"/>
                <a:ext cx="0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  <p:sp>
            <p:nvSpPr>
              <p:cNvPr id="206" name="Line 15"/>
              <p:cNvSpPr>
                <a:spLocks noChangeShapeType="1"/>
              </p:cNvSpPr>
              <p:nvPr/>
            </p:nvSpPr>
            <p:spPr bwMode="auto">
              <a:xfrm flipH="1">
                <a:off x="7839272" y="1268760"/>
                <a:ext cx="3175" cy="3751239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34" tIns="45716" rIns="91434" bIns="45716"/>
              <a:lstStyle/>
              <a:p>
                <a:endParaRPr lang="en-US"/>
              </a:p>
            </p:txBody>
          </p:sp>
        </p:grpSp>
        <p:sp>
          <p:nvSpPr>
            <p:cNvPr id="160" name="Text Box 26"/>
            <p:cNvSpPr txBox="1">
              <a:spLocks noChangeArrowheads="1"/>
            </p:cNvSpPr>
            <p:nvPr/>
          </p:nvSpPr>
          <p:spPr bwMode="auto">
            <a:xfrm flipH="1">
              <a:off x="6029548" y="2271910"/>
              <a:ext cx="703263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.11az</a:t>
              </a:r>
              <a:b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Draft 2.0</a:t>
              </a:r>
              <a:b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5-2019</a:t>
              </a:r>
              <a:endParaRPr lang="en-US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Isosceles Triangle 160"/>
            <p:cNvSpPr>
              <a:spLocks noChangeArrowheads="1"/>
            </p:cNvSpPr>
            <p:nvPr/>
          </p:nvSpPr>
          <p:spPr bwMode="auto">
            <a:xfrm flipH="1">
              <a:off x="5887977" y="2264324"/>
              <a:ext cx="190500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Text Box 24"/>
            <p:cNvSpPr txBox="1">
              <a:spLocks noChangeArrowheads="1"/>
            </p:cNvSpPr>
            <p:nvPr/>
          </p:nvSpPr>
          <p:spPr bwMode="auto">
            <a:xfrm>
              <a:off x="5199338" y="2272091"/>
              <a:ext cx="561649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.11az</a:t>
              </a:r>
              <a:b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Draft 1.0</a:t>
              </a:r>
              <a:b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11-2018</a:t>
              </a:r>
              <a:endParaRPr lang="en-US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Isosceles Triangle 162"/>
            <p:cNvSpPr>
              <a:spLocks noChangeArrowheads="1"/>
            </p:cNvSpPr>
            <p:nvPr/>
          </p:nvSpPr>
          <p:spPr bwMode="auto">
            <a:xfrm>
              <a:off x="5032526" y="2259562"/>
              <a:ext cx="201612" cy="22701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Isosceles Triangle 163"/>
            <p:cNvSpPr>
              <a:spLocks noChangeArrowheads="1"/>
            </p:cNvSpPr>
            <p:nvPr/>
          </p:nvSpPr>
          <p:spPr bwMode="auto">
            <a:xfrm>
              <a:off x="2441683" y="2275890"/>
              <a:ext cx="201612" cy="2270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/>
            <a:p>
              <a:endParaRPr lang="en-US" altLang="en-US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5" name="Text Box 24"/>
            <p:cNvSpPr txBox="1">
              <a:spLocks noChangeArrowheads="1"/>
            </p:cNvSpPr>
            <p:nvPr/>
          </p:nvSpPr>
          <p:spPr bwMode="auto">
            <a:xfrm>
              <a:off x="1849178" y="2230830"/>
              <a:ext cx="731105" cy="32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.11az SFD </a:t>
              </a:r>
            </a:p>
            <a:p>
              <a:pPr algn="ctr"/>
              <a:r>
                <a:rPr lang="en-US" alt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11-2016</a:t>
              </a:r>
              <a:endParaRPr lang="en-US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4139952" y="2244287"/>
              <a:ext cx="699794" cy="359852"/>
              <a:chOff x="3349527" y="1607958"/>
              <a:chExt cx="699794" cy="359852"/>
            </a:xfrm>
          </p:grpSpPr>
          <p:sp>
            <p:nvSpPr>
              <p:cNvPr id="199" name="Text Box 24"/>
              <p:cNvSpPr txBox="1">
                <a:spLocks noChangeArrowheads="1"/>
              </p:cNvSpPr>
              <p:nvPr/>
            </p:nvSpPr>
            <p:spPr bwMode="auto">
              <a:xfrm>
                <a:off x="3474848" y="1607958"/>
                <a:ext cx="574473" cy="359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052" tIns="41026" rIns="82052" bIns="41026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.11az</a:t>
                </a:r>
                <a:br>
                  <a:rPr lang="en-US" alt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Draft 0.1</a:t>
                </a:r>
                <a:br>
                  <a:rPr lang="en-US" alt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n-US" sz="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March 2018</a:t>
                </a:r>
                <a:endPara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Isosceles Triangle 199"/>
              <p:cNvSpPr>
                <a:spLocks noChangeArrowheads="1"/>
              </p:cNvSpPr>
              <p:nvPr/>
            </p:nvSpPr>
            <p:spPr bwMode="auto">
              <a:xfrm>
                <a:off x="3349527" y="1624182"/>
                <a:ext cx="201612" cy="22701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34" tIns="45716" rIns="91434" bIns="45716"/>
              <a:lstStyle>
                <a:lvl1pPr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7" name="Text Box 24"/>
            <p:cNvSpPr txBox="1">
              <a:spLocks noChangeArrowheads="1"/>
            </p:cNvSpPr>
            <p:nvPr/>
          </p:nvSpPr>
          <p:spPr bwMode="auto">
            <a:xfrm>
              <a:off x="4080240" y="3027450"/>
              <a:ext cx="1102664" cy="1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5/17-3/21</a:t>
              </a:r>
              <a:endParaRPr lang="en-US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Text Box 24"/>
            <p:cNvSpPr txBox="1">
              <a:spLocks noChangeArrowheads="1"/>
            </p:cNvSpPr>
            <p:nvPr/>
          </p:nvSpPr>
          <p:spPr bwMode="auto">
            <a:xfrm>
              <a:off x="1096725" y="2675472"/>
              <a:ext cx="1008949" cy="1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1026" rIns="0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11/15-5/17</a:t>
              </a:r>
              <a:endParaRPr lang="en-US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 Box 24"/>
            <p:cNvSpPr txBox="1">
              <a:spLocks noChangeArrowheads="1"/>
            </p:cNvSpPr>
            <p:nvPr/>
          </p:nvSpPr>
          <p:spPr bwMode="auto">
            <a:xfrm>
              <a:off x="2339752" y="2860718"/>
              <a:ext cx="1008949" cy="1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1026" rIns="0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9/16-5/18</a:t>
              </a:r>
              <a:endParaRPr lang="en-US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09157" y="3068960"/>
              <a:ext cx="878097" cy="3510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Range Accuracy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Coverage in &lt;6Ghz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185921" y="3216773"/>
              <a:ext cx="2032537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FRD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8568" y="3808677"/>
              <a:ext cx="926442" cy="169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Security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08283" y="4238344"/>
              <a:ext cx="926442" cy="169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60Ghz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4625" y="4794948"/>
              <a:ext cx="926442" cy="169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Scalability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005377" y="3754382"/>
              <a:ext cx="1211685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     FRD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006377" y="3753749"/>
              <a:ext cx="644461" cy="1878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Threat model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513659" y="4407475"/>
              <a:ext cx="2483778" cy="1956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SFD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185921" y="4220027"/>
              <a:ext cx="2033064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FRD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513659" y="4982396"/>
              <a:ext cx="2483778" cy="1913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SFD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184525" y="4794948"/>
              <a:ext cx="2032537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FRD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187446" y="3943095"/>
              <a:ext cx="1809991" cy="1667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SFD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 bwMode="auto">
            <a:xfrm>
              <a:off x="467447" y="2899544"/>
              <a:ext cx="720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2506801" y="3685282"/>
              <a:ext cx="288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1184525" y="4434263"/>
              <a:ext cx="1793157" cy="284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1184525" y="3429000"/>
              <a:ext cx="1980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1200324" y="2899544"/>
              <a:ext cx="1368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4402600" y="3680842"/>
              <a:ext cx="144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1186401" y="4996494"/>
              <a:ext cx="2016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Rectangle 188"/>
            <p:cNvSpPr/>
            <p:nvPr/>
          </p:nvSpPr>
          <p:spPr>
            <a:xfrm>
              <a:off x="2513659" y="5485977"/>
              <a:ext cx="2483778" cy="20208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SFD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69862" y="5266822"/>
              <a:ext cx="878097" cy="3510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Angular in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 &lt;6Ghz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003247" y="5296357"/>
              <a:ext cx="1275916" cy="1869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FRD</a:t>
              </a:r>
            </a:p>
          </p:txBody>
        </p:sp>
        <p:sp>
          <p:nvSpPr>
            <p:cNvPr id="192" name="Oval Callout 191"/>
            <p:cNvSpPr/>
            <p:nvPr/>
          </p:nvSpPr>
          <p:spPr bwMode="auto">
            <a:xfrm>
              <a:off x="5348681" y="3356364"/>
              <a:ext cx="729796" cy="324478"/>
            </a:xfrm>
            <a:prstGeom prst="wedgeEllipseCallout">
              <a:avLst>
                <a:gd name="adj1" fmla="val -340286"/>
                <a:gd name="adj2" fmla="val -232752"/>
              </a:avLst>
            </a:prstGeom>
            <a:solidFill>
              <a:srgbClr val="00B8FF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FRD Freeze</a:t>
              </a:r>
            </a:p>
          </p:txBody>
        </p:sp>
        <p:sp>
          <p:nvSpPr>
            <p:cNvPr id="193" name="Oval Callout 192"/>
            <p:cNvSpPr/>
            <p:nvPr/>
          </p:nvSpPr>
          <p:spPr bwMode="auto">
            <a:xfrm>
              <a:off x="6418793" y="3403699"/>
              <a:ext cx="729796" cy="350050"/>
            </a:xfrm>
            <a:prstGeom prst="wedgeEllipseCallout">
              <a:avLst>
                <a:gd name="adj1" fmla="val -243182"/>
                <a:gd name="adj2" fmla="val -185326"/>
              </a:avLst>
            </a:prstGeom>
            <a:solidFill>
              <a:srgbClr val="00B8FF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900" b="1" dirty="0" smtClean="0">
                  <a:solidFill>
                    <a:schemeClr val="tx1"/>
                  </a:solidFill>
                </a:rPr>
                <a:t>SF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 Freeze</a:t>
              </a:r>
            </a:p>
          </p:txBody>
        </p:sp>
        <p:sp>
          <p:nvSpPr>
            <p:cNvPr id="194" name="Isosceles Triangle 193"/>
            <p:cNvSpPr>
              <a:spLocks noChangeArrowheads="1"/>
            </p:cNvSpPr>
            <p:nvPr/>
          </p:nvSpPr>
          <p:spPr bwMode="auto">
            <a:xfrm>
              <a:off x="3107923" y="2267934"/>
              <a:ext cx="201612" cy="22701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Text Box 24"/>
            <p:cNvSpPr txBox="1">
              <a:spLocks noChangeArrowheads="1"/>
            </p:cNvSpPr>
            <p:nvPr/>
          </p:nvSpPr>
          <p:spPr bwMode="auto">
            <a:xfrm>
              <a:off x="3144537" y="2221522"/>
              <a:ext cx="731105" cy="45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.11az </a:t>
              </a:r>
              <a:r>
                <a:rPr lang="en-US" altLang="en-U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requirement freeze</a:t>
              </a:r>
            </a:p>
            <a:p>
              <a:pPr algn="ctr"/>
              <a:r>
                <a:rPr lang="en-US" altLang="en-US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5-2017</a:t>
              </a:r>
              <a:endParaRPr lang="en-US" alt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Text Box 24"/>
            <p:cNvSpPr txBox="1">
              <a:spLocks noChangeArrowheads="1"/>
            </p:cNvSpPr>
            <p:nvPr/>
          </p:nvSpPr>
          <p:spPr bwMode="auto">
            <a:xfrm>
              <a:off x="1013037" y="2234095"/>
              <a:ext cx="810114" cy="32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TG formation </a:t>
              </a:r>
            </a:p>
            <a:p>
              <a:pPr algn="ctr"/>
              <a:r>
                <a:rPr lang="en-US" alt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9-15</a:t>
              </a:r>
            </a:p>
          </p:txBody>
        </p:sp>
        <p:cxnSp>
          <p:nvCxnSpPr>
            <p:cNvPr id="197" name="Straight Connector 196"/>
            <p:cNvCxnSpPr/>
            <p:nvPr/>
          </p:nvCxnSpPr>
          <p:spPr bwMode="auto">
            <a:xfrm>
              <a:off x="2003247" y="3977809"/>
              <a:ext cx="704357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2521868" y="4618712"/>
              <a:ext cx="204027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11-17-0096 by Jonathan Segev, Intel Corporation</a:t>
            </a:r>
          </a:p>
        </p:txBody>
      </p:sp>
      <p:sp>
        <p:nvSpPr>
          <p:cNvPr id="8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2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March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</a:t>
            </a:r>
            <a:r>
              <a:rPr lang="en-US" altLang="en-US" b="0" dirty="0" smtClean="0"/>
              <a:t>development of FRD and SFD development</a:t>
            </a:r>
            <a:r>
              <a:rPr lang="en-US" altLang="en-US" b="0" dirty="0"/>
              <a:t>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Review </a:t>
            </a:r>
            <a:r>
              <a:rPr lang="en-US" altLang="en-US" b="0" dirty="0"/>
              <a:t>technical submissions on measurement phase approaches, </a:t>
            </a:r>
            <a:r>
              <a:rPr lang="en-US" altLang="en-US" b="0" dirty="0" smtClean="0"/>
              <a:t>feedback types and design, negotiation phase and other adaptation </a:t>
            </a:r>
            <a:r>
              <a:rPr lang="en-US" altLang="en-US" b="0" dirty="0"/>
              <a:t>to 11ax </a:t>
            </a:r>
            <a:r>
              <a:rPr lang="en-US" altLang="en-US" b="0" dirty="0" smtClean="0"/>
              <a:t>MU and SU modes, NG60/11ad </a:t>
            </a:r>
            <a:r>
              <a:rPr lang="en-US" altLang="en-US" b="0" dirty="0"/>
              <a:t>and secured location schemes. </a:t>
            </a:r>
            <a:endParaRPr lang="en-US" altLang="en-US" b="0" dirty="0" smtClean="0"/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11-17-0096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71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/>
              <a:t>Mar. 8</a:t>
            </a:r>
            <a:r>
              <a:rPr lang="en-US" altLang="en-US" baseline="30000" dirty="0"/>
              <a:t>th</a:t>
            </a:r>
            <a:r>
              <a:rPr lang="en-US" altLang="en-US" dirty="0"/>
              <a:t> (Wed.) 10:00AM ET for 1hr. </a:t>
            </a:r>
            <a:r>
              <a:rPr lang="en-US" altLang="en-US" b="0" dirty="0" smtClean="0"/>
              <a:t> </a:t>
            </a:r>
            <a:endParaRPr lang="en-US" alt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11-17-0096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68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January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B2A57DA-BC4C-4FB5-BA75-73AA0302656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2017-01-19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11-17-0175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9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January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7B229C1-99B0-436C-9220-00F223C2D7A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11-17-0175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5213"/>
          </a:xfrm>
        </p:spPr>
        <p:txBody>
          <a:bodyPr/>
          <a:lstStyle/>
          <a:p>
            <a:r>
              <a:rPr lang="en-US" altLang="en-US" sz="2000" smtClean="0"/>
              <a:t>TG approved the TG leadership structure</a:t>
            </a:r>
          </a:p>
          <a:p>
            <a:pPr lvl="1"/>
            <a:r>
              <a:rPr lang="en-US" altLang="en-US" sz="1800" smtClean="0"/>
              <a:t>Chair, 2 Vice-chairs, Secretary</a:t>
            </a:r>
          </a:p>
          <a:p>
            <a:r>
              <a:rPr lang="en-US" altLang="en-US" sz="2000" smtClean="0"/>
              <a:t>TG Secretary confirmed by the TG (Y/N/A: 57/0/2)</a:t>
            </a:r>
          </a:p>
          <a:p>
            <a:pPr lvl="1"/>
            <a:r>
              <a:rPr lang="en-US" altLang="en-US" sz="1800" smtClean="0"/>
              <a:t>TG Secretary: Leif Wilhelmsson</a:t>
            </a:r>
          </a:p>
          <a:p>
            <a:r>
              <a:rPr lang="en-US" altLang="en-US" sz="2000" smtClean="0"/>
              <a:t>Discussed TG spec development process</a:t>
            </a:r>
          </a:p>
          <a:p>
            <a:r>
              <a:rPr lang="en-US" altLang="en-US" sz="2000" smtClean="0"/>
              <a:t>TG approved to create four TG documents</a:t>
            </a:r>
          </a:p>
          <a:p>
            <a:pPr lvl="1"/>
            <a:r>
              <a:rPr lang="en-US" altLang="en-US" sz="1800" smtClean="0"/>
              <a:t>Use case document (1</a:t>
            </a:r>
            <a:r>
              <a:rPr lang="en-US" altLang="en-US" sz="1800" baseline="30000" smtClean="0"/>
              <a:t>st</a:t>
            </a:r>
            <a:r>
              <a:rPr lang="en-US" altLang="en-US" sz="1800" smtClean="0"/>
              <a:t> draft [11-17/0029r4] approved by the TG)</a:t>
            </a:r>
          </a:p>
          <a:p>
            <a:pPr lvl="1"/>
            <a:r>
              <a:rPr lang="en-US" altLang="en-US" sz="1800" smtClean="0"/>
              <a:t>Functional requirements document</a:t>
            </a:r>
          </a:p>
          <a:p>
            <a:pPr lvl="1"/>
            <a:r>
              <a:rPr lang="en-US" altLang="en-US" sz="1800" smtClean="0"/>
              <a:t>Evaluation methodology and simulation scenario document</a:t>
            </a:r>
          </a:p>
          <a:p>
            <a:pPr lvl="1"/>
            <a:r>
              <a:rPr lang="en-US" altLang="en-US" sz="1800" smtClean="0"/>
              <a:t>Spec framework document</a:t>
            </a:r>
            <a:endParaRPr lang="en-GB" altLang="en-US" sz="1800" smtClean="0"/>
          </a:p>
          <a:p>
            <a:r>
              <a:rPr lang="en-US" altLang="en-US" sz="2000" smtClean="0"/>
              <a:t>Reviewed technical presentations (21 out of 27 submissions)</a:t>
            </a:r>
          </a:p>
          <a:p>
            <a:r>
              <a:rPr lang="en-US" altLang="en-US" sz="2000" smtClean="0"/>
              <a:t>Approved the TG timeline (next slide)</a:t>
            </a:r>
          </a:p>
          <a:p>
            <a:r>
              <a:rPr lang="en-US" altLang="en-US" sz="2000" smtClean="0"/>
              <a:t>Set goals for the March 2017 meeting and teleconference schedule</a:t>
            </a:r>
          </a:p>
          <a:p>
            <a:r>
              <a:rPr lang="en-US" altLang="en-US" sz="2000" smtClean="0"/>
              <a:t>Agenda: see doc.: IEEE 802.11-16/1593r6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81F98FD-61DB-44BA-86C2-FC8027A36F7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11-17-0175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 Timeline [11-16/1593r6]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r>
              <a:rPr lang="en-US" altLang="en-US" sz="2000" smtClean="0"/>
              <a:t>2017</a:t>
            </a:r>
          </a:p>
          <a:p>
            <a:pPr lvl="1"/>
            <a:r>
              <a:rPr lang="en-US" altLang="en-US" b="1" smtClean="0"/>
              <a:t>January</a:t>
            </a:r>
            <a:r>
              <a:rPr lang="en-US" altLang="en-US" smtClean="0"/>
              <a:t>: TGba formation meeting</a:t>
            </a:r>
          </a:p>
          <a:p>
            <a:pPr lvl="1"/>
            <a:r>
              <a:rPr lang="en-US" altLang="en-US" b="1" smtClean="0"/>
              <a:t>November</a:t>
            </a:r>
            <a:r>
              <a:rPr lang="en-US" altLang="en-US" smtClean="0"/>
              <a:t>: TGba Draft 0.1</a:t>
            </a:r>
          </a:p>
          <a:p>
            <a:r>
              <a:rPr lang="en-US" altLang="en-US" sz="2000" smtClean="0"/>
              <a:t>2018</a:t>
            </a:r>
          </a:p>
          <a:p>
            <a:pPr lvl="1"/>
            <a:r>
              <a:rPr lang="en-US" altLang="en-US" b="1" smtClean="0"/>
              <a:t>March</a:t>
            </a:r>
            <a:r>
              <a:rPr lang="en-US" altLang="en-US" smtClean="0"/>
              <a:t>: TGba Draft 1.0</a:t>
            </a:r>
          </a:p>
          <a:p>
            <a:pPr lvl="1"/>
            <a:r>
              <a:rPr lang="en-US" altLang="en-US" b="1" smtClean="0"/>
              <a:t>September</a:t>
            </a:r>
            <a:r>
              <a:rPr lang="en-US" altLang="en-US" smtClean="0"/>
              <a:t>: TGba Draft 2.0</a:t>
            </a:r>
          </a:p>
          <a:p>
            <a:r>
              <a:rPr lang="en-US" altLang="en-US" sz="2000" smtClean="0"/>
              <a:t>2019:</a:t>
            </a:r>
          </a:p>
          <a:p>
            <a:pPr lvl="1"/>
            <a:r>
              <a:rPr lang="en-US" altLang="en-US" b="1" smtClean="0"/>
              <a:t>March</a:t>
            </a:r>
            <a:r>
              <a:rPr lang="en-US" altLang="en-US" smtClean="0"/>
              <a:t>: MDR (mandatory document review)</a:t>
            </a:r>
          </a:p>
          <a:p>
            <a:pPr lvl="1"/>
            <a:r>
              <a:rPr lang="en-US" altLang="en-US" b="1" smtClean="0"/>
              <a:t>July</a:t>
            </a:r>
            <a:r>
              <a:rPr lang="en-US" altLang="en-US" smtClean="0"/>
              <a:t>: formation of sponsor ballot pool</a:t>
            </a:r>
          </a:p>
          <a:p>
            <a:pPr lvl="1"/>
            <a:r>
              <a:rPr lang="en-US" altLang="en-US" b="1" smtClean="0"/>
              <a:t>September</a:t>
            </a:r>
            <a:r>
              <a:rPr lang="en-US" altLang="en-US" smtClean="0"/>
              <a:t>: Sponsor ballot</a:t>
            </a:r>
          </a:p>
          <a:p>
            <a:r>
              <a:rPr lang="en-US" altLang="en-US" sz="2000" smtClean="0"/>
              <a:t>2020</a:t>
            </a:r>
          </a:p>
          <a:p>
            <a:pPr lvl="1"/>
            <a:r>
              <a:rPr lang="en-US" altLang="en-US" b="1" smtClean="0"/>
              <a:t>July</a:t>
            </a:r>
            <a:r>
              <a:rPr lang="en-US" altLang="en-US" smtClean="0"/>
              <a:t>: RevCom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7C6A07A-88E3-4532-AA22-84ABCC98C38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11-17-0175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0" y="1166297"/>
            <a:ext cx="3950243" cy="5309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867" y="1193251"/>
            <a:ext cx="3401863" cy="52552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March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altLang="en-US" smtClean="0"/>
              <a:t>TG Vice-Chair election</a:t>
            </a:r>
          </a:p>
          <a:p>
            <a:r>
              <a:rPr lang="en-US" altLang="en-US" smtClean="0"/>
              <a:t>Review technical presentations</a:t>
            </a:r>
          </a:p>
          <a:p>
            <a:r>
              <a:rPr lang="en-US" altLang="en-US" smtClean="0"/>
              <a:t>Work on TGba task group documents</a:t>
            </a:r>
          </a:p>
          <a:p>
            <a:pPr lvl="1"/>
            <a:r>
              <a:rPr lang="en-US" altLang="en-US" smtClean="0"/>
              <a:t>Use case document (editor: RossYu)</a:t>
            </a:r>
          </a:p>
          <a:p>
            <a:pPr lvl="1"/>
            <a:r>
              <a:rPr lang="en-US" altLang="en-US" smtClean="0"/>
              <a:t>Functional requirement document (editor:Ming Gan)</a:t>
            </a:r>
          </a:p>
          <a:p>
            <a:pPr lvl="1"/>
            <a:r>
              <a:rPr lang="en-US" altLang="en-US" smtClean="0"/>
              <a:t>Evaluation methodology and simulation scenario document (editor: Shahrnaz Azizi)</a:t>
            </a:r>
          </a:p>
          <a:p>
            <a:pPr lvl="1"/>
            <a:r>
              <a:rPr lang="en-US" altLang="en-US" smtClean="0"/>
              <a:t>Spec framework document (editor: TBD)</a:t>
            </a:r>
          </a:p>
          <a:p>
            <a:r>
              <a:rPr lang="en-US" altLang="en-US" smtClean="0"/>
              <a:t>Review TG timeline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A64EDC4-3C2D-4DC5-AC7B-5B6431055DB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11-17-0175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3 teleconference calls</a:t>
            </a:r>
          </a:p>
          <a:p>
            <a:pPr marL="685800" lvl="2" indent="-342900"/>
            <a:r>
              <a:rPr lang="en-US" altLang="en-US" sz="2200" b="1" smtClean="0"/>
              <a:t>February 06 (Monday), 10:00  ET (1.5 hours)</a:t>
            </a:r>
          </a:p>
          <a:p>
            <a:pPr marL="685800" lvl="2" indent="-342900"/>
            <a:r>
              <a:rPr lang="en-US" altLang="en-US" sz="2200" b="1" smtClean="0"/>
              <a:t>February 13 (Monday), 17:00  ET (1.5 hours)</a:t>
            </a:r>
          </a:p>
          <a:p>
            <a:pPr marL="685800" lvl="2" indent="-342900"/>
            <a:r>
              <a:rPr lang="en-US" altLang="en-US" sz="2200" b="1" smtClean="0"/>
              <a:t>February 27 (Monday), 23:00  ET (1.5 hours)</a:t>
            </a:r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ABF588C-8B19-4F88-9184-EC0A0D62390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11-17-0175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DEA054-54E1-4A86-A287-CB999A01A75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Topic Interest Group January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2017-01-19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11-17-0176 by Nikola Serafimovski (pureLiFi)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B547AF0-D5D6-4D45-9860-67C0559EBE3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Topic Interest Group closing report for the January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11-17-0176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DE50152-B7B3-491F-8EC8-F763B70D474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dirty="0"/>
              <a:t>Administration</a:t>
            </a:r>
          </a:p>
          <a:p>
            <a:pPr lvl="1">
              <a:defRPr/>
            </a:pPr>
            <a:r>
              <a:rPr lang="en-US" altLang="en-US" dirty="0" err="1"/>
              <a:t>Tuncer</a:t>
            </a:r>
            <a:r>
              <a:rPr lang="en-US" altLang="en-US" dirty="0"/>
              <a:t> </a:t>
            </a:r>
            <a:r>
              <a:rPr lang="en-US" altLang="en-US" dirty="0" err="1"/>
              <a:t>Baykas</a:t>
            </a:r>
            <a:r>
              <a:rPr lang="en-US" altLang="en-US" dirty="0"/>
              <a:t> (Istanbul </a:t>
            </a:r>
            <a:r>
              <a:rPr lang="en-US" altLang="en-US" dirty="0" err="1"/>
              <a:t>Mediopol</a:t>
            </a:r>
            <a:r>
              <a:rPr lang="en-US" altLang="en-US" dirty="0"/>
              <a:t> University) was appointed Secretary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dirty="0"/>
              <a:t>Structure</a:t>
            </a:r>
          </a:p>
          <a:p>
            <a:pPr lvl="1">
              <a:defRPr/>
            </a:pPr>
            <a:r>
              <a:rPr lang="en-US" altLang="en-US" dirty="0"/>
              <a:t>The draft report outline in doc. 17/0023r1 was approved as suitable format to continue the work of the TIG.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dirty="0"/>
              <a:t>Content</a:t>
            </a:r>
          </a:p>
          <a:p>
            <a:pPr lvl="1">
              <a:defRPr/>
            </a:pPr>
            <a:r>
              <a:rPr lang="en-US" altLang="en-US" dirty="0"/>
              <a:t>Parts of doc. 17/0161r0 were included in doc. 17/0023r2 as a start on the technical work in the report. </a:t>
            </a:r>
          </a:p>
          <a:p>
            <a:pPr lvl="1">
              <a:defRPr/>
            </a:pPr>
            <a:r>
              <a:rPr lang="en-US" altLang="en-US" dirty="0"/>
              <a:t>The general applicability of LC were presented in doc. 17/0125r0 and doc. 17/0168r1</a:t>
            </a:r>
          </a:p>
          <a:p>
            <a:pPr lvl="1">
              <a:defRPr/>
            </a:pPr>
            <a:r>
              <a:rPr lang="en-US" altLang="en-US" dirty="0"/>
              <a:t>The TIG decided that the 802.11 should reach out to relevant industry organizations to invite additional relevant stakeholders with a liaison statement that should be approved at the March meeting.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achieved its objective in the Atlanta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11-17-0176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FBF0BA0-E583-49B2-9708-1F750478206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approved the following calendar for conference calls and meeting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576388"/>
          <a:ext cx="7858125" cy="435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20335509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93423940"/>
                    </a:ext>
                  </a:extLst>
                </a:gridCol>
                <a:gridCol w="4124325">
                  <a:extLst>
                    <a:ext uri="{9D8B030D-6E8A-4147-A177-3AD203B41FA5}">
                      <a16:colId xmlns="" xmlns:a16="http://schemas.microsoft.com/office/drawing/2014/main" val="3134852588"/>
                    </a:ext>
                  </a:extLst>
                </a:gridCol>
              </a:tblGrid>
              <a:tr h="365834">
                <a:tc>
                  <a:txBody>
                    <a:bodyPr/>
                    <a:lstStyle/>
                    <a:p>
                      <a:r>
                        <a:rPr lang="en-GB" sz="1800" dirty="0"/>
                        <a:t>Date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3913637621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r>
                        <a:rPr lang="en-GB" sz="1600" dirty="0"/>
                        <a:t>13 Feb.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Draft 1 of the Use-cases and technical feasibility section of doc. 17/0023r1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2942777166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r>
                        <a:rPr lang="en-GB" sz="1600" dirty="0"/>
                        <a:t>6 Mar.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Draft 2 of the Use-cases and technical feasibility section and </a:t>
                      </a:r>
                    </a:p>
                    <a:p>
                      <a:r>
                        <a:rPr lang="en-GB" sz="1200" dirty="0"/>
                        <a:t>Draft 1 of Economic Viability section of doc. 17/0023r1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2175203664"/>
                  </a:ext>
                </a:extLst>
              </a:tr>
              <a:tr h="822973">
                <a:tc>
                  <a:txBody>
                    <a:bodyPr/>
                    <a:lstStyle/>
                    <a:p>
                      <a:r>
                        <a:rPr lang="en-GB" sz="1600" dirty="0"/>
                        <a:t>12 – 18 Mar.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Vancouver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Final consensus and sign-off on use-cases and technical feasibility sections as well as Draft 2 of Economic Viability section of doc. 17/0023r1</a:t>
                      </a:r>
                    </a:p>
                    <a:p>
                      <a:r>
                        <a:rPr lang="en-GB" sz="1200" dirty="0"/>
                        <a:t>Tutorial to wider 802 on Light Communications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2274491465"/>
                  </a:ext>
                </a:extLst>
              </a:tr>
              <a:tr h="359402">
                <a:tc>
                  <a:txBody>
                    <a:bodyPr/>
                    <a:lstStyle/>
                    <a:p>
                      <a:r>
                        <a:rPr lang="en-GB" sz="1600" dirty="0"/>
                        <a:t>10 Apr.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Review of draft report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3839722241"/>
                  </a:ext>
                </a:extLst>
              </a:tr>
              <a:tr h="457291">
                <a:tc>
                  <a:txBody>
                    <a:bodyPr/>
                    <a:lstStyle/>
                    <a:p>
                      <a:r>
                        <a:rPr lang="en-GB" sz="1600" dirty="0"/>
                        <a:t>1 May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Agenda discussion and agreement for Interim</a:t>
                      </a:r>
                    </a:p>
                    <a:p>
                      <a:r>
                        <a:rPr lang="en-GB" sz="1200" dirty="0"/>
                        <a:t>Consensus of comprehensive report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828867297"/>
                  </a:ext>
                </a:extLst>
              </a:tr>
              <a:tr h="359402">
                <a:tc>
                  <a:txBody>
                    <a:bodyPr/>
                    <a:lstStyle/>
                    <a:p>
                      <a:r>
                        <a:rPr lang="en-GB" sz="1600" dirty="0"/>
                        <a:t>7 – 12 May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Interim – Daejeon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Final review and sign-off of TIG report on all sections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3522080116"/>
                  </a:ext>
                </a:extLst>
              </a:tr>
              <a:tr h="359402">
                <a:tc>
                  <a:txBody>
                    <a:bodyPr/>
                    <a:lstStyle/>
                    <a:p>
                      <a:r>
                        <a:rPr lang="en-GB" sz="1600" dirty="0"/>
                        <a:t>5 Jun.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349888755"/>
                  </a:ext>
                </a:extLst>
              </a:tr>
              <a:tr h="359402">
                <a:tc>
                  <a:txBody>
                    <a:bodyPr/>
                    <a:lstStyle/>
                    <a:p>
                      <a:r>
                        <a:rPr lang="en-GB" sz="1600" dirty="0"/>
                        <a:t>26 Jun.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2369380352"/>
                  </a:ext>
                </a:extLst>
              </a:tr>
              <a:tr h="359402">
                <a:tc>
                  <a:txBody>
                    <a:bodyPr/>
                    <a:lstStyle/>
                    <a:p>
                      <a:r>
                        <a:rPr lang="en-GB" sz="1600" dirty="0"/>
                        <a:t>8 – 13 Jul. 2017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Berlin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WG and EC LC Study Group approval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211335291"/>
                  </a:ext>
                </a:extLst>
              </a:tr>
            </a:tbl>
          </a:graphicData>
        </a:graphic>
      </p:graphicFrame>
      <p:sp>
        <p:nvSpPr>
          <p:cNvPr id="21556" name="Rectangle 3"/>
          <p:cNvSpPr txBox="1">
            <a:spLocks noChangeArrowheads="1"/>
          </p:cNvSpPr>
          <p:nvPr/>
        </p:nvSpPr>
        <p:spPr bwMode="auto">
          <a:xfrm>
            <a:off x="609600" y="6015038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buFontTx/>
              <a:buNone/>
            </a:pPr>
            <a:r>
              <a:rPr lang="en-US" altLang="en-US" sz="1600" b="1"/>
              <a:t>From doc. 17/0169r0</a:t>
            </a:r>
            <a:r>
              <a:rPr lang="en-US" altLang="en-US" sz="1600"/>
              <a:t> – exact timings for the calls will be announced with 10 day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11-17-0176 by Nikola Serafimovski (pureLiFi)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7EAB99-7448-5041-9D18-454FF4C5CBA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kern="0">
                <a:latin typeface="Times New Roman" charset="0"/>
              </a:rPr>
              <a:t>Date:</a:t>
            </a:r>
            <a:r>
              <a:rPr lang="en-US" sz="2000" b="0" kern="0">
                <a:latin typeface="Times New Roman" charset="0"/>
              </a:rPr>
              <a:t> 2017-January-20</a:t>
            </a:r>
            <a:endParaRPr lang="en-US" sz="2000" b="0" kern="0" dirty="0">
              <a:latin typeface="Times New Roman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118114"/>
              </p:ext>
            </p:extLst>
          </p:nvPr>
        </p:nvGraphicFramePr>
        <p:xfrm>
          <a:off x="495300" y="3140075"/>
          <a:ext cx="7832725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381750" imgH="2521899" progId="Word.Document.8">
                  <p:embed/>
                </p:oleObj>
              </mc:Choice>
              <mc:Fallback>
                <p:oleObj name="Document" r:id="rId4" imgW="8381750" imgH="25218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40075"/>
                        <a:ext cx="7832725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11-17-0153 by Jay Holcomb, Itron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60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7EAB99-7448-5041-9D18-454FF4C5CBA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802 Interim in January 2017 in Atlanta, GA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11-17-0153 by Jay Holcomb, Itron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5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dirty="0"/>
              <a:t>Items Reviewed/Discussed in the RR-TAG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1600200"/>
            <a:ext cx="8077200" cy="4114800"/>
          </a:xfrm>
        </p:spPr>
        <p:txBody>
          <a:bodyPr/>
          <a:lstStyle/>
          <a:p>
            <a:r>
              <a:rPr lang="en-US" altLang="en-US" sz="1800" dirty="0"/>
              <a:t>ETSI BRAN and ERM TG11 updates</a:t>
            </a:r>
          </a:p>
          <a:p>
            <a:pPr lvl="1"/>
            <a:r>
              <a:rPr lang="en-US" altLang="en-US" sz="1400" dirty="0"/>
              <a:t>Tracking standards needed for equipment to meet the RED. </a:t>
            </a:r>
          </a:p>
          <a:p>
            <a:endParaRPr lang="en-US" altLang="en-US" sz="1800" dirty="0"/>
          </a:p>
          <a:p>
            <a:r>
              <a:rPr lang="en-US" altLang="en-US" sz="1800" dirty="0"/>
              <a:t>CEPT CPG PT-D meeting report</a:t>
            </a:r>
          </a:p>
          <a:p>
            <a:pPr lvl="1"/>
            <a:r>
              <a:rPr lang="en-US" altLang="en-US" sz="1600" dirty="0"/>
              <a:t>Preparing for the WRC-19</a:t>
            </a:r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EU Radio Equipment Directive Status</a:t>
            </a:r>
          </a:p>
          <a:p>
            <a:pPr lvl="1"/>
            <a:r>
              <a:rPr lang="en-US" altLang="en-US" sz="1600" dirty="0"/>
              <a:t>Better news, in past couple weeks the EU Commission has a plan so there will be a 5GHz standard, with note, with the complying with the RED happens in June. </a:t>
            </a:r>
          </a:p>
          <a:p>
            <a:pPr marL="457200" lvl="1" indent="0">
              <a:buNone/>
            </a:pPr>
            <a:endParaRPr lang="en-US" altLang="en-US" sz="1600" dirty="0"/>
          </a:p>
          <a:p>
            <a:r>
              <a:rPr lang="en-US" altLang="en-US" sz="1800" dirty="0"/>
              <a:t>Developing IEEE 802 positions for WRC-19 agenda items </a:t>
            </a:r>
          </a:p>
          <a:p>
            <a:endParaRPr lang="en-US" altLang="en-US" sz="1800" dirty="0"/>
          </a:p>
          <a:p>
            <a:r>
              <a:rPr lang="en-US" altLang="en-US" sz="1800" dirty="0"/>
              <a:t>ACMA consultations, decided not to respond</a:t>
            </a:r>
          </a:p>
          <a:p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11-17-0153 by Jay Holcomb, Itron, Inc.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0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457200"/>
          </a:xfrm>
        </p:spPr>
        <p:txBody>
          <a:bodyPr/>
          <a:lstStyle/>
          <a:p>
            <a:r>
              <a:rPr lang="en-US" altLang="en-US" dirty="0"/>
              <a:t>ITU liaisons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3902" y="1066800"/>
            <a:ext cx="8231497" cy="4495800"/>
          </a:xfrm>
        </p:spPr>
        <p:txBody>
          <a:bodyPr/>
          <a:lstStyle/>
          <a:p>
            <a:r>
              <a:rPr lang="en-US" altLang="en-US" sz="1800" dirty="0"/>
              <a:t>11 new ITU liaisons uploaded to 802.18 mentor</a:t>
            </a:r>
          </a:p>
          <a:p>
            <a:pPr lvl="1"/>
            <a:r>
              <a:rPr lang="en-US" altLang="en-US" sz="1600" dirty="0"/>
              <a:t>Looking at the different working groups to review and provide contributions. </a:t>
            </a:r>
          </a:p>
          <a:p>
            <a:pPr lvl="1"/>
            <a:r>
              <a:rPr lang="en-US" altLang="en-US" sz="1600" dirty="0"/>
              <a:t>A couple of the 11 Liaisons that maybe of interest to 802.11, with the 802.18 DCN: 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sz="1800" dirty="0"/>
              <a:t>IEEE 802.11 &amp; 802.15:</a:t>
            </a:r>
          </a:p>
          <a:p>
            <a:r>
              <a:rPr lang="en-US" sz="1400" dirty="0"/>
              <a:t>18-17-0010-00, “Multiple Gigabit Wireless Systems”, ITU-R WP5A is requesting data in support of a revision of Recommendation ITU-R M.2003, which provides the general characteristics and radio interface standards for Multiple Gigabit Wireless Systems in frequencies around 60 GHz. </a:t>
            </a:r>
            <a:endParaRPr lang="en-US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400" dirty="0"/>
              <a:t>         (due 15May17)</a:t>
            </a:r>
          </a:p>
          <a:p>
            <a:endParaRPr lang="en-US" sz="1400" dirty="0"/>
          </a:p>
          <a:p>
            <a:r>
              <a:rPr lang="en-US" sz="1400" dirty="0"/>
              <a:t>18-17-0015-00, “CHARACTERISTICS FOR USE OF VISIBLE LIGHT* FOR BROADBAND COMMUNICATIONS”, ITU-R WP 1A started development of a working document towards a preliminary draft new Report ITU-R SM.[VISIBLE-LIGHT] under Question ITU-R 238/1.</a:t>
            </a:r>
          </a:p>
          <a:p>
            <a:pPr marL="0" indent="0">
              <a:buNone/>
            </a:pPr>
            <a:r>
              <a:rPr lang="en-US" sz="1600" dirty="0"/>
              <a:t>       (due 06Jun17)</a:t>
            </a:r>
          </a:p>
          <a:p>
            <a:endParaRPr lang="en-US" sz="1600" dirty="0"/>
          </a:p>
          <a:p>
            <a:r>
              <a:rPr lang="en-US" sz="1800" dirty="0"/>
              <a:t>IEEE 802</a:t>
            </a:r>
          </a:p>
          <a:p>
            <a:r>
              <a:rPr lang="en-US" sz="1400" dirty="0"/>
              <a:t>18-17-0018-00, “PRELIMINARY DRAFT REVISION OF REPORT ITU-R SM.2351-1 ON SMART GRID UTILITY MANAGEMENT SYSTEMS”, ITU-R WP1A has begun a revision of SM.2351-1, which was influenced by IEEE802, to incorporate 3GPP contributions.</a:t>
            </a:r>
          </a:p>
          <a:p>
            <a:pPr marL="0" indent="0">
              <a:buNone/>
            </a:pPr>
            <a:r>
              <a:rPr lang="en-US" sz="1400" dirty="0"/>
              <a:t>        (due-30apr17)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11-17-0153 by Jay Holcomb, Itron, Inc.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Meeting (Jan ‘17)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2017-01-07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81925"/>
              </p:ext>
            </p:extLst>
          </p:nvPr>
        </p:nvGraphicFramePr>
        <p:xfrm>
          <a:off x="533400" y="2508250"/>
          <a:ext cx="77343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612253" imgH="2816806" progId="Word.Document.8">
                  <p:embed/>
                </p:oleObj>
              </mc:Choice>
              <mc:Fallback>
                <p:oleObj name="Document" r:id="rId4" imgW="8612253" imgH="28168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8250"/>
                        <a:ext cx="7734300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11-17-0008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24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1066800"/>
          </a:xfrm>
        </p:spPr>
        <p:txBody>
          <a:bodyPr/>
          <a:lstStyle/>
          <a:p>
            <a:r>
              <a:rPr lang="en-GB" dirty="0"/>
              <a:t>Other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No Ad Hoc meetings needed this week.</a:t>
            </a:r>
          </a:p>
          <a:p>
            <a:r>
              <a:rPr lang="en-US" dirty="0"/>
              <a:t>Status from </a:t>
            </a:r>
            <a:r>
              <a:rPr lang="en-US" dirty="0" err="1"/>
              <a:t>Ofcomm</a:t>
            </a:r>
            <a:endParaRPr lang="en-US" dirty="0"/>
          </a:p>
          <a:p>
            <a:pPr lvl="1"/>
            <a:r>
              <a:rPr lang="en-US" dirty="0"/>
              <a:t> ETSI</a:t>
            </a:r>
          </a:p>
          <a:p>
            <a:pPr lvl="1"/>
            <a:r>
              <a:rPr lang="en-US" dirty="0"/>
              <a:t> CEPT CPG PT-D</a:t>
            </a:r>
          </a:p>
          <a:p>
            <a:pPr lvl="1"/>
            <a:r>
              <a:rPr lang="en-US" dirty="0"/>
              <a:t> ITU-R WP5A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Documents approved: </a:t>
            </a:r>
          </a:p>
          <a:p>
            <a:pPr lvl="1"/>
            <a:r>
              <a:rPr lang="en-US" dirty="0"/>
              <a:t>Minutes for San Antonio plenary 18-17/0017r00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11-17-0153 by Jay Holcomb, Itron, Inc.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05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1066800"/>
          </a:xfrm>
        </p:spPr>
        <p:txBody>
          <a:bodyPr/>
          <a:lstStyle/>
          <a:p>
            <a:r>
              <a:rPr lang="en-GB" dirty="0"/>
              <a:t>Next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1981200"/>
            <a:ext cx="7772400" cy="4114800"/>
          </a:xfrm>
        </p:spPr>
        <p:txBody>
          <a:bodyPr/>
          <a:lstStyle/>
          <a:p>
            <a:r>
              <a:rPr lang="en-US" altLang="en-US" dirty="0"/>
              <a:t>Continue on IEEE 802 position paper for WRC-19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 up a regulatory calendar, e.g. RED, WRC-19, etc.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Monitor / support ITU liaisons </a:t>
            </a:r>
          </a:p>
          <a:p>
            <a:endParaRPr lang="en-US" dirty="0"/>
          </a:p>
          <a:p>
            <a:r>
              <a:rPr lang="en-US" dirty="0"/>
              <a:t>Stay on top of the ETSI standard updates for the RED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11-17-0153 by Jay Holcomb, Itron, Inc.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76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1066800"/>
          </a:xfrm>
        </p:spPr>
        <p:txBody>
          <a:bodyPr/>
          <a:lstStyle/>
          <a:p>
            <a:r>
              <a:rPr lang="en-GB" dirty="0"/>
              <a:t>802.18 Meeting Close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1400" dirty="0"/>
          </a:p>
          <a:p>
            <a:r>
              <a:rPr lang="en-US" sz="2000" dirty="0"/>
              <a:t>The RR-TAG adjourned in AM1 on Thursday. </a:t>
            </a:r>
          </a:p>
          <a:p>
            <a:endParaRPr lang="en-US" sz="2000" b="0" dirty="0"/>
          </a:p>
          <a:p>
            <a:r>
              <a:rPr lang="en-US" sz="2000" dirty="0"/>
              <a:t>Will hold weekly, as needed, teleconferences, 14:30 ET Thursdays.</a:t>
            </a:r>
          </a:p>
          <a:p>
            <a:pPr lvl="1"/>
            <a:r>
              <a:rPr lang="en-US" dirty="0"/>
              <a:t>Scheduled through 04 May 17.  </a:t>
            </a:r>
          </a:p>
          <a:p>
            <a:pPr lvl="1"/>
            <a:r>
              <a:rPr lang="en-US" dirty="0"/>
              <a:t>Next teleconference planed for 02 Feb 17 </a:t>
            </a:r>
          </a:p>
          <a:p>
            <a:pPr lvl="1"/>
            <a:r>
              <a:rPr lang="en-US" dirty="0"/>
              <a:t>All notices are sent through the 802.18 list server reflector. </a:t>
            </a:r>
          </a:p>
          <a:p>
            <a:endParaRPr lang="en-US" sz="2000" b="0" dirty="0"/>
          </a:p>
          <a:p>
            <a:pPr algn="just"/>
            <a:r>
              <a:rPr lang="en-US" sz="2000" dirty="0"/>
              <a:t>The next face to face meeting of the 802.18 TAG will be the </a:t>
            </a:r>
            <a:r>
              <a:rPr lang="en-GB" sz="2000" dirty="0"/>
              <a:t>Plenary 17 – 19 March 2017 at the </a:t>
            </a:r>
            <a:r>
              <a:rPr lang="en-US" sz="2000" dirty="0"/>
              <a:t>Hyatt Regency in Vancouver, BC,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11-17-0153 by Jay Holcomb, Itron, Inc.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66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2017-01-19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5C54AB6B-C76C-43C0-8CF9-4AA7315BEFF1}" type="slidenum">
              <a:rPr lang="en-GB" smtClean="0"/>
              <a:pPr/>
              <a:t>83</a:t>
            </a:fld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19231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11-17-0183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8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802.24.2 IoT Task Group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802.24.2 TG meets at Plenaries and all-802 Interims</a:t>
            </a:r>
          </a:p>
          <a:p>
            <a:r>
              <a:rPr lang="en-US" dirty="0"/>
              <a:t>Jan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24-17-0001r1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24-17-0002r2</a:t>
            </a:r>
            <a:endParaRPr lang="en-US" dirty="0"/>
          </a:p>
          <a:p>
            <a:r>
              <a:rPr lang="en-US" dirty="0"/>
              <a:t>Minutes			24-17-0003r0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 Vertical Applications TAG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802.24.1 Smart Grid TG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11-17-0183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5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Jan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r>
              <a:rPr lang="en-US" sz="2600" dirty="0"/>
              <a:t>Worked on updating SGIP PAP2 Wireless Matrix </a:t>
            </a:r>
            <a:r>
              <a:rPr lang="en-US" sz="2600" dirty="0">
                <a:hlinkClick r:id="rId3"/>
              </a:rPr>
              <a:t>24-17-0004r1</a:t>
            </a:r>
            <a:endParaRPr lang="en-US" sz="2600" dirty="0"/>
          </a:p>
          <a:p>
            <a:r>
              <a:rPr lang="en-US" sz="2800" dirty="0"/>
              <a:t>Reviewed and discussed draft of </a:t>
            </a:r>
            <a:r>
              <a:rPr lang="en-US" sz="2800" dirty="0" err="1"/>
              <a:t>IoT</a:t>
            </a:r>
            <a:r>
              <a:rPr lang="en-US" sz="2800" dirty="0"/>
              <a:t> White Paper </a:t>
            </a:r>
            <a:r>
              <a:rPr lang="en-US" sz="2800" dirty="0">
                <a:hlinkClick r:id="rId4"/>
              </a:rPr>
              <a:t>25-15-0036r1</a:t>
            </a:r>
            <a:endParaRPr lang="en-US" sz="2400" dirty="0"/>
          </a:p>
          <a:p>
            <a:r>
              <a:rPr lang="en-US" sz="2600" dirty="0"/>
              <a:t> Developed initial outline for TSN white paper on applications of IEEE 802 Time Sensitive Networking (TSN) for utilities. </a:t>
            </a:r>
            <a:r>
              <a:rPr lang="en-US" sz="2600" dirty="0">
                <a:hlinkClick r:id="rId5"/>
              </a:rPr>
              <a:t>24-17-0006r0</a:t>
            </a:r>
            <a:endParaRPr lang="en-US" sz="2600" dirty="0"/>
          </a:p>
          <a:p>
            <a:pPr lvl="1"/>
            <a:r>
              <a:rPr lang="en-US" sz="2200" dirty="0"/>
              <a:t>Joint Session with 802.1 TSN TG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11-17-0183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05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86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2017-01-19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86399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11-17-0180 by Max Riegel, Nokia Bell Labs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6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47213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</a:t>
            </a:r>
            <a:r>
              <a:rPr lang="en-US" dirty="0" smtClean="0"/>
              <a:t>P802.1CF D0.3 draft </a:t>
            </a:r>
            <a:r>
              <a:rPr lang="en-US" dirty="0"/>
              <a:t>is available </a:t>
            </a:r>
            <a:r>
              <a:rPr lang="en-US" dirty="0" smtClean="0"/>
              <a:t>by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://www.ieee802.org/1/files/private/cf-drafts/d0/802-1cf-d0-3.pdf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 smtClean="0"/>
              <a:t>w/ 802.11 credentials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11-17-0180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Atlanta meeting, Jan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9" y="1844824"/>
            <a:ext cx="8062664" cy="4724401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Completion of comment resolution </a:t>
            </a:r>
            <a:r>
              <a:rPr lang="en-US" dirty="0"/>
              <a:t>on draft </a:t>
            </a:r>
            <a:r>
              <a:rPr lang="en-US" dirty="0" smtClean="0"/>
              <a:t>P802.1CF D0.3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Major </a:t>
            </a:r>
            <a:r>
              <a:rPr lang="en-US" dirty="0"/>
              <a:t>additions/revisions to draft specification 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Network initialization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SDN Chapter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Instantiation of virtualized access network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Mapping to IEEE 802 technologies</a:t>
            </a:r>
          </a:p>
          <a:p>
            <a:pPr>
              <a:buFont typeface="Arial" charset="0"/>
              <a:buChar char="•"/>
            </a:pPr>
            <a:r>
              <a:rPr lang="en-US" dirty="0"/>
              <a:t>Going forward to draft D0.4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All modifications and new content </a:t>
            </a:r>
            <a:r>
              <a:rPr lang="en-US" dirty="0" smtClean="0"/>
              <a:t>for D0.4 were agreed </a:t>
            </a:r>
            <a:r>
              <a:rPr lang="en-US" dirty="0"/>
              <a:t>in January F2F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D0.4 should become available at around February 15</a:t>
            </a:r>
            <a:r>
              <a:rPr lang="en-US" baseline="30000" dirty="0"/>
              <a:t>th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Recirculation of TG ballot </a:t>
            </a:r>
            <a:r>
              <a:rPr lang="en-US" dirty="0"/>
              <a:t>with submission deadline on March 9</a:t>
            </a:r>
            <a:r>
              <a:rPr lang="en-US" baseline="30000" dirty="0"/>
              <a:t>th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Estimated timeline for P802.1CF within current scope: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Starting WG ballot after March 2017, Sponsor Ballot Nov 2017</a:t>
            </a:r>
          </a:p>
          <a:p>
            <a:pPr>
              <a:buFont typeface="Arial" charset="0"/>
              <a:buChar char="•"/>
            </a:pPr>
            <a:r>
              <a:rPr lang="en-US" dirty="0"/>
              <a:t>Special session on Industry Connections activity on January 18</a:t>
            </a:r>
            <a:r>
              <a:rPr lang="en-US" baseline="30000" dirty="0"/>
              <a:t>th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Quite productive session. ICAID maturing with only few remaining opens: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(Brand) Name for the Industry Connections activity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Exact phrasing of the </a:t>
            </a:r>
            <a:r>
              <a:rPr lang="en-US" dirty="0" smtClean="0"/>
              <a:t>goals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Outcome of session: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://mentor.ieee.org/omniran/dcn/16/omniran-16-0084-02-5gaa-draft-icaid-for-5g-sc-action-a.docx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11-17-0180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0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it-IT" dirty="0" smtClean="0"/>
              <a:t>Vancouver, BC, Mar 12-17,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51013"/>
            <a:ext cx="8229600" cy="469332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Envisioned topics: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Start of comment resolution </a:t>
            </a:r>
            <a:r>
              <a:rPr lang="en-US" dirty="0" smtClean="0"/>
              <a:t>on </a:t>
            </a:r>
            <a:r>
              <a:rPr lang="en-US" dirty="0"/>
              <a:t>P802.1CF-D0.4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Completion of Functional Description chapter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Main topic: Mapping to existing IEEE 802 standards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EC approval of the ICAID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  <a:p>
            <a:pPr marL="400050">
              <a:buFont typeface="Arial" charset="0"/>
              <a:buChar char="•"/>
            </a:pPr>
            <a:r>
              <a:rPr lang="en-US" dirty="0" smtClean="0"/>
              <a:t>Upcoming </a:t>
            </a:r>
            <a:r>
              <a:rPr lang="en-US" dirty="0"/>
              <a:t>conference calls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January 31</a:t>
            </a:r>
            <a:r>
              <a:rPr lang="en-US" baseline="30000" dirty="0"/>
              <a:t>st</a:t>
            </a:r>
            <a:r>
              <a:rPr lang="en-US" dirty="0"/>
              <a:t> , 09:30am ET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5G SC Action A: Conclude on ICAID proposal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February 7</a:t>
            </a:r>
            <a:r>
              <a:rPr lang="en-US" baseline="30000" dirty="0"/>
              <a:t>th</a:t>
            </a:r>
            <a:r>
              <a:rPr lang="en-US" dirty="0"/>
              <a:t> , 09:30am ET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ICAID leftovers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Resolution of editorial issues of P802.1CF D0.4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11-17-0180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3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dirty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0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7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8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1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2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REVmc</a:t>
            </a:r>
            <a:r>
              <a:rPr lang="en-US" sz="1400" dirty="0"/>
              <a:t> – Adrian Stephens </a:t>
            </a:r>
            <a:r>
              <a:rPr lang="en-US" sz="1400" b="0" dirty="0"/>
              <a:t>– </a:t>
            </a:r>
            <a:r>
              <a:rPr lang="en-US" sz="1400" b="0" dirty="0">
                <a:hlinkClick r:id="rId13"/>
              </a:rPr>
              <a:t>adrian.p.stephens@ieee.org</a:t>
            </a:r>
            <a:r>
              <a:rPr lang="en-US" sz="1400" b="0" dirty="0"/>
              <a:t> </a:t>
            </a:r>
            <a:r>
              <a:rPr lang="en-US" sz="1400" dirty="0"/>
              <a:t>, Edward Au – </a:t>
            </a:r>
            <a:r>
              <a:rPr lang="en-US" sz="1400" b="0" u="sng" dirty="0">
                <a:hlinkClick r:id="rId14"/>
              </a:rPr>
              <a:t>edward.ks.au@huawei.com</a:t>
            </a:r>
            <a:r>
              <a:rPr lang="en-US" sz="1400" dirty="0"/>
              <a:t>, Emily Qi – </a:t>
            </a:r>
            <a:r>
              <a:rPr lang="en-US" sz="1400" b="0" dirty="0">
                <a:hlinkClick r:id="rId15"/>
              </a:rPr>
              <a:t>emily.h.qi@intel.com</a:t>
            </a:r>
            <a:r>
              <a:rPr lang="en-US" sz="1400" b="0" dirty="0"/>
              <a:t> </a:t>
            </a:r>
            <a:endParaRPr lang="en-US" sz="1400" dirty="0"/>
          </a:p>
          <a:p>
            <a:pPr lvl="1"/>
            <a:r>
              <a:rPr lang="en-US" sz="1400" dirty="0" err="1"/>
              <a:t>TGai</a:t>
            </a:r>
            <a:r>
              <a:rPr lang="en-US" sz="1400" dirty="0"/>
              <a:t> - </a:t>
            </a:r>
            <a:r>
              <a:rPr lang="en-US" sz="1400" dirty="0">
                <a:hlinkClick r:id="rId6"/>
              </a:rPr>
              <a:t>LRA@tiac.net</a:t>
            </a:r>
            <a:r>
              <a:rPr lang="en-US" sz="1400" dirty="0"/>
              <a:t>, Ping FANG </a:t>
            </a:r>
            <a:r>
              <a:rPr lang="en-US" sz="1400" dirty="0">
                <a:hlinkClick r:id="rId16"/>
              </a:rPr>
              <a:t>Ping.FANG@huawei.com </a:t>
            </a:r>
            <a:endParaRPr lang="en-US" sz="1400" dirty="0"/>
          </a:p>
          <a:p>
            <a:pPr lvl="1"/>
            <a:r>
              <a:rPr lang="en-US" sz="1400" dirty="0" err="1"/>
              <a:t>TGah</a:t>
            </a:r>
            <a:r>
              <a:rPr lang="en-US" sz="1400" dirty="0"/>
              <a:t> – </a:t>
            </a:r>
            <a:r>
              <a:rPr lang="en-US" sz="1400" dirty="0" err="1"/>
              <a:t>Yongho</a:t>
            </a:r>
            <a:r>
              <a:rPr lang="en-US" sz="1400" dirty="0"/>
              <a:t> </a:t>
            </a:r>
            <a:r>
              <a:rPr lang="en-US" sz="1400" dirty="0" err="1"/>
              <a:t>Seok</a:t>
            </a:r>
            <a:r>
              <a:rPr lang="en-US" sz="1400" dirty="0"/>
              <a:t> </a:t>
            </a:r>
            <a:r>
              <a:rPr lang="en-US" sz="1400" dirty="0">
                <a:hlinkClick r:id="rId17"/>
              </a:rPr>
              <a:t>yongho.seok@gmail.com</a:t>
            </a:r>
            <a:r>
              <a:rPr lang="en-US" sz="1400" dirty="0"/>
              <a:t>,  Alfred </a:t>
            </a:r>
            <a:r>
              <a:rPr lang="en-US" sz="1400" dirty="0" err="1"/>
              <a:t>Asterjadhi</a:t>
            </a:r>
            <a:r>
              <a:rPr lang="en-US" sz="1400" dirty="0"/>
              <a:t> – </a:t>
            </a:r>
            <a:r>
              <a:rPr lang="en-US" sz="1400" dirty="0">
                <a:hlinkClick r:id="rId18"/>
              </a:rPr>
              <a:t>aasterja@qti.qualcomm.com</a:t>
            </a:r>
            <a:r>
              <a:rPr lang="en-US" sz="1400" dirty="0"/>
              <a:t> 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9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11-17-0008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28283089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2017-01-17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26076"/>
              </p:ext>
            </p:extLst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1/20 of 11-17-01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January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22-27, </a:t>
            </a:r>
            <a:r>
              <a:rPr lang="en-US" dirty="0"/>
              <a:t>2018 –  </a:t>
            </a:r>
            <a:r>
              <a:rPr lang="en-US" dirty="0" smtClean="0"/>
              <a:t>San Francisco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2016-09-09 teleconference held; topics included Multicast, ITS, OWE, 5G, </a:t>
            </a:r>
            <a:r>
              <a:rPr lang="en-US" sz="1600" dirty="0" err="1" smtClean="0"/>
              <a:t>IoT</a:t>
            </a:r>
            <a:r>
              <a:rPr lang="en-US" sz="1600" dirty="0" smtClean="0"/>
              <a:t>, IRTF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teleconference: January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March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tools.ietf.org/html/draft-perkins-intarea-multicast-ieee802-01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RFC 6775, Neighbor Discovery Optimization for IPv6 over Low-Power Wireless Personal Area Networks (6LoWPANs) defines a registration mechanism for accomplishing proxy ND: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and other applications motivating registration over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at IETF November 13-18, 2016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42890"/>
              </p:ext>
            </p:extLst>
          </p:nvPr>
        </p:nvGraphicFramePr>
        <p:xfrm>
          <a:off x="1066800" y="2875632"/>
          <a:ext cx="6977557" cy="178780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4"/>
                        </a:rPr>
                        <a:t>banana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BANdwidth</a:t>
                      </a:r>
                      <a:r>
                        <a:rPr lang="en-US" dirty="0" smtClean="0"/>
                        <a:t> Aggregation for </a:t>
                      </a:r>
                      <a:r>
                        <a:rPr lang="en-US" dirty="0" err="1" smtClean="0"/>
                        <a:t>interNet</a:t>
                      </a:r>
                      <a:r>
                        <a:rPr lang="en-US" dirty="0" smtClean="0"/>
                        <a:t> Access</a:t>
                      </a:r>
                      <a:r>
                        <a:rPr lang="en-US" sz="1800" dirty="0" smtClean="0"/>
                        <a:t>, also see </a:t>
                      </a:r>
                      <a:r>
                        <a:rPr lang="en-US" sz="1800" dirty="0" smtClean="0">
                          <a:hlinkClick r:id="rId4"/>
                        </a:rPr>
                        <a:t>https://datatracker.ietf.org/wg/banana/charter/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hlinkClick r:id="rId5"/>
                        </a:rPr>
                        <a:t>https://datatracker.ietf.org/doc/draft-zhang-banana-problem-statement/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dnsbundled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Bundled Domains, also</a:t>
                      </a:r>
                      <a:r>
                        <a:rPr lang="en-US" baseline="0" dirty="0" smtClean="0"/>
                        <a:t> see </a:t>
                      </a:r>
                      <a:r>
                        <a:rPr lang="en-US" baseline="0" dirty="0" smtClean="0">
                          <a:hlinkClick r:id="rId6"/>
                        </a:rPr>
                        <a:t>https://datatracker.ietf.org/wg/dnsbundled/charter/</a:t>
                      </a:r>
                      <a:r>
                        <a:rPr lang="en-US" baseline="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6/20 of 11-17-01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Recent IETF Charters under consideration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Approved: IPv6 </a:t>
            </a:r>
            <a:r>
              <a:rPr lang="en-US" sz="2000" dirty="0"/>
              <a:t>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Approved: 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Under consideration: JSON Mail Access Protocol (</a:t>
            </a:r>
            <a:r>
              <a:rPr lang="en-US" sz="2000" dirty="0" err="1" smtClean="0"/>
              <a:t>jmap</a:t>
            </a:r>
            <a:r>
              <a:rPr lang="en-US" sz="2000" dirty="0"/>
              <a:t>), see </a:t>
            </a:r>
            <a:r>
              <a:rPr lang="en-US" sz="2000" dirty="0">
                <a:hlinkClick r:id="rId7"/>
              </a:rPr>
              <a:t>https://datatracker.ietf.org/doc/charter-ietf-jmap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www.ietf.org/id/draft-harkins-pkex-03.txt</a:t>
            </a:r>
            <a:r>
              <a:rPr lang="en-US" sz="2000" u="sng" dirty="0" smtClean="0"/>
              <a:t> 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BABEL: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3"/>
              </a:rPr>
              <a:t>https://</a:t>
            </a:r>
            <a:r>
              <a:rPr lang="en-GB" sz="1800" b="0" dirty="0" smtClean="0">
                <a:hlinkClick r:id="rId3"/>
              </a:rPr>
              <a:t>tools.ietf.org/wg/babel/charters</a:t>
            </a:r>
            <a:r>
              <a:rPr lang="en-GB" sz="1800" b="0" dirty="0" smtClean="0"/>
              <a:t> </a:t>
            </a:r>
            <a:endParaRPr lang="en-GB" sz="1800" dirty="0"/>
          </a:p>
          <a:p>
            <a:pPr lvl="1"/>
            <a:r>
              <a:rPr lang="en-US" sz="1600" dirty="0"/>
              <a:t>Focus: The Working Group will focus on moving the Babel protocol to IETF Proposed Standard with IETF review. This includes clarifying </a:t>
            </a:r>
            <a:r>
              <a:rPr lang="en-US" sz="1600" dirty="0">
                <a:hlinkClick r:id="rId4"/>
              </a:rPr>
              <a:t>RFC 6126</a:t>
            </a:r>
            <a:r>
              <a:rPr lang="en-US" sz="1600" dirty="0"/>
              <a:t> and integrating </a:t>
            </a:r>
            <a:r>
              <a:rPr lang="en-US" sz="1600" dirty="0">
                <a:hlinkClick r:id="rId5"/>
              </a:rPr>
              <a:t>RFC 7557</a:t>
            </a:r>
            <a:r>
              <a:rPr lang="en-US" sz="1600" dirty="0"/>
              <a:t> and feedback provided by independent implementations, and resolving comments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/>
              <a:t>Babel [</a:t>
            </a:r>
            <a:r>
              <a:rPr lang="en-US" sz="1600" dirty="0">
                <a:hlinkClick r:id="rId4" tooltip="&quot;The Babel Routing Protocol&quot;"/>
              </a:rPr>
              <a:t>RFC6126</a:t>
            </a:r>
            <a:r>
              <a:rPr lang="en-US" sz="1600" dirty="0"/>
              <a:t>] is a loop-avoiding distance-vector routing protocol that aims to be robust in a variety of environments.</a:t>
            </a:r>
            <a:endParaRPr lang="en-US" sz="1600" dirty="0" smtClean="0"/>
          </a:p>
          <a:p>
            <a:r>
              <a:rPr lang="en-US" sz="1800" dirty="0" smtClean="0"/>
              <a:t>Of interest: </a:t>
            </a:r>
            <a:r>
              <a:rPr lang="en-US" sz="1800" b="1" dirty="0">
                <a:hlinkClick r:id="rId6"/>
              </a:rPr>
              <a:t>https://</a:t>
            </a:r>
            <a:r>
              <a:rPr lang="en-US" sz="1800" b="1" dirty="0" smtClean="0">
                <a:hlinkClick r:id="rId6"/>
              </a:rPr>
              <a:t>tools.ietf.org/html/draft-ietf-babel-applicability-01</a:t>
            </a:r>
            <a:r>
              <a:rPr lang="en-US" sz="1800" b="1" dirty="0" smtClean="0"/>
              <a:t> :</a:t>
            </a:r>
          </a:p>
          <a:p>
            <a:pPr lvl="1"/>
            <a:r>
              <a:rPr lang="en-US" sz="1600" dirty="0"/>
              <a:t>Babel is able to deal with both classical, prefix-based ("Internet- style") routing and flat ("mesh-style") routing over non-transitive link technologies. Because of that, it has seen a number of </a:t>
            </a:r>
            <a:r>
              <a:rPr lang="en-US" sz="1600" dirty="0" err="1"/>
              <a:t>succesful</a:t>
            </a:r>
            <a:r>
              <a:rPr lang="en-US" sz="1600" dirty="0"/>
              <a:t> deployments in medium-sized hybrid networks, networks that combine a wired, aggregated backbone with </a:t>
            </a:r>
            <a:r>
              <a:rPr lang="en-US" sz="1600" dirty="0" err="1"/>
              <a:t>meshy</a:t>
            </a:r>
            <a:r>
              <a:rPr lang="en-US" sz="1600" dirty="0"/>
              <a:t> wireless bits at the edges. No other routing protocol known to us is similarly robust and efficient in this particular type of network.</a:t>
            </a:r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10/20 of 11-17-01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85599</TotalTime>
  <Words>10157</Words>
  <Application>Microsoft Office PowerPoint</Application>
  <PresentationFormat>On-screen Show (4:3)</PresentationFormat>
  <Paragraphs>2057</Paragraphs>
  <Slides>113</Slides>
  <Notes>113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5" baseType="lpstr">
      <vt:lpstr>Default Design</vt:lpstr>
      <vt:lpstr>Document</vt:lpstr>
      <vt:lpstr>802.11 January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(Jan ‘17)</vt:lpstr>
      <vt:lpstr>Volunteer Editor Contacts</vt:lpstr>
      <vt:lpstr>MDR Status</vt:lpstr>
      <vt:lpstr>The proliferation of STA types and their requirement inheritance</vt:lpstr>
      <vt:lpstr>802.11 Style Guide</vt:lpstr>
      <vt:lpstr>Editor Amendment Ordering</vt:lpstr>
      <vt:lpstr>Draft Development Snapshot</vt:lpstr>
      <vt:lpstr>MIB style, Visio and Frame practices </vt:lpstr>
      <vt:lpstr>PowerPoint Presentation</vt:lpstr>
      <vt:lpstr>PowerPoint Presentation</vt:lpstr>
      <vt:lpstr>802.11 AANI SC – January 2017</vt:lpstr>
      <vt:lpstr>PowerPoint Presentation</vt:lpstr>
      <vt:lpstr>ARC Closing Report </vt:lpstr>
      <vt:lpstr>Abstract</vt:lpstr>
      <vt:lpstr>Work Completed</vt:lpstr>
      <vt:lpstr>Work Completed (cont)</vt:lpstr>
      <vt:lpstr>Teleconference(s)</vt:lpstr>
      <vt:lpstr>March 2017 Plans</vt:lpstr>
      <vt:lpstr>Closing Report</vt:lpstr>
      <vt:lpstr>Abstract</vt:lpstr>
      <vt:lpstr>PowerPoint Presentation</vt:lpstr>
      <vt:lpstr>IEEE 802.11 PDED ad hoc closing report in Atlanta in Jan 2017</vt:lpstr>
      <vt:lpstr>IEEE 802.11 PDED ad hoc achieved its goals in Atlanta in Jan 2017</vt:lpstr>
      <vt:lpstr>IEEE 802.11 PDED ad hoc wants to continue its work until at least the Vancouver meeting in Mar 2017 </vt:lpstr>
      <vt:lpstr>IEEE 802 JTC1 Standing Committee Jan 2017 closing report</vt:lpstr>
      <vt:lpstr>The IEEE 802 JTC1 SC mainly focused on executing the PSDO process in Atlanta in Jan 2017</vt:lpstr>
      <vt:lpstr>The IEEE 802 JTC1 SC mainly focused on executing the PSDO process in Atlanta in Jan 2017</vt:lpstr>
      <vt:lpstr>IEEE 802.11aj January 2017 Closing Report</vt:lpstr>
      <vt:lpstr>Abstract</vt:lpstr>
      <vt:lpstr>Work Completed (1/2)</vt:lpstr>
      <vt:lpstr>Work Completed (2/2)</vt:lpstr>
      <vt:lpstr>Plan for March 2017 meeting</vt:lpstr>
      <vt:lpstr>Conference Call Time</vt:lpstr>
      <vt:lpstr>PowerPoint Presentation</vt:lpstr>
      <vt:lpstr>TGak January Closing Report 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January 2017 Closing Report</vt:lpstr>
      <vt:lpstr>Abstract</vt:lpstr>
      <vt:lpstr>Work Completed</vt:lpstr>
      <vt:lpstr>March 2017 Goals</vt:lpstr>
      <vt:lpstr>Conference Call Times</vt:lpstr>
      <vt:lpstr>Task Group AY  January 2017 Closing Report</vt:lpstr>
      <vt:lpstr>Abstract</vt:lpstr>
      <vt:lpstr>PowerPoint Presentation</vt:lpstr>
      <vt:lpstr>PowerPoint Presentation</vt:lpstr>
      <vt:lpstr>PowerPoint Presentation</vt:lpstr>
      <vt:lpstr>TGaz Next Generation Positioning  Jan. Closing Report</vt:lpstr>
      <vt:lpstr>Abstract</vt:lpstr>
      <vt:lpstr>Work Completed This Week</vt:lpstr>
      <vt:lpstr>Work Completed This Week</vt:lpstr>
      <vt:lpstr>Approved TGaz Timelines</vt:lpstr>
      <vt:lpstr>Goals For The March Meeting</vt:lpstr>
      <vt:lpstr>Teleconference Schedule</vt:lpstr>
      <vt:lpstr>TGba January 2017 Closing Report</vt:lpstr>
      <vt:lpstr>Abstract</vt:lpstr>
      <vt:lpstr>Work Completed</vt:lpstr>
      <vt:lpstr>TGba Timeline [11-16/1593r6]</vt:lpstr>
      <vt:lpstr>Goal for March 2017</vt:lpstr>
      <vt:lpstr>Teleconference Call Schedule</vt:lpstr>
      <vt:lpstr>Light Communications Topic Interest Group January 2017 Closing Report</vt:lpstr>
      <vt:lpstr>PowerPoint Presentation</vt:lpstr>
      <vt:lpstr>PowerPoint Presentation</vt:lpstr>
      <vt:lpstr>PowerPoint Presentation</vt:lpstr>
      <vt:lpstr>RR-TAG (802.18) to 802.11 Liaison Report</vt:lpstr>
      <vt:lpstr>Overview</vt:lpstr>
      <vt:lpstr>Items Reviewed/Discussed in the RR-TAG</vt:lpstr>
      <vt:lpstr>ITU liaisons</vt:lpstr>
      <vt:lpstr>Other</vt:lpstr>
      <vt:lpstr>Next</vt:lpstr>
      <vt:lpstr>802.18 Meeting Close</vt:lpstr>
      <vt:lpstr>802.24 Vertical Applications  Technical Advisory Group Liaison Report</vt:lpstr>
      <vt:lpstr>802.24 Overview</vt:lpstr>
      <vt:lpstr>802.24 Activities – Jan 2017</vt:lpstr>
      <vt:lpstr>IEEE 802.1 OmniRAN TG Status Report to IEEE 802 WGs</vt:lpstr>
      <vt:lpstr>IEEE 802.1 OmniRAN TG Resources</vt:lpstr>
      <vt:lpstr>OmniRAN TG Achievements Atlanta meeting, Jan 16th – 19th  </vt:lpstr>
      <vt:lpstr>Looking forward to next session in  Vancouver, BC, Mar 12-17, 2017</vt:lpstr>
      <vt:lpstr>IEEE 802.11-IETF Liaison Report</vt:lpstr>
      <vt:lpstr>Abstract</vt:lpstr>
      <vt:lpstr>IETF Meetings</vt:lpstr>
      <vt:lpstr>IETF- IEEE 802 Liaison Activity  </vt:lpstr>
      <vt:lpstr>Multicast Topics</vt:lpstr>
      <vt:lpstr>IETF BOFs at IETF November 13-18, 2016 meeting</vt:lpstr>
      <vt:lpstr>Recent IETF Charters under consideration</vt:lpstr>
      <vt:lpstr>IRTF Drafts of interest</vt:lpstr>
      <vt:lpstr>BABEL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January 2017</cp:keywords>
  <cp:lastModifiedBy>Dorothy Stanley</cp:lastModifiedBy>
  <cp:revision>1436</cp:revision>
  <cp:lastPrinted>1998-02-10T13:28:06Z</cp:lastPrinted>
  <dcterms:created xsi:type="dcterms:W3CDTF">1998-02-10T13:07:52Z</dcterms:created>
  <dcterms:modified xsi:type="dcterms:W3CDTF">2017-01-20T02:14:44Z</dcterms:modified>
</cp:coreProperties>
</file>