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58" r:id="rId9"/>
    <p:sldId id="307" r:id="rId10"/>
    <p:sldId id="291" r:id="rId11"/>
    <p:sldId id="327" r:id="rId12"/>
    <p:sldId id="359" r:id="rId13"/>
    <p:sldId id="360" r:id="rId14"/>
    <p:sldId id="278" r:id="rId15"/>
    <p:sldId id="357" r:id="rId16"/>
    <p:sldId id="326" r:id="rId17"/>
    <p:sldId id="325" r:id="rId18"/>
    <p:sldId id="305" r:id="rId19"/>
    <p:sldId id="289" r:id="rId20"/>
    <p:sldId id="297" r:id="rId21"/>
    <p:sldId id="303"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08" autoAdjust="0"/>
  </p:normalViewPr>
  <p:slideViewPr>
    <p:cSldViewPr>
      <p:cViewPr>
        <p:scale>
          <a:sx n="90" d="100"/>
          <a:sy n="90" d="100"/>
        </p:scale>
        <p:origin x="-8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802.11-16/1579r0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802.11-16/1579r0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802.11-16/1579r0</a:t>
            </a:r>
            <a:endParaRPr lang="en-US"/>
          </a:p>
        </p:txBody>
      </p:sp>
      <p:sp>
        <p:nvSpPr>
          <p:cNvPr id="11267" name="Rectangle 3"/>
          <p:cNvSpPr>
            <a:spLocks noGrp="1" noChangeArrowheads="1"/>
          </p:cNvSpPr>
          <p:nvPr>
            <p:ph type="dt" sz="quarter" idx="1"/>
          </p:nvPr>
        </p:nvSpPr>
        <p:spPr>
          <a:noFill/>
        </p:spPr>
        <p:txBody>
          <a:bodyPr/>
          <a:lstStyle/>
          <a:p>
            <a:r>
              <a:rPr lang="en-US" smtClean="0"/>
              <a:t>January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802.11-16/1579r0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802.11-16/1579r0</a:t>
            </a:r>
            <a:endParaRPr lang="en-US"/>
          </a:p>
        </p:txBody>
      </p:sp>
      <p:sp>
        <p:nvSpPr>
          <p:cNvPr id="12291" name="Rectangle 3"/>
          <p:cNvSpPr>
            <a:spLocks noGrp="1" noChangeArrowheads="1"/>
          </p:cNvSpPr>
          <p:nvPr>
            <p:ph type="dt" sz="quarter" idx="1"/>
          </p:nvPr>
        </p:nvSpPr>
        <p:spPr>
          <a:noFill/>
        </p:spPr>
        <p:txBody>
          <a:bodyPr/>
          <a:lstStyle/>
          <a:p>
            <a:r>
              <a:rPr lang="en-US" smtClean="0"/>
              <a:t>January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802.11-16/1579r0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802.11-16/1579r0</a:t>
            </a:r>
            <a:endParaRPr lang="en-US"/>
          </a:p>
        </p:txBody>
      </p:sp>
      <p:sp>
        <p:nvSpPr>
          <p:cNvPr id="5" name="Date Placeholder 4"/>
          <p:cNvSpPr>
            <a:spLocks noGrp="1"/>
          </p:cNvSpPr>
          <p:nvPr>
            <p:ph type="dt" idx="11"/>
          </p:nvPr>
        </p:nvSpPr>
        <p:spPr/>
        <p:txBody>
          <a:bodyPr/>
          <a:lstStyle/>
          <a:p>
            <a:pPr>
              <a:defRPr/>
            </a:pPr>
            <a:r>
              <a:rPr lang="en-US" smtClean="0"/>
              <a:t>January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802.11-16/1579r0</a:t>
            </a:r>
            <a:endParaRPr lang="en-US"/>
          </a:p>
        </p:txBody>
      </p:sp>
      <p:sp>
        <p:nvSpPr>
          <p:cNvPr id="13315" name="Rectangle 3"/>
          <p:cNvSpPr>
            <a:spLocks noGrp="1" noChangeArrowheads="1"/>
          </p:cNvSpPr>
          <p:nvPr>
            <p:ph type="dt" sz="quarter" idx="1"/>
          </p:nvPr>
        </p:nvSpPr>
        <p:spPr>
          <a:noFill/>
        </p:spPr>
        <p:txBody>
          <a:bodyPr/>
          <a:lstStyle/>
          <a:p>
            <a:r>
              <a:rPr lang="en-US" smtClean="0"/>
              <a:t>January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249030" y="96239"/>
            <a:ext cx="1963678" cy="215444"/>
          </a:xfrm>
          <a:ln/>
        </p:spPr>
        <p:txBody>
          <a:bodyPr/>
          <a:lstStyle/>
          <a:p>
            <a:r>
              <a:rPr lang="en-US" smtClean="0"/>
              <a:t>doc.: ec-16-0149-00-00EC</a:t>
            </a:r>
            <a:endParaRPr lang="en-US"/>
          </a:p>
        </p:txBody>
      </p:sp>
      <p:sp>
        <p:nvSpPr>
          <p:cNvPr id="5" name="Rectangle 3"/>
          <p:cNvSpPr>
            <a:spLocks noGrp="1" noChangeArrowheads="1"/>
          </p:cNvSpPr>
          <p:nvPr>
            <p:ph type="dt"/>
          </p:nvPr>
        </p:nvSpPr>
        <p:spPr>
          <a:xfrm>
            <a:off x="646863" y="96239"/>
            <a:ext cx="1198983" cy="215444"/>
          </a:xfrm>
          <a:ln/>
        </p:spPr>
        <p:txBody>
          <a:bodyPr/>
          <a:lstStyle/>
          <a:p>
            <a:r>
              <a:rPr lang="en-US" smtClean="0"/>
              <a:t>November 2016</a:t>
            </a:r>
            <a:endParaRPr lang="en-US"/>
          </a:p>
        </p:txBody>
      </p:sp>
      <p:sp>
        <p:nvSpPr>
          <p:cNvPr id="6" name="Rectangle 6"/>
          <p:cNvSpPr>
            <a:spLocks noGrp="1" noChangeArrowheads="1"/>
          </p:cNvSpPr>
          <p:nvPr>
            <p:ph type="ftr"/>
          </p:nvPr>
        </p:nvSpPr>
        <p:spPr>
          <a:xfrm>
            <a:off x="4627338" y="9000621"/>
            <a:ext cx="1944763" cy="184666"/>
          </a:xfrm>
          <a:ln/>
        </p:spPr>
        <p:txBody>
          <a:bodyPr/>
          <a:lstStyle/>
          <a:p>
            <a:r>
              <a:rPr lang="en-US" smtClean="0"/>
              <a:t>Dorothy Stanley, HP Enterprise</a:t>
            </a:r>
            <a:endParaRPr lang="en-US"/>
          </a:p>
        </p:txBody>
      </p:sp>
      <p:sp>
        <p:nvSpPr>
          <p:cNvPr id="7" name="Rectangle 7"/>
          <p:cNvSpPr>
            <a:spLocks noGrp="1" noChangeArrowheads="1"/>
          </p:cNvSpPr>
          <p:nvPr>
            <p:ph type="sldNum"/>
          </p:nvPr>
        </p:nvSpPr>
        <p:spPr>
          <a:xfrm>
            <a:off x="3279163" y="9000621"/>
            <a:ext cx="415177" cy="184666"/>
          </a:xfr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802.11-16/1579r0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about/sasb/0316sasbmin.pdf" TargetMode="External"/><Relationship Id="rId3" Type="http://schemas.openxmlformats.org/officeDocument/2006/relationships/notesSlide" Target="../notesSlides/notesSlide12.xml"/><Relationship Id="rId7" Type="http://schemas.openxmlformats.org/officeDocument/2006/relationships/hyperlink" Target="http://standards.ieee.org/about/sasb/0616sasbmin.pdf"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standards.ieee.org/about/sasb/0916sasbmin.pdf" TargetMode="External"/><Relationship Id="rId5" Type="http://schemas.openxmlformats.org/officeDocument/2006/relationships/hyperlink" Target="http://standards.ieee.org/about/sasb/1216sasbmin.pdf" TargetMode="External"/><Relationship Id="rId10" Type="http://schemas.openxmlformats.org/officeDocument/2006/relationships/image" Target="../media/image2.wmf"/><Relationship Id="rId4" Type="http://schemas.openxmlformats.org/officeDocument/2006/relationships/hyperlink" Target="http://standards.ieee.org/develop/policies/policy_rev.pdf" TargetMode="External"/><Relationship Id="rId9"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4/11-14-0629-1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6/ec-16-0201-00-00EC-ieee-802-lmsc-chairs-guideline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11/Rules/rule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s://mentor.ieee.org/802-ec/dcn/16/ec-16-0180-01-00EC-ieee-802-participation-slid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16/ec-16-0150-01-00EC-2016-nov-proposed-addition-to-chair-s-guidelines-re-action-item-4-01-mar16-document-posting.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ec/dcn/16/ec-16-0180-00-00EC-ieee-802-participation-slide.pptx" TargetMode="External"/><Relationship Id="rId4" Type="http://schemas.openxmlformats.org/officeDocument/2006/relationships/hyperlink" Target="https://mentor.ieee.org/802-ec/dcn/16/ec-16-0149-00-00EC-2016-nov-proposed-addition-to-chair-s-guidelines-re-participation.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email/stds-802-11/msg02253.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January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January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2017-01-15</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292"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Rule documents updates 2016</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The changes are listed here: </a:t>
            </a:r>
            <a:r>
              <a:rPr lang="en-US" sz="2000" u="sng" dirty="0" smtClean="0">
                <a:hlinkClick r:id="rId4"/>
              </a:rPr>
              <a:t>http</a:t>
            </a:r>
            <a:r>
              <a:rPr lang="en-US" sz="2000" u="sng" dirty="0">
                <a:hlinkClick r:id="rId4"/>
              </a:rPr>
              <a:t>://standards.ieee.org/develop/policies/policy_rev.pdf</a:t>
            </a:r>
            <a:endParaRPr lang="en-US" sz="2000" dirty="0"/>
          </a:p>
          <a:p>
            <a:r>
              <a:rPr lang="en-US" dirty="0" smtClean="0"/>
              <a:t> The Standards Board minutes are here:</a:t>
            </a:r>
          </a:p>
          <a:p>
            <a:pPr lvl="1"/>
            <a:r>
              <a:rPr lang="en-US" dirty="0">
                <a:hlinkClick r:id="rId5"/>
              </a:rPr>
              <a:t>http://</a:t>
            </a:r>
            <a:r>
              <a:rPr lang="en-US" dirty="0" smtClean="0">
                <a:hlinkClick r:id="rId5"/>
              </a:rPr>
              <a:t>standards.ieee.org/about/sasb/1216sasbmin.pdf</a:t>
            </a:r>
            <a:r>
              <a:rPr lang="en-US" dirty="0" smtClean="0"/>
              <a:t> </a:t>
            </a:r>
          </a:p>
          <a:p>
            <a:pPr lvl="1"/>
            <a:r>
              <a:rPr lang="en-US" dirty="0">
                <a:hlinkClick r:id="rId6"/>
              </a:rPr>
              <a:t>http://</a:t>
            </a:r>
            <a:r>
              <a:rPr lang="en-US" dirty="0" smtClean="0">
                <a:hlinkClick r:id="rId6"/>
              </a:rPr>
              <a:t>standards.ieee.org/about/sasb/0916sasbmin.pdf</a:t>
            </a:r>
            <a:r>
              <a:rPr lang="en-US" dirty="0" smtClean="0"/>
              <a:t> </a:t>
            </a:r>
          </a:p>
          <a:p>
            <a:pPr lvl="1"/>
            <a:r>
              <a:rPr lang="en-US" dirty="0">
                <a:hlinkClick r:id="rId7"/>
              </a:rPr>
              <a:t>http://</a:t>
            </a:r>
            <a:r>
              <a:rPr lang="en-US" dirty="0" smtClean="0">
                <a:hlinkClick r:id="rId7"/>
              </a:rPr>
              <a:t>standards.ieee.org/about/sasb/0616sasbmin.pdf</a:t>
            </a:r>
            <a:r>
              <a:rPr lang="en-US" dirty="0" smtClean="0"/>
              <a:t> </a:t>
            </a:r>
          </a:p>
          <a:p>
            <a:pPr lvl="1"/>
            <a:r>
              <a:rPr lang="en-US" dirty="0">
                <a:hlinkClick r:id="rId8"/>
              </a:rPr>
              <a:t>http://</a:t>
            </a:r>
            <a:r>
              <a:rPr lang="en-US" dirty="0" smtClean="0">
                <a:hlinkClick r:id="rId8"/>
              </a:rPr>
              <a:t>standards.ieee.org/about/sasb/0316sasbmin.pdf</a:t>
            </a:r>
            <a:r>
              <a:rPr lang="en-US" dirty="0" smtClean="0"/>
              <a:t> </a:t>
            </a:r>
          </a:p>
          <a:p>
            <a:pPr lvl="1"/>
            <a:endParaRPr lang="en-US" dirty="0" smtClean="0"/>
          </a:p>
          <a:p>
            <a:pPr>
              <a:buNone/>
            </a:pPr>
            <a:r>
              <a:rPr lang="en-US" dirty="0" smtClean="0"/>
              <a:t/>
            </a:r>
            <a:br>
              <a:rPr lang="en-US" dirty="0" smtClean="0"/>
            </a:br>
            <a:endParaRPr lang="en-US" dirty="0" smtClean="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551091255"/>
              </p:ext>
            </p:extLst>
          </p:nvPr>
        </p:nvGraphicFramePr>
        <p:xfrm>
          <a:off x="7467600" y="1676400"/>
          <a:ext cx="914400" cy="771525"/>
        </p:xfrm>
        <a:graphic>
          <a:graphicData uri="http://schemas.openxmlformats.org/presentationml/2006/ole">
            <mc:AlternateContent xmlns:mc="http://schemas.openxmlformats.org/markup-compatibility/2006">
              <mc:Choice xmlns:v="urn:schemas-microsoft-com:vml" Requires="v">
                <p:oleObj spid="_x0000_s2057" name="Packager Shell Object" showAsIcon="1" r:id="rId9" imgW="914400" imgH="771480" progId="Package">
                  <p:embed/>
                </p:oleObj>
              </mc:Choice>
              <mc:Fallback>
                <p:oleObj name="Packager Shell Object" showAsIcon="1" r:id="rId9" imgW="914400" imgH="771480" progId="Package">
                  <p:embed/>
                  <p:pic>
                    <p:nvPicPr>
                      <p:cNvPr id="0" name=""/>
                      <p:cNvPicPr/>
                      <p:nvPr/>
                    </p:nvPicPr>
                    <p:blipFill>
                      <a:blip r:embed="rId10"/>
                      <a:stretch>
                        <a:fillRect/>
                      </a:stretch>
                    </p:blipFill>
                    <p:spPr>
                      <a:xfrm>
                        <a:off x="7467600" y="1676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537850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Rule documents updates 2016</a:t>
            </a:r>
            <a:endParaRPr lang="en-US" dirty="0"/>
          </a:p>
        </p:txBody>
      </p:sp>
      <p:sp>
        <p:nvSpPr>
          <p:cNvPr id="3" name="Content Placeholder 2"/>
          <p:cNvSpPr>
            <a:spLocks noGrp="1"/>
          </p:cNvSpPr>
          <p:nvPr>
            <p:ph idx="1"/>
          </p:nvPr>
        </p:nvSpPr>
        <p:spPr>
          <a:xfrm>
            <a:off x="685800" y="1524000"/>
            <a:ext cx="7772400" cy="4800600"/>
          </a:xfrm>
        </p:spPr>
        <p:txBody>
          <a:bodyPr/>
          <a:lstStyle/>
          <a:p>
            <a:r>
              <a:rPr lang="en-US" dirty="0" smtClean="0"/>
              <a:t>Change “A”: Bylaws and Operations Manual</a:t>
            </a:r>
          </a:p>
          <a:p>
            <a:pPr lvl="1"/>
            <a:r>
              <a:rPr lang="en-US" dirty="0" smtClean="0"/>
              <a:t>Definition of “participant” and related alignment of terms</a:t>
            </a:r>
          </a:p>
          <a:p>
            <a:r>
              <a:rPr lang="en-US" dirty="0" smtClean="0"/>
              <a:t>Changes “B” and “C”: Operations Manual</a:t>
            </a:r>
          </a:p>
          <a:p>
            <a:pPr lvl="1"/>
            <a:r>
              <a:rPr lang="en-US" dirty="0" smtClean="0"/>
              <a:t>Project Authorization: PAR submission/approval within 6 months of  PAR Study Group formation; allow a single 6 month extension</a:t>
            </a:r>
          </a:p>
          <a:p>
            <a:r>
              <a:rPr lang="en-US" dirty="0" smtClean="0"/>
              <a:t>Change “D”:  Operations Manual</a:t>
            </a:r>
          </a:p>
          <a:p>
            <a:pPr lvl="1"/>
            <a:r>
              <a:rPr lang="en-US" dirty="0" smtClean="0"/>
              <a:t>Updates to requirements on financial transactions and auditing</a:t>
            </a:r>
          </a:p>
          <a:p>
            <a:r>
              <a:rPr lang="en-US" dirty="0" smtClean="0"/>
              <a:t>Change “E”: Operations Manual</a:t>
            </a:r>
          </a:p>
          <a:p>
            <a:pPr lvl="1"/>
            <a:r>
              <a:rPr lang="en-US" dirty="0" smtClean="0"/>
              <a:t>Requirements related to distribution of drafts to participants, for adoption, coordination</a:t>
            </a:r>
          </a:p>
          <a:p>
            <a:r>
              <a:rPr lang="en-US" dirty="0" smtClean="0"/>
              <a:t>Change “F”: Operations Manual</a:t>
            </a:r>
          </a:p>
          <a:p>
            <a:pPr lvl="1"/>
            <a:r>
              <a:rPr lang="en-US" dirty="0" smtClean="0"/>
              <a:t>Removed requirement for Coordination with SCC14 (Standards Coordinating Committee on Quantities, Units, Letter Symbols)</a:t>
            </a:r>
          </a:p>
          <a:p>
            <a:pPr lvl="1"/>
            <a:endParaRPr lang="en-US" dirty="0" smtClean="0"/>
          </a:p>
          <a:p>
            <a:pPr>
              <a:buNone/>
            </a:pPr>
            <a:r>
              <a:rPr lang="en-US" dirty="0" smtClean="0"/>
              <a:t/>
            </a:r>
            <a:br>
              <a:rPr lang="en-US" dirty="0" smtClean="0"/>
            </a:br>
            <a:endParaRPr lang="en-US" dirty="0" smtClean="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030027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(29 Jul 2016)</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(11 Nov 2016)</a:t>
            </a:r>
            <a:endParaRPr lang="en-US" sz="2000" dirty="0">
              <a:hlinkClick r:id="rId6"/>
            </a:endParaRPr>
          </a:p>
          <a:p>
            <a:pPr lvl="1"/>
            <a:r>
              <a:rPr lang="en-US" sz="1600" dirty="0">
                <a:hlinkClick r:id="rId7"/>
              </a:rPr>
              <a:t>https://</a:t>
            </a:r>
            <a:r>
              <a:rPr lang="en-US" sz="1600" dirty="0" smtClean="0">
                <a:hlinkClick r:id="rId7"/>
              </a:rPr>
              <a:t>mentor.ieee.org/802-ec/dcn/16/ec-16-0201-00-00EC-ieee-802-lmsc-chairs-guidelines.pdf</a:t>
            </a:r>
            <a:r>
              <a:rPr lang="en-US" sz="1600" dirty="0" smtClean="0"/>
              <a:t> </a:t>
            </a:r>
          </a:p>
          <a:p>
            <a:r>
              <a:rPr lang="en-US" sz="2000" dirty="0" smtClean="0"/>
              <a:t>IEEE 802.11 WG OM: (29 Jul 2016)</a:t>
            </a:r>
          </a:p>
          <a:p>
            <a:pPr lvl="1"/>
            <a:r>
              <a:rPr lang="en-US" altLang="en-US" sz="1600" dirty="0">
                <a:hlinkClick r:id="rId8"/>
              </a:rPr>
              <a:t>https://</a:t>
            </a:r>
            <a:r>
              <a:rPr lang="en-US" altLang="en-US" sz="1600" dirty="0" smtClean="0">
                <a:hlinkClick r:id="rId8"/>
              </a:rPr>
              <a:t>mentor.ieee.org/802.11/dcn/14/11-14-0629-16-0000-802-11-operations-manual.docx</a:t>
            </a:r>
            <a:r>
              <a:rPr lang="en-US" altLang="en-US" sz="1600" dirty="0" smtClean="0"/>
              <a:t> </a:t>
            </a:r>
          </a:p>
          <a:p>
            <a:r>
              <a:rPr lang="en-US" sz="2000" dirty="0" smtClean="0"/>
              <a:t>NEW: Participation in IEEE 802 Meetings</a:t>
            </a:r>
          </a:p>
          <a:p>
            <a:pPr lvl="1"/>
            <a:r>
              <a:rPr lang="en-US" sz="1600" u="sng" dirty="0" smtClean="0">
                <a:hlinkClick r:id="rId9"/>
              </a:rPr>
              <a:t>https://mentor.ieee.org/802-ec/dcn/16/ec-16-0180-01-00EC-ieee-802-participation-slide.pptx</a:t>
            </a:r>
            <a:r>
              <a:rPr lang="en-US" sz="1600" dirty="0" smtClean="0"/>
              <a:t>  </a:t>
            </a:r>
          </a:p>
          <a:p>
            <a:r>
              <a:rPr lang="en-US" sz="1600" dirty="0" smtClean="0"/>
              <a:t>Policies </a:t>
            </a:r>
            <a:r>
              <a:rPr lang="en-US" sz="1600" dirty="0"/>
              <a:t>and Procedures </a:t>
            </a:r>
            <a:r>
              <a:rPr lang="en-US" sz="1600" dirty="0" smtClean="0"/>
              <a:t>hierarchy: </a:t>
            </a:r>
            <a:r>
              <a:rPr lang="en-US" sz="1600" dirty="0" smtClean="0">
                <a:hlinkClick r:id="rId10"/>
              </a:rPr>
              <a:t>http</a:t>
            </a:r>
            <a:r>
              <a:rPr lang="en-US" sz="1600" dirty="0">
                <a:hlinkClick r:id="rId10"/>
              </a:rPr>
              <a:t>://www.ieee802.org/11/Rules/rules.shtml</a:t>
            </a:r>
            <a:endParaRPr lang="en-US" sz="1600" dirty="0"/>
          </a:p>
          <a:p>
            <a:pPr marL="342900" lvl="1" indent="-342900">
              <a:buFontTx/>
              <a:buChar char="•"/>
            </a:pPr>
            <a:r>
              <a:rPr lang="en-US" altLang="en-US" sz="16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November 2016 802 Rules Meeting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to LMSC P&amp;P, OM, WG P&amp;P</a:t>
            </a:r>
          </a:p>
          <a:p>
            <a:r>
              <a:rPr lang="en-US" dirty="0" smtClean="0"/>
              <a:t>Proposed changes to Chair’s guidelines</a:t>
            </a:r>
          </a:p>
          <a:p>
            <a:pPr lvl="1"/>
            <a:r>
              <a:rPr lang="en-US" dirty="0" smtClean="0"/>
              <a:t>Add </a:t>
            </a:r>
            <a:r>
              <a:rPr lang="en-US" dirty="0"/>
              <a:t>n</a:t>
            </a:r>
            <a:r>
              <a:rPr lang="en-US" dirty="0" smtClean="0"/>
              <a:t>ew text re: posting of EC documents, see </a:t>
            </a:r>
            <a:r>
              <a:rPr lang="en-US" dirty="0" smtClean="0">
                <a:hlinkClick r:id="rId3"/>
              </a:rPr>
              <a:t>https://mentor.ieee.org/802-ec/dcn/16/ec-16-0150-01-00EC-2016-nov-proposed-addition-to-chair-s-guidelines-re-action-item-4-01-mar16-document-posting.pptx</a:t>
            </a:r>
            <a:r>
              <a:rPr lang="en-US" dirty="0" smtClean="0"/>
              <a:t> </a:t>
            </a:r>
          </a:p>
          <a:p>
            <a:pPr lvl="1"/>
            <a:r>
              <a:rPr lang="en-US" dirty="0" smtClean="0"/>
              <a:t>Add new recommendation re: participation as an individual, see </a:t>
            </a:r>
            <a:r>
              <a:rPr lang="en-US" dirty="0">
                <a:hlinkClick r:id="rId4"/>
              </a:rPr>
              <a:t>https://</a:t>
            </a:r>
            <a:r>
              <a:rPr lang="en-US" dirty="0" smtClean="0">
                <a:hlinkClick r:id="rId4"/>
              </a:rPr>
              <a:t>mentor.ieee.org/802-ec/dcn/16/ec-16-0149-00-00EC-2016-nov-proposed-addition-to-chair-s-guidelines-re-participation.pptx</a:t>
            </a:r>
            <a:r>
              <a:rPr lang="en-US" dirty="0" smtClean="0"/>
              <a:t> </a:t>
            </a:r>
            <a:r>
              <a:rPr lang="en-US" dirty="0"/>
              <a:t>and </a:t>
            </a:r>
            <a:r>
              <a:rPr lang="en-US" dirty="0">
                <a:hlinkClick r:id="rId5"/>
              </a:rPr>
              <a:t>https://</a:t>
            </a:r>
            <a:r>
              <a:rPr lang="en-US" dirty="0" smtClean="0">
                <a:hlinkClick r:id="rId5"/>
              </a:rPr>
              <a:t>mentor.ieee.org/802-ec/dcn/16/ec-16-0180-00-00EC-ieee-802-participation-slide.pptx</a:t>
            </a:r>
            <a:r>
              <a:rPr lang="en-US" dirty="0" smtClean="0"/>
              <a:t> </a:t>
            </a:r>
          </a:p>
          <a:p>
            <a:pPr lvl="1"/>
            <a:r>
              <a:rPr lang="en-US" dirty="0" smtClean="0"/>
              <a:t>Delete list item (1) in 2.2 re: IEEE staff member registration</a:t>
            </a:r>
          </a:p>
          <a:p>
            <a:pPr lvl="1"/>
            <a:r>
              <a:rPr lang="en-US" dirty="0" smtClean="0"/>
              <a:t>Delete list item (4) in 2.2 re: member of press fees</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11-14-0629-16</a:t>
            </a:r>
            <a:r>
              <a:rPr lang="en-US" dirty="0" smtClean="0"/>
              <a:t> contains </a:t>
            </a:r>
            <a:r>
              <a:rPr lang="en-US" dirty="0"/>
              <a:t>the current IEEE </a:t>
            </a:r>
            <a:r>
              <a:rPr lang="en-US" dirty="0" smtClean="0"/>
              <a:t>802.11 </a:t>
            </a:r>
            <a:r>
              <a:rPr lang="en-US" dirty="0"/>
              <a:t>Operations Manual (approved </a:t>
            </a:r>
            <a:r>
              <a:rPr lang="en-US" dirty="0" smtClean="0"/>
              <a:t>July 2016). Changes include:</a:t>
            </a:r>
            <a:endParaRPr lang="en-US" dirty="0"/>
          </a:p>
          <a:p>
            <a:pPr lvl="1"/>
            <a:r>
              <a:rPr lang="en-US" dirty="0" smtClean="0"/>
              <a:t>Changes to calculation of returned ballots and losing voting rights; ballot return is across all </a:t>
            </a:r>
            <a:r>
              <a:rPr lang="en-US" dirty="0" err="1" smtClean="0"/>
              <a:t>LBs.</a:t>
            </a:r>
            <a:endParaRPr lang="en-US" dirty="0" smtClean="0"/>
          </a:p>
          <a:p>
            <a:pPr lvl="1"/>
            <a:r>
              <a:rPr lang="en-US" dirty="0" smtClean="0"/>
              <a:t>This change is being implemented</a:t>
            </a:r>
            <a:r>
              <a:rPr lang="en-US" dirty="0"/>
              <a:t>, see </a:t>
            </a:r>
            <a:r>
              <a:rPr lang="en-US" dirty="0">
                <a:hlinkClick r:id="rId4"/>
              </a:rPr>
              <a:t>http://</a:t>
            </a:r>
            <a:r>
              <a:rPr lang="en-US" dirty="0" smtClean="0">
                <a:hlinkClick r:id="rId4"/>
              </a:rPr>
              <a:t>www.ieee802.org/11/email/stds-802-11/msg02253.html</a:t>
            </a:r>
            <a:r>
              <a:rPr lang="en-US" dirty="0" smtClean="0"/>
              <a:t> </a:t>
            </a:r>
          </a:p>
          <a:p>
            <a:r>
              <a:rPr lang="en-US" dirty="0" smtClean="0"/>
              <a:t>Additional changes to be considered in March 2017 plenary</a:t>
            </a:r>
          </a:p>
          <a:p>
            <a:pPr lvl="1"/>
            <a:r>
              <a:rPr lang="en-US" dirty="0" smtClean="0"/>
              <a:t>Correction to figure re: attendance loss</a:t>
            </a:r>
          </a:p>
          <a:p>
            <a:pPr lvl="1"/>
            <a:r>
              <a:rPr lang="en-US" dirty="0" smtClean="0"/>
              <a:t>Removal of reference to Regulatory SC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TGba</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November 2016</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marL="0" indent="0">
              <a:buNone/>
            </a:pPr>
            <a:r>
              <a:rPr lang="en-US" sz="1600" dirty="0"/>
              <a:t>All participation in IEEE 802 Working Group meetings is on an individual basis</a:t>
            </a:r>
          </a:p>
          <a:p>
            <a:pPr marL="0" indent="0">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marL="0" indent="0">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marL="0" indent="0">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extLst>
      <p:ext uri="{BB962C8B-B14F-4D97-AF65-F5344CB8AC3E}">
        <p14:creationId xmlns:p14="http://schemas.microsoft.com/office/powerpoint/2010/main" val="17572110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January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42222</TotalTime>
  <Words>1722</Words>
  <Application>Microsoft Office PowerPoint</Application>
  <PresentationFormat>On-screen Show (4:3)</PresentationFormat>
  <Paragraphs>314</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802-11-Submission</vt:lpstr>
      <vt:lpstr>Document</vt:lpstr>
      <vt:lpstr>Packager Shell Object</vt:lpstr>
      <vt:lpstr>2nd  Vice Chair Report January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IEEE-SA Rule documents updates 2016</vt:lpstr>
      <vt:lpstr>IEEE-SA Rule documents updates 2016</vt:lpstr>
      <vt:lpstr>Current IEEE 802, 802.11 rules documents </vt:lpstr>
      <vt:lpstr>November 2016 802 Rules Meeting </vt:lpstr>
      <vt:lpstr>IEEE 802.11 OM Status and changes</vt:lpstr>
      <vt:lpstr>Email Reflectors</vt:lpstr>
      <vt:lpstr>IEEE 802-ALL EMAIL List Server</vt:lpstr>
      <vt:lpstr>Reminder for Posting Documents</vt:lpstr>
      <vt:lpstr>Wednesday –  802.11 Mid-Week Plenary</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January 2017</cp:keywords>
  <dc:description>Dorothy Stanley (Hewlett Packard Enterprise))</dc:description>
  <cp:lastModifiedBy>Dorothy Stanley</cp:lastModifiedBy>
  <cp:revision>288</cp:revision>
  <cp:lastPrinted>2014-04-08T14:44:21Z</cp:lastPrinted>
  <dcterms:created xsi:type="dcterms:W3CDTF">2012-03-12T21:29:33Z</dcterms:created>
  <dcterms:modified xsi:type="dcterms:W3CDTF">2017-01-15T23:52:16Z</dcterms:modified>
</cp:coreProperties>
</file>