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13" r:id="rId9"/>
    <p:sldId id="2376" r:id="rId10"/>
    <p:sldId id="2355" r:id="rId11"/>
    <p:sldId id="2372" r:id="rId12"/>
    <p:sldId id="2288" r:id="rId13"/>
    <p:sldId id="2345" r:id="rId14"/>
    <p:sldId id="2353" r:id="rId15"/>
    <p:sldId id="2354" r:id="rId16"/>
    <p:sldId id="2359" r:id="rId17"/>
    <p:sldId id="2361" r:id="rId18"/>
    <p:sldId id="2363" r:id="rId19"/>
    <p:sldId id="2377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218" y="-6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2017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802.11-16/1578r0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January 2017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802.11-16/1578r0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January 2017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802.11-16/1578r1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36-01-0arc-yang-modelling-and-netconf-protocol-discussion.ppt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6/11-16-1512-00-0arc-glk-802-1q-bridge.pptx" TargetMode="External"/><Relationship Id="rId4" Type="http://schemas.openxmlformats.org/officeDocument/2006/relationships/hyperlink" Target="https://mentor.ieee.org/802.11/dcn/15/11-15-0355-04-0arc-mib-truthvalue-usage-patterns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2017-01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2017-01-15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164050"/>
              </p:ext>
            </p:extLst>
          </p:nvPr>
        </p:nvGraphicFramePr>
        <p:xfrm>
          <a:off x="517525" y="2286000"/>
          <a:ext cx="806608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8066088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January 2017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(11-17-1592)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1">
              <a:defRPr/>
            </a:pPr>
            <a:r>
              <a:rPr lang="en-AU" dirty="0"/>
              <a:t>Consider letter to be sent to abstaining SC6 members</a:t>
            </a:r>
          </a:p>
          <a:p>
            <a:pPr>
              <a:defRPr/>
            </a:pPr>
            <a:r>
              <a:rPr lang="en-AU" dirty="0"/>
              <a:t>Prepare for next SC6 meeting in Feb 2017</a:t>
            </a:r>
          </a:p>
          <a:p>
            <a:pPr lvl="1">
              <a:defRPr/>
            </a:pPr>
            <a:r>
              <a:rPr lang="en-AU" dirty="0"/>
              <a:t>Review 802 WG summaries for SC6</a:t>
            </a:r>
          </a:p>
          <a:p>
            <a:pPr lvl="1">
              <a:defRPr/>
            </a:pPr>
            <a:r>
              <a:rPr lang="en-AU" dirty="0"/>
              <a:t>Reviewing known submissions of interest</a:t>
            </a:r>
          </a:p>
          <a:p>
            <a:pPr lvl="2">
              <a:defRPr/>
            </a:pPr>
            <a:r>
              <a:rPr lang="en-AU" dirty="0"/>
              <a:t>Substitute for 802.15.6 (Body Area Networking) </a:t>
            </a:r>
          </a:p>
          <a:p>
            <a:pPr lvl="2">
              <a:defRPr/>
            </a:pPr>
            <a:r>
              <a:rPr lang="en-AU" dirty="0"/>
              <a:t>Proposal for distributing APs to cloud ACs</a:t>
            </a:r>
          </a:p>
          <a:p>
            <a:pPr lvl="2">
              <a:defRPr/>
            </a:pPr>
            <a:r>
              <a:rPr lang="en-AU" dirty="0"/>
              <a:t>Proposal for connecting wireless networks to multiple SPs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62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process, with latest:</a:t>
            </a:r>
          </a:p>
          <a:p>
            <a:pPr lvl="1" eaLnBrk="1" fontAlgn="t" hangingPunct="1"/>
            <a:r>
              <a:rPr lang="en-AU" altLang="en-US" dirty="0"/>
              <a:t>802.1BA</a:t>
            </a:r>
          </a:p>
          <a:p>
            <a:pPr lvl="1" eaLnBrk="1" fontAlgn="t" hangingPunct="1"/>
            <a:r>
              <a:rPr lang="en-AU" altLang="en-US" dirty="0"/>
              <a:t>802.1BR</a:t>
            </a:r>
          </a:p>
          <a:p>
            <a:r>
              <a:rPr lang="en-AU" altLang="en-US" dirty="0"/>
              <a:t>IEEE 802 has </a:t>
            </a:r>
            <a:r>
              <a:rPr lang="en-AU" altLang="en-US" dirty="0" smtClean="0"/>
              <a:t>40 </a:t>
            </a:r>
            <a:r>
              <a:rPr lang="en-AU" altLang="en-US" dirty="0"/>
              <a:t>standards in the pipeline for ratification under the PSDO</a:t>
            </a:r>
          </a:p>
          <a:p>
            <a:pPr lvl="1"/>
            <a:r>
              <a:rPr lang="en-AU" altLang="en-US" dirty="0"/>
              <a:t>802.1: </a:t>
            </a:r>
            <a:r>
              <a:rPr lang="en-AU" altLang="en-US" dirty="0" smtClean="0"/>
              <a:t>13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</a:t>
            </a:r>
            <a:r>
              <a:rPr lang="en-AU" altLang="en-US" dirty="0" smtClean="0"/>
              <a:t>10 </a:t>
            </a:r>
            <a:r>
              <a:rPr lang="en-AU" altLang="en-US" dirty="0"/>
              <a:t>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January 2017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LB226 on </a:t>
            </a:r>
            <a:r>
              <a:rPr lang="en-US" altLang="zh-CN" dirty="0" err="1"/>
              <a:t>TGaj</a:t>
            </a:r>
            <a:r>
              <a:rPr lang="en-US" altLang="zh-CN" dirty="0"/>
              <a:t> D4.0 passed (92% approval and 27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January meeting goals (4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November 2016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D4.0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Resolution for comments from Mandatory Draft Review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March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r>
              <a:rPr lang="en-US" dirty="0"/>
              <a:t>Since the November 2016 meeting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802.11ak draft D3.0 was posted,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802.11 LB 227 has been held on D3.0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3 teleconferences were held to discuss editorial issues in D3.0 and improvements in the 802.11ak Draft</a:t>
            </a:r>
          </a:p>
          <a:p>
            <a:r>
              <a:rPr lang="en-US" dirty="0"/>
              <a:t>January Goals: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Resolve the comments from WG LB #225 and any other issues on P802.11ak Draft D3.0.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lvl="1">
              <a:lnSpc>
                <a:spcPct val="90000"/>
              </a:lnSpc>
              <a:buFont typeface="Times New Roman" pitchFamily="16" charset="0"/>
              <a:buChar char="–"/>
            </a:pPr>
            <a:r>
              <a:rPr lang="en-GB" dirty="0"/>
              <a:t>Meet jointly with 802.11 ARC SC</a:t>
            </a:r>
          </a:p>
          <a:p>
            <a:r>
              <a:rPr lang="en-US" dirty="0"/>
              <a:t>Agenda: See 11-16/1586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Comment Resolution progress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Progressing well and have had several teleconferences since the November 2016 meeting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May complete comment 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  <a:endParaRPr lang="en-GB" altLang="en-US" i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11-16/1590r1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8305800" cy="4724400"/>
          </a:xfrm>
        </p:spPr>
        <p:txBody>
          <a:bodyPr lIns="91440" tIns="45720" rIns="91440" bIns="45720"/>
          <a:lstStyle/>
          <a:p>
            <a:r>
              <a:rPr lang="en-CA" sz="2000" dirty="0"/>
              <a:t>WG LB #225 closed on January 8, 2017</a:t>
            </a:r>
          </a:p>
          <a:p>
            <a:pPr lvl="1"/>
            <a:r>
              <a:rPr lang="en-CA" sz="1600" dirty="0"/>
              <a:t>The LB question failed o achieve the required 75%</a:t>
            </a:r>
          </a:p>
          <a:p>
            <a:pPr lvl="1"/>
            <a:r>
              <a:rPr lang="en-CA" sz="1600" dirty="0"/>
              <a:t>Over 7300 comments were received</a:t>
            </a:r>
          </a:p>
          <a:p>
            <a:r>
              <a:rPr lang="en-CA" sz="2000" dirty="0"/>
              <a:t>The 802.19 ballot on 802.11ac CA document passed 16/0/0 with no comments.</a:t>
            </a:r>
          </a:p>
          <a:p>
            <a:r>
              <a:rPr lang="en-CA" sz="2000" dirty="0"/>
              <a:t>Held one </a:t>
            </a:r>
            <a:r>
              <a:rPr lang="en-CA" sz="2000" dirty="0" err="1"/>
              <a:t>telecon</a:t>
            </a:r>
            <a:r>
              <a:rPr lang="en-CA" sz="2000" dirty="0"/>
              <a:t> to discussing simplified models to verify the TG PAR scope.</a:t>
            </a:r>
          </a:p>
          <a:p>
            <a:r>
              <a:rPr lang="en-CA" sz="2000" dirty="0"/>
              <a:t>Held a couple of </a:t>
            </a:r>
            <a:r>
              <a:rPr lang="en-CA" sz="2000" dirty="0" err="1"/>
              <a:t>telecons</a:t>
            </a:r>
            <a:r>
              <a:rPr lang="en-CA" sz="2000" dirty="0"/>
              <a:t> for comment assignment</a:t>
            </a:r>
          </a:p>
          <a:p>
            <a:r>
              <a:rPr lang="en-CA" sz="1800" dirty="0"/>
              <a:t>Plan for this meeting</a:t>
            </a:r>
          </a:p>
          <a:p>
            <a:pPr lvl="1"/>
            <a:r>
              <a:rPr lang="en-CA" sz="1800" dirty="0"/>
              <a:t>Start the resolution of comments from WG LB #225</a:t>
            </a:r>
          </a:p>
          <a:p>
            <a:pPr lvl="1"/>
            <a:r>
              <a:rPr lang="en-CA" sz="1800" dirty="0"/>
              <a:t>Technical presentations related to any issues on TG draft D1.0</a:t>
            </a:r>
          </a:p>
          <a:p>
            <a:pPr lvl="1"/>
            <a:r>
              <a:rPr lang="en-CA" sz="1800" dirty="0"/>
              <a:t>TG straw polls and motions</a:t>
            </a:r>
          </a:p>
          <a:p>
            <a:r>
              <a:rPr lang="en-US" sz="1800" dirty="0"/>
              <a:t>Agenda for this meeting is available  in document 11-16/1587r0.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January 2017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January 2017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November 2016 plenary and the January-4</a:t>
            </a:r>
            <a:r>
              <a:rPr lang="en-CA" baseline="30000" dirty="0"/>
              <a:t>th</a:t>
            </a:r>
            <a:r>
              <a:rPr lang="en-CA" dirty="0"/>
              <a:t>, 2017, teleconference call</a:t>
            </a:r>
          </a:p>
          <a:p>
            <a:r>
              <a:rPr lang="en-CA" dirty="0"/>
              <a:t>Progress review</a:t>
            </a:r>
          </a:p>
          <a:p>
            <a:r>
              <a:rPr lang="en-US" dirty="0"/>
              <a:t>Draft 0.1 review</a:t>
            </a:r>
          </a:p>
          <a:p>
            <a:r>
              <a:rPr lang="en-CA" dirty="0"/>
              <a:t>Technical presentations</a:t>
            </a:r>
          </a:p>
          <a:p>
            <a:r>
              <a:rPr lang="en-US" dirty="0"/>
              <a:t>Advance on Specification Framework Document</a:t>
            </a:r>
            <a:endParaRPr lang="en-CA" dirty="0"/>
          </a:p>
          <a:p>
            <a:r>
              <a:rPr lang="en-US" dirty="0"/>
              <a:t>Agenda for this meeting is available in document 11-16/1566r1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 smtClean="0"/>
              <a:t>January </a:t>
            </a:r>
            <a:r>
              <a:rPr lang="en-US" sz="2000" dirty="0"/>
              <a:t>Goals: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FRD and SFD working draft development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</a:t>
            </a:r>
            <a:r>
              <a:rPr lang="en-US" altLang="en-US" sz="1800" dirty="0" smtClean="0"/>
              <a:t>.).</a:t>
            </a:r>
            <a:endParaRPr lang="en-US" altLang="en-US" sz="1800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updated TG </a:t>
            </a:r>
            <a:r>
              <a:rPr lang="en-US" altLang="en-US" sz="1800" dirty="0" smtClean="0"/>
              <a:t>timelines.</a:t>
            </a:r>
            <a:endParaRPr lang="en-US" altLang="en-US" sz="1800" dirty="0"/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</a:t>
            </a:r>
            <a:r>
              <a:rPr lang="en-US" sz="2000" b="0" dirty="0" smtClean="0"/>
              <a:t>11-16/1599.</a:t>
            </a:r>
            <a:endParaRPr lang="en-US" sz="2000" b="0" dirty="0"/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054190"/>
              </p:ext>
            </p:extLst>
          </p:nvPr>
        </p:nvGraphicFramePr>
        <p:xfrm>
          <a:off x="5638800" y="4876800"/>
          <a:ext cx="3352800" cy="14785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AZ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AZ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534400" cy="4495800"/>
          </a:xfrm>
        </p:spPr>
        <p:txBody>
          <a:bodyPr/>
          <a:lstStyle/>
          <a:p>
            <a:r>
              <a:rPr lang="en-US" altLang="en-US" sz="2000" dirty="0"/>
              <a:t>Since the last (November) F2F meeting</a:t>
            </a:r>
          </a:p>
          <a:p>
            <a:pPr lvl="1"/>
            <a:r>
              <a:rPr lang="en-US" altLang="en-US" sz="1800" dirty="0"/>
              <a:t>Resolved all the comments from 802.11 PAR SC, other WGs, and EC on the WUR SG PAR and CSD </a:t>
            </a:r>
          </a:p>
          <a:p>
            <a:pPr lvl="1"/>
            <a:r>
              <a:rPr lang="en-US" altLang="en-US" sz="1800" dirty="0"/>
              <a:t>The revised WUR SG PAR and CSD approved by the WUR SG and 802.11 WG</a:t>
            </a:r>
          </a:p>
          <a:p>
            <a:pPr lvl="1"/>
            <a:r>
              <a:rPr lang="en-US" altLang="en-US" sz="1800" dirty="0"/>
              <a:t>The WUR SG PAR approved by 802 EC and IEEE-SA standard board</a:t>
            </a:r>
          </a:p>
          <a:p>
            <a:pPr lvl="1"/>
            <a:r>
              <a:rPr lang="en-US" altLang="en-US" sz="1800" dirty="0"/>
              <a:t>WUR SG replaced by </a:t>
            </a:r>
            <a:r>
              <a:rPr lang="en-US" altLang="en-US" sz="1800" dirty="0" err="1"/>
              <a:t>TGba</a:t>
            </a:r>
            <a:endParaRPr lang="en-US" altLang="en-US" sz="1800" dirty="0"/>
          </a:p>
          <a:p>
            <a:pPr lvl="1"/>
            <a:r>
              <a:rPr lang="en-US" altLang="en-US" sz="1800" dirty="0"/>
              <a:t>Reviewed technical presentations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Discuss Task Group leadership structure</a:t>
            </a:r>
          </a:p>
          <a:p>
            <a:pPr lvl="1"/>
            <a:r>
              <a:rPr lang="en-US" altLang="en-US" sz="1800" dirty="0"/>
              <a:t>Discuss TG specification development process</a:t>
            </a:r>
          </a:p>
          <a:p>
            <a:pPr lvl="1"/>
            <a:r>
              <a:rPr lang="en-US" altLang="en-US" sz="1800" dirty="0"/>
              <a:t>Review technical presentations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802.11-16/1593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LC TIG </a:t>
            </a:r>
            <a:r>
              <a:rPr lang="en-US" altLang="ja-JP" dirty="0" smtClean="0"/>
              <a:t>– January 2017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Light Communications</a:t>
            </a:r>
            <a:br>
              <a:rPr lang="en-GB" sz="2800" b="0" dirty="0" smtClean="0"/>
            </a:br>
            <a:r>
              <a:rPr lang="en-GB" dirty="0" smtClean="0"/>
              <a:t>Chair: Nikola </a:t>
            </a:r>
            <a:r>
              <a:rPr lang="en-US" dirty="0" err="1" smtClean="0"/>
              <a:t>Serafimovski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pPr algn="just"/>
            <a:r>
              <a:rPr lang="en-GB" altLang="en-US" dirty="0"/>
              <a:t>Light Communications TIG approved in Nov. 2016</a:t>
            </a:r>
          </a:p>
          <a:p>
            <a:pPr algn="just"/>
            <a:r>
              <a:rPr lang="en-GB" altLang="en-US" dirty="0"/>
              <a:t>Two (2) meeting slots for the </a:t>
            </a:r>
            <a:r>
              <a:rPr lang="en-GB" altLang="en-US" dirty="0" smtClean="0"/>
              <a:t>January </a:t>
            </a:r>
            <a:r>
              <a:rPr lang="en-GB" altLang="en-US" dirty="0"/>
              <a:t>2017 session</a:t>
            </a:r>
          </a:p>
          <a:p>
            <a:pPr lvl="1" algn="just"/>
            <a:r>
              <a:rPr lang="en-GB" altLang="en-US" dirty="0"/>
              <a:t>Monday, </a:t>
            </a:r>
            <a:r>
              <a:rPr lang="en-GB" altLang="en-US" dirty="0" smtClean="0"/>
              <a:t>PM1, Thursday</a:t>
            </a:r>
            <a:r>
              <a:rPr lang="en-GB" altLang="en-US" dirty="0"/>
              <a:t>, AM1</a:t>
            </a:r>
          </a:p>
          <a:p>
            <a:pPr algn="just"/>
            <a:r>
              <a:rPr lang="en-GB" altLang="en-US" dirty="0"/>
              <a:t>Proposed Agenda (doc. 16/1584r0):</a:t>
            </a:r>
          </a:p>
          <a:p>
            <a:pPr lvl="1" algn="just"/>
            <a:r>
              <a:rPr lang="en-GB" altLang="en-US" dirty="0"/>
              <a:t>Vice-chair, Secretary and Editor nominations approval</a:t>
            </a:r>
          </a:p>
          <a:p>
            <a:pPr lvl="1" algn="just"/>
            <a:r>
              <a:rPr lang="en-GB" altLang="en-US" dirty="0"/>
              <a:t>What is the purpose of the TIG? </a:t>
            </a:r>
          </a:p>
          <a:p>
            <a:pPr lvl="1" algn="just"/>
            <a:r>
              <a:rPr lang="en-GB" altLang="en-US" dirty="0"/>
              <a:t>What are the possible routes to the goal? </a:t>
            </a:r>
          </a:p>
          <a:p>
            <a:pPr lvl="1" algn="just"/>
            <a:r>
              <a:rPr lang="en-GB" altLang="en-US" dirty="0"/>
              <a:t>What are the Deliverables and Timelines?</a:t>
            </a:r>
          </a:p>
          <a:p>
            <a:pPr lvl="1" algn="just"/>
            <a:r>
              <a:rPr lang="en-GB" altLang="en-US" dirty="0"/>
              <a:t>Submissions to be discussed today?</a:t>
            </a:r>
          </a:p>
          <a:p>
            <a:pPr lvl="1" algn="just"/>
            <a:r>
              <a:rPr lang="en-GB" altLang="en-US" dirty="0"/>
              <a:t>Discussion on the questions and responses</a:t>
            </a:r>
            <a:endParaRPr lang="en-US" altLang="en-US" dirty="0"/>
          </a:p>
          <a:p>
            <a:pPr lvl="1" algn="just"/>
            <a:r>
              <a:rPr lang="en-US" altLang="en-US" dirty="0" smtClean="0"/>
              <a:t>Goals </a:t>
            </a:r>
            <a:r>
              <a:rPr lang="en-US" altLang="en-US" dirty="0"/>
              <a:t>for March 2017 </a:t>
            </a:r>
            <a:r>
              <a:rPr lang="en-US" altLang="en-US" dirty="0" smtClean="0"/>
              <a:t>plenary, teleconference </a:t>
            </a:r>
            <a:r>
              <a:rPr lang="en-US" altLang="en-US" dirty="0"/>
              <a:t>call schedule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January 2017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955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2017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January 2017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>
                <a:solidFill>
                  <a:schemeClr val="accent3">
                    <a:lumMod val="75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/>
              <a:t>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/>
              <a:t>(</a:t>
            </a:r>
            <a:r>
              <a:rPr lang="en-US" sz="1800" kern="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TGba</a:t>
            </a:r>
            <a:r>
              <a:rPr lang="en-US" altLang="en-US" sz="1800" kern="0" dirty="0" smtClean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Light Communications TIG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January 2017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3058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Review publication status of 11ah and 11ai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Review MDR for 802.11ak</a:t>
            </a:r>
          </a:p>
          <a:p>
            <a:r>
              <a:rPr lang="en-US" dirty="0"/>
              <a:t>New amendment style </a:t>
            </a:r>
            <a:r>
              <a:rPr lang="en-US" dirty="0" smtClean="0"/>
              <a:t>review/ also </a:t>
            </a:r>
            <a:r>
              <a:rPr lang="en-US" u="sng" dirty="0" smtClean="0"/>
              <a:t>Thursday AM1 Session</a:t>
            </a:r>
            <a:endParaRPr lang="en-US" u="sng" dirty="0"/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Additional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Jan 2017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2017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use of the AKM suite and Element ID Extension allocations in the IETF draft-harkins-owe-05.txt (assigned by WG motion) were reviewed and found to be consistent 802.11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January 2017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432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Progress LSs to 3GPP RAN and 3GPP SA on suggested technical areas of engagement and requesting guidance on 3GPP planning/timing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Complete LS to 3GPP RAN2 on Estimated Throughput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Elect/Appoint a Vice Chair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Since November 2016 meeting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2000" dirty="0"/>
              <a:t>Held 3 teleconferences: Dec 1, 15, Jan 5; limited progress on LSs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Agenda, see 11-16-1600 for details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AANI SC: Tues Jan 17, PM1, Thurs Jan 19 AM2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802.1CF </a:t>
            </a:r>
            <a:r>
              <a:rPr lang="en-US" altLang="en-US" sz="2400" b="1" dirty="0" err="1"/>
              <a:t>OmniRAN</a:t>
            </a:r>
            <a:r>
              <a:rPr lang="en-US" altLang="en-US" sz="2400" b="1" dirty="0"/>
              <a:t> Ad Hoc on IEEE “5G</a:t>
            </a:r>
            <a:r>
              <a:rPr lang="en-US" altLang="en-US" sz="2400" b="1" dirty="0" smtClean="0"/>
              <a:t>”:  Weds, Jan 18, PM2</a:t>
            </a:r>
            <a:endParaRPr lang="en-US" sz="24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January 2017</a:t>
            </a:r>
            <a:br>
              <a:rPr lang="en-US" altLang="en-US" dirty="0" smtClean="0"/>
            </a:br>
            <a:r>
              <a:rPr lang="en-US" altLang="en-US" dirty="0" smtClean="0"/>
              <a:t>Chair – Mark Hamilton, VC – J. Levy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000" b="1" dirty="0"/>
              <a:t>Wednesday AM1, PM1, Thursday AM1, PM1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0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1800" dirty="0"/>
              <a:t>IETF/802 coordination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sz="2000" dirty="0"/>
              <a:t>YANG/NETCONF modeling – in preparation for </a:t>
            </a:r>
            <a:r>
              <a:rPr lang="en-US" sz="2000" dirty="0" err="1"/>
              <a:t>REVmd</a:t>
            </a:r>
            <a:endParaRPr lang="en-US" sz="2000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sz="1800" dirty="0">
                <a:hlinkClick r:id="rId3"/>
              </a:rPr>
              <a:t>11-16/1436r1</a:t>
            </a:r>
            <a:r>
              <a:rPr lang="en-US" sz="1800" dirty="0"/>
              <a:t> 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000" b="1" dirty="0"/>
              <a:t>MIB attributes Design Pattern – in preparation for </a:t>
            </a:r>
            <a:r>
              <a:rPr lang="en-US" altLang="en-US" sz="2000" b="1" dirty="0" err="1"/>
              <a:t>REVmd</a:t>
            </a:r>
            <a:endParaRPr lang="en-US" altLang="en-US" sz="2000" b="1" dirty="0"/>
          </a:p>
          <a:p>
            <a:pPr lvl="1">
              <a:spcBef>
                <a:spcPts val="0"/>
              </a:spcBef>
              <a:defRPr/>
            </a:pPr>
            <a:r>
              <a:rPr lang="en-US" altLang="en-US" sz="1800" dirty="0">
                <a:ea typeface="ＭＳ Ｐゴシック" pitchFamily="34" charset="-128"/>
                <a:hlinkClick r:id="rId4"/>
              </a:rPr>
              <a:t>11-15/0355r4</a:t>
            </a:r>
            <a:r>
              <a:rPr lang="en-US" altLang="en-US" sz="1800" dirty="0">
                <a:ea typeface="ＭＳ Ｐゴシック" pitchFamily="34" charset="-128"/>
              </a:rPr>
              <a:t> </a:t>
            </a:r>
            <a:endParaRPr lang="en-US" sz="2200" dirty="0"/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dirty="0"/>
              <a:t>“What is an ESS?”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/>
              <a:t>AP/DS/Portal architecture and 802 concepts - </a:t>
            </a:r>
            <a:r>
              <a:rPr lang="en-US" dirty="0">
                <a:hlinkClick r:id="rId5"/>
              </a:rPr>
              <a:t>11-16/1512r0</a:t>
            </a:r>
            <a:r>
              <a:rPr lang="en-US" dirty="0"/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sz="2000" dirty="0" err="1">
                <a:ea typeface="MS PGothic" panose="020B0600070205080204" pitchFamily="34" charset="-128"/>
              </a:rPr>
              <a:t>TGak</a:t>
            </a:r>
            <a:endParaRPr lang="en-US" altLang="en-US" sz="2000" dirty="0">
              <a:ea typeface="MS PGothic" panose="020B0600070205080204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sz="2000" dirty="0">
                <a:solidFill>
                  <a:srgbClr val="FF0000"/>
                </a:solidFill>
                <a:ea typeface="MS PGothic" panose="020B0600070205080204" pitchFamily="34" charset="-128"/>
              </a:rPr>
              <a:t>Joint session </a:t>
            </a:r>
            <a:r>
              <a:rPr lang="en-US" altLang="en-US" sz="2000" dirty="0" smtClean="0">
                <a:solidFill>
                  <a:srgbClr val="FF0000"/>
                </a:solidFill>
                <a:ea typeface="MS PGothic" panose="020B0600070205080204" pitchFamily="34" charset="-128"/>
              </a:rPr>
              <a:t>with guests </a:t>
            </a:r>
            <a:r>
              <a:rPr lang="en-US" altLang="en-US" sz="2000" dirty="0">
                <a:solidFill>
                  <a:srgbClr val="FF0000"/>
                </a:solidFill>
                <a:ea typeface="MS PGothic" panose="020B0600070205080204" pitchFamily="34" charset="-128"/>
              </a:rPr>
              <a:t>from 802.1 on YANG, Thursday PM1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January 2017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January 2017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March 2017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Upcoming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   10 Feb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10 Feb 2017 (for </a:t>
            </a:r>
            <a:r>
              <a:rPr lang="en-US" sz="2000" dirty="0" err="1"/>
              <a:t>NesCom</a:t>
            </a:r>
            <a:r>
              <a:rPr lang="en-US" sz="2000" dirty="0"/>
              <a:t> March F2F </a:t>
            </a:r>
            <a:r>
              <a:rPr lang="en-US" sz="2000" dirty="0" err="1"/>
              <a:t>mtg</a:t>
            </a:r>
            <a:r>
              <a:rPr lang="en-US" sz="2000" dirty="0"/>
              <a:t>)</a:t>
            </a:r>
            <a:endParaRPr lang="en-US" altLang="en-US" sz="2000" dirty="0"/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January 2017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67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17 Jan AM1 (08:00-10:00) 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Approval of minutes, Review of objectives, Announcements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Presentation: </a:t>
            </a:r>
            <a:r>
              <a:rPr lang="en-US" altLang="en-US" sz="2000" dirty="0" smtClean="0">
                <a:latin typeface="+mn-lt"/>
              </a:rPr>
              <a:t>“</a:t>
            </a:r>
            <a:r>
              <a:rPr lang="en-US" sz="2000" dirty="0" smtClean="0"/>
              <a:t>Issue </a:t>
            </a:r>
            <a:r>
              <a:rPr lang="en-US" sz="2000" dirty="0"/>
              <a:t>of 802.11 WLAN on Congested Primary </a:t>
            </a:r>
            <a:r>
              <a:rPr lang="en-US" sz="2000" dirty="0" smtClean="0"/>
              <a:t>Channel“, Kazuto </a:t>
            </a:r>
            <a:r>
              <a:rPr lang="en-US" sz="2000" dirty="0"/>
              <a:t>Yano, </a:t>
            </a:r>
            <a:r>
              <a:rPr lang="en-US" sz="2000" dirty="0" smtClean="0"/>
              <a:t>Advanced </a:t>
            </a:r>
            <a:r>
              <a:rPr lang="en-US" sz="2000" dirty="0"/>
              <a:t>Telecommunications Research Institute International (ATR).</a:t>
            </a:r>
            <a:endParaRPr lang="en-GB" altLang="en-US" sz="20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GB" sz="2000" dirty="0" smtClean="0">
                <a:latin typeface="+mn-lt"/>
              </a:rPr>
              <a:t>Possible Presentation: Coexistence (NICT)</a:t>
            </a:r>
            <a:endParaRPr lang="en-GB" sz="20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sz="2000" dirty="0">
                <a:latin typeface="+mn-lt"/>
              </a:rPr>
              <a:t>Plans for March 2017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Current agenda is in 11-16/1588r0</a:t>
            </a:r>
            <a:endParaRPr lang="en-US" sz="2400" b="1" dirty="0"/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altLang="en-US" sz="20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January 2017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January 2017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(11-16-1602) addressed this week will be:</a:t>
            </a:r>
          </a:p>
          <a:p>
            <a:pPr>
              <a:defRPr/>
            </a:pPr>
            <a:r>
              <a:rPr lang="en-AU" dirty="0"/>
              <a:t>Why was the PDED ad hoc formed?</a:t>
            </a:r>
          </a:p>
          <a:p>
            <a:pPr lvl="1">
              <a:defRPr/>
            </a:pPr>
            <a:r>
              <a:rPr lang="en-AU" dirty="0"/>
              <a:t>Formed to deal with LS from 3GPP related to ED in 802.11ax</a:t>
            </a:r>
          </a:p>
          <a:p>
            <a:pPr lvl="1">
              <a:defRPr/>
            </a:pPr>
            <a:r>
              <a:rPr lang="en-AU" dirty="0"/>
              <a:t>Agreed to continue to deal with any ongoing discussion with 3GPP but also related issue in EN 301 893</a:t>
            </a:r>
          </a:p>
          <a:p>
            <a:pPr>
              <a:defRPr/>
            </a:pPr>
            <a:r>
              <a:rPr lang="en-AU" dirty="0"/>
              <a:t>What is happening this week?</a:t>
            </a:r>
          </a:p>
          <a:p>
            <a:pPr lvl="1">
              <a:defRPr/>
            </a:pPr>
            <a:r>
              <a:rPr lang="en-AU" dirty="0"/>
              <a:t>Consider liaison response from 3GPP RAN1</a:t>
            </a:r>
          </a:p>
          <a:p>
            <a:pPr lvl="1">
              <a:defRPr/>
            </a:pPr>
            <a:r>
              <a:rPr lang="en-AU" dirty="0"/>
              <a:t>Consider data (based on simulation &amp; testing) for future LS’s </a:t>
            </a:r>
          </a:p>
          <a:p>
            <a:pPr lvl="1">
              <a:defRPr/>
            </a:pPr>
            <a:r>
              <a:rPr lang="en-AU" dirty="0"/>
              <a:t>Address the question of ED threshold in EN 301 893 </a:t>
            </a:r>
          </a:p>
          <a:p>
            <a:pPr>
              <a:defRPr/>
            </a:pPr>
            <a:r>
              <a:rPr lang="en-AU" dirty="0"/>
              <a:t>What are the next steps?</a:t>
            </a:r>
          </a:p>
          <a:p>
            <a:pPr lvl="1">
              <a:defRPr/>
            </a:pPr>
            <a:r>
              <a:rPr lang="en-AU" dirty="0"/>
              <a:t>Possible output this week but more likely in March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338147</TotalTime>
  <Words>1696</Words>
  <Application>Microsoft Office PowerPoint</Application>
  <PresentationFormat>On-screen Show (4:3)</PresentationFormat>
  <Paragraphs>337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2017-01</vt:lpstr>
      <vt:lpstr>Abstract </vt:lpstr>
      <vt:lpstr>Editors Meeting – January 2017 Chairs: Peter Ecclesine, Robert Stacey</vt:lpstr>
      <vt:lpstr>Assigned Numbers Authority– Jan 2017 ANA Lead: Robert Stacey</vt:lpstr>
      <vt:lpstr>AANI SC –  January 2017 Advanced Access Network Interface Chair: Joseph Levy</vt:lpstr>
      <vt:lpstr>802.11 ARC SC– January 2017 Chair – Mark Hamilton, VC – J. Levy </vt:lpstr>
      <vt:lpstr>PAR SC –  January 2017 Project Authorization Request  Chair: Jon Rosdahl</vt:lpstr>
      <vt:lpstr>WNG SC –  January 2017 Chair: Jim Lansford</vt:lpstr>
      <vt:lpstr>IEEE 802.11 PDED ad hoc – January 2017 Preamble Detect Energy Detect  Chair: Andrew Myles</vt:lpstr>
      <vt:lpstr>IEEE 802 JTC1 SC – January 2017 Chair: Andrew Myles</vt:lpstr>
      <vt:lpstr>IEEE 802 has 62 standards in or through the PSDO pipeline</vt:lpstr>
      <vt:lpstr>TGaj– January 2017 China Millimeter Wave Chair: Jiamin Chen</vt:lpstr>
      <vt:lpstr>TGak– January 2017 Enhancements For Transit Links Within Bridged Networks Chair: Donald Eastlake</vt:lpstr>
      <vt:lpstr>TGaq– January 2017 Pre-Association Discovery Chair: Stephen McCann</vt:lpstr>
      <vt:lpstr>TGax– January 2017 High Efficiency WLAN Chair: Osama Aboul-Magd </vt:lpstr>
      <vt:lpstr>TGay– January 2017 Next Generation 60GHz Chair: Edward Au  </vt:lpstr>
      <vt:lpstr>TGaz– January 2017 Next Generation Positioning  Chair: Jonathan Segev</vt:lpstr>
      <vt:lpstr>TGba– January 2017 Wake Up Radio Chair: Minyoung Park</vt:lpstr>
      <vt:lpstr>LC TIG – January 2017 Light Communications Chair: Nikola Serafimovski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Dorothy Stanley</cp:lastModifiedBy>
  <cp:revision>3376</cp:revision>
  <cp:lastPrinted>2014-03-15T03:57:02Z</cp:lastPrinted>
  <dcterms:created xsi:type="dcterms:W3CDTF">1998-02-10T13:07:52Z</dcterms:created>
  <dcterms:modified xsi:type="dcterms:W3CDTF">2017-01-15T23:46:59Z</dcterms:modified>
</cp:coreProperties>
</file>