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05" r:id="rId6"/>
    <p:sldId id="371" r:id="rId7"/>
    <p:sldId id="407" r:id="rId8"/>
    <p:sldId id="409" r:id="rId9"/>
    <p:sldId id="424" r:id="rId10"/>
    <p:sldId id="425" r:id="rId11"/>
    <p:sldId id="372" r:id="rId12"/>
    <p:sldId id="373" r:id="rId13"/>
    <p:sldId id="378" r:id="rId14"/>
    <p:sldId id="374" r:id="rId15"/>
    <p:sldId id="422" r:id="rId16"/>
    <p:sldId id="397" r:id="rId17"/>
    <p:sldId id="398" r:id="rId18"/>
    <p:sldId id="379" r:id="rId19"/>
    <p:sldId id="423" r:id="rId20"/>
    <p:sldId id="383" r:id="rId21"/>
    <p:sldId id="381" r:id="rId22"/>
    <p:sldId id="395" r:id="rId23"/>
    <p:sldId id="393" r:id="rId24"/>
    <p:sldId id="420" r:id="rId25"/>
    <p:sldId id="403" r:id="rId26"/>
    <p:sldId id="3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00FF"/>
    <a:srgbClr val="00CC99"/>
    <a:srgbClr val="FFFFCC"/>
    <a:srgbClr val="FF97DA"/>
    <a:srgbClr val="99FF66"/>
    <a:srgbClr val="99CCFF"/>
    <a:srgbClr val="85FFE0"/>
    <a:srgbClr val="FFCC00"/>
    <a:srgbClr val="86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59" autoAdjust="0"/>
    <p:restoredTop sz="86393" autoAdjust="0"/>
  </p:normalViewPr>
  <p:slideViewPr>
    <p:cSldViewPr>
      <p:cViewPr varScale="1">
        <p:scale>
          <a:sx n="65" d="100"/>
          <a:sy n="65" d="100"/>
        </p:scale>
        <p:origin x="7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7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802.11-16/1561r0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Communications/16_11/R1-1613770.zi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1562" TargetMode="External"/><Relationship Id="rId3" Type="http://schemas.openxmlformats.org/officeDocument/2006/relationships/hyperlink" Target="https://mentor.ieee.org/802.11/dcn/11-16-1561" TargetMode="External"/><Relationship Id="rId7" Type="http://schemas.openxmlformats.org/officeDocument/2006/relationships/hyperlink" Target="https://mentor.ieee.org/802.11/dcn/11-16-1596" TargetMode="External"/><Relationship Id="rId2" Type="http://schemas.openxmlformats.org/officeDocument/2006/relationships/hyperlink" Target="https://mentor.ieee.org/802.11/dcn/11-16-155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1579" TargetMode="External"/><Relationship Id="rId11" Type="http://schemas.openxmlformats.org/officeDocument/2006/relationships/hyperlink" Target="https://mentor.ieee.org/802.11/dcn/11-16-1386" TargetMode="External"/><Relationship Id="rId5" Type="http://schemas.openxmlformats.org/officeDocument/2006/relationships/hyperlink" Target="https://mentor.ieee.org/802.11/dcn/11-16-1597" TargetMode="External"/><Relationship Id="rId10" Type="http://schemas.openxmlformats.org/officeDocument/2006/relationships/hyperlink" Target="https://mentor.ieee.org/802.11/dcn/11-16-1581" TargetMode="External"/><Relationship Id="rId4" Type="http://schemas.openxmlformats.org/officeDocument/2006/relationships/hyperlink" Target="https://mentor.ieee.org/802.11/dcn/11-16-1578" TargetMode="External"/><Relationship Id="rId9" Type="http://schemas.openxmlformats.org/officeDocument/2006/relationships/hyperlink" Target="https://mentor.ieee.org/802.11/dcn/11-16-158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org/lmsc_appeals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2017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2017-01-15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9" name="Document" r:id="rId4" imgW="8268548" imgH="2779627" progId="Word.Document.8">
                  <p:embed/>
                </p:oleObj>
              </mc:Choice>
              <mc:Fallback>
                <p:oleObj name="Document" r:id="rId4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275080"/>
              </p:ext>
            </p:extLst>
          </p:nvPr>
        </p:nvGraphicFramePr>
        <p:xfrm>
          <a:off x="571500" y="810240"/>
          <a:ext cx="8077200" cy="4814785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TIG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260496"/>
              </p:ext>
            </p:extLst>
          </p:nvPr>
        </p:nvGraphicFramePr>
        <p:xfrm>
          <a:off x="851592" y="1335055"/>
          <a:ext cx="5384800" cy="3658442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Robert Stacey</a:t>
            </a:r>
          </a:p>
          <a:p>
            <a:pPr>
              <a:defRPr/>
            </a:pPr>
            <a:r>
              <a:rPr lang="en-US" sz="2600" dirty="0" smtClean="0"/>
              <a:t>WG Technical Editors – Robert Stacey,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77054" y="773995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876759"/>
              </p:ext>
            </p:extLst>
          </p:nvPr>
        </p:nvGraphicFramePr>
        <p:xfrm>
          <a:off x="152400" y="1442824"/>
          <a:ext cx="8688308" cy="4185273"/>
        </p:xfrm>
        <a:graphic>
          <a:graphicData uri="http://schemas.openxmlformats.org/drawingml/2006/table">
            <a:tbl>
              <a:tblPr/>
              <a:tblGrid>
                <a:gridCol w="497001"/>
                <a:gridCol w="681075"/>
                <a:gridCol w="2022324"/>
                <a:gridCol w="1923474"/>
                <a:gridCol w="1930735"/>
                <a:gridCol w="16336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 (pro tem)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</a:t>
                      </a: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Serafimovski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-1397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2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  <a:endParaRPr lang="en-US" sz="11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  <a:endParaRPr lang="en-US" sz="11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b="1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b="1" dirty="0" err="1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  <a:endParaRPr lang="en-US" sz="105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b="1" dirty="0" err="1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  <a:endParaRPr lang="en-US" sz="11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1903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-452207" y="4593851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304800" y="686091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304800" y="3490859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6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2251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  <a:endParaRPr lang="en-US" sz="10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 eaLnBrk="0" hangingPunct="0"/>
              <a:r>
                <a:rPr lang="en-US" sz="10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4897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260563" y="733393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2007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b="1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b="1" dirty="0" smtClean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  <a:endPara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endParaRPr>
            </a:p>
            <a:p>
              <a:pPr algn="ctr">
                <a:defRPr/>
              </a:pPr>
              <a:r>
                <a:rPr lang="en-US" sz="1000" b="1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6610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935063" y="733393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54 </a:t>
              </a:r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Mbps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b="1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7877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8310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7770616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235303" y="5957522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6308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4955270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7770616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71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2657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6299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1554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(LC) TIG</a:t>
            </a:r>
          </a:p>
        </p:txBody>
      </p:sp>
      <p:sp>
        <p:nvSpPr>
          <p:cNvPr id="8" name="Right Arrow 7"/>
          <p:cNvSpPr/>
          <p:nvPr/>
        </p:nvSpPr>
        <p:spPr bwMode="auto">
          <a:xfrm rot="10800000">
            <a:off x="3626426" y="3081333"/>
            <a:ext cx="1663927" cy="584200"/>
          </a:xfrm>
          <a:prstGeom prst="rightArrow">
            <a:avLst/>
          </a:prstGeom>
          <a:solidFill>
            <a:srgbClr val="FF33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 rot="5185338">
            <a:off x="1131762" y="2238372"/>
            <a:ext cx="1663927" cy="584200"/>
          </a:xfrm>
          <a:prstGeom prst="rightArrow">
            <a:avLst/>
          </a:prstGeom>
          <a:solidFill>
            <a:srgbClr val="FF33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6706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9" name="Right Arrow 38"/>
          <p:cNvSpPr/>
          <p:nvPr/>
        </p:nvSpPr>
        <p:spPr bwMode="auto">
          <a:xfrm rot="6865463">
            <a:off x="6370815" y="2073220"/>
            <a:ext cx="1374909" cy="584200"/>
          </a:xfrm>
          <a:prstGeom prst="rightArrow">
            <a:avLst/>
          </a:prstGeom>
          <a:solidFill>
            <a:srgbClr val="FF33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ight Arrow 39"/>
          <p:cNvSpPr/>
          <p:nvPr/>
        </p:nvSpPr>
        <p:spPr bwMode="auto">
          <a:xfrm rot="15299485">
            <a:off x="6164016" y="4628354"/>
            <a:ext cx="1374909" cy="584200"/>
          </a:xfrm>
          <a:prstGeom prst="rightArrow">
            <a:avLst/>
          </a:prstGeom>
          <a:solidFill>
            <a:srgbClr val="FF33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ight Arrow 40"/>
          <p:cNvSpPr/>
          <p:nvPr/>
        </p:nvSpPr>
        <p:spPr bwMode="auto">
          <a:xfrm rot="5210552">
            <a:off x="7122421" y="4698214"/>
            <a:ext cx="2118610" cy="527399"/>
          </a:xfrm>
          <a:prstGeom prst="rightArrow">
            <a:avLst/>
          </a:prstGeom>
          <a:solidFill>
            <a:srgbClr val="FF33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ight Arrow 48"/>
          <p:cNvSpPr/>
          <p:nvPr/>
        </p:nvSpPr>
        <p:spPr bwMode="auto">
          <a:xfrm rot="10800000">
            <a:off x="3654568" y="3729501"/>
            <a:ext cx="1663927" cy="584200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0" grpId="0" animBg="1"/>
      <p:bldP spid="39" grpId="0" animBg="1"/>
      <p:bldP spid="40" grpId="0" animBg="1"/>
      <p:bldP spid="41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365902"/>
              </p:ext>
            </p:extLst>
          </p:nvPr>
        </p:nvGraphicFramePr>
        <p:xfrm>
          <a:off x="61840" y="1300716"/>
          <a:ext cx="9103425" cy="50592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TGax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12-01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7334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371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106+4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F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377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TGak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57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12+1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LB225 and Membership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GB" dirty="0" smtClean="0"/>
              <a:t>Following recent changes to the 802.11 OM, updates to voting status based on invalid ballot response are applied to the end of a ballot series (initial + any </a:t>
            </a:r>
            <a:r>
              <a:rPr lang="en-GB" dirty="0" err="1" smtClean="0"/>
              <a:t>recirculations</a:t>
            </a:r>
            <a:r>
              <a:rPr lang="en-GB" dirty="0" smtClean="0"/>
              <a:t>).</a:t>
            </a:r>
          </a:p>
          <a:p>
            <a:r>
              <a:rPr lang="en-GB" dirty="0" smtClean="0"/>
              <a:t>Because WG ballot 225 failed,  it comprises a ballot series of length 1,  and results in an evaluation of membership status.</a:t>
            </a:r>
          </a:p>
          <a:p>
            <a:r>
              <a:rPr lang="en-GB" dirty="0" smtClean="0"/>
              <a:t>18 Voting members will lose their voting rights as a result of failing to return a valid vote on LB225.</a:t>
            </a:r>
          </a:p>
          <a:p>
            <a:r>
              <a:rPr lang="en-GB" dirty="0" smtClean="0"/>
              <a:t>As this ballot completed within 14 days of the start of a session,  the change will </a:t>
            </a:r>
            <a:r>
              <a:rPr lang="en-GB" smtClean="0"/>
              <a:t>be made immediately </a:t>
            </a:r>
            <a:r>
              <a:rPr lang="en-GB" dirty="0" smtClean="0"/>
              <a:t>after the current session, and before any attendance credit is applied for the session.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52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2017-01-12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49186" y="4040525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88962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32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January 2017.</a:t>
            </a:r>
          </a:p>
          <a:p>
            <a:r>
              <a:rPr lang="en-GB" sz="2800" b="0" dirty="0" smtClean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613982"/>
              </p:ext>
            </p:extLst>
          </p:nvPr>
        </p:nvGraphicFramePr>
        <p:xfrm>
          <a:off x="1414463" y="1454150"/>
          <a:ext cx="5861050" cy="463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86" name="Binary Worksheet" r:id="rId4" imgW="8134518" imgH="6410183" progId="Excel.SheetBinaryMacroEnabled.12">
                  <p:embed/>
                </p:oleObj>
              </mc:Choice>
              <mc:Fallback>
                <p:oleObj name="Binary Worksheet" r:id="rId4" imgW="8134518" imgH="641018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1454150"/>
                        <a:ext cx="5861050" cy="463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866" y="1165940"/>
            <a:ext cx="4994534" cy="52809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66930"/>
            <a:ext cx="3311266" cy="5250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447800"/>
            <a:ext cx="6917861" cy="50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40" y="1321169"/>
            <a:ext cx="8345920" cy="50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194970"/>
              </p:ext>
            </p:extLst>
          </p:nvPr>
        </p:nvGraphicFramePr>
        <p:xfrm>
          <a:off x="152400" y="1250950"/>
          <a:ext cx="8585200" cy="515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9" name="Worksheet" r:id="rId3" imgW="7934385" imgH="4771940" progId="Excel.Sheet.12">
                  <p:embed/>
                </p:oleObj>
              </mc:Choice>
              <mc:Fallback>
                <p:oleObj name="Worksheet" r:id="rId3" imgW="7934385" imgH="47719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0950"/>
                        <a:ext cx="8585200" cy="515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(December </a:t>
            </a:r>
            <a:r>
              <a:rPr lang="en-GB" sz="2000" dirty="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599" y="1295400"/>
            <a:ext cx="7934325" cy="5029200"/>
          </a:xfrm>
        </p:spPr>
        <p:txBody>
          <a:bodyPr/>
          <a:lstStyle/>
          <a:p>
            <a:r>
              <a:rPr lang="en-GB" altLang="en-US" sz="2800" dirty="0" smtClean="0"/>
              <a:t>Liaison from 3GPP RAN1 on LAA</a:t>
            </a:r>
            <a:endParaRPr lang="en-GB" altLang="en-US" dirty="0" smtClean="0"/>
          </a:p>
          <a:p>
            <a:r>
              <a:rPr lang="en-GB" altLang="en-US" sz="2800" dirty="0" smtClean="0">
                <a:hlinkClick r:id="rId2"/>
              </a:rPr>
              <a:t>http</a:t>
            </a:r>
            <a:r>
              <a:rPr lang="en-GB" altLang="en-US" sz="2800" dirty="0">
                <a:hlinkClick r:id="rId2"/>
              </a:rPr>
              <a:t>://</a:t>
            </a:r>
            <a:r>
              <a:rPr lang="en-GB" altLang="en-US" sz="2800" dirty="0" smtClean="0">
                <a:hlinkClick r:id="rId2"/>
              </a:rPr>
              <a:t>www.ieee802.org/Communications/16_11/R1-1613770.zip</a:t>
            </a:r>
            <a:endParaRPr lang="en-GB" altLang="en-US" sz="2800" dirty="0" smtClean="0"/>
          </a:p>
          <a:p>
            <a:r>
              <a:rPr lang="en-GB" altLang="en-US" sz="2800" dirty="0" smtClean="0"/>
              <a:t>Those parts of the liaison related to coexistence will be handled </a:t>
            </a:r>
            <a:r>
              <a:rPr lang="en-GB" altLang="en-US" sz="2800" smtClean="0"/>
              <a:t>in 802.19 </a:t>
            </a:r>
            <a:r>
              <a:rPr lang="en-GB" altLang="en-US" sz="2800" dirty="0" smtClean="0"/>
              <a:t>using their existing mechanism.</a:t>
            </a:r>
          </a:p>
          <a:p>
            <a:r>
              <a:rPr lang="en-GB" altLang="en-US" sz="2800" dirty="0" smtClean="0"/>
              <a:t>Any parts requiring direct response from 802.11 will be handled in PDED.</a:t>
            </a:r>
          </a:p>
          <a:p>
            <a:endParaRPr lang="en-GB" altLang="en-US" sz="2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2017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6665" y="6475413"/>
            <a:ext cx="216726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405039"/>
              </p:ext>
            </p:extLst>
          </p:nvPr>
        </p:nvGraphicFramePr>
        <p:xfrm>
          <a:off x="495716" y="1981200"/>
          <a:ext cx="8048209" cy="3657600"/>
        </p:xfrm>
        <a:graphic>
          <a:graphicData uri="http://schemas.openxmlformats.org/drawingml/2006/table">
            <a:tbl>
              <a:tblPr/>
              <a:tblGrid>
                <a:gridCol w="2704684"/>
                <a:gridCol w="5343525"/>
              </a:tblGrid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https://mentor.ieee.org/802.11/dcn/11-16-1559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https://mentor.ieee.org/802.11/dcn/11-16-1561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https://mentor.ieee.org/802.11/dcn/11-16-1578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5772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https://mentor.ieee.org/802.11/dcn/11-16-1597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5772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https://mentor.ieee.org/802.11/dcn/11-16-1579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https://mentor.ieee.org/802.11/dcn/11-16-1596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https://mentor.ieee.org/802.11/dcn/11-16-1562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https://mentor.ieee.org/802.11/dcn/11-16-1580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https://mentor.ieee.org/802.11/dcn/11-16-1581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59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https://mentor.ieee.org/802.11/dcn/11-16-1386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 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 &amp; ARC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 smtClean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2017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sz="3200" dirty="0" smtClean="0"/>
              <a:t>December Standards Board</a:t>
            </a:r>
          </a:p>
          <a:p>
            <a:pPr lvl="2"/>
            <a:r>
              <a:rPr lang="en-GB" altLang="en-US" sz="2400" dirty="0" smtClean="0"/>
              <a:t>Approved publication of P802.11 </a:t>
            </a:r>
            <a:r>
              <a:rPr lang="en-GB" altLang="en-US" sz="2400" dirty="0"/>
              <a:t>(revision mc</a:t>
            </a:r>
            <a:r>
              <a:rPr lang="en-GB" altLang="en-US" sz="2400" dirty="0" smtClean="0"/>
              <a:t>)</a:t>
            </a:r>
            <a:endParaRPr lang="en-GB" altLang="en-US" sz="2400" dirty="0"/>
          </a:p>
          <a:p>
            <a:pPr lvl="2"/>
            <a:r>
              <a:rPr lang="en-GB" altLang="en-US" sz="2400" dirty="0"/>
              <a:t>Approved publication of P802.11ah</a:t>
            </a:r>
          </a:p>
          <a:p>
            <a:pPr lvl="2"/>
            <a:r>
              <a:rPr lang="en-GB" altLang="en-US" sz="2400" dirty="0"/>
              <a:t>Approved publication of P802.11ai</a:t>
            </a:r>
          </a:p>
          <a:p>
            <a:pPr lvl="2"/>
            <a:r>
              <a:rPr lang="en-GB" altLang="en-US" sz="2400" dirty="0" smtClean="0"/>
              <a:t>Approved new project P802.11ba (Wake up Radio)</a:t>
            </a:r>
          </a:p>
          <a:p>
            <a:pPr marL="0" indent="0">
              <a:buNone/>
            </a:pPr>
            <a:endParaRPr lang="en-GB" altLang="en-US" sz="2800" dirty="0" smtClean="0"/>
          </a:p>
          <a:p>
            <a:r>
              <a:rPr lang="en-GB" altLang="en-US" sz="2800" dirty="0" smtClean="0"/>
              <a:t>The standards board also received notification from IEEE 802 on its actions related to dominance of 802.11ax.  The standards board ratified the decisions taken by IEEE 802.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2017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M3.11 – </a:t>
            </a:r>
            <a:r>
              <a:rPr lang="en-GB" dirty="0" err="1" smtClean="0"/>
              <a:t>TGax</a:t>
            </a:r>
            <a:r>
              <a:rPr lang="en-GB" dirty="0" smtClean="0"/>
              <a:t> Dominance Investigation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89413"/>
          </a:xfrm>
        </p:spPr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 err="1" smtClean="0"/>
              <a:t>TGax</a:t>
            </a:r>
            <a:r>
              <a:rPr lang="en-GB" dirty="0" smtClean="0"/>
              <a:t> Dominance allegation Report </a:t>
            </a:r>
            <a:r>
              <a:rPr lang="en-GB" dirty="0"/>
              <a:t>(</a:t>
            </a:r>
            <a:r>
              <a:rPr lang="en-GB" dirty="0" smtClean="0"/>
              <a:t>11-16/1519r0) &amp; Recommendations (</a:t>
            </a:r>
            <a:r>
              <a:rPr lang="en-GB" dirty="0"/>
              <a:t>EC-16/186r3</a:t>
            </a:r>
            <a:r>
              <a:rPr lang="en-GB" dirty="0" smtClean="0"/>
              <a:t>) were considered by the IEEE 802 EC at the end of the November session.</a:t>
            </a:r>
          </a:p>
          <a:p>
            <a:r>
              <a:rPr lang="en-GB" dirty="0" smtClean="0"/>
              <a:t>The recommendations were approved by the EC in November,  and this decision was ratified by the IEEE-SA standards board in December.</a:t>
            </a:r>
          </a:p>
          <a:p>
            <a:r>
              <a:rPr lang="en-GB" dirty="0" smtClean="0"/>
              <a:t>The Chair’s interpretation of how the remedy would be operated was posted in doc 11-16/1568r1.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3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M3.11 – </a:t>
            </a:r>
            <a:r>
              <a:rPr lang="en-GB" sz="3200" b="1" dirty="0" err="1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TGax</a:t>
            </a:r>
            <a:r>
              <a:rPr lang="en-GB" sz="3200" b="1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Dominance Investigation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dirty="0" smtClean="0"/>
              <a:t>Received entity declarations are in 11-16/1575r7.</a:t>
            </a:r>
          </a:p>
          <a:p>
            <a:r>
              <a:rPr lang="en-GB" dirty="0" smtClean="0"/>
              <a:t>All entities named in the remedy have provided declaration of non-membership of </a:t>
            </a:r>
            <a:r>
              <a:rPr lang="en-GB" dirty="0" err="1" smtClean="0"/>
              <a:t>Densifi</a:t>
            </a:r>
            <a:r>
              <a:rPr lang="en-GB" dirty="0" smtClean="0"/>
              <a:t>.  Therefore no 802.11 members remain subject to special measures.</a:t>
            </a:r>
          </a:p>
          <a:p>
            <a:r>
              <a:rPr lang="en-GB" dirty="0" smtClean="0"/>
              <a:t>The participation slide in ec-16/180r1 will be shown at all 802.11 WG and subgroup opening meetings.</a:t>
            </a:r>
          </a:p>
          <a:p>
            <a:r>
              <a:rPr lang="en-GB" dirty="0" smtClean="0"/>
              <a:t>An appeal on the decision of the Standards Board to ratify the recommendations has been made. See: </a:t>
            </a:r>
            <a:r>
              <a:rPr lang="en-US" b="0" dirty="0" smtClean="0">
                <a:hlinkClick r:id="rId2"/>
              </a:rPr>
              <a:t>http://ieee802.org/lmsc_appeals.shtml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92948</TotalTime>
  <Words>1685</Words>
  <Application>Microsoft Office PowerPoint</Application>
  <PresentationFormat>On-screen Show (4:3)</PresentationFormat>
  <Paragraphs>538</Paragraphs>
  <Slides>25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January 2017</vt:lpstr>
      <vt:lpstr>Introduction</vt:lpstr>
      <vt:lpstr>M1.3 Meeting Decorum</vt:lpstr>
      <vt:lpstr>M2.3.1 Summary of Liaisons</vt:lpstr>
      <vt:lpstr>M3.1 802.11 Working Group Session Documents</vt:lpstr>
      <vt:lpstr>M3.2 Joint meetings and Reciprocal Credit</vt:lpstr>
      <vt:lpstr>M3.10 802 EC and IEEE-SA Standards Board decisions</vt:lpstr>
      <vt:lpstr>M3.11 – TGax Dominance Investigation - 1</vt:lpstr>
      <vt:lpstr>M3.11 – TGax Dominance Investigation - 2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LB225 and Membership Status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AdrianX</cp:lastModifiedBy>
  <cp:revision>1775</cp:revision>
  <cp:lastPrinted>1998-02-10T13:28:06Z</cp:lastPrinted>
  <dcterms:created xsi:type="dcterms:W3CDTF">1998-02-10T13:07:52Z</dcterms:created>
  <dcterms:modified xsi:type="dcterms:W3CDTF">2017-01-15T23:48:57Z</dcterms:modified>
  <cp:category>Adrian Stephens, Intel Corporation</cp:category>
</cp:coreProperties>
</file>