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256" r:id="rId7"/>
    <p:sldId id="265" r:id="rId8"/>
    <p:sldId id="266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77" r:id="rId22"/>
    <p:sldId id="296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280" autoAdjust="0"/>
  </p:normalViewPr>
  <p:slideViewPr>
    <p:cSldViewPr>
      <p:cViewPr>
        <p:scale>
          <a:sx n="70" d="100"/>
          <a:sy n="70" d="100"/>
        </p:scale>
        <p:origin x="118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60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2" d="100"/>
          <a:sy n="122" d="100"/>
        </p:scale>
        <p:origin x="4968" y="7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9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Comparing DL/UL Training Overhead for Hybrid Beamforming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2016-11-08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399618"/>
              </p:ext>
            </p:extLst>
          </p:nvPr>
        </p:nvGraphicFramePr>
        <p:xfrm>
          <a:off x="519113" y="2416175"/>
          <a:ext cx="7915275" cy="332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7" name="Document" r:id="rId4" imgW="8237952" imgH="3485991" progId="Word.Document.8">
                  <p:embed/>
                </p:oleObj>
              </mc:Choice>
              <mc:Fallback>
                <p:oleObj name="Document" r:id="rId4" imgW="8237952" imgH="348599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416175"/>
                        <a:ext cx="7915275" cy="332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Example: Full Channel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700808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Assume that the AP wants to obtain the full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noProof="0" dirty="0"/>
                  <a:t>channel matrix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This implies that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For DL training: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endParaRPr lang="en-US" noProof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For UL training: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endParaRPr lang="en-US" noProof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 training overhead / UL training overhead = </a:t>
                </a:r>
                <a:br>
                  <a:rPr lang="en-US" noProof="0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700808"/>
                <a:ext cx="7770813" cy="4113213"/>
              </a:xfrm>
              <a:blipFill>
                <a:blip r:embed="rId2"/>
                <a:stretch>
                  <a:fillRect l="-1020" t="-1037" b="-74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380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Example: Full Channel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6238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some applications, it is expected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b="0" i="1" noProof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noProof="0" dirty="0"/>
                  <a:t> [1]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Moreover,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b="0" i="1" noProof="0">
                        <a:latin typeface="Cambria Math" panose="02040503050406030204" pitchFamily="18" charset="0"/>
                      </a:rPr>
                      <m:t>≥2</m:t>
                    </m:r>
                    <m:r>
                      <a:rPr lang="en-US" b="0" i="1" noProof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noProof="0" dirty="0"/>
                  <a:t> results in (almost) full digital beamforming performance [1]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Hence, an AP with </a:t>
                </a:r>
                <a:r>
                  <a:rPr lang="en-US" b="0" noProof="0" dirty="0"/>
                  <a:t>128 </a:t>
                </a:r>
                <a:r>
                  <a:rPr lang="en-US" noProof="0" dirty="0"/>
                  <a:t>antennas and </a:t>
                </a:r>
                <a:r>
                  <a:rPr lang="en-US" b="0" noProof="0" dirty="0"/>
                  <a:t>8</a:t>
                </a:r>
                <a:r>
                  <a:rPr lang="en-US" noProof="0" dirty="0"/>
                  <a:t> RF chains, and </a:t>
                </a:r>
                <a:r>
                  <a:rPr lang="en-US" b="0" noProof="0" dirty="0"/>
                  <a:t>4 </a:t>
                </a:r>
                <a:r>
                  <a:rPr lang="en-US" noProof="0" dirty="0"/>
                  <a:t>STAs with </a:t>
                </a:r>
                <a:r>
                  <a:rPr lang="en-US" b="0" noProof="0" dirty="0"/>
                  <a:t>4 </a:t>
                </a:r>
                <a:r>
                  <a:rPr lang="en-US" noProof="0" dirty="0"/>
                  <a:t>antennas and </a:t>
                </a:r>
                <a:r>
                  <a:rPr lang="en-US" b="0" noProof="0" dirty="0"/>
                  <a:t>1</a:t>
                </a:r>
                <a:r>
                  <a:rPr lang="en-US" noProof="0" dirty="0"/>
                  <a:t> RF chain each, sounds as </a:t>
                </a:r>
                <a:r>
                  <a:rPr lang="en-US" noProof="0"/>
                  <a:t>a reasonable </a:t>
                </a:r>
                <a:r>
                  <a:rPr lang="en-US" noProof="0" dirty="0"/>
                  <a:t>scenario for 11ay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Above numbers give that UL training takes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𝐾</m:t>
                        </m:r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den>
                    </m:f>
                    <m:r>
                      <a:rPr lang="en-US" b="0" i="1" noProof="0">
                        <a:latin typeface="Cambria Math" panose="02040503050406030204" pitchFamily="18" charset="0"/>
                      </a:rPr>
                      <m:t>=256</m:t>
                    </m:r>
                  </m:oMath>
                </a14:m>
                <a:r>
                  <a:rPr lang="en-US" noProof="0" dirty="0"/>
                  <a:t> time slots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 training takes </a:t>
                </a:r>
                <a14:m>
                  <m:oMath xmlns:m="http://schemas.openxmlformats.org/officeDocument/2006/math">
                    <m:r>
                      <a:rPr lang="en-US" b="0" noProof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noProof="0" dirty="0"/>
                  <a:t> times longer than UL training</a:t>
                </a:r>
              </a:p>
              <a:p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6238"/>
                <a:ext cx="7770813" cy="4113213"/>
              </a:xfrm>
              <a:blipFill>
                <a:blip r:embed="rId2"/>
                <a:stretch>
                  <a:fillRect l="-1099" t="-889" r="-1648" b="-134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32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 Issues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2089" y="1861474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If UL pilot power is low (is it?), estimation quality at AP decreases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60 GHz, due to directivity, the estimation quality is increased by spatial filtering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OFDM systems, filtering across frequency increases estimation quality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Another remedy is to increase training duration =&gt; UL training overhead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den>
                    </m:f>
                  </m:oMath>
                </a14:m>
                <a:endParaRPr lang="en-US" sz="2000" noProof="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noProof="0" dirty="0"/>
                  <a:t> is a multiplicative constant that increases training duration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DL/UL training overhead ratio reduced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Calibration issue is well known (as well as its remedies)</a:t>
                </a:r>
              </a:p>
              <a:p>
                <a:endParaRPr lang="en-US" sz="2000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2089" y="1861474"/>
                <a:ext cx="7770813" cy="4113213"/>
              </a:xfrm>
              <a:blipFill>
                <a:blip r:embed="rId2"/>
                <a:stretch>
                  <a:fillRect l="-706" t="-741" r="-54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651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 Training 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DL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noProof="0" dirty="0"/>
              <a:t>Pros: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noProof="0" dirty="0"/>
              <a:t>Transparent to DL-UL channel reciprocity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noProof="0" dirty="0"/>
              <a:t>Cons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noProof="0" dirty="0"/>
              <a:t>Training overhead can be large (for good channel knowledge) -&gt; outdated CSI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noProof="0" dirty="0"/>
              <a:t>Requires quantization and feedback from STA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1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279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 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noProof="0" dirty="0"/>
              <a:t>UL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Pros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Can substantially reduce training overhead compared to DL training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No channel quantization and feedback from STAs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If calibrated, same performance can be achieved as with DL training (let UL codebooks = DL codebooks)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Cons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Pilot power issue?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Imperfections (if not calibrated) can decrease performance (UL codebooks != DL codebooks)</a:t>
            </a:r>
          </a:p>
          <a:p>
            <a:endParaRPr lang="en-US" sz="28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88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[1] A. </a:t>
            </a:r>
            <a:r>
              <a:rPr lang="en-US" noProof="0" dirty="0" err="1"/>
              <a:t>Molisch</a:t>
            </a:r>
            <a:r>
              <a:rPr lang="en-US" noProof="0" dirty="0"/>
              <a:t> et al., ”Hybrid Beamforming for Massive MIMO – A Survey”, available on </a:t>
            </a:r>
            <a:r>
              <a:rPr lang="en-US" noProof="0" dirty="0" err="1"/>
              <a:t>ArXiv</a:t>
            </a:r>
            <a:r>
              <a:rPr lang="en-US" noProof="0" dirty="0"/>
              <a:t>. </a:t>
            </a:r>
          </a:p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093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Do you believe UL training for DL MU-MIMO shall be included as an optional feature in the 802.11ay SFD?</a:t>
            </a:r>
          </a:p>
          <a:p>
            <a:endParaRPr lang="en-US" noProof="0" dirty="0"/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More information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No opinion: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11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For those who voted ”more information needed”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What type of information do you request?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Extended theoretical 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Motivation for the feature</a:t>
            </a:r>
          </a:p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26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for proper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massive arrays in 11ay, it is unclear if explicit training (DL training) is always to prefer</a:t>
            </a:r>
            <a:r>
              <a:rPr lang="en-US" dirty="0">
                <a:solidFill>
                  <a:schemeClr val="tx1"/>
                </a:solidFill>
              </a:rPr>
              <a:t>, or if sometimes UL training could be more effective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Assumptions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628800"/>
                <a:ext cx="7770813" cy="4113213"/>
              </a:xfrm>
            </p:spPr>
            <p:txBody>
              <a:bodyPr/>
              <a:lstStyle/>
              <a:p>
                <a:endParaRPr lang="en-US" sz="2000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AP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sz="2000" noProof="0" dirty="0"/>
                  <a:t> antennas,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sz="2000" noProof="0" dirty="0"/>
                  <a:t> RF chains, transmit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sz="2000" noProof="0" dirty="0"/>
                  <a:t> and receive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endParaRPr lang="en-US" sz="2000" noProof="0" dirty="0"/>
              </a:p>
              <a:p>
                <a:endParaRPr lang="en-US" sz="2000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STA </a:t>
                </a:r>
                <a14:m>
                  <m:oMath xmlns:m="http://schemas.openxmlformats.org/officeDocument/2006/math">
                    <m:r>
                      <a:rPr lang="sv-SE" sz="2000" b="0" i="1" noProof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000" noProof="0" dirty="0"/>
                  <a:t>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r>
                  <a:rPr lang="en-US" sz="2000" noProof="0" dirty="0"/>
                  <a:t> antennas,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sz="2000" noProof="0" dirty="0"/>
                  <a:t> RF chains, transmit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𝑆𝑇</m:t>
                        </m:r>
                        <m:sSub>
                          <m:sSubPr>
                            <m:ctrlPr>
                              <a:rPr lang="sv-SE" sz="2000" b="0" i="1" noProof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sv-SE" sz="2000" b="0" i="1" noProof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sz="2000" noProof="0" dirty="0"/>
                  <a:t> and receive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𝑅𝑥</m:t>
                        </m:r>
                      </m:sub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𝑆𝑇</m:t>
                        </m:r>
                        <m:sSub>
                          <m:sSubPr>
                            <m:ctrlPr>
                              <a:rPr lang="sv-SE" sz="2000" b="0" i="1" noProof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sv-SE" sz="2000" b="0" i="1" noProof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p>
                    </m:sSubSup>
                  </m:oMath>
                </a14:m>
                <a:endParaRPr lang="en-US" sz="2000" noProof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receive (and transmit) codebooks are ”beams” mapping antenna elements to RF chains (and vice versa)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STA codebooks have same size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𝑆𝑇</m:t>
                        </m:r>
                        <m:sSub>
                          <m:sSubPr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sv-S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r>
                      <a:rPr lang="sv-SE" b="0" i="1" smtClean="0">
                        <a:latin typeface="Cambria Math" panose="02040503050406030204" pitchFamily="18" charset="0"/>
                      </a:rPr>
                      <m:t>|= …=</m:t>
                    </m:r>
                    <m:d>
                      <m:dPr>
                        <m:begChr m:val="|"/>
                        <m:endChr m:val="|"/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b>
                            </m:sSub>
                          </m:sup>
                        </m:sSubSup>
                      </m:e>
                    </m:d>
                    <m:r>
                      <a:rPr lang="sv-SE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𝑆𝑇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bSup>
                    <m:r>
                      <a:rPr lang="sv-SE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sv-SE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𝑆𝑇</m:t>
                        </m:r>
                        <m:sSub>
                          <m:sSubPr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r>
                      <a:rPr lang="sv-SE" i="1">
                        <a:latin typeface="Cambria Math" panose="02040503050406030204" pitchFamily="18" charset="0"/>
                      </a:rPr>
                      <m:t>|= …=</m:t>
                    </m:r>
                    <m:d>
                      <m:dPr>
                        <m:begChr m:val="|"/>
                        <m:endChr m:val="|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sv-SE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i="1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b>
                            </m:sSub>
                          </m:sup>
                        </m:sSubSup>
                      </m:e>
                    </m:d>
                    <m:r>
                      <a:rPr lang="sv-SE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𝑆𝑇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bSup>
                    <m:r>
                      <a:rPr lang="sv-SE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sv-SE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endParaRPr lang="en-US" sz="2000" noProof="0" dirty="0"/>
              </a:p>
              <a:p>
                <a:endParaRPr lang="en-US" sz="2000" noProof="0" dirty="0"/>
              </a:p>
              <a:p>
                <a:endParaRPr lang="en-US" sz="2000" noProof="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628800"/>
                <a:ext cx="7770813" cy="4113213"/>
              </a:xfrm>
              <a:blipFill>
                <a:blip r:embed="rId2"/>
                <a:stretch>
                  <a:fillRect l="-627" b="-13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3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1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/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0" y="3580384"/>
            <a:ext cx="2521011" cy="351087"/>
            <a:chOff x="7299075" y="3800105"/>
            <a:chExt cx="2521011" cy="351087"/>
          </a:xfrm>
        </p:grpSpPr>
        <p:sp>
          <p:nvSpPr>
            <p:cNvPr id="70" name="TextBox 69"/>
            <p:cNvSpPr txBox="1"/>
            <p:nvPr/>
          </p:nvSpPr>
          <p:spPr>
            <a:xfrm>
              <a:off x="7299076" y="3800105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7299075" y="3807765"/>
                  <a:ext cx="2521011" cy="34342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2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2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</m:t>
                                        </m:r>
                                        <m:r>
                                          <a:rPr lang="sv-SE" sz="1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075" y="3807765"/>
                  <a:ext cx="2521011" cy="343427"/>
                </a:xfrm>
                <a:prstGeom prst="rect">
                  <a:avLst/>
                </a:prstGeom>
                <a:blipFill>
                  <a:blip r:embed="rId3"/>
                  <a:stretch>
                    <a:fillRect b="-5357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Group 71"/>
          <p:cNvGrpSpPr/>
          <p:nvPr/>
        </p:nvGrpSpPr>
        <p:grpSpPr>
          <a:xfrm>
            <a:off x="23510" y="5138305"/>
            <a:ext cx="2521011" cy="350542"/>
            <a:chOff x="6127630" y="5261437"/>
            <a:chExt cx="2521011" cy="35054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6127630" y="5261437"/>
                  <a:ext cx="2521011" cy="3447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3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3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3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2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</m:t>
                                        </m:r>
                                        <m:r>
                                          <a:rPr lang="sv-SE" sz="1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3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7630" y="5261437"/>
                  <a:ext cx="2521011" cy="344774"/>
                </a:xfrm>
                <a:prstGeom prst="rect">
                  <a:avLst/>
                </a:prstGeom>
                <a:blipFill>
                  <a:blip r:embed="rId4"/>
                  <a:stretch>
                    <a:fillRect b="-5357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TextBox 73"/>
            <p:cNvSpPr txBox="1"/>
            <p:nvPr/>
          </p:nvSpPr>
          <p:spPr>
            <a:xfrm>
              <a:off x="6201886" y="5427313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810" y="1978808"/>
            <a:ext cx="2521011" cy="527316"/>
            <a:chOff x="94083" y="2044131"/>
            <a:chExt cx="2521011" cy="527316"/>
          </a:xfrm>
        </p:grpSpPr>
        <p:sp>
          <p:nvSpPr>
            <p:cNvPr id="76" name="TextBox 75"/>
            <p:cNvSpPr txBox="1"/>
            <p:nvPr/>
          </p:nvSpPr>
          <p:spPr>
            <a:xfrm>
              <a:off x="97767" y="2044131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94083" y="2228020"/>
                  <a:ext cx="2521011" cy="34342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2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</m:t>
                                        </m:r>
                                        <m:r>
                                          <a:rPr lang="sv-SE" sz="1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521011" cy="343427"/>
                </a:xfrm>
                <a:prstGeom prst="rect">
                  <a:avLst/>
                </a:prstGeom>
                <a:blipFill>
                  <a:blip r:embed="rId5"/>
                  <a:stretch>
                    <a:fillRect b="-5357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1997147" y="2582488"/>
            <a:ext cx="777894" cy="590054"/>
            <a:chOff x="6781047" y="2654135"/>
            <a:chExt cx="633122" cy="458141"/>
          </a:xfrm>
        </p:grpSpPr>
        <p:sp>
          <p:nvSpPr>
            <p:cNvPr id="82" name="Oval 81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781047" y="2742944"/>
              <a:ext cx="633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STA1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987833" y="4095289"/>
            <a:ext cx="652743" cy="573548"/>
            <a:chOff x="6781047" y="2654135"/>
            <a:chExt cx="531262" cy="445325"/>
          </a:xfrm>
        </p:grpSpPr>
        <p:sp>
          <p:nvSpPr>
            <p:cNvPr id="85" name="Oval 84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STA2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122298" y="5665068"/>
            <a:ext cx="652743" cy="573548"/>
            <a:chOff x="6781047" y="2654135"/>
            <a:chExt cx="531262" cy="445325"/>
          </a:xfrm>
        </p:grpSpPr>
        <p:sp>
          <p:nvSpPr>
            <p:cNvPr id="88" name="Oval 87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STA3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8024466" y="3512351"/>
            <a:ext cx="777834" cy="534390"/>
            <a:chOff x="8075221" y="4714504"/>
            <a:chExt cx="777834" cy="534390"/>
          </a:xfrm>
        </p:grpSpPr>
        <p:sp>
          <p:nvSpPr>
            <p:cNvPr id="97" name="Rectangle 96"/>
            <p:cNvSpPr/>
            <p:nvPr/>
          </p:nvSpPr>
          <p:spPr>
            <a:xfrm>
              <a:off x="8075221" y="4714504"/>
              <a:ext cx="777834" cy="534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229600" y="4785756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228184" y="4494779"/>
            <a:ext cx="2552557" cy="794894"/>
            <a:chOff x="264223" y="4473503"/>
            <a:chExt cx="2552557" cy="7948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𝑇𝑥</m:t>
                                        </m:r>
                                      </m:sub>
                                      <m:sup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𝐴𝑃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blipFill>
                  <a:blip r:embed="rId6"/>
                  <a:stretch>
                    <a:fillRect l="-1196" b="-8772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TextBox 100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237067" y="3386906"/>
                <a:ext cx="1008032" cy="78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𝑯</m:t>
                      </m:r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v-SE" sz="18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67" y="3386906"/>
                <a:ext cx="1008032" cy="7852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5" name="Straight Arrow Connector 104"/>
          <p:cNvCxnSpPr>
            <a:stCxn id="97" idx="1"/>
            <a:endCxn id="103" idx="3"/>
          </p:cNvCxnSpPr>
          <p:nvPr/>
        </p:nvCxnSpPr>
        <p:spPr bwMode="auto">
          <a:xfrm flipH="1">
            <a:off x="5245099" y="3779546"/>
            <a:ext cx="27793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/>
          <p:cNvCxnSpPr>
            <a:cxnSpLocks/>
          </p:cNvCxnSpPr>
          <p:nvPr/>
        </p:nvCxnSpPr>
        <p:spPr bwMode="auto">
          <a:xfrm flipH="1" flipV="1">
            <a:off x="2640577" y="2934706"/>
            <a:ext cx="2233048" cy="5189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>
            <a:endCxn id="86" idx="3"/>
          </p:cNvCxnSpPr>
          <p:nvPr/>
        </p:nvCxnSpPr>
        <p:spPr bwMode="auto">
          <a:xfrm flipH="1">
            <a:off x="2640576" y="3832018"/>
            <a:ext cx="2100507" cy="5623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>
            <a:off x="2679643" y="4113176"/>
            <a:ext cx="2193982" cy="16662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blipFill>
                <a:blip r:embed="rId8"/>
                <a:stretch>
                  <a:fillRect l="-16667" r="-16667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/>
          <p:cNvSpPr txBox="1"/>
          <p:nvPr/>
        </p:nvSpPr>
        <p:spPr>
          <a:xfrm>
            <a:off x="4199735" y="226898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8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8" name="TextBox 117"/>
              <p:cNvSpPr txBox="1"/>
              <p:nvPr/>
            </p:nvSpPr>
            <p:spPr>
              <a:xfrm>
                <a:off x="40798" y="3910943"/>
                <a:ext cx="1911847" cy="96199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𝑆𝑇</m:t>
                                                    </m:r>
                                                    <m:sSub>
                                                      <m:sSubPr>
                                                        <m:ctrlPr>
                                                          <a:rPr lang="sv-SE" sz="12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sv-SE" sz="12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𝐴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sv-SE" sz="12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2</m:t>
                                                        </m:r>
                                                      </m:sub>
                                                    </m:sSub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sz="1200" dirty="0"/>
              </a:p>
            </p:txBody>
          </p:sp>
        </mc:Choice>
        <mc:Fallback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8" y="3910943"/>
                <a:ext cx="1911847" cy="9619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TextBox 118"/>
              <p:cNvSpPr txBox="1"/>
              <p:nvPr/>
            </p:nvSpPr>
            <p:spPr>
              <a:xfrm>
                <a:off x="85300" y="2489405"/>
                <a:ext cx="1911847" cy="93846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𝑆𝑇𝐴</m:t>
                                                    </m:r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200" dirty="0"/>
              </a:p>
            </p:txBody>
          </p:sp>
        </mc:Choice>
        <mc:Fallback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0" y="2489405"/>
                <a:ext cx="1911847" cy="9384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/>
              <p:cNvSpPr txBox="1"/>
              <p:nvPr/>
            </p:nvSpPr>
            <p:spPr>
              <a:xfrm>
                <a:off x="105118" y="5496848"/>
                <a:ext cx="1911847" cy="93846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𝑙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𝑙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𝑆𝑇𝐴</m:t>
                                                    </m:r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sv-SE" sz="1200" dirty="0"/>
              </a:p>
            </p:txBody>
          </p:sp>
        </mc:Choice>
        <mc:Fallback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8" y="5496848"/>
                <a:ext cx="1911847" cy="9384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5717018" y="3353533"/>
                <a:ext cx="1853713" cy="30758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𝐴𝑃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018" y="3353533"/>
                <a:ext cx="1853713" cy="307585"/>
              </a:xfrm>
              <a:prstGeom prst="rect">
                <a:avLst/>
              </a:prstGeom>
              <a:blipFill>
                <a:blip r:embed="rId12"/>
                <a:stretch>
                  <a:fillRect l="-325" b="-545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6012160" y="2696868"/>
            <a:ext cx="1152128" cy="645758"/>
            <a:chOff x="6012160" y="2696868"/>
            <a:chExt cx="1152128" cy="645758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>
              <a:off x="6012160" y="2696868"/>
              <a:ext cx="504056" cy="5881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6444208" y="2696868"/>
              <a:ext cx="72008" cy="64575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>
              <a:cxnSpLocks/>
            </p:cNvCxnSpPr>
            <p:nvPr/>
          </p:nvCxnSpPr>
          <p:spPr bwMode="auto">
            <a:xfrm>
              <a:off x="6516216" y="2696868"/>
              <a:ext cx="648072" cy="5881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5409117" y="2083364"/>
            <a:ext cx="2142190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1600" dirty="0" err="1"/>
              <a:t>Transmitted</a:t>
            </a:r>
            <a:r>
              <a:rPr lang="sv-SE" sz="1600" dirty="0"/>
              <a:t> in different</a:t>
            </a:r>
          </a:p>
          <a:p>
            <a:pPr algn="ctr"/>
            <a:r>
              <a:rPr lang="sv-SE" sz="1600" dirty="0" err="1"/>
              <a:t>time</a:t>
            </a:r>
            <a:r>
              <a:rPr lang="sv-SE" sz="1600" dirty="0"/>
              <a:t> </a:t>
            </a:r>
            <a:r>
              <a:rPr lang="sv-SE" sz="1600" dirty="0" err="1"/>
              <a:t>slots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45765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1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/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1" y="3580384"/>
            <a:ext cx="6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2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60810" y="1978808"/>
            <a:ext cx="2521651" cy="527316"/>
            <a:chOff x="94083" y="2044131"/>
            <a:chExt cx="2521651" cy="527316"/>
          </a:xfrm>
        </p:grpSpPr>
        <p:sp>
          <p:nvSpPr>
            <p:cNvPr id="76" name="TextBox 75"/>
            <p:cNvSpPr txBox="1"/>
            <p:nvPr/>
          </p:nvSpPr>
          <p:spPr>
            <a:xfrm>
              <a:off x="97767" y="2044131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94083" y="2228020"/>
                  <a:ext cx="2521651" cy="34342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</m:t>
                            </m:r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2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𝑇</m:t>
                                        </m:r>
                                        <m: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</m:t>
                                        </m:r>
                                        <m:r>
                                          <a:rPr lang="sv-SE" sz="1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521651" cy="343427"/>
                </a:xfrm>
                <a:prstGeom prst="rect">
                  <a:avLst/>
                </a:prstGeom>
                <a:blipFill>
                  <a:blip r:embed="rId3"/>
                  <a:stretch>
                    <a:fillRect b="-5357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1451544" y="2645246"/>
            <a:ext cx="777894" cy="590054"/>
            <a:chOff x="6781047" y="2654135"/>
            <a:chExt cx="633122" cy="458141"/>
          </a:xfrm>
        </p:grpSpPr>
        <p:sp>
          <p:nvSpPr>
            <p:cNvPr id="82" name="Oval 81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781047" y="2742944"/>
              <a:ext cx="633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STA1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926698" y="4358560"/>
            <a:ext cx="652743" cy="573548"/>
            <a:chOff x="6781047" y="2654135"/>
            <a:chExt cx="531262" cy="445325"/>
          </a:xfrm>
        </p:grpSpPr>
        <p:sp>
          <p:nvSpPr>
            <p:cNvPr id="85" name="Oval 84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STA2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122298" y="5665068"/>
            <a:ext cx="652743" cy="573548"/>
            <a:chOff x="6781047" y="2654135"/>
            <a:chExt cx="531262" cy="445325"/>
          </a:xfrm>
        </p:grpSpPr>
        <p:sp>
          <p:nvSpPr>
            <p:cNvPr id="88" name="Oval 87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STA3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504462" y="3508433"/>
            <a:ext cx="739946" cy="534390"/>
            <a:chOff x="8075221" y="4714504"/>
            <a:chExt cx="777834" cy="534390"/>
          </a:xfrm>
        </p:grpSpPr>
        <p:sp>
          <p:nvSpPr>
            <p:cNvPr id="97" name="Rectangle 96"/>
            <p:cNvSpPr/>
            <p:nvPr/>
          </p:nvSpPr>
          <p:spPr>
            <a:xfrm>
              <a:off x="8075221" y="4714504"/>
              <a:ext cx="777834" cy="534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229600" y="4785756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228184" y="4494779"/>
            <a:ext cx="2552557" cy="794894"/>
            <a:chOff x="264223" y="4473503"/>
            <a:chExt cx="2552557" cy="7948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</m:t>
                            </m:r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4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𝐴𝑃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blipFill>
                  <a:blip r:embed="rId4"/>
                  <a:stretch>
                    <a:fillRect l="-1196" b="-8772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TextBox 100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blipFill>
                <a:blip r:embed="rId5"/>
                <a:stretch>
                  <a:fillRect l="-16667" r="-16667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/>
          <p:cNvSpPr txBox="1"/>
          <p:nvPr/>
        </p:nvSpPr>
        <p:spPr>
          <a:xfrm>
            <a:off x="4199735" y="226898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8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5239082" y="2856739"/>
                <a:ext cx="1911847" cy="86703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𝐴𝑃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𝐴𝑃</m:t>
                                                    </m:r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𝐴𝑃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082" y="2856739"/>
                <a:ext cx="1911847" cy="867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-7435" y="3522807"/>
                <a:ext cx="2521651" cy="3434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SupPr>
                        <m:e>
                          <m:r>
                            <a:rPr lang="sv-SE" sz="1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𝑼</m:t>
                          </m:r>
                        </m:e>
                        <m:sub>
                          <m:r>
                            <a:rPr lang="sv-SE" sz="1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</m:sub>
                        <m: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sv-SE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b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sv-SE" sz="1200" b="1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sv-SE" sz="1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𝑇</m:t>
                                      </m:r>
                                      <m: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sv-SE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𝑆𝑇</m:t>
                                      </m:r>
                                      <m:r>
                                        <a:rPr lang="sv-SE" sz="1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𝐴</m:t>
                                      </m:r>
                                    </m:sup>
                                  </m:sSubSup>
                                </m:e>
                              </m:d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bSup>
                        </m:e>
                      </m:d>
                    </m:oMath>
                  </m:oMathPara>
                </a14:m>
                <a:endParaRPr lang="sv-SE" sz="12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35" y="3522807"/>
                <a:ext cx="2521651" cy="343427"/>
              </a:xfrm>
              <a:prstGeom prst="rect">
                <a:avLst/>
              </a:prstGeom>
              <a:blipFill>
                <a:blip r:embed="rId7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-7435" y="5303605"/>
                <a:ext cx="2521651" cy="344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SupPr>
                        <m:e>
                          <m:r>
                            <a:rPr lang="sv-SE" sz="1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𝑼</m:t>
                          </m:r>
                        </m:e>
                        <m:sub>
                          <m:r>
                            <a:rPr lang="sv-SE" sz="1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</m:sub>
                        <m: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sv-SE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3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3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b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sv-SE" sz="1200" b="1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sv-SE" sz="1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𝑇</m:t>
                                      </m:r>
                                      <m: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sv-SE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𝑆𝑇</m:t>
                                      </m:r>
                                      <m:r>
                                        <a:rPr lang="sv-SE" sz="1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𝐴</m:t>
                                      </m:r>
                                    </m:sup>
                                  </m:sSubSup>
                                </m:e>
                              </m:d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3</m:t>
                                  </m:r>
                                </m:sub>
                              </m:sSub>
                            </m:sup>
                          </m:sSubSup>
                        </m:e>
                      </m:d>
                    </m:oMath>
                  </m:oMathPara>
                </a14:m>
                <a:endParaRPr lang="sv-SE" sz="12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35" y="5303605"/>
                <a:ext cx="2521651" cy="344774"/>
              </a:xfrm>
              <a:prstGeom prst="rect">
                <a:avLst/>
              </a:prstGeom>
              <a:blipFill>
                <a:blip r:embed="rId8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07749" y="3196016"/>
                <a:ext cx="1139223" cy="928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pPr>
                        <m:e>
                          <m: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𝑯</m:t>
                          </m:r>
                        </m:e>
                        <m:sup>
                          <m: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𝑻</m:t>
                          </m:r>
                        </m:sup>
                      </m:sSup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𝑻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v-SE" sz="18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749" y="3196016"/>
                <a:ext cx="1139223" cy="9286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cxnSpLocks/>
            <a:stCxn id="83" idx="3"/>
          </p:cNvCxnSpPr>
          <p:nvPr/>
        </p:nvCxnSpPr>
        <p:spPr bwMode="auto">
          <a:xfrm>
            <a:off x="2229438" y="2997463"/>
            <a:ext cx="1998154" cy="28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>
            <a:cxnSpLocks/>
            <a:stCxn id="86" idx="3"/>
          </p:cNvCxnSpPr>
          <p:nvPr/>
        </p:nvCxnSpPr>
        <p:spPr bwMode="auto">
          <a:xfrm flipV="1">
            <a:off x="1579441" y="3733351"/>
            <a:ext cx="2620294" cy="924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2754510" y="4102844"/>
            <a:ext cx="1547263" cy="1734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cxnSpLocks/>
            <a:endCxn id="97" idx="1"/>
          </p:cNvCxnSpPr>
          <p:nvPr/>
        </p:nvCxnSpPr>
        <p:spPr bwMode="auto">
          <a:xfrm>
            <a:off x="4626720" y="3764351"/>
            <a:ext cx="2877742" cy="11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 rot="448948">
                <a:off x="2252407" y="2744886"/>
                <a:ext cx="2010101" cy="336246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</m:t>
                                  </m:r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48948">
                <a:off x="2252407" y="2744886"/>
                <a:ext cx="2010101" cy="3362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 rot="20321091">
                <a:off x="1513186" y="3896049"/>
                <a:ext cx="2010101" cy="336246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</m:t>
                                  </m:r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21091">
                <a:off x="1513186" y="3896049"/>
                <a:ext cx="2010101" cy="3362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/>
              <p:cNvSpPr txBox="1"/>
              <p:nvPr/>
            </p:nvSpPr>
            <p:spPr>
              <a:xfrm rot="18572849">
                <a:off x="2278954" y="4753503"/>
                <a:ext cx="1916230" cy="337721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</m:t>
                                  </m:r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572849">
                <a:off x="2278954" y="4753503"/>
                <a:ext cx="1916230" cy="33772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1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 Training Overhead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noProof="0" dirty="0"/>
                  <a:t>To learn the projections of the AP transmit codebook and STA receive codebook on the physical channel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1800" noProof="0" dirty="0"/>
                  <a:t>AP transmits all beams – takes </a:t>
                </a:r>
                <a14:m>
                  <m:oMath xmlns:m="http://schemas.openxmlformats.org/officeDocument/2006/math">
                    <m:r>
                      <a:rPr lang="en-US" sz="1800" i="1" noProof="0">
                        <a:latin typeface="Cambria Math" panose="02040503050406030204" pitchFamily="18" charset="0"/>
                      </a:rPr>
                      <m:t>|</m:t>
                    </m:r>
                    <m:sSubSup>
                      <m:sSubSupPr>
                        <m:ctrlPr>
                          <a:rPr lang="en-US" sz="180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1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sz="1800" i="1" noProof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1800" noProof="0" dirty="0"/>
                  <a:t> time slots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1800" noProof="0" dirty="0"/>
                  <a:t>STA can ”listen”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sz="1800" noProof="0" dirty="0"/>
                  <a:t> beams simultaneously – takes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1800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sz="18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sz="180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1800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sz="18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sz="1800" i="1" noProof="0">
                        <a:latin typeface="Cambria Math" panose="02040503050406030204" pitchFamily="18" charset="0"/>
                      </a:rPr>
                      <m:t>/</m:t>
                    </m:r>
                    <m:sSubSup>
                      <m:sSubSupPr>
                        <m:ctrlPr>
                          <a:rPr lang="en-US" sz="180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sz="1800" noProof="0" dirty="0"/>
                  <a:t> time slots to obtain all projections</a:t>
                </a:r>
                <a:br>
                  <a:rPr lang="en-US" sz="1800" noProof="0" dirty="0"/>
                </a:br>
                <a:endParaRPr lang="en-US" sz="1800" noProof="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1800" noProof="0" dirty="0"/>
                  <a:t>After STAs obtain all projections, each STA feeds back some information about the channel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Feedback overhead depends on channel information content and PHY modulation (SC or OFDM)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noProof="0" dirty="0"/>
                  <a:t> denote the time slot duration of a feedback packet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1800" noProof="0" dirty="0"/>
                  <a:t>Total number of time slots: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18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18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18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18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18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18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18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18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den>
                    </m:f>
                    <m:r>
                      <a:rPr lang="en-US" sz="1800" i="1" noProof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 noProof="0">
                        <a:latin typeface="Cambria Math" panose="02040503050406030204" pitchFamily="18" charset="0"/>
                      </a:rPr>
                      <m:t>𝐾</m:t>
                    </m:r>
                    <m:sSub>
                      <m:sSubPr>
                        <m:ctrlPr>
                          <a:rPr lang="en-US" sz="1800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 noProof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800" noProof="0" dirty="0"/>
                  <a:t> + additional overhead (discarded)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9" t="-741" r="-1256" b="-8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73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To learn the projections of the AP receive codebook and STA transmit codebook on the physical channel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Each STA transmits its beams – takes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noProof="0">
                        <a:latin typeface="Cambria Math" panose="02040503050406030204" pitchFamily="18" charset="0"/>
                      </a:rPr>
                      <m:t>|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noProof="0" dirty="0"/>
                  <a:t> time slots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AP can ”listen”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 beams simultaneously – takes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/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 time slots to obtain all projections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No feedback needed here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Total number of time slots:</a:t>
                </a:r>
                <a14:m>
                  <m:oMath xmlns:m="http://schemas.openxmlformats.org/officeDocument/2006/math">
                    <m:r>
                      <a:rPr lang="en-US" noProof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/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81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DL/UL Overhead Comparison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noProof="0" dirty="0"/>
                  <a:t>DL training: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den>
                    </m:f>
                    <m:r>
                      <a:rPr lang="en-US" sz="2000" i="1" noProof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noProof="0">
                        <a:latin typeface="Cambria Math" panose="02040503050406030204" pitchFamily="18" charset="0"/>
                      </a:rPr>
                      <m:t>𝐾</m:t>
                    </m:r>
                    <m:sSub>
                      <m:sSub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000" noProof="0" dirty="0"/>
                  <a:t> time slots</a:t>
                </a:r>
              </a:p>
              <a:p>
                <a:r>
                  <a:rPr lang="en-US" sz="2000" noProof="0" dirty="0"/>
                  <a:t>UL training: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000" noProof="0" dirty="0"/>
                  <a:t> time slots</a:t>
                </a:r>
              </a:p>
              <a:p>
                <a:r>
                  <a:rPr lang="en-US" sz="2000" noProof="0" dirty="0"/>
                  <a:t>DL training / UL training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noProof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sSubSup>
                                  <m:sSubSupPr>
                                    <m:ctrlP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den>
                    </m:f>
                  </m:oMath>
                </a14:m>
                <a:endParaRPr lang="en-US" sz="2000" noProof="0" dirty="0"/>
              </a:p>
              <a:p>
                <a:r>
                  <a:rPr lang="en-US" sz="2000" noProof="0" dirty="0"/>
                  <a:t>In order to have same beam accuracy in UL and DL,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000" i="1" noProof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𝑅𝑥</m:t>
                              </m:r>
                            </m:sub>
                            <m:sup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p>
                          </m:sSubSup>
                        </m:e>
                      </m:d>
                      <m:r>
                        <a:rPr lang="en-US" sz="2000" b="0" i="1" noProof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 noProof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</m:sub>
                            <m:sup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p>
                          </m:sSubSup>
                        </m:e>
                      </m:d>
                      <m:r>
                        <a:rPr lang="en-US" sz="2000" b="0" i="1" noProof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noProof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noProof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2000" b="0" i="1" noProof="0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  <m:r>
                        <a:rPr lang="en-US" sz="2000" b="0" i="1" noProof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0" i="1" noProof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0" i="1" noProof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2000" b="0" i="1" noProof="0">
                                  <a:latin typeface="Cambria Math" panose="02040503050406030204" pitchFamily="18" charset="0"/>
                                </a:rPr>
                                <m:t>𝑅𝑥</m:t>
                              </m:r>
                            </m:sub>
                            <m:sup>
                              <m:r>
                                <a:rPr lang="en-US" sz="2000" b="0" i="1" noProof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  <m:r>
                        <a:rPr lang="en-US" sz="2000" b="0" i="1" noProof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0" i="1" noProof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0" i="1" noProof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 noProof="0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2000" b="0" i="1" noProof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</m:sub>
                            <m:sup>
                              <m:r>
                                <a:rPr lang="en-US" sz="2000" b="0" i="1" noProof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  <m:r>
                        <a:rPr lang="en-US" sz="2000" b="0" i="1" noProof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noProof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noProof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2000" b="0" i="1" noProof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m:oMathPara>
                </a14:m>
                <a:endParaRPr lang="en-US" sz="2000" noProof="0" dirty="0"/>
              </a:p>
              <a:p>
                <a:r>
                  <a:rPr lang="en-US" sz="2000" noProof="0" dirty="0"/>
                  <a:t>DL training / UL training =</a:t>
                </a:r>
                <a14:m>
                  <m:oMath xmlns:m="http://schemas.openxmlformats.org/officeDocument/2006/math">
                    <m:r>
                      <a:rPr lang="en-US" sz="2000" b="0" noProof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sSubSup>
                                  <m:sSubSupPr>
                                    <m:ctrlP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noProof="0" dirty="0"/>
                  <a:t> </a:t>
                </a:r>
              </a:p>
              <a:p>
                <a:endParaRPr lang="en-US" sz="2000" noProof="0" dirty="0"/>
              </a:p>
              <a:p>
                <a:endParaRPr lang="en-US" sz="2000" noProof="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74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DL/UL Overhead Comparison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 training / UL training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endParaRPr lang="en-US" noProof="0" dirty="0"/>
              </a:p>
              <a:p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Clearly, if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&lt;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, DL training overhead is always larger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u="sng" dirty="0"/>
                  <a:t>Independent of the feedback packet duration</a:t>
                </a:r>
                <a:endParaRPr lang="en-US" u="sng" noProof="0" dirty="0"/>
              </a:p>
              <a:p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general, the larger the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, the larger the DL training overhead</a:t>
                </a:r>
              </a:p>
              <a:p>
                <a:pPr lvl="1"/>
                <a:r>
                  <a:rPr lang="en-US" noProof="0" dirty="0"/>
                  <a:t>In cellular, it is expected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noProof="0" dirty="0"/>
                  <a:t>, which makes the overhead very large </a:t>
                </a:r>
              </a:p>
              <a:p>
                <a:endParaRPr lang="en-US" noProof="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b="-829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3371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065501-CF3D-4934-8919-4CD38DCA117A}">
  <ds:schemaRefs>
    <ds:schemaRef ds:uri="fb4050a4-637c-4513-a9e2-f3546918e5c9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08b2df90-05d3-4030-90d4-c9feeb4a1cd9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29718</TotalTime>
  <Words>632</Words>
  <Application>Microsoft Office PowerPoint</Application>
  <PresentationFormat>On-screen Show (4:3)</PresentationFormat>
  <Paragraphs>203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Cambria Math</vt:lpstr>
      <vt:lpstr>Times New Roman</vt:lpstr>
      <vt:lpstr>802-11-Submission</vt:lpstr>
      <vt:lpstr>Microsoft Word 97 - 2003 Document</vt:lpstr>
      <vt:lpstr>Comparing DL/UL Training Overhead for Hybrid Beamforming </vt:lpstr>
      <vt:lpstr>Introduction </vt:lpstr>
      <vt:lpstr>Assumptions</vt:lpstr>
      <vt:lpstr>DL Training</vt:lpstr>
      <vt:lpstr>UL Training</vt:lpstr>
      <vt:lpstr>DL Training Overhead</vt:lpstr>
      <vt:lpstr>UL Training Overhead</vt:lpstr>
      <vt:lpstr>DL/UL Overhead Comparison</vt:lpstr>
      <vt:lpstr>DL/UL Overhead Comparison</vt:lpstr>
      <vt:lpstr>Example: Full Channel Overhead</vt:lpstr>
      <vt:lpstr>Example: Full Channel Overhead</vt:lpstr>
      <vt:lpstr>UL Training Issues</vt:lpstr>
      <vt:lpstr>DL Training Pros &amp; Cons</vt:lpstr>
      <vt:lpstr>UL Training Pros &amp; Cons</vt:lpstr>
      <vt:lpstr>References</vt:lpstr>
      <vt:lpstr>Straw Poll</vt:lpstr>
      <vt:lpstr>Straw Poll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303</cp:revision>
  <cp:lastPrinted>1601-01-01T00:00:00Z</cp:lastPrinted>
  <dcterms:created xsi:type="dcterms:W3CDTF">2016-05-11T14:59:10Z</dcterms:created>
  <dcterms:modified xsi:type="dcterms:W3CDTF">2016-11-08T20:04:35Z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