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0" r:id="rId2"/>
    <p:sldId id="316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17" r:id="rId11"/>
    <p:sldId id="307" r:id="rId1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7" autoAdjust="0"/>
    <p:restoredTop sz="93765" autoAdjust="0"/>
  </p:normalViewPr>
  <p:slideViewPr>
    <p:cSldViewPr>
      <p:cViewPr>
        <p:scale>
          <a:sx n="66" d="100"/>
          <a:sy n="66" d="100"/>
        </p:scale>
        <p:origin x="-1380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874" y="-108"/>
      </p:cViewPr>
      <p:guideLst>
        <p:guide orient="horz" pos="2923"/>
        <p:guide orient="horz" pos="3127"/>
        <p:guide pos="2184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33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337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5432" y="9608946"/>
            <a:ext cx="19584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84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7058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5899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2201" y="117422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422"/>
            <a:ext cx="11891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6162"/>
            <a:ext cx="4986207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7973" y="9612343"/>
            <a:ext cx="242008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730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5513" y="750888"/>
            <a:ext cx="4946650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246667" y="9612343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머리글 개체 틀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82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933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802.11-14/1342r1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6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12443" y="6475413"/>
            <a:ext cx="143148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Igor Kim, ETRI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kim@etri.re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edward.au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 Discovery using WUR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828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08/11/2016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783461"/>
              </p:ext>
            </p:extLst>
          </p:nvPr>
        </p:nvGraphicFramePr>
        <p:xfrm>
          <a:off x="838200" y="2590800"/>
          <a:ext cx="7696201" cy="119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315776"/>
                <a:gridCol w="1168468"/>
                <a:gridCol w="1463181"/>
                <a:gridCol w="2148576"/>
              </a:tblGrid>
              <a:tr h="322445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Igor Kim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ETRI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+82-42-860-5525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hlinkClick r:id="rId3"/>
                        </a:rPr>
                        <a:t>ikim@etri.re.kr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Sunghyun</a:t>
                      </a:r>
                      <a:r>
                        <a:rPr lang="en-AU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 Hwang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+82-42-860-1133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shwang@etri.re.kr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76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err="1" smtClean="0">
                          <a:latin typeface="+mn-lt"/>
                          <a:ea typeface="Malgun Gothic"/>
                          <a:cs typeface="Times New Roman"/>
                        </a:rPr>
                        <a:t>Seungkeun</a:t>
                      </a:r>
                      <a:r>
                        <a:rPr lang="en-US" altLang="zh-CN" sz="1200" kern="100" dirty="0" smtClean="0">
                          <a:latin typeface="+mn-lt"/>
                          <a:ea typeface="Malgun Gothic"/>
                          <a:cs typeface="Times New Roman"/>
                        </a:rPr>
                        <a:t> Park</a:t>
                      </a:r>
                      <a:endParaRPr lang="zh-CN" altLang="en-US" sz="1200" kern="100" dirty="0" smtClean="0"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latin typeface="Times New Roman"/>
                          <a:ea typeface="Malgun Gothic"/>
                          <a:cs typeface="Times New Roman"/>
                        </a:rPr>
                        <a:t>ETRI</a:t>
                      </a:r>
                      <a:endParaRPr lang="zh-CN" sz="1200" kern="100" dirty="0">
                        <a:latin typeface="Times New Roman"/>
                        <a:ea typeface="Malgun Gothic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Korea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+82-42-860-5993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seungkp@etri.re.kr</a:t>
                      </a:r>
                    </a:p>
                  </a:txBody>
                  <a:tcPr marL="90000" marR="90000" marT="46800" marB="46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54873" y="6475413"/>
            <a:ext cx="9890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Legacy devices and conventional WUR devices cannot perform AP discovery with low power and </a:t>
            </a:r>
            <a:r>
              <a:rPr lang="en-US" dirty="0" smtClean="0"/>
              <a:t>low latency </a:t>
            </a:r>
            <a:r>
              <a:rPr lang="en-US" dirty="0"/>
              <a:t>simultaneously</a:t>
            </a:r>
          </a:p>
          <a:p>
            <a:r>
              <a:rPr lang="en-US" dirty="0"/>
              <a:t>Periodic WUR broadcast packet </a:t>
            </a:r>
            <a:r>
              <a:rPr lang="en-US" dirty="0" smtClean="0"/>
              <a:t>solves the problem of two conflicting goals</a:t>
            </a:r>
          </a:p>
          <a:p>
            <a:pPr lvl="1"/>
            <a:r>
              <a:rPr lang="en-US" dirty="0" smtClean="0"/>
              <a:t>Reduce the battery consumption while being away from AP (Power saving)</a:t>
            </a:r>
          </a:p>
          <a:p>
            <a:pPr lvl="1"/>
            <a:r>
              <a:rPr lang="en-US" dirty="0" smtClean="0"/>
              <a:t>Allows fast discovery of available APs once entering into the coverage area (Low latency)</a:t>
            </a:r>
          </a:p>
          <a:p>
            <a:pPr lvl="1"/>
            <a:r>
              <a:rPr lang="en-US" dirty="0" smtClean="0"/>
              <a:t>Reduces unnecessary Probe request/response exchange resulting in more efficient resource utilization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2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449263" eaLnBrk="1" hangingPunct="1">
              <a:spcBef>
                <a:spcPts val="600"/>
              </a:spcBef>
              <a:buClr>
                <a:srgbClr val="000000"/>
              </a:buClr>
              <a:buSzPct val="100000"/>
              <a:buNone/>
            </a:pPr>
            <a:r>
              <a:rPr lang="en-US" sz="1800" dirty="0" smtClean="0">
                <a:solidFill>
                  <a:srgbClr val="000000"/>
                </a:solidFill>
                <a:ea typeface="MS Gothic"/>
              </a:rPr>
              <a:t>[1] IEEE </a:t>
            </a:r>
            <a:r>
              <a:rPr lang="en-US" altLang="ko-KR" sz="1800" dirty="0"/>
              <a:t>802.11-16/0977r0</a:t>
            </a:r>
            <a:r>
              <a:rPr lang="en-US" sz="1800" dirty="0" smtClean="0">
                <a:solidFill>
                  <a:srgbClr val="000000"/>
                </a:solidFill>
                <a:ea typeface="MS Gothic"/>
              </a:rPr>
              <a:t>, “Measurements of 802.11 Behavior in Different Environments,” WNG SC contribution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5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4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Problem statement</a:t>
            </a:r>
          </a:p>
          <a:p>
            <a:pPr lvl="1"/>
            <a:r>
              <a:rPr lang="en-US" dirty="0" smtClean="0"/>
              <a:t>When mobile devices move outside of the coverage area they still perform channel sensing and scanning wasting battery power</a:t>
            </a:r>
          </a:p>
          <a:p>
            <a:pPr lvl="1"/>
            <a:r>
              <a:rPr lang="en-US" dirty="0" smtClean="0"/>
              <a:t>Unnecessary probing can bring huge overhead and interference to other devices</a:t>
            </a:r>
          </a:p>
          <a:p>
            <a:pPr lvl="2"/>
            <a:r>
              <a:rPr lang="en-US" dirty="0" smtClean="0"/>
              <a:t>According to the measurements made in [1] over 75% of packets are management frames in congested environments</a:t>
            </a:r>
          </a:p>
          <a:p>
            <a:r>
              <a:rPr lang="en-US" dirty="0" smtClean="0"/>
              <a:t>This contribution describes the AP discovery method for WUR equipped devices (e.g. smartphones with WUR)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타원 6"/>
          <p:cNvSpPr>
            <a:spLocks noChangeAspect="1"/>
          </p:cNvSpPr>
          <p:nvPr/>
        </p:nvSpPr>
        <p:spPr>
          <a:xfrm>
            <a:off x="7727780" y="3104372"/>
            <a:ext cx="1155141" cy="1154632"/>
          </a:xfrm>
          <a:prstGeom prst="ellipse">
            <a:avLst/>
          </a:prstGeom>
          <a:noFill/>
          <a:ln w="15875">
            <a:solidFill>
              <a:srgbClr val="33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9" name="TextBox 75"/>
          <p:cNvSpPr txBox="1">
            <a:spLocks noChangeArrowheads="1"/>
          </p:cNvSpPr>
          <p:nvPr/>
        </p:nvSpPr>
        <p:spPr bwMode="auto">
          <a:xfrm>
            <a:off x="6939008" y="3737290"/>
            <a:ext cx="44435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dirty="0" err="1" smtClean="0">
                <a:latin typeface="Calibri" panose="020F0502020204030204" pitchFamily="34" charset="0"/>
                <a:ea typeface="휴먼모음T" panose="02030504000101010101" pitchFamily="18" charset="-127"/>
              </a:rPr>
              <a:t>eNB</a:t>
            </a:r>
            <a:endParaRPr lang="ko-KR" altLang="en-US" dirty="0"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sp>
        <p:nvSpPr>
          <p:cNvPr id="10" name="타원 10"/>
          <p:cNvSpPr/>
          <p:nvPr/>
        </p:nvSpPr>
        <p:spPr bwMode="auto">
          <a:xfrm>
            <a:off x="8256083" y="3627688"/>
            <a:ext cx="108000" cy="108000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타원 12"/>
          <p:cNvSpPr/>
          <p:nvPr/>
        </p:nvSpPr>
        <p:spPr bwMode="auto">
          <a:xfrm>
            <a:off x="7107183" y="3627688"/>
            <a:ext cx="108000" cy="108000"/>
          </a:xfrm>
          <a:prstGeom prst="ellipse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75"/>
          <p:cNvSpPr txBox="1">
            <a:spLocks noChangeArrowheads="1"/>
          </p:cNvSpPr>
          <p:nvPr/>
        </p:nvSpPr>
        <p:spPr bwMode="auto">
          <a:xfrm>
            <a:off x="8128059" y="3743842"/>
            <a:ext cx="3545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dirty="0" smtClean="0">
                <a:latin typeface="Calibri" panose="020F0502020204030204" pitchFamily="34" charset="0"/>
                <a:ea typeface="휴먼모음T" panose="02030504000101010101" pitchFamily="18" charset="-127"/>
              </a:rPr>
              <a:t>AP</a:t>
            </a:r>
            <a:endParaRPr lang="ko-KR" altLang="en-US" dirty="0"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pic>
        <p:nvPicPr>
          <p:cNvPr id="13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4400" y="3012099"/>
            <a:ext cx="307890" cy="610891"/>
          </a:xfrm>
          <a:prstGeom prst="rect">
            <a:avLst/>
          </a:prstGeom>
        </p:spPr>
      </p:pic>
      <p:pic>
        <p:nvPicPr>
          <p:cNvPr id="14" name="그림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2643" y="3221034"/>
            <a:ext cx="135623" cy="264597"/>
          </a:xfrm>
          <a:prstGeom prst="rect">
            <a:avLst/>
          </a:prstGeom>
        </p:spPr>
      </p:pic>
      <p:sp>
        <p:nvSpPr>
          <p:cNvPr id="15" name="타원 21"/>
          <p:cNvSpPr>
            <a:spLocks noChangeAspect="1"/>
          </p:cNvSpPr>
          <p:nvPr/>
        </p:nvSpPr>
        <p:spPr>
          <a:xfrm>
            <a:off x="5334000" y="1828800"/>
            <a:ext cx="3628096" cy="3626498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6" name="TextBox 75"/>
          <p:cNvSpPr txBox="1">
            <a:spLocks noChangeArrowheads="1"/>
          </p:cNvSpPr>
          <p:nvPr/>
        </p:nvSpPr>
        <p:spPr bwMode="auto">
          <a:xfrm>
            <a:off x="8160470" y="3199238"/>
            <a:ext cx="4072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dirty="0" smtClean="0">
                <a:latin typeface="Calibri" panose="020F0502020204030204" pitchFamily="34" charset="0"/>
                <a:ea typeface="휴먼모음T" panose="02030504000101010101" pitchFamily="18" charset="-127"/>
              </a:rPr>
              <a:t>STA</a:t>
            </a:r>
            <a:endParaRPr lang="ko-KR" altLang="en-US" dirty="0"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sp>
        <p:nvSpPr>
          <p:cNvPr id="17" name="TextBox 75"/>
          <p:cNvSpPr txBox="1">
            <a:spLocks noChangeArrowheads="1"/>
          </p:cNvSpPr>
          <p:nvPr/>
        </p:nvSpPr>
        <p:spPr bwMode="auto">
          <a:xfrm>
            <a:off x="6647946" y="5424196"/>
            <a:ext cx="10407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dirty="0" err="1" smtClean="0">
                <a:latin typeface="Calibri" panose="020F0502020204030204" pitchFamily="34" charset="0"/>
                <a:ea typeface="휴먼모음T" panose="02030504000101010101" pitchFamily="18" charset="-127"/>
              </a:rPr>
              <a:t>eNB</a:t>
            </a:r>
            <a:r>
              <a:rPr lang="en-US" altLang="ko-KR" dirty="0" smtClean="0">
                <a:latin typeface="Calibri" panose="020F0502020204030204" pitchFamily="34" charset="0"/>
                <a:ea typeface="휴먼모음T" panose="02030504000101010101" pitchFamily="18" charset="-127"/>
              </a:rPr>
              <a:t> coverage</a:t>
            </a:r>
            <a:endParaRPr lang="ko-KR" altLang="en-US" dirty="0"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sp>
        <p:nvSpPr>
          <p:cNvPr id="18" name="TextBox 75"/>
          <p:cNvSpPr txBox="1">
            <a:spLocks noChangeArrowheads="1"/>
          </p:cNvSpPr>
          <p:nvPr/>
        </p:nvSpPr>
        <p:spPr bwMode="auto">
          <a:xfrm>
            <a:off x="7798201" y="4205721"/>
            <a:ext cx="9510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dirty="0" smtClean="0">
                <a:latin typeface="Calibri" panose="020F0502020204030204" pitchFamily="34" charset="0"/>
                <a:ea typeface="휴먼모음T" panose="02030504000101010101" pitchFamily="18" charset="-127"/>
              </a:rPr>
              <a:t>AP coverage</a:t>
            </a:r>
            <a:endParaRPr lang="ko-KR" altLang="en-US" dirty="0"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03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Non-WUR Capable Devices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표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709159"/>
              </p:ext>
            </p:extLst>
          </p:nvPr>
        </p:nvGraphicFramePr>
        <p:xfrm>
          <a:off x="597957" y="1981200"/>
          <a:ext cx="558736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477"/>
                <a:gridCol w="571500"/>
                <a:gridCol w="4239388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Location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PCR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Operation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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dirty="0" smtClean="0"/>
                        <a:t>Inside AP</a:t>
                      </a:r>
                      <a:r>
                        <a:rPr lang="en-US" altLang="ko-KR" sz="1200" baseline="0" dirty="0" smtClean="0"/>
                        <a:t> coverage</a:t>
                      </a:r>
                    </a:p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baseline="0" dirty="0" smtClean="0"/>
                        <a:t>Receiving periodic beacon from AP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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Outside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beacon from AP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Keep doing AP discovery </a:t>
                      </a: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(increase power consumption) (cons)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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Return into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FF"/>
                          </a:solidFill>
                        </a:rPr>
                        <a:t>Connecting to AP immediately (low latency) (pros)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159922" y="2166990"/>
            <a:ext cx="2603078" cy="3548010"/>
            <a:chOff x="6524491" y="2596770"/>
            <a:chExt cx="2603078" cy="3548010"/>
          </a:xfrm>
        </p:grpSpPr>
        <p:sp>
          <p:nvSpPr>
            <p:cNvPr id="8" name="타원 29"/>
            <p:cNvSpPr>
              <a:spLocks noChangeAspect="1"/>
            </p:cNvSpPr>
            <p:nvPr/>
          </p:nvSpPr>
          <p:spPr>
            <a:xfrm>
              <a:off x="7208014" y="3509158"/>
              <a:ext cx="1466466" cy="1465820"/>
            </a:xfrm>
            <a:prstGeom prst="ellipse">
              <a:avLst/>
            </a:prstGeom>
            <a:noFill/>
            <a:ln w="1587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9" name="자유형 30"/>
            <p:cNvSpPr/>
            <p:nvPr/>
          </p:nvSpPr>
          <p:spPr bwMode="auto">
            <a:xfrm>
              <a:off x="8673362" y="2596770"/>
              <a:ext cx="217343" cy="3290596"/>
            </a:xfrm>
            <a:custGeom>
              <a:avLst/>
              <a:gdLst>
                <a:gd name="connsiteX0" fmla="*/ 0 w 267481"/>
                <a:gd name="connsiteY0" fmla="*/ 0 h 3290596"/>
                <a:gd name="connsiteX1" fmla="*/ 267478 w 267481"/>
                <a:gd name="connsiteY1" fmla="*/ 1648408 h 3290596"/>
                <a:gd name="connsiteX2" fmla="*/ 6220 w 267481"/>
                <a:gd name="connsiteY2" fmla="*/ 3290596 h 3290596"/>
                <a:gd name="connsiteX3" fmla="*/ 6220 w 267481"/>
                <a:gd name="connsiteY3" fmla="*/ 3290596 h 3290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481" h="3290596">
                  <a:moveTo>
                    <a:pt x="0" y="0"/>
                  </a:moveTo>
                  <a:cubicBezTo>
                    <a:pt x="133220" y="549987"/>
                    <a:pt x="266441" y="1099975"/>
                    <a:pt x="267478" y="1648408"/>
                  </a:cubicBezTo>
                  <a:cubicBezTo>
                    <a:pt x="268515" y="2196841"/>
                    <a:pt x="6220" y="3290596"/>
                    <a:pt x="6220" y="3290596"/>
                  </a:cubicBezTo>
                  <a:lnTo>
                    <a:pt x="6220" y="3290596"/>
                  </a:lnTo>
                </a:path>
              </a:pathLst>
            </a:cu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0" name="그림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8965" y="3755920"/>
              <a:ext cx="217827" cy="424975"/>
            </a:xfrm>
            <a:prstGeom prst="rect">
              <a:avLst/>
            </a:prstGeom>
          </p:spPr>
        </p:pic>
        <p:pic>
          <p:nvPicPr>
            <p:cNvPr id="11" name="그림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9587" y="2735466"/>
              <a:ext cx="217827" cy="424975"/>
            </a:xfrm>
            <a:prstGeom prst="rect">
              <a:avLst/>
            </a:prstGeom>
          </p:spPr>
        </p:pic>
        <p:sp>
          <p:nvSpPr>
            <p:cNvPr id="12" name="TextBox 75"/>
            <p:cNvSpPr txBox="1">
              <a:spLocks noChangeArrowheads="1"/>
            </p:cNvSpPr>
            <p:nvPr/>
          </p:nvSpPr>
          <p:spPr bwMode="auto">
            <a:xfrm>
              <a:off x="8086771" y="5867781"/>
              <a:ext cx="10407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err="1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eNB</a:t>
              </a:r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3" name="TextBox 75"/>
            <p:cNvSpPr txBox="1">
              <a:spLocks noChangeArrowheads="1"/>
            </p:cNvSpPr>
            <p:nvPr/>
          </p:nvSpPr>
          <p:spPr bwMode="auto">
            <a:xfrm>
              <a:off x="7465731" y="4941641"/>
              <a:ext cx="95103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AP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4" name="TextBox 75"/>
            <p:cNvSpPr txBox="1">
              <a:spLocks noChangeArrowheads="1"/>
            </p:cNvSpPr>
            <p:nvPr/>
          </p:nvSpPr>
          <p:spPr bwMode="auto">
            <a:xfrm>
              <a:off x="7548342" y="4028469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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5" name="TextBox 75"/>
            <p:cNvSpPr txBox="1">
              <a:spLocks noChangeArrowheads="1"/>
            </p:cNvSpPr>
            <p:nvPr/>
          </p:nvSpPr>
          <p:spPr bwMode="auto">
            <a:xfrm>
              <a:off x="6524491" y="3143952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ko-KR" altLang="en-US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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6" name="TextBox 75"/>
            <p:cNvSpPr txBox="1">
              <a:spLocks noChangeArrowheads="1"/>
            </p:cNvSpPr>
            <p:nvPr/>
          </p:nvSpPr>
          <p:spPr bwMode="auto">
            <a:xfrm>
              <a:off x="7925509" y="3503121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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7" name="자유형 38"/>
            <p:cNvSpPr/>
            <p:nvPr/>
          </p:nvSpPr>
          <p:spPr bwMode="auto">
            <a:xfrm rot="18746125">
              <a:off x="7405823" y="2507391"/>
              <a:ext cx="428223" cy="1242527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자유형 39"/>
            <p:cNvSpPr/>
            <p:nvPr/>
          </p:nvSpPr>
          <p:spPr bwMode="auto">
            <a:xfrm rot="7932056">
              <a:off x="6960106" y="3155609"/>
              <a:ext cx="428223" cy="1242527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2" name="TextBox 75"/>
          <p:cNvSpPr txBox="1">
            <a:spLocks noChangeArrowheads="1"/>
          </p:cNvSpPr>
          <p:nvPr/>
        </p:nvSpPr>
        <p:spPr bwMode="auto">
          <a:xfrm>
            <a:off x="4899253" y="3870047"/>
            <a:ext cx="14391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sz="1400" dirty="0" smtClean="0">
                <a:solidFill>
                  <a:srgbClr val="FF0000"/>
                </a:solidFill>
                <a:latin typeface="Calibri" panose="020F0502020204030204" pitchFamily="34" charset="0"/>
                <a:ea typeface="휴먼모음T" panose="02030504000101010101" pitchFamily="18" charset="-127"/>
              </a:rPr>
              <a:t>Conflicting goals!</a:t>
            </a:r>
            <a:endParaRPr lang="ko-KR" altLang="en-US" sz="1400" dirty="0">
              <a:solidFill>
                <a:srgbClr val="FF0000"/>
              </a:solidFill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cxnSp>
        <p:nvCxnSpPr>
          <p:cNvPr id="54" name="구부러진 연결선 53"/>
          <p:cNvCxnSpPr>
            <a:stCxn id="52" idx="0"/>
          </p:cNvCxnSpPr>
          <p:nvPr/>
        </p:nvCxnSpPr>
        <p:spPr bwMode="auto">
          <a:xfrm rot="16200000" flipV="1">
            <a:off x="5280668" y="3531873"/>
            <a:ext cx="543907" cy="132442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cxnSp>
        <p:nvCxnSpPr>
          <p:cNvPr id="55" name="구부러진 연결선 54"/>
          <p:cNvCxnSpPr>
            <a:stCxn id="52" idx="0"/>
          </p:cNvCxnSpPr>
          <p:nvPr/>
        </p:nvCxnSpPr>
        <p:spPr bwMode="auto">
          <a:xfrm rot="16200000" flipV="1">
            <a:off x="5400669" y="3651873"/>
            <a:ext cx="191637" cy="24471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pic>
        <p:nvPicPr>
          <p:cNvPr id="20" name="그림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782" y="4070466"/>
            <a:ext cx="5421713" cy="237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5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Capable Devices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52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789062"/>
              </p:ext>
            </p:extLst>
          </p:nvPr>
        </p:nvGraphicFramePr>
        <p:xfrm>
          <a:off x="217141" y="2803538"/>
          <a:ext cx="639039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899"/>
                <a:gridCol w="818897"/>
                <a:gridCol w="818897"/>
                <a:gridCol w="3972698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Location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WUR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PCR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Operation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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dirty="0" smtClean="0"/>
                        <a:t>Inside AP</a:t>
                      </a:r>
                      <a:r>
                        <a:rPr lang="en-US" altLang="ko-KR" sz="1200" baseline="0" dirty="0" smtClean="0"/>
                        <a:t> coverage</a:t>
                      </a:r>
                    </a:p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baseline="0" dirty="0" smtClean="0"/>
                        <a:t>Receiving periodic beacon from AP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7432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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Outside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beacon from AP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Power off PCR and power on WUR after </a:t>
                      </a:r>
                      <a:r>
                        <a:rPr kumimoji="0" lang="en-US" altLang="ko-K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en-US" altLang="ko-KR" sz="1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timeout</a:t>
                      </a:r>
                      <a:endParaRPr kumimoji="0" lang="en-US" altLang="ko-KR" sz="12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AP discovery (power saving) (pros)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274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en-US" altLang="ko-KR" sz="900" dirty="0" smtClean="0">
                          <a:sym typeface="Wingdings" panose="05000000000000000000" pitchFamily="2" charset="2"/>
                        </a:rPr>
                        <a:t>(a</a:t>
                      </a:r>
                      <a:r>
                        <a:rPr lang="en-US" altLang="ko-KR" sz="800" dirty="0" smtClean="0"/>
                        <a:t>fter </a:t>
                      </a:r>
                      <a:r>
                        <a:rPr lang="en-US" altLang="ko-KR" sz="800" dirty="0" err="1" smtClean="0"/>
                        <a:t>T</a:t>
                      </a:r>
                      <a:r>
                        <a:rPr lang="en-US" altLang="ko-KR" sz="800" baseline="-25000" dirty="0" err="1" smtClean="0"/>
                        <a:t>timeout</a:t>
                      </a:r>
                      <a:r>
                        <a:rPr lang="en-US" altLang="ko-K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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Return into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PCR is sleeping until WUR detects the non-periodic 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WUR packet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rgbClr val="0000FF"/>
                          </a:solidFill>
                        </a:rPr>
                        <a:t>Use of expensive mobile data or increase the latency (cons)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213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en-US" altLang="ko-KR" sz="800" dirty="0" smtClean="0"/>
                        <a:t>(after WUR packet detection)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3" name="Group 52"/>
          <p:cNvGrpSpPr/>
          <p:nvPr/>
        </p:nvGrpSpPr>
        <p:grpSpPr>
          <a:xfrm>
            <a:off x="6471670" y="2438400"/>
            <a:ext cx="2603078" cy="3548010"/>
            <a:chOff x="6524491" y="2596770"/>
            <a:chExt cx="2603078" cy="3548010"/>
          </a:xfrm>
        </p:grpSpPr>
        <p:sp>
          <p:nvSpPr>
            <p:cNvPr id="54" name="타원 29"/>
            <p:cNvSpPr>
              <a:spLocks noChangeAspect="1"/>
            </p:cNvSpPr>
            <p:nvPr/>
          </p:nvSpPr>
          <p:spPr>
            <a:xfrm>
              <a:off x="7208014" y="3509158"/>
              <a:ext cx="1466466" cy="1465820"/>
            </a:xfrm>
            <a:prstGeom prst="ellipse">
              <a:avLst/>
            </a:prstGeom>
            <a:noFill/>
            <a:ln w="1587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55" name="자유형 30"/>
            <p:cNvSpPr/>
            <p:nvPr/>
          </p:nvSpPr>
          <p:spPr bwMode="auto">
            <a:xfrm>
              <a:off x="8673362" y="2596770"/>
              <a:ext cx="217343" cy="3290596"/>
            </a:xfrm>
            <a:custGeom>
              <a:avLst/>
              <a:gdLst>
                <a:gd name="connsiteX0" fmla="*/ 0 w 267481"/>
                <a:gd name="connsiteY0" fmla="*/ 0 h 3290596"/>
                <a:gd name="connsiteX1" fmla="*/ 267478 w 267481"/>
                <a:gd name="connsiteY1" fmla="*/ 1648408 h 3290596"/>
                <a:gd name="connsiteX2" fmla="*/ 6220 w 267481"/>
                <a:gd name="connsiteY2" fmla="*/ 3290596 h 3290596"/>
                <a:gd name="connsiteX3" fmla="*/ 6220 w 267481"/>
                <a:gd name="connsiteY3" fmla="*/ 3290596 h 3290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481" h="3290596">
                  <a:moveTo>
                    <a:pt x="0" y="0"/>
                  </a:moveTo>
                  <a:cubicBezTo>
                    <a:pt x="133220" y="549987"/>
                    <a:pt x="266441" y="1099975"/>
                    <a:pt x="267478" y="1648408"/>
                  </a:cubicBezTo>
                  <a:cubicBezTo>
                    <a:pt x="268515" y="2196841"/>
                    <a:pt x="6220" y="3290596"/>
                    <a:pt x="6220" y="3290596"/>
                  </a:cubicBezTo>
                  <a:lnTo>
                    <a:pt x="6220" y="3290596"/>
                  </a:lnTo>
                </a:path>
              </a:pathLst>
            </a:cu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56" name="그림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8965" y="3755920"/>
              <a:ext cx="217827" cy="424975"/>
            </a:xfrm>
            <a:prstGeom prst="rect">
              <a:avLst/>
            </a:prstGeom>
          </p:spPr>
        </p:pic>
        <p:pic>
          <p:nvPicPr>
            <p:cNvPr id="57" name="그림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9587" y="2735466"/>
              <a:ext cx="217827" cy="424975"/>
            </a:xfrm>
            <a:prstGeom prst="rect">
              <a:avLst/>
            </a:prstGeom>
          </p:spPr>
        </p:pic>
        <p:sp>
          <p:nvSpPr>
            <p:cNvPr id="58" name="TextBox 75"/>
            <p:cNvSpPr txBox="1">
              <a:spLocks noChangeArrowheads="1"/>
            </p:cNvSpPr>
            <p:nvPr/>
          </p:nvSpPr>
          <p:spPr bwMode="auto">
            <a:xfrm>
              <a:off x="8086771" y="5867781"/>
              <a:ext cx="10407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err="1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eNB</a:t>
              </a:r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59" name="TextBox 75"/>
            <p:cNvSpPr txBox="1">
              <a:spLocks noChangeArrowheads="1"/>
            </p:cNvSpPr>
            <p:nvPr/>
          </p:nvSpPr>
          <p:spPr bwMode="auto">
            <a:xfrm>
              <a:off x="7465731" y="4941641"/>
              <a:ext cx="95103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AP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60" name="TextBox 75"/>
            <p:cNvSpPr txBox="1">
              <a:spLocks noChangeArrowheads="1"/>
            </p:cNvSpPr>
            <p:nvPr/>
          </p:nvSpPr>
          <p:spPr bwMode="auto">
            <a:xfrm>
              <a:off x="7548342" y="4028469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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61" name="TextBox 75"/>
            <p:cNvSpPr txBox="1">
              <a:spLocks noChangeArrowheads="1"/>
            </p:cNvSpPr>
            <p:nvPr/>
          </p:nvSpPr>
          <p:spPr bwMode="auto">
            <a:xfrm>
              <a:off x="6524491" y="3143952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ko-KR" altLang="en-US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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62" name="TextBox 75"/>
            <p:cNvSpPr txBox="1">
              <a:spLocks noChangeArrowheads="1"/>
            </p:cNvSpPr>
            <p:nvPr/>
          </p:nvSpPr>
          <p:spPr bwMode="auto">
            <a:xfrm>
              <a:off x="7925509" y="3503121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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63" name="자유형 38"/>
            <p:cNvSpPr/>
            <p:nvPr/>
          </p:nvSpPr>
          <p:spPr bwMode="auto">
            <a:xfrm rot="18746125">
              <a:off x="7405823" y="2507391"/>
              <a:ext cx="428223" cy="1242527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4" name="자유형 39"/>
            <p:cNvSpPr/>
            <p:nvPr/>
          </p:nvSpPr>
          <p:spPr bwMode="auto">
            <a:xfrm rot="7932056">
              <a:off x="6960106" y="3155609"/>
              <a:ext cx="428223" cy="1242527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3" name="TextBox 75"/>
          <p:cNvSpPr txBox="1">
            <a:spLocks noChangeArrowheads="1"/>
          </p:cNvSpPr>
          <p:nvPr/>
        </p:nvSpPr>
        <p:spPr bwMode="auto">
          <a:xfrm>
            <a:off x="6253247" y="5552936"/>
            <a:ext cx="13074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sz="1400" dirty="0" smtClean="0">
                <a:solidFill>
                  <a:srgbClr val="FF0000"/>
                </a:solidFill>
                <a:latin typeface="Calibri" panose="020F0502020204030204" pitchFamily="34" charset="0"/>
                <a:ea typeface="휴먼모음T" panose="02030504000101010101" pitchFamily="18" charset="-127"/>
              </a:rPr>
              <a:t>Still conflicting!</a:t>
            </a:r>
            <a:endParaRPr lang="ko-KR" altLang="en-US" sz="1400" dirty="0">
              <a:solidFill>
                <a:srgbClr val="FF0000"/>
              </a:solidFill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cxnSp>
        <p:nvCxnSpPr>
          <p:cNvPr id="24" name="구부러진 연결선 23"/>
          <p:cNvCxnSpPr>
            <a:stCxn id="23" idx="0"/>
          </p:cNvCxnSpPr>
          <p:nvPr/>
        </p:nvCxnSpPr>
        <p:spPr bwMode="auto">
          <a:xfrm rot="16200000" flipV="1">
            <a:off x="5477624" y="4123576"/>
            <a:ext cx="1285736" cy="1572984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cxnSp>
        <p:nvCxnSpPr>
          <p:cNvPr id="25" name="구부러진 연결선 24"/>
          <p:cNvCxnSpPr>
            <a:stCxn id="23" idx="0"/>
          </p:cNvCxnSpPr>
          <p:nvPr/>
        </p:nvCxnSpPr>
        <p:spPr bwMode="auto">
          <a:xfrm rot="16200000" flipV="1">
            <a:off x="6557371" y="5203322"/>
            <a:ext cx="342640" cy="35658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6228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Capable Devices (2)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 can detect AP once receiving non-periodic WU packet 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1" y="2819400"/>
            <a:ext cx="8187638" cy="3590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6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Capable Devices with Periodic WUR Broadcast Packet (1)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 transmits periodic broadcast WU packets</a:t>
            </a:r>
          </a:p>
          <a:p>
            <a:pPr lvl="1"/>
            <a:r>
              <a:rPr lang="en-US" dirty="0" smtClean="0"/>
              <a:t>Returning back to the same network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20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717499"/>
              </p:ext>
            </p:extLst>
          </p:nvPr>
        </p:nvGraphicFramePr>
        <p:xfrm>
          <a:off x="357457" y="3002071"/>
          <a:ext cx="6243725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800102"/>
                <a:gridCol w="800102"/>
                <a:gridCol w="3881521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Location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WUR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PCR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Operation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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dirty="0" smtClean="0"/>
                        <a:t>Inside AP</a:t>
                      </a:r>
                      <a:r>
                        <a:rPr lang="en-US" altLang="ko-KR" sz="1200" baseline="0" dirty="0" smtClean="0"/>
                        <a:t> coverage</a:t>
                      </a:r>
                    </a:p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baseline="0" dirty="0" smtClean="0"/>
                        <a:t>Receiving periodic beacon from AP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7432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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Outside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beacon from AP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Power off PCR and power on WUR after </a:t>
                      </a:r>
                      <a:r>
                        <a:rPr kumimoji="0" lang="en-US" altLang="ko-K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en-US" altLang="ko-KR" sz="1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timeout</a:t>
                      </a:r>
                      <a:endParaRPr kumimoji="0" lang="en-US" altLang="ko-KR" sz="12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AP discovery (power saving) (pros)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274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en-US" altLang="ko-KR" sz="900" dirty="0" smtClean="0">
                          <a:sym typeface="Wingdings" panose="05000000000000000000" pitchFamily="2" charset="2"/>
                        </a:rPr>
                        <a:t>(a</a:t>
                      </a:r>
                      <a:r>
                        <a:rPr lang="en-US" altLang="ko-KR" sz="800" dirty="0" smtClean="0"/>
                        <a:t>fter </a:t>
                      </a:r>
                      <a:r>
                        <a:rPr lang="en-US" altLang="ko-KR" sz="800" dirty="0" err="1" smtClean="0"/>
                        <a:t>T</a:t>
                      </a:r>
                      <a:r>
                        <a:rPr lang="en-US" altLang="ko-KR" sz="800" baseline="-25000" dirty="0" err="1" smtClean="0"/>
                        <a:t>timeout</a:t>
                      </a:r>
                      <a:r>
                        <a:rPr lang="en-US" altLang="ko-K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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Return into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Detecting non-periodic WUR or periodic WUR broadcast packet with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dirty="0" err="1" smtClean="0"/>
                        <a:t>T</a:t>
                      </a:r>
                      <a:r>
                        <a:rPr lang="en-US" altLang="ko-KR" sz="1200" baseline="-25000" dirty="0" err="1" smtClean="0"/>
                        <a:t>period</a:t>
                      </a:r>
                      <a:endParaRPr lang="en-US" altLang="ko-KR" sz="1200" baseline="30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rgbClr val="0000FF"/>
                          </a:solidFill>
                        </a:rPr>
                        <a:t>Wake-up the PCR (small latency) (pros)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213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en-US" altLang="ko-KR" sz="800" dirty="0" smtClean="0"/>
                        <a:t>(after WUR packet detection)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6471670" y="2438400"/>
            <a:ext cx="2603078" cy="3548010"/>
            <a:chOff x="6524491" y="2596770"/>
            <a:chExt cx="2603078" cy="3548010"/>
          </a:xfrm>
        </p:grpSpPr>
        <p:sp>
          <p:nvSpPr>
            <p:cNvPr id="22" name="타원 29"/>
            <p:cNvSpPr>
              <a:spLocks noChangeAspect="1"/>
            </p:cNvSpPr>
            <p:nvPr/>
          </p:nvSpPr>
          <p:spPr>
            <a:xfrm>
              <a:off x="7208014" y="3509158"/>
              <a:ext cx="1466466" cy="1465820"/>
            </a:xfrm>
            <a:prstGeom prst="ellipse">
              <a:avLst/>
            </a:prstGeom>
            <a:noFill/>
            <a:ln w="1587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23" name="자유형 30"/>
            <p:cNvSpPr/>
            <p:nvPr/>
          </p:nvSpPr>
          <p:spPr bwMode="auto">
            <a:xfrm>
              <a:off x="8673362" y="2596770"/>
              <a:ext cx="217343" cy="3290596"/>
            </a:xfrm>
            <a:custGeom>
              <a:avLst/>
              <a:gdLst>
                <a:gd name="connsiteX0" fmla="*/ 0 w 267481"/>
                <a:gd name="connsiteY0" fmla="*/ 0 h 3290596"/>
                <a:gd name="connsiteX1" fmla="*/ 267478 w 267481"/>
                <a:gd name="connsiteY1" fmla="*/ 1648408 h 3290596"/>
                <a:gd name="connsiteX2" fmla="*/ 6220 w 267481"/>
                <a:gd name="connsiteY2" fmla="*/ 3290596 h 3290596"/>
                <a:gd name="connsiteX3" fmla="*/ 6220 w 267481"/>
                <a:gd name="connsiteY3" fmla="*/ 3290596 h 3290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481" h="3290596">
                  <a:moveTo>
                    <a:pt x="0" y="0"/>
                  </a:moveTo>
                  <a:cubicBezTo>
                    <a:pt x="133220" y="549987"/>
                    <a:pt x="266441" y="1099975"/>
                    <a:pt x="267478" y="1648408"/>
                  </a:cubicBezTo>
                  <a:cubicBezTo>
                    <a:pt x="268515" y="2196841"/>
                    <a:pt x="6220" y="3290596"/>
                    <a:pt x="6220" y="3290596"/>
                  </a:cubicBezTo>
                  <a:lnTo>
                    <a:pt x="6220" y="3290596"/>
                  </a:lnTo>
                </a:path>
              </a:pathLst>
            </a:cu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24" name="그림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38965" y="3755920"/>
              <a:ext cx="217827" cy="424975"/>
            </a:xfrm>
            <a:prstGeom prst="rect">
              <a:avLst/>
            </a:prstGeom>
          </p:spPr>
        </p:pic>
        <p:pic>
          <p:nvPicPr>
            <p:cNvPr id="25" name="그림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29587" y="2735466"/>
              <a:ext cx="217827" cy="424975"/>
            </a:xfrm>
            <a:prstGeom prst="rect">
              <a:avLst/>
            </a:prstGeom>
          </p:spPr>
        </p:pic>
        <p:sp>
          <p:nvSpPr>
            <p:cNvPr id="26" name="TextBox 75"/>
            <p:cNvSpPr txBox="1">
              <a:spLocks noChangeArrowheads="1"/>
            </p:cNvSpPr>
            <p:nvPr/>
          </p:nvSpPr>
          <p:spPr bwMode="auto">
            <a:xfrm>
              <a:off x="8086771" y="5867781"/>
              <a:ext cx="10407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err="1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eNB</a:t>
              </a:r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27" name="TextBox 75"/>
            <p:cNvSpPr txBox="1">
              <a:spLocks noChangeArrowheads="1"/>
            </p:cNvSpPr>
            <p:nvPr/>
          </p:nvSpPr>
          <p:spPr bwMode="auto">
            <a:xfrm>
              <a:off x="7465731" y="4941641"/>
              <a:ext cx="95103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AP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28" name="TextBox 75"/>
            <p:cNvSpPr txBox="1">
              <a:spLocks noChangeArrowheads="1"/>
            </p:cNvSpPr>
            <p:nvPr/>
          </p:nvSpPr>
          <p:spPr bwMode="auto">
            <a:xfrm>
              <a:off x="7548342" y="4028469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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29" name="TextBox 75"/>
            <p:cNvSpPr txBox="1">
              <a:spLocks noChangeArrowheads="1"/>
            </p:cNvSpPr>
            <p:nvPr/>
          </p:nvSpPr>
          <p:spPr bwMode="auto">
            <a:xfrm>
              <a:off x="6524491" y="3143952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ko-KR" altLang="en-US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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30" name="TextBox 75"/>
            <p:cNvSpPr txBox="1">
              <a:spLocks noChangeArrowheads="1"/>
            </p:cNvSpPr>
            <p:nvPr/>
          </p:nvSpPr>
          <p:spPr bwMode="auto">
            <a:xfrm>
              <a:off x="7925509" y="3503121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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31" name="자유형 38"/>
            <p:cNvSpPr/>
            <p:nvPr/>
          </p:nvSpPr>
          <p:spPr bwMode="auto">
            <a:xfrm rot="18746125">
              <a:off x="7405823" y="2507391"/>
              <a:ext cx="428223" cy="1242527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자유형 39"/>
            <p:cNvSpPr/>
            <p:nvPr/>
          </p:nvSpPr>
          <p:spPr bwMode="auto">
            <a:xfrm rot="7932056">
              <a:off x="6960106" y="3155609"/>
              <a:ext cx="428223" cy="1242527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6" name="TextBox 75"/>
          <p:cNvSpPr txBox="1">
            <a:spLocks noChangeArrowheads="1"/>
          </p:cNvSpPr>
          <p:nvPr/>
        </p:nvSpPr>
        <p:spPr bwMode="auto">
          <a:xfrm>
            <a:off x="304800" y="5588841"/>
            <a:ext cx="37703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0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>
                <a:solidFill>
                  <a:srgbClr val="000000"/>
                </a:solidFill>
                <a:latin typeface="Times New Roman"/>
                <a:ea typeface="+mn-ea"/>
              </a:rPr>
              <a:t>Note: </a:t>
            </a:r>
            <a:r>
              <a:rPr kumimoji="0" lang="en-US" altLang="ko-KR" dirty="0" err="1" smtClean="0">
                <a:solidFill>
                  <a:srgbClr val="000000"/>
                </a:solidFill>
                <a:latin typeface="Times New Roman"/>
                <a:ea typeface="+mn-ea"/>
              </a:rPr>
              <a:t>T</a:t>
            </a:r>
            <a:r>
              <a:rPr kumimoji="0" lang="en-US" altLang="ko-KR" baseline="-25000" dirty="0" err="1" smtClean="0">
                <a:solidFill>
                  <a:srgbClr val="000000"/>
                </a:solidFill>
                <a:latin typeface="Times New Roman"/>
                <a:ea typeface="+mn-ea"/>
              </a:rPr>
              <a:t>timeout</a:t>
            </a:r>
            <a:r>
              <a:rPr kumimoji="0" lang="en-US" altLang="ko-KR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kumimoji="0" lang="en-US" altLang="ko-KR" dirty="0">
                <a:solidFill>
                  <a:srgbClr val="000000"/>
                </a:solidFill>
                <a:latin typeface="Times New Roman"/>
                <a:ea typeface="+mn-ea"/>
              </a:rPr>
              <a:t>and </a:t>
            </a:r>
            <a:r>
              <a:rPr kumimoji="0" lang="en-US" altLang="ko-KR" dirty="0" err="1">
                <a:solidFill>
                  <a:srgbClr val="000000"/>
                </a:solidFill>
                <a:latin typeface="Times New Roman"/>
                <a:ea typeface="+mn-ea"/>
              </a:rPr>
              <a:t>T</a:t>
            </a:r>
            <a:r>
              <a:rPr kumimoji="0" lang="en-US" altLang="ko-KR" baseline="-25000" dirty="0" err="1">
                <a:solidFill>
                  <a:srgbClr val="000000"/>
                </a:solidFill>
                <a:latin typeface="Times New Roman"/>
                <a:ea typeface="+mn-ea"/>
              </a:rPr>
              <a:t>period</a:t>
            </a:r>
            <a:r>
              <a:rPr kumimoji="0" lang="en-US" altLang="ko-KR" dirty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kumimoji="0" lang="en-US" altLang="ko-KR" dirty="0" smtClean="0">
                <a:solidFill>
                  <a:srgbClr val="000000"/>
                </a:solidFill>
                <a:latin typeface="Times New Roman"/>
                <a:ea typeface="+mn-ea"/>
              </a:rPr>
              <a:t>are </a:t>
            </a:r>
            <a:r>
              <a:rPr kumimoji="0" lang="en-US" altLang="ko-KR" dirty="0">
                <a:solidFill>
                  <a:srgbClr val="000000"/>
                </a:solidFill>
                <a:latin typeface="Times New Roman"/>
                <a:ea typeface="+mn-ea"/>
              </a:rPr>
              <a:t>configurable </a:t>
            </a:r>
            <a:r>
              <a:rPr kumimoji="0" lang="en-US" altLang="ko-KR" dirty="0" smtClean="0">
                <a:solidFill>
                  <a:srgbClr val="000000"/>
                </a:solidFill>
                <a:latin typeface="Times New Roman"/>
                <a:ea typeface="+mn-ea"/>
              </a:rPr>
              <a:t>parameters, TBD</a:t>
            </a:r>
            <a:endParaRPr kumimoji="0" lang="en-US" altLang="ko-KR" baseline="-25000" dirty="0">
              <a:solidFill>
                <a:srgbClr val="000000"/>
              </a:solidFill>
            </a:endParaRPr>
          </a:p>
        </p:txBody>
      </p:sp>
      <p:sp>
        <p:nvSpPr>
          <p:cNvPr id="37" name="TextBox 75"/>
          <p:cNvSpPr txBox="1">
            <a:spLocks noChangeArrowheads="1"/>
          </p:cNvSpPr>
          <p:nvPr/>
        </p:nvSpPr>
        <p:spPr bwMode="auto">
          <a:xfrm>
            <a:off x="5921797" y="5659895"/>
            <a:ext cx="13587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sz="1400" dirty="0" smtClean="0">
                <a:solidFill>
                  <a:srgbClr val="FF0000"/>
                </a:solidFill>
                <a:latin typeface="Calibri" panose="020F0502020204030204" pitchFamily="34" charset="0"/>
                <a:ea typeface="휴먼모음T" panose="02030504000101010101" pitchFamily="18" charset="-127"/>
              </a:rPr>
              <a:t>Non-conflicting!</a:t>
            </a:r>
            <a:endParaRPr lang="ko-KR" altLang="en-US" sz="1400" dirty="0">
              <a:solidFill>
                <a:srgbClr val="FF0000"/>
              </a:solidFill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cxnSp>
        <p:nvCxnSpPr>
          <p:cNvPr id="52" name="구부러진 연결선 51"/>
          <p:cNvCxnSpPr>
            <a:stCxn id="37" idx="0"/>
          </p:cNvCxnSpPr>
          <p:nvPr/>
        </p:nvCxnSpPr>
        <p:spPr bwMode="auto">
          <a:xfrm rot="16200000" flipV="1">
            <a:off x="5423644" y="4482357"/>
            <a:ext cx="1164095" cy="11909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cxnSp>
        <p:nvCxnSpPr>
          <p:cNvPr id="56" name="구부러진 연결선 55"/>
          <p:cNvCxnSpPr>
            <a:stCxn id="37" idx="0"/>
          </p:cNvCxnSpPr>
          <p:nvPr/>
        </p:nvCxnSpPr>
        <p:spPr bwMode="auto">
          <a:xfrm rot="16200000" flipV="1">
            <a:off x="5918944" y="4977657"/>
            <a:ext cx="249695" cy="111478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179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Capable Devices with Periodic WUR Broadcast Packet (2)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1" y="2318579"/>
            <a:ext cx="8187638" cy="3590855"/>
          </a:xfrm>
          <a:prstGeom prst="rect">
            <a:avLst/>
          </a:prstGeom>
        </p:spPr>
      </p:pic>
      <p:sp>
        <p:nvSpPr>
          <p:cNvPr id="7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458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Capable Devices with Periodic WUR Broadcast Packet (3)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 transmits periodic broadcast WU packets</a:t>
            </a:r>
          </a:p>
          <a:p>
            <a:pPr lvl="1"/>
            <a:r>
              <a:rPr lang="en-US" dirty="0" smtClean="0"/>
              <a:t>Visiting another networks </a:t>
            </a:r>
            <a:endParaRPr lang="en-AU" dirty="0"/>
          </a:p>
        </p:txBody>
      </p:sp>
      <p:graphicFrame>
        <p:nvGraphicFramePr>
          <p:cNvPr id="92" name="표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109152"/>
              </p:ext>
            </p:extLst>
          </p:nvPr>
        </p:nvGraphicFramePr>
        <p:xfrm>
          <a:off x="381000" y="2926080"/>
          <a:ext cx="6243725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800102"/>
                <a:gridCol w="800102"/>
                <a:gridCol w="3881521"/>
              </a:tblGrid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Location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WUR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PCR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Operation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2860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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dirty="0" smtClean="0"/>
                        <a:t>Inside AP</a:t>
                      </a:r>
                      <a:r>
                        <a:rPr lang="en-US" altLang="ko-KR" sz="1200" baseline="0" dirty="0" smtClean="0"/>
                        <a:t> coverage</a:t>
                      </a:r>
                    </a:p>
                    <a:p>
                      <a:pPr marL="180000" indent="-180000" latinLnBrk="1">
                        <a:buFont typeface="Wingdings" panose="05000000000000000000" pitchFamily="2" charset="2"/>
                        <a:buChar char=""/>
                      </a:pPr>
                      <a:r>
                        <a:rPr lang="en-US" altLang="ko-KR" sz="1200" baseline="0" dirty="0" smtClean="0"/>
                        <a:t>Receiving periodic beacon from AP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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Inside other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Receiving periodic beacon from other AP</a:t>
                      </a:r>
                      <a:endParaRPr lang="ko-KR" altLang="en-US" sz="1200" dirty="0" smtClean="0"/>
                    </a:p>
                  </a:txBody>
                  <a:tcPr anchor="ctr"/>
                </a:tc>
              </a:tr>
              <a:tr h="27432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 smtClean="0">
                          <a:sym typeface="Wingdings" panose="05000000000000000000" pitchFamily="2" charset="2"/>
                        </a:rPr>
                        <a:t>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Outside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beacon from AP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Power off PCR and power on WUR after </a:t>
                      </a:r>
                      <a:r>
                        <a:rPr kumimoji="0" lang="en-US" altLang="ko-KR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en-US" altLang="ko-KR" sz="1200" b="0" i="0" u="none" strike="noStrike" kern="1200" cap="none" spc="0" normalizeH="0" baseline="-2500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timeout</a:t>
                      </a:r>
                      <a:endParaRPr kumimoji="0" lang="en-US" altLang="ko-KR" sz="1200" b="0" i="0" u="none" strike="noStrike" kern="1200" cap="none" spc="0" normalizeH="0" baseline="-2500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AP discovery (power saving) (pros)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274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en-US" altLang="ko-KR" sz="900" dirty="0" smtClean="0">
                          <a:sym typeface="Wingdings" panose="05000000000000000000" pitchFamily="2" charset="2"/>
                        </a:rPr>
                        <a:t>(a</a:t>
                      </a:r>
                      <a:r>
                        <a:rPr lang="en-US" altLang="ko-KR" sz="800" dirty="0" smtClean="0"/>
                        <a:t>fter </a:t>
                      </a:r>
                      <a:r>
                        <a:rPr lang="en-US" altLang="ko-KR" sz="800" dirty="0" err="1" smtClean="0"/>
                        <a:t>T</a:t>
                      </a:r>
                      <a:r>
                        <a:rPr lang="en-US" altLang="ko-KR" sz="800" baseline="-25000" dirty="0" err="1" smtClean="0"/>
                        <a:t>timeout</a:t>
                      </a:r>
                      <a:r>
                        <a:rPr lang="en-US" altLang="ko-KR" sz="9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336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latin typeface="Calibri" panose="020F0502020204030204" pitchFamily="34" charset="0"/>
                          <a:ea typeface="휴먼모음T" panose="02030504000101010101" pitchFamily="18" charset="-127"/>
                          <a:sym typeface="Wingdings" panose="05000000000000000000" pitchFamily="2" charset="2"/>
                        </a:rPr>
                        <a:t>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Reenter into AP coverage</a:t>
                      </a: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Detecting non-periodic WUR or periodic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WUR </a:t>
                      </a: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broadcast packet with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200" dirty="0" err="1" smtClean="0"/>
                        <a:t>T</a:t>
                      </a:r>
                      <a:r>
                        <a:rPr lang="en-US" altLang="ko-KR" sz="1200" baseline="-25000" dirty="0" err="1" smtClean="0"/>
                        <a:t>period</a:t>
                      </a:r>
                      <a:endParaRPr lang="en-US" altLang="ko-KR" sz="1200" baseline="30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180000" marR="0" lvl="0" indent="-18000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"/>
                        <a:tabLst/>
                        <a:defRPr/>
                      </a:pPr>
                      <a:r>
                        <a:rPr lang="en-US" altLang="ko-KR" sz="1200" baseline="0" dirty="0" smtClean="0">
                          <a:solidFill>
                            <a:srgbClr val="0000FF"/>
                          </a:solidFill>
                        </a:rPr>
                        <a:t>Wake-up the PCR (small latency) (pros)</a:t>
                      </a:r>
                      <a:endParaRPr lang="ko-KR" altLang="en-US" sz="12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  <a:tr h="213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sym typeface="Wingdings" panose="05000000000000000000" pitchFamily="2" charset="2"/>
                        </a:rPr>
                        <a:t></a:t>
                      </a:r>
                      <a:r>
                        <a:rPr lang="en-US" altLang="ko-KR" sz="800" dirty="0" smtClean="0"/>
                        <a:t>(after WUR packet detection)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1336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OFF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ON</a:t>
                      </a:r>
                      <a:endParaRPr lang="ko-KR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5930750" y="2514600"/>
            <a:ext cx="3137050" cy="3593095"/>
            <a:chOff x="6000704" y="2605904"/>
            <a:chExt cx="3137050" cy="3593095"/>
          </a:xfrm>
        </p:grpSpPr>
        <p:sp>
          <p:nvSpPr>
            <p:cNvPr id="93" name="타원 6"/>
            <p:cNvSpPr>
              <a:spLocks noChangeAspect="1"/>
            </p:cNvSpPr>
            <p:nvPr/>
          </p:nvSpPr>
          <p:spPr>
            <a:xfrm>
              <a:off x="7132523" y="3584864"/>
              <a:ext cx="1466466" cy="1465820"/>
            </a:xfrm>
            <a:prstGeom prst="ellipse">
              <a:avLst/>
            </a:prstGeom>
            <a:noFill/>
            <a:ln w="1587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94" name="TextBox 75"/>
            <p:cNvSpPr txBox="1">
              <a:spLocks noChangeArrowheads="1"/>
            </p:cNvSpPr>
            <p:nvPr/>
          </p:nvSpPr>
          <p:spPr bwMode="auto">
            <a:xfrm>
              <a:off x="6347762" y="4503809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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95" name="자유형 49"/>
            <p:cNvSpPr/>
            <p:nvPr/>
          </p:nvSpPr>
          <p:spPr bwMode="auto">
            <a:xfrm>
              <a:off x="8598989" y="2667000"/>
              <a:ext cx="217343" cy="3290596"/>
            </a:xfrm>
            <a:custGeom>
              <a:avLst/>
              <a:gdLst>
                <a:gd name="connsiteX0" fmla="*/ 0 w 267481"/>
                <a:gd name="connsiteY0" fmla="*/ 0 h 3290596"/>
                <a:gd name="connsiteX1" fmla="*/ 267478 w 267481"/>
                <a:gd name="connsiteY1" fmla="*/ 1648408 h 3290596"/>
                <a:gd name="connsiteX2" fmla="*/ 6220 w 267481"/>
                <a:gd name="connsiteY2" fmla="*/ 3290596 h 3290596"/>
                <a:gd name="connsiteX3" fmla="*/ 6220 w 267481"/>
                <a:gd name="connsiteY3" fmla="*/ 3290596 h 3290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481" h="3290596">
                  <a:moveTo>
                    <a:pt x="0" y="0"/>
                  </a:moveTo>
                  <a:cubicBezTo>
                    <a:pt x="133220" y="549987"/>
                    <a:pt x="266441" y="1099975"/>
                    <a:pt x="267478" y="1648408"/>
                  </a:cubicBezTo>
                  <a:cubicBezTo>
                    <a:pt x="268515" y="2196841"/>
                    <a:pt x="6220" y="3290596"/>
                    <a:pt x="6220" y="3290596"/>
                  </a:cubicBezTo>
                  <a:lnTo>
                    <a:pt x="6220" y="3290596"/>
                  </a:lnTo>
                </a:path>
              </a:pathLst>
            </a:custGeom>
            <a:noFill/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96" name="그림 6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9813" y="4519556"/>
              <a:ext cx="217827" cy="424975"/>
            </a:xfrm>
            <a:prstGeom prst="rect">
              <a:avLst/>
            </a:prstGeom>
          </p:spPr>
        </p:pic>
        <p:sp>
          <p:nvSpPr>
            <p:cNvPr id="97" name="TextBox 75"/>
            <p:cNvSpPr txBox="1">
              <a:spLocks noChangeArrowheads="1"/>
            </p:cNvSpPr>
            <p:nvPr/>
          </p:nvSpPr>
          <p:spPr bwMode="auto">
            <a:xfrm>
              <a:off x="6347762" y="3359041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ko-KR" altLang="en-US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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pic>
          <p:nvPicPr>
            <p:cNvPr id="98" name="그림 6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61255" y="3279979"/>
              <a:ext cx="217827" cy="424975"/>
            </a:xfrm>
            <a:prstGeom prst="rect">
              <a:avLst/>
            </a:prstGeom>
          </p:spPr>
        </p:pic>
        <p:sp>
          <p:nvSpPr>
            <p:cNvPr id="99" name="타원 43"/>
            <p:cNvSpPr>
              <a:spLocks noChangeAspect="1"/>
            </p:cNvSpPr>
            <p:nvPr/>
          </p:nvSpPr>
          <p:spPr>
            <a:xfrm>
              <a:off x="6000704" y="4127311"/>
              <a:ext cx="1466466" cy="1465820"/>
            </a:xfrm>
            <a:prstGeom prst="ellipse">
              <a:avLst/>
            </a:prstGeom>
            <a:noFill/>
            <a:ln w="1587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100" name="타원 46"/>
            <p:cNvSpPr>
              <a:spLocks noChangeAspect="1"/>
            </p:cNvSpPr>
            <p:nvPr/>
          </p:nvSpPr>
          <p:spPr>
            <a:xfrm>
              <a:off x="6103960" y="2864423"/>
              <a:ext cx="1466466" cy="1465820"/>
            </a:xfrm>
            <a:prstGeom prst="ellipse">
              <a:avLst/>
            </a:prstGeom>
            <a:noFill/>
            <a:ln w="15875">
              <a:solidFill>
                <a:srgbClr val="33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  <p:pic>
          <p:nvPicPr>
            <p:cNvPr id="101" name="그림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3698" y="2705495"/>
              <a:ext cx="217827" cy="424975"/>
            </a:xfrm>
            <a:prstGeom prst="rect">
              <a:avLst/>
            </a:prstGeom>
          </p:spPr>
        </p:pic>
        <p:sp>
          <p:nvSpPr>
            <p:cNvPr id="102" name="TextBox 75"/>
            <p:cNvSpPr txBox="1">
              <a:spLocks noChangeArrowheads="1"/>
            </p:cNvSpPr>
            <p:nvPr/>
          </p:nvSpPr>
          <p:spPr bwMode="auto">
            <a:xfrm>
              <a:off x="7650448" y="2605904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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03" name="TextBox 75"/>
            <p:cNvSpPr txBox="1">
              <a:spLocks noChangeArrowheads="1"/>
            </p:cNvSpPr>
            <p:nvPr/>
          </p:nvSpPr>
          <p:spPr bwMode="auto">
            <a:xfrm>
              <a:off x="8106794" y="3956554"/>
              <a:ext cx="32252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  <a:sym typeface="Wingdings" panose="05000000000000000000" pitchFamily="2" charset="2"/>
                </a:rPr>
                <a:t>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04" name="자유형 28"/>
            <p:cNvSpPr/>
            <p:nvPr/>
          </p:nvSpPr>
          <p:spPr bwMode="auto">
            <a:xfrm rot="14521435">
              <a:off x="7326572" y="2543018"/>
              <a:ext cx="119434" cy="1094512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5" name="자유형 29"/>
            <p:cNvSpPr/>
            <p:nvPr/>
          </p:nvSpPr>
          <p:spPr bwMode="auto">
            <a:xfrm rot="565670">
              <a:off x="8165256" y="3075065"/>
              <a:ext cx="119434" cy="1094512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TextBox 75"/>
            <p:cNvSpPr txBox="1">
              <a:spLocks noChangeArrowheads="1"/>
            </p:cNvSpPr>
            <p:nvPr/>
          </p:nvSpPr>
          <p:spPr bwMode="auto">
            <a:xfrm>
              <a:off x="8096956" y="5922000"/>
              <a:ext cx="104079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err="1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eNB</a:t>
              </a:r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sp>
          <p:nvSpPr>
            <p:cNvPr id="107" name="TextBox 75"/>
            <p:cNvSpPr txBox="1">
              <a:spLocks noChangeArrowheads="1"/>
            </p:cNvSpPr>
            <p:nvPr/>
          </p:nvSpPr>
          <p:spPr bwMode="auto">
            <a:xfrm>
              <a:off x="6264514" y="5596602"/>
              <a:ext cx="95103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algn="ctr"/>
              <a:r>
                <a:rPr lang="en-US" altLang="ko-KR" dirty="0" smtClean="0">
                  <a:latin typeface="Calibri" panose="020F0502020204030204" pitchFamily="34" charset="0"/>
                  <a:ea typeface="휴먼모음T" panose="02030504000101010101" pitchFamily="18" charset="-127"/>
                </a:rPr>
                <a:t>AP coverage</a:t>
              </a:r>
              <a:endParaRPr lang="ko-KR" altLang="en-US" dirty="0">
                <a:latin typeface="Calibri" panose="020F0502020204030204" pitchFamily="34" charset="0"/>
                <a:ea typeface="휴먼모음T" panose="02030504000101010101" pitchFamily="18" charset="-127"/>
              </a:endParaRPr>
            </a:p>
          </p:txBody>
        </p:sp>
        <p:pic>
          <p:nvPicPr>
            <p:cNvPr id="108" name="그림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97756" y="4021065"/>
              <a:ext cx="217827" cy="424975"/>
            </a:xfrm>
            <a:prstGeom prst="rect">
              <a:avLst/>
            </a:prstGeom>
          </p:spPr>
        </p:pic>
        <p:sp>
          <p:nvSpPr>
            <p:cNvPr id="109" name="자유형 26"/>
            <p:cNvSpPr/>
            <p:nvPr/>
          </p:nvSpPr>
          <p:spPr bwMode="auto">
            <a:xfrm rot="10800000">
              <a:off x="6500248" y="3547797"/>
              <a:ext cx="119434" cy="1094512"/>
            </a:xfrm>
            <a:custGeom>
              <a:avLst/>
              <a:gdLst>
                <a:gd name="connsiteX0" fmla="*/ 0 w 730250"/>
                <a:gd name="connsiteY0" fmla="*/ 1463675 h 1463675"/>
                <a:gd name="connsiteX1" fmla="*/ 730250 w 730250"/>
                <a:gd name="connsiteY1" fmla="*/ 733425 h 1463675"/>
                <a:gd name="connsiteX2" fmla="*/ 3175 w 730250"/>
                <a:gd name="connsiteY2" fmla="*/ 0 h 14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0250" h="1463675">
                  <a:moveTo>
                    <a:pt x="0" y="1463675"/>
                  </a:moveTo>
                  <a:cubicBezTo>
                    <a:pt x="364860" y="1220523"/>
                    <a:pt x="729721" y="977371"/>
                    <a:pt x="730250" y="733425"/>
                  </a:cubicBezTo>
                  <a:cubicBezTo>
                    <a:pt x="730779" y="489479"/>
                    <a:pt x="366977" y="244739"/>
                    <a:pt x="3175" y="0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0" name="TextBox 75"/>
          <p:cNvSpPr txBox="1">
            <a:spLocks noChangeArrowheads="1"/>
          </p:cNvSpPr>
          <p:nvPr/>
        </p:nvSpPr>
        <p:spPr bwMode="auto">
          <a:xfrm>
            <a:off x="5118827" y="6062762"/>
            <a:ext cx="135877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/>
            <a:r>
              <a:rPr lang="en-US" altLang="ko-KR" sz="1400" dirty="0" smtClean="0">
                <a:solidFill>
                  <a:srgbClr val="FF0000"/>
                </a:solidFill>
                <a:latin typeface="Calibri" panose="020F0502020204030204" pitchFamily="34" charset="0"/>
                <a:ea typeface="휴먼모음T" panose="02030504000101010101" pitchFamily="18" charset="-127"/>
              </a:rPr>
              <a:t>Non-conflicting!</a:t>
            </a:r>
            <a:endParaRPr lang="ko-KR" altLang="en-US" sz="1400" dirty="0">
              <a:solidFill>
                <a:srgbClr val="FF0000"/>
              </a:solidFill>
              <a:latin typeface="Calibri" panose="020F0502020204030204" pitchFamily="34" charset="0"/>
              <a:ea typeface="휴먼모음T" panose="02030504000101010101" pitchFamily="18" charset="-127"/>
            </a:endParaRPr>
          </a:p>
        </p:txBody>
      </p:sp>
      <p:cxnSp>
        <p:nvCxnSpPr>
          <p:cNvPr id="31" name="구부러진 연결선 30"/>
          <p:cNvCxnSpPr>
            <a:stCxn id="30" idx="0"/>
          </p:cNvCxnSpPr>
          <p:nvPr/>
        </p:nvCxnSpPr>
        <p:spPr bwMode="auto">
          <a:xfrm rot="16200000" flipV="1">
            <a:off x="5018369" y="5282919"/>
            <a:ext cx="1202631" cy="357056"/>
          </a:xfrm>
          <a:prstGeom prst="curvedConnector3">
            <a:avLst>
              <a:gd name="adj1" fmla="val 99896"/>
            </a:avLst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  <p:cxnSp>
        <p:nvCxnSpPr>
          <p:cNvPr id="32" name="구부러진 연결선 31"/>
          <p:cNvCxnSpPr>
            <a:stCxn id="30" idx="0"/>
          </p:cNvCxnSpPr>
          <p:nvPr/>
        </p:nvCxnSpPr>
        <p:spPr bwMode="auto">
          <a:xfrm rot="16200000" flipV="1">
            <a:off x="5508461" y="5773010"/>
            <a:ext cx="266060" cy="31344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786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Capable Devices with Periodic WUR Broadcast Packet (4)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Igor Kim, ETRI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681" y="2438400"/>
            <a:ext cx="8768637" cy="355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5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40948</TotalTime>
  <Words>826</Words>
  <Application>Microsoft Office PowerPoint</Application>
  <PresentationFormat>On-screen Show (4:3)</PresentationFormat>
  <Paragraphs>245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AP Discovery using WUR</vt:lpstr>
      <vt:lpstr>Introduction</vt:lpstr>
      <vt:lpstr>Non-WUR Capable Devices</vt:lpstr>
      <vt:lpstr>WUR Capable Devices (1)</vt:lpstr>
      <vt:lpstr>WUR Capable Devices (2)</vt:lpstr>
      <vt:lpstr>WUR Capable Devices with Periodic WUR Broadcast Packet (1)</vt:lpstr>
      <vt:lpstr>WUR Capable Devices with Periodic WUR Broadcast Packet (2)</vt:lpstr>
      <vt:lpstr>WUR Capable Devices with Periodic WUR Broadcast Packet (3)</vt:lpstr>
      <vt:lpstr>WUR Capable Devices with Periodic WUR Broadcast Packet (4)</vt:lpstr>
      <vt:lpstr>Conclusion</vt:lpstr>
      <vt:lpstr>References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JIAYIN ZHANG</dc:creator>
  <cp:lastModifiedBy>Igor</cp:lastModifiedBy>
  <cp:revision>718</cp:revision>
  <cp:lastPrinted>2016-07-20T05:51:46Z</cp:lastPrinted>
  <dcterms:created xsi:type="dcterms:W3CDTF">2008-11-13T20:03:38Z</dcterms:created>
  <dcterms:modified xsi:type="dcterms:W3CDTF">2016-11-08T06:07:01Z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(3)hOqKLNO8DI+9Ft2zOnbpr3jRE/27W6SdpAoJItlx3ugdkh9Uc7PI7f1ejmOsqtVrrbpaYH0l_x000d_
BzpYcfBL/H5MKRhwLXASm2UOXe/iQeInx2CqfCDiM+NvAiu9CC+sUSLLOk+tlA2bUZbNK1Hr_x000d_
GcWAh4CrMABNfl6dK6XreuH/UTSF84+nutKJ8xpyFdNLXmv5oVQ64Dxy2YJJgRDn/OlKMYYd_x000d_
GMPHSp2T0Mu/yv3M+W</vt:lpwstr>
  </property>
  <property fmtid="{D5CDD505-2E9C-101B-9397-08002B2CF9AE}" pid="29" name="_new_ms_pID_725431">
    <vt:lpwstr>B8Ta5lymj98Xn9BNDZ7CB7q3EtdzrsyBwJESWu2pkhHhLCShAzCt5N_x000d_
TB2gssWTfzAErqGYEl18YuR5/dxPfXyCVuyhbydsECTuQEfi3NtLwUC2DcpvyVCUaiDtM0DS_x000d_
dKa8pdLKpamOO24BOL4PtIlo1OWgu/foJOTU/MuV+OzSNnUdZEVgTAr/GHlF+aF5mI25dCIx_x000d_
n+EanB17h8DUdhRzrp3CA7OppmHoS4vyFaqZ</vt:lpwstr>
  </property>
  <property fmtid="{D5CDD505-2E9C-101B-9397-08002B2CF9AE}" pid="30" name="_new_ms_pID_725432">
    <vt:lpwstr>Wjcz4Sn083mYMrEEY2KnNaptet+ajcZzrmPR_x000d_
XqaQs9R74h1x2nE0MyjCaWjHb7T07Phh9h1/9mPktpx++Vgu/4lbD0DRtJjfvL8Sy0E8RR/m_x000d_
wvic13Ce+0EDIOinCCWtSI7+sYbr/YGfBqhI/luM9L4=</vt:lpwstr>
  </property>
  <property fmtid="{D5CDD505-2E9C-101B-9397-08002B2CF9AE}" pid="31" name="sflag">
    <vt:lpwstr>1405997965</vt:lpwstr>
  </property>
</Properties>
</file>