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8"/>
  </p:notesMasterIdLst>
  <p:handoutMasterIdLst>
    <p:handoutMasterId r:id="rId39"/>
  </p:handoutMasterIdLst>
  <p:sldIdLst>
    <p:sldId id="256" r:id="rId2"/>
    <p:sldId id="257" r:id="rId3"/>
    <p:sldId id="330" r:id="rId4"/>
    <p:sldId id="335" r:id="rId5"/>
    <p:sldId id="306" r:id="rId6"/>
    <p:sldId id="327" r:id="rId7"/>
    <p:sldId id="351" r:id="rId8"/>
    <p:sldId id="353" r:id="rId9"/>
    <p:sldId id="357" r:id="rId10"/>
    <p:sldId id="354" r:id="rId11"/>
    <p:sldId id="301" r:id="rId12"/>
    <p:sldId id="333" r:id="rId13"/>
    <p:sldId id="275" r:id="rId14"/>
    <p:sldId id="319" r:id="rId15"/>
    <p:sldId id="342" r:id="rId16"/>
    <p:sldId id="311" r:id="rId17"/>
    <p:sldId id="312" r:id="rId18"/>
    <p:sldId id="359" r:id="rId19"/>
    <p:sldId id="329" r:id="rId20"/>
    <p:sldId id="328" r:id="rId21"/>
    <p:sldId id="332" r:id="rId22"/>
    <p:sldId id="302" r:id="rId23"/>
    <p:sldId id="321" r:id="rId24"/>
    <p:sldId id="297" r:id="rId25"/>
    <p:sldId id="298" r:id="rId26"/>
    <p:sldId id="334" r:id="rId27"/>
    <p:sldId id="345" r:id="rId28"/>
    <p:sldId id="348" r:id="rId29"/>
    <p:sldId id="310" r:id="rId30"/>
    <p:sldId id="343" r:id="rId31"/>
    <p:sldId id="303" r:id="rId32"/>
    <p:sldId id="293" r:id="rId33"/>
    <p:sldId id="307" r:id="rId34"/>
    <p:sldId id="331" r:id="rId35"/>
    <p:sldId id="355" r:id="rId36"/>
    <p:sldId id="264" r:id="rId37"/>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Myles" initials="AM" lastIdx="33" clrIdx="0"/>
  <p:cmAuthor id="1" name="Nikola Serafimovski" initials="NS" lastIdx="24" clrIdx="1">
    <p:extLst>
      <p:ext uri="{19B8F6BF-5375-455C-9EA6-DF929625EA0E}">
        <p15:presenceInfo xmlns:p15="http://schemas.microsoft.com/office/powerpoint/2012/main" userId="ed1cde3727e693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FF"/>
    <a:srgbClr val="FAB300"/>
    <a:srgbClr val="FFFF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p:cViewPr varScale="1">
        <p:scale>
          <a:sx n="92" d="100"/>
          <a:sy n="92" d="100"/>
        </p:scale>
        <p:origin x="835"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4" d="100"/>
          <a:sy n="54" d="100"/>
        </p:scale>
        <p:origin x="36" y="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B1C48-08C8-4FB6-A8EA-46DA16E5682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GB"/>
        </a:p>
      </dgm:t>
    </dgm:pt>
    <dgm:pt modelId="{FED88123-7FAB-47BE-837A-960958A101B5}">
      <dgm:prSet phldrT="[Text]" custT="1"/>
      <dgm:spPr/>
      <dgm:t>
        <a:bodyPr/>
        <a:lstStyle/>
        <a:p>
          <a:r>
            <a:rPr lang="en-GB" sz="2000" dirty="0"/>
            <a:t>Existing Standardization Efforts</a:t>
          </a:r>
        </a:p>
      </dgm:t>
    </dgm:pt>
    <dgm:pt modelId="{C199C7DF-76B0-4B98-8D66-100295C65656}" type="parTrans" cxnId="{5DBA2D43-7EA0-4220-8F5B-D30EC81ED528}">
      <dgm:prSet/>
      <dgm:spPr/>
      <dgm:t>
        <a:bodyPr/>
        <a:lstStyle/>
        <a:p>
          <a:endParaRPr lang="en-GB" sz="2000"/>
        </a:p>
      </dgm:t>
    </dgm:pt>
    <dgm:pt modelId="{CF4464B2-0A74-4642-94CC-A5A66AA514AB}" type="sibTrans" cxnId="{5DBA2D43-7EA0-4220-8F5B-D30EC81ED528}">
      <dgm:prSet/>
      <dgm:spPr/>
      <dgm:t>
        <a:bodyPr/>
        <a:lstStyle/>
        <a:p>
          <a:endParaRPr lang="en-GB" sz="2000"/>
        </a:p>
      </dgm:t>
    </dgm:pt>
    <dgm:pt modelId="{39C4CBB9-9D02-4D90-902D-FD4787FC211B}">
      <dgm:prSet phldrT="[Text]" custT="1"/>
      <dgm:spPr/>
      <dgm:t>
        <a:bodyPr/>
        <a:lstStyle/>
        <a:p>
          <a:r>
            <a:rPr lang="en-GB" sz="1400" b="1" dirty="0"/>
            <a:t>ITU-T Study Group </a:t>
          </a:r>
          <a:r>
            <a:rPr lang="en-GB" sz="1400" b="1" dirty="0" err="1"/>
            <a:t>G.vlc</a:t>
          </a:r>
          <a:endParaRPr lang="en-GB" sz="1400" b="1" dirty="0"/>
        </a:p>
      </dgm:t>
    </dgm:pt>
    <dgm:pt modelId="{EFDA38A7-D426-458B-A6FD-2D88CBF47423}" type="parTrans" cxnId="{2FC80359-4DE6-4CA8-ABB8-69E0949F91A3}">
      <dgm:prSet/>
      <dgm:spPr/>
      <dgm:t>
        <a:bodyPr/>
        <a:lstStyle/>
        <a:p>
          <a:endParaRPr lang="en-GB" sz="2000"/>
        </a:p>
      </dgm:t>
    </dgm:pt>
    <dgm:pt modelId="{F5409D3F-689F-407D-96CA-69BC160CC8BA}" type="sibTrans" cxnId="{2FC80359-4DE6-4CA8-ABB8-69E0949F91A3}">
      <dgm:prSet/>
      <dgm:spPr/>
      <dgm:t>
        <a:bodyPr/>
        <a:lstStyle/>
        <a:p>
          <a:endParaRPr lang="en-GB" sz="2000"/>
        </a:p>
      </dgm:t>
    </dgm:pt>
    <dgm:pt modelId="{E97FB993-072A-46DA-BA20-8F15FF1B76AA}">
      <dgm:prSet phldrT="[Text]" custT="1"/>
      <dgm:spPr/>
      <dgm:t>
        <a:bodyPr/>
        <a:lstStyle/>
        <a:p>
          <a:r>
            <a:rPr lang="en-GB" sz="1400" b="1" dirty="0"/>
            <a:t>802.15.7r1</a:t>
          </a:r>
        </a:p>
      </dgm:t>
    </dgm:pt>
    <dgm:pt modelId="{ADC65212-7CF1-4ECB-B8C4-D5799173EDE8}" type="parTrans" cxnId="{84C1A09B-918B-4748-9CBB-A7B7E45C37C0}">
      <dgm:prSet/>
      <dgm:spPr/>
      <dgm:t>
        <a:bodyPr/>
        <a:lstStyle/>
        <a:p>
          <a:endParaRPr lang="en-GB" sz="2000"/>
        </a:p>
      </dgm:t>
    </dgm:pt>
    <dgm:pt modelId="{A4532799-A6F2-456F-BAAD-3E4023E7DCF6}" type="sibTrans" cxnId="{84C1A09B-918B-4748-9CBB-A7B7E45C37C0}">
      <dgm:prSet/>
      <dgm:spPr/>
      <dgm:t>
        <a:bodyPr/>
        <a:lstStyle/>
        <a:p>
          <a:endParaRPr lang="en-GB" sz="2000"/>
        </a:p>
      </dgm:t>
    </dgm:pt>
    <dgm:pt modelId="{647067F6-4574-4142-84AA-E3B8FAD7DE83}">
      <dgm:prSet phldrT="[Text]" custT="1"/>
      <dgm:spPr/>
      <dgm:t>
        <a:bodyPr/>
        <a:lstStyle/>
        <a:p>
          <a:r>
            <a:rPr lang="en-GB" sz="2000" dirty="0"/>
            <a:t>Problem</a:t>
          </a:r>
        </a:p>
      </dgm:t>
    </dgm:pt>
    <dgm:pt modelId="{21FFE68E-1B32-4860-B1C0-F0D9581048D7}" type="parTrans" cxnId="{ADE55D9F-2636-4C5C-8D2B-A4E38E3FF132}">
      <dgm:prSet/>
      <dgm:spPr/>
      <dgm:t>
        <a:bodyPr/>
        <a:lstStyle/>
        <a:p>
          <a:endParaRPr lang="en-GB" sz="2000"/>
        </a:p>
      </dgm:t>
    </dgm:pt>
    <dgm:pt modelId="{0E48E888-3863-446B-9245-AAF463A8F4B0}" type="sibTrans" cxnId="{ADE55D9F-2636-4C5C-8D2B-A4E38E3FF132}">
      <dgm:prSet/>
      <dgm:spPr/>
      <dgm:t>
        <a:bodyPr/>
        <a:lstStyle/>
        <a:p>
          <a:endParaRPr lang="en-GB" sz="2000"/>
        </a:p>
      </dgm:t>
    </dgm:pt>
    <dgm:pt modelId="{86B16E53-6F4C-4D3D-9239-8A04321E8525}">
      <dgm:prSet phldrT="[Text]" custT="1"/>
      <dgm:spPr/>
      <dgm:t>
        <a:bodyPr/>
        <a:lstStyle/>
        <a:p>
          <a:r>
            <a:rPr lang="en-GB" sz="1400" dirty="0"/>
            <a:t>Neither effort has the comprehensive </a:t>
          </a:r>
          <a:r>
            <a:rPr lang="en-GB" sz="1400" b="1" dirty="0"/>
            <a:t>ecosystem of partners </a:t>
          </a:r>
          <a:r>
            <a:rPr lang="en-GB" sz="1400" dirty="0"/>
            <a:t>required for the global success of LiFi.</a:t>
          </a:r>
        </a:p>
      </dgm:t>
    </dgm:pt>
    <dgm:pt modelId="{C1CC5352-E2A7-493A-8263-DC53EEBB23C0}" type="parTrans" cxnId="{101C4217-3FBE-4F85-A7E1-0831B97F33AA}">
      <dgm:prSet/>
      <dgm:spPr/>
      <dgm:t>
        <a:bodyPr/>
        <a:lstStyle/>
        <a:p>
          <a:endParaRPr lang="en-GB" sz="2000"/>
        </a:p>
      </dgm:t>
    </dgm:pt>
    <dgm:pt modelId="{EEEDC63D-CAF8-48A3-B15B-80D7760C10B7}" type="sibTrans" cxnId="{101C4217-3FBE-4F85-A7E1-0831B97F33AA}">
      <dgm:prSet/>
      <dgm:spPr/>
      <dgm:t>
        <a:bodyPr/>
        <a:lstStyle/>
        <a:p>
          <a:endParaRPr lang="en-GB" sz="2000"/>
        </a:p>
      </dgm:t>
    </dgm:pt>
    <dgm:pt modelId="{E22D44AC-3314-4196-9195-46D45427C396}">
      <dgm:prSet phldrT="[Text]" custT="1"/>
      <dgm:spPr/>
      <dgm:t>
        <a:bodyPr/>
        <a:lstStyle/>
        <a:p>
          <a:r>
            <a:rPr lang="en-GB" sz="2000" dirty="0"/>
            <a:t>Proposed – 802.11 has unique ecosystem</a:t>
          </a:r>
        </a:p>
      </dgm:t>
    </dgm:pt>
    <dgm:pt modelId="{86AF57C5-A07B-4AA4-8012-A0A5D5677EA4}" type="parTrans" cxnId="{DFC5AEF8-A962-4324-A287-C1085FA48627}">
      <dgm:prSet/>
      <dgm:spPr/>
      <dgm:t>
        <a:bodyPr/>
        <a:lstStyle/>
        <a:p>
          <a:endParaRPr lang="en-GB" sz="2000"/>
        </a:p>
      </dgm:t>
    </dgm:pt>
    <dgm:pt modelId="{CB6FA6EC-A79B-49C6-B5B1-A2E85D034460}" type="sibTrans" cxnId="{DFC5AEF8-A962-4324-A287-C1085FA48627}">
      <dgm:prSet/>
      <dgm:spPr/>
      <dgm:t>
        <a:bodyPr/>
        <a:lstStyle/>
        <a:p>
          <a:endParaRPr lang="en-GB" sz="2000"/>
        </a:p>
      </dgm:t>
    </dgm:pt>
    <dgm:pt modelId="{C1CCB220-0420-442C-BB75-2D54CD2AAE47}">
      <dgm:prSet phldrT="[Text]" custT="1"/>
      <dgm:spPr/>
      <dgm:t>
        <a:bodyPr/>
        <a:lstStyle/>
        <a:p>
          <a:r>
            <a:rPr lang="en-GB" sz="1400" dirty="0"/>
            <a:t>Chipset vendors</a:t>
          </a:r>
        </a:p>
      </dgm:t>
    </dgm:pt>
    <dgm:pt modelId="{E0BAB308-EA26-4A74-9195-A62C5B4EBCED}" type="parTrans" cxnId="{289366B9-CADE-4912-BA11-E2A683D24441}">
      <dgm:prSet/>
      <dgm:spPr/>
      <dgm:t>
        <a:bodyPr/>
        <a:lstStyle/>
        <a:p>
          <a:endParaRPr lang="en-GB" sz="2000"/>
        </a:p>
      </dgm:t>
    </dgm:pt>
    <dgm:pt modelId="{3E472BDD-48C7-4DB9-930A-72D01001DDAF}" type="sibTrans" cxnId="{289366B9-CADE-4912-BA11-E2A683D24441}">
      <dgm:prSet/>
      <dgm:spPr/>
      <dgm:t>
        <a:bodyPr/>
        <a:lstStyle/>
        <a:p>
          <a:endParaRPr lang="en-GB" sz="2000"/>
        </a:p>
      </dgm:t>
    </dgm:pt>
    <dgm:pt modelId="{EB61F7DB-102A-4DDF-8E3B-A5E6CC5FA530}">
      <dgm:prSet phldrT="[Text]" custT="1"/>
      <dgm:spPr/>
      <dgm:t>
        <a:bodyPr/>
        <a:lstStyle/>
        <a:p>
          <a:r>
            <a:rPr lang="en-GB" sz="1400" dirty="0"/>
            <a:t>Network Infrastructure</a:t>
          </a:r>
        </a:p>
      </dgm:t>
    </dgm:pt>
    <dgm:pt modelId="{41CBD9DC-46C7-4963-976A-E817143AF0DC}" type="parTrans" cxnId="{C346B260-D67F-4A3B-A9E4-588F23FEBCDD}">
      <dgm:prSet/>
      <dgm:spPr/>
      <dgm:t>
        <a:bodyPr/>
        <a:lstStyle/>
        <a:p>
          <a:endParaRPr lang="en-GB" sz="2000"/>
        </a:p>
      </dgm:t>
    </dgm:pt>
    <dgm:pt modelId="{28C8B615-AA14-4330-AFD6-100CF905DB1E}" type="sibTrans" cxnId="{C346B260-D67F-4A3B-A9E4-588F23FEBCDD}">
      <dgm:prSet/>
      <dgm:spPr/>
      <dgm:t>
        <a:bodyPr/>
        <a:lstStyle/>
        <a:p>
          <a:endParaRPr lang="en-GB" sz="2000"/>
        </a:p>
      </dgm:t>
    </dgm:pt>
    <dgm:pt modelId="{224E0F4E-D402-46D5-AD9C-974BC8EC1DF5}">
      <dgm:prSet phldrT="[Text]" custT="1"/>
      <dgm:spPr/>
      <dgm:t>
        <a:bodyPr/>
        <a:lstStyle/>
        <a:p>
          <a:r>
            <a:rPr lang="en-GB" sz="1100" dirty="0"/>
            <a:t>Based on G.hn – </a:t>
          </a:r>
          <a:r>
            <a:rPr lang="en-GB" sz="1100" b="1" dirty="0"/>
            <a:t>Home Networking standard</a:t>
          </a:r>
        </a:p>
      </dgm:t>
    </dgm:pt>
    <dgm:pt modelId="{1C77AE6E-9DB6-404F-A2D6-4E3F47FDFEB0}" type="parTrans" cxnId="{D0584941-1B25-4943-A0AC-74EDB8AEB4CB}">
      <dgm:prSet/>
      <dgm:spPr/>
      <dgm:t>
        <a:bodyPr/>
        <a:lstStyle/>
        <a:p>
          <a:endParaRPr lang="en-GB" sz="2000"/>
        </a:p>
      </dgm:t>
    </dgm:pt>
    <dgm:pt modelId="{315B0B4C-5CD4-4435-B775-4919AF7C5ED9}" type="sibTrans" cxnId="{D0584941-1B25-4943-A0AC-74EDB8AEB4CB}">
      <dgm:prSet/>
      <dgm:spPr/>
      <dgm:t>
        <a:bodyPr/>
        <a:lstStyle/>
        <a:p>
          <a:endParaRPr lang="en-GB" sz="2000"/>
        </a:p>
      </dgm:t>
    </dgm:pt>
    <dgm:pt modelId="{704EB2A9-82C3-4DA7-AE00-881AA868DF34}">
      <dgm:prSet phldrT="[Text]" custT="1"/>
      <dgm:spPr/>
      <dgm:t>
        <a:bodyPr/>
        <a:lstStyle/>
        <a:p>
          <a:r>
            <a:rPr lang="en-GB" sz="1100" dirty="0"/>
            <a:t>Originally based on 802.15.4 -  Not designed for networking, e.g., </a:t>
          </a:r>
          <a:r>
            <a:rPr lang="en-GB" sz="1100" b="1" dirty="0"/>
            <a:t>NO</a:t>
          </a:r>
          <a:r>
            <a:rPr lang="en-GB" sz="1100" dirty="0"/>
            <a:t> </a:t>
          </a:r>
          <a:r>
            <a:rPr lang="en-GB" sz="1100" b="1" dirty="0">
              <a:solidFill>
                <a:schemeClr val="tx1"/>
              </a:solidFill>
            </a:rPr>
            <a:t>48 bit MAC address, different security suites,…</a:t>
          </a:r>
          <a:endParaRPr lang="en-GB" sz="1100" dirty="0"/>
        </a:p>
      </dgm:t>
    </dgm:pt>
    <dgm:pt modelId="{435F5F4E-9EF4-452B-AE8C-49CF6DA54AA3}" type="parTrans" cxnId="{04D2A6FE-710D-4608-BF53-E38B7B0590E0}">
      <dgm:prSet/>
      <dgm:spPr/>
      <dgm:t>
        <a:bodyPr/>
        <a:lstStyle/>
        <a:p>
          <a:endParaRPr lang="en-GB" sz="2000"/>
        </a:p>
      </dgm:t>
    </dgm:pt>
    <dgm:pt modelId="{927E47AB-C238-4C67-9A8C-8C1D9EB4D283}" type="sibTrans" cxnId="{04D2A6FE-710D-4608-BF53-E38B7B0590E0}">
      <dgm:prSet/>
      <dgm:spPr/>
      <dgm:t>
        <a:bodyPr/>
        <a:lstStyle/>
        <a:p>
          <a:endParaRPr lang="en-GB" sz="2000"/>
        </a:p>
      </dgm:t>
    </dgm:pt>
    <dgm:pt modelId="{BF1B7D33-523B-4F12-8B1A-A08E339BB7A6}">
      <dgm:prSet phldrT="[Text]" custT="1"/>
      <dgm:spPr/>
      <dgm:t>
        <a:bodyPr/>
        <a:lstStyle/>
        <a:p>
          <a:r>
            <a:rPr lang="en-GB" sz="1400" dirty="0"/>
            <a:t>Device Integrators</a:t>
          </a:r>
        </a:p>
      </dgm:t>
    </dgm:pt>
    <dgm:pt modelId="{ED01312A-2923-4947-B766-492E7E55CE56}" type="parTrans" cxnId="{EB4B315B-FFDA-400A-8A58-888F378A5379}">
      <dgm:prSet/>
      <dgm:spPr/>
      <dgm:t>
        <a:bodyPr/>
        <a:lstStyle/>
        <a:p>
          <a:endParaRPr lang="en-GB" sz="2000"/>
        </a:p>
      </dgm:t>
    </dgm:pt>
    <dgm:pt modelId="{6C5CE3DA-D287-4742-8D40-04BF027ECD5B}" type="sibTrans" cxnId="{EB4B315B-FFDA-400A-8A58-888F378A5379}">
      <dgm:prSet/>
      <dgm:spPr/>
      <dgm:t>
        <a:bodyPr/>
        <a:lstStyle/>
        <a:p>
          <a:endParaRPr lang="en-GB" sz="2000"/>
        </a:p>
      </dgm:t>
    </dgm:pt>
    <dgm:pt modelId="{888B01DA-748D-4458-AFB4-B3C9EDF76787}">
      <dgm:prSet phldrT="[Text]" custT="1"/>
      <dgm:spPr/>
      <dgm:t>
        <a:bodyPr/>
        <a:lstStyle/>
        <a:p>
          <a:r>
            <a:rPr lang="en-GB" sz="1400" dirty="0"/>
            <a:t>End Customer and Operators</a:t>
          </a:r>
        </a:p>
      </dgm:t>
    </dgm:pt>
    <dgm:pt modelId="{A35CF0ED-A1AF-4784-AE05-8D8E656B3465}" type="parTrans" cxnId="{B213E3F3-ECBC-45F3-9173-5FE580F4C579}">
      <dgm:prSet/>
      <dgm:spPr/>
      <dgm:t>
        <a:bodyPr/>
        <a:lstStyle/>
        <a:p>
          <a:endParaRPr lang="en-GB" sz="2000"/>
        </a:p>
      </dgm:t>
    </dgm:pt>
    <dgm:pt modelId="{5712C910-B82D-4E2A-A822-F45AD3653B81}" type="sibTrans" cxnId="{B213E3F3-ECBC-45F3-9173-5FE580F4C579}">
      <dgm:prSet/>
      <dgm:spPr/>
      <dgm:t>
        <a:bodyPr/>
        <a:lstStyle/>
        <a:p>
          <a:endParaRPr lang="en-GB" sz="2000"/>
        </a:p>
      </dgm:t>
    </dgm:pt>
    <dgm:pt modelId="{ECBA4FA1-FE2B-487C-888C-3FFD58CE6736}">
      <dgm:prSet phldrT="[Text]" custT="1"/>
      <dgm:spPr/>
      <dgm:t>
        <a:bodyPr/>
        <a:lstStyle/>
        <a:p>
          <a:r>
            <a:rPr lang="en-GB" sz="1100" b="1" dirty="0"/>
            <a:t>Customer Premises Equipment may use G.hn </a:t>
          </a:r>
        </a:p>
      </dgm:t>
    </dgm:pt>
    <dgm:pt modelId="{4E8505A9-CC13-43C0-BD0E-FE97D647825C}" type="parTrans" cxnId="{405203A3-D352-4D3C-925F-8AFF96FE087D}">
      <dgm:prSet/>
      <dgm:spPr/>
      <dgm:t>
        <a:bodyPr/>
        <a:lstStyle/>
        <a:p>
          <a:endParaRPr lang="en-US"/>
        </a:p>
      </dgm:t>
    </dgm:pt>
    <dgm:pt modelId="{5A70FB7C-EA62-41F9-89D9-1981E8BEF001}" type="sibTrans" cxnId="{405203A3-D352-4D3C-925F-8AFF96FE087D}">
      <dgm:prSet/>
      <dgm:spPr/>
      <dgm:t>
        <a:bodyPr/>
        <a:lstStyle/>
        <a:p>
          <a:endParaRPr lang="en-US"/>
        </a:p>
      </dgm:t>
    </dgm:pt>
    <dgm:pt modelId="{F352837A-2832-413E-9193-2E772C0A58D2}" type="pres">
      <dgm:prSet presAssocID="{857B1C48-08C8-4FB6-A8EA-46DA16E5682C}" presName="Name0" presStyleCnt="0">
        <dgm:presLayoutVars>
          <dgm:dir/>
          <dgm:animLvl val="lvl"/>
          <dgm:resizeHandles val="exact"/>
        </dgm:presLayoutVars>
      </dgm:prSet>
      <dgm:spPr/>
    </dgm:pt>
    <dgm:pt modelId="{38840A52-16C8-48E5-8214-297EA7DC61B9}" type="pres">
      <dgm:prSet presAssocID="{E22D44AC-3314-4196-9195-46D45427C396}" presName="boxAndChildren" presStyleCnt="0"/>
      <dgm:spPr/>
    </dgm:pt>
    <dgm:pt modelId="{9FDF9413-6256-4FDC-8D8B-850D4593E10B}" type="pres">
      <dgm:prSet presAssocID="{E22D44AC-3314-4196-9195-46D45427C396}" presName="parentTextBox" presStyleLbl="node1" presStyleIdx="0" presStyleCnt="3"/>
      <dgm:spPr/>
    </dgm:pt>
    <dgm:pt modelId="{193190DA-0AD4-4AA4-A5BA-2A0F77B2F7A4}" type="pres">
      <dgm:prSet presAssocID="{E22D44AC-3314-4196-9195-46D45427C396}" presName="entireBox" presStyleLbl="node1" presStyleIdx="0" presStyleCnt="3"/>
      <dgm:spPr/>
    </dgm:pt>
    <dgm:pt modelId="{C1FC6477-4334-4FB6-B81D-AAE67233FABD}" type="pres">
      <dgm:prSet presAssocID="{E22D44AC-3314-4196-9195-46D45427C396}" presName="descendantBox" presStyleCnt="0"/>
      <dgm:spPr/>
    </dgm:pt>
    <dgm:pt modelId="{FC32D7A1-4AC0-4A3A-A35F-222C67F8B6BD}" type="pres">
      <dgm:prSet presAssocID="{C1CCB220-0420-442C-BB75-2D54CD2AAE47}" presName="childTextBox" presStyleLbl="fgAccFollowNode1" presStyleIdx="0" presStyleCnt="7">
        <dgm:presLayoutVars>
          <dgm:bulletEnabled val="1"/>
        </dgm:presLayoutVars>
      </dgm:prSet>
      <dgm:spPr/>
    </dgm:pt>
    <dgm:pt modelId="{4AB1B32C-C50D-4A5A-A53B-95AB634DFB52}" type="pres">
      <dgm:prSet presAssocID="{EB61F7DB-102A-4DDF-8E3B-A5E6CC5FA530}" presName="childTextBox" presStyleLbl="fgAccFollowNode1" presStyleIdx="1" presStyleCnt="7">
        <dgm:presLayoutVars>
          <dgm:bulletEnabled val="1"/>
        </dgm:presLayoutVars>
      </dgm:prSet>
      <dgm:spPr/>
    </dgm:pt>
    <dgm:pt modelId="{886ABC37-D4A3-493D-8B5C-8104CA89B56D}" type="pres">
      <dgm:prSet presAssocID="{BF1B7D33-523B-4F12-8B1A-A08E339BB7A6}" presName="childTextBox" presStyleLbl="fgAccFollowNode1" presStyleIdx="2" presStyleCnt="7">
        <dgm:presLayoutVars>
          <dgm:bulletEnabled val="1"/>
        </dgm:presLayoutVars>
      </dgm:prSet>
      <dgm:spPr/>
    </dgm:pt>
    <dgm:pt modelId="{3E1168B9-DA02-4295-8C16-47E460A41ED8}" type="pres">
      <dgm:prSet presAssocID="{888B01DA-748D-4458-AFB4-B3C9EDF76787}" presName="childTextBox" presStyleLbl="fgAccFollowNode1" presStyleIdx="3" presStyleCnt="7">
        <dgm:presLayoutVars>
          <dgm:bulletEnabled val="1"/>
        </dgm:presLayoutVars>
      </dgm:prSet>
      <dgm:spPr/>
    </dgm:pt>
    <dgm:pt modelId="{15DD197A-6484-44B5-A4AA-5ADE63CEEE46}" type="pres">
      <dgm:prSet presAssocID="{0E48E888-3863-446B-9245-AAF463A8F4B0}" presName="sp" presStyleCnt="0"/>
      <dgm:spPr/>
    </dgm:pt>
    <dgm:pt modelId="{7A42F912-494C-40A0-B0A0-8A3F413DA747}" type="pres">
      <dgm:prSet presAssocID="{647067F6-4574-4142-84AA-E3B8FAD7DE83}" presName="arrowAndChildren" presStyleCnt="0"/>
      <dgm:spPr/>
    </dgm:pt>
    <dgm:pt modelId="{41040BB9-B7FA-4100-B166-009322137D7C}" type="pres">
      <dgm:prSet presAssocID="{647067F6-4574-4142-84AA-E3B8FAD7DE83}" presName="parentTextArrow" presStyleLbl="node1" presStyleIdx="0" presStyleCnt="3"/>
      <dgm:spPr/>
    </dgm:pt>
    <dgm:pt modelId="{E80766CC-EAC2-4C6C-8392-CBBEBBC40E28}" type="pres">
      <dgm:prSet presAssocID="{647067F6-4574-4142-84AA-E3B8FAD7DE83}" presName="arrow" presStyleLbl="node1" presStyleIdx="1" presStyleCnt="3"/>
      <dgm:spPr/>
    </dgm:pt>
    <dgm:pt modelId="{C28896D7-CF24-4066-A3A6-C00D2AC6F129}" type="pres">
      <dgm:prSet presAssocID="{647067F6-4574-4142-84AA-E3B8FAD7DE83}" presName="descendantArrow" presStyleCnt="0"/>
      <dgm:spPr/>
    </dgm:pt>
    <dgm:pt modelId="{4A6FADD9-D862-42C5-B402-8B7A9F6BBD60}" type="pres">
      <dgm:prSet presAssocID="{86B16E53-6F4C-4D3D-9239-8A04321E8525}" presName="childTextArrow" presStyleLbl="fgAccFollowNode1" presStyleIdx="4" presStyleCnt="7">
        <dgm:presLayoutVars>
          <dgm:bulletEnabled val="1"/>
        </dgm:presLayoutVars>
      </dgm:prSet>
      <dgm:spPr/>
    </dgm:pt>
    <dgm:pt modelId="{E9014966-DC90-49EE-A6C5-6EF98B3CAB84}" type="pres">
      <dgm:prSet presAssocID="{CF4464B2-0A74-4642-94CC-A5A66AA514AB}" presName="sp" presStyleCnt="0"/>
      <dgm:spPr/>
    </dgm:pt>
    <dgm:pt modelId="{75C16119-C9A0-4084-AC95-E0BAD12108BE}" type="pres">
      <dgm:prSet presAssocID="{FED88123-7FAB-47BE-837A-960958A101B5}" presName="arrowAndChildren" presStyleCnt="0"/>
      <dgm:spPr/>
    </dgm:pt>
    <dgm:pt modelId="{9BE9AEF8-CB4E-4765-9BE5-4BC919B8BD38}" type="pres">
      <dgm:prSet presAssocID="{FED88123-7FAB-47BE-837A-960958A101B5}" presName="parentTextArrow" presStyleLbl="node1" presStyleIdx="1" presStyleCnt="3"/>
      <dgm:spPr/>
    </dgm:pt>
    <dgm:pt modelId="{3B9B306F-263A-4E80-A377-239D43672FCB}" type="pres">
      <dgm:prSet presAssocID="{FED88123-7FAB-47BE-837A-960958A101B5}" presName="arrow" presStyleLbl="node1" presStyleIdx="2" presStyleCnt="3" custLinFactNeighborX="0" custLinFactNeighborY="4065"/>
      <dgm:spPr/>
    </dgm:pt>
    <dgm:pt modelId="{A73C4E70-4043-4541-9BAC-99A350B5F0A9}" type="pres">
      <dgm:prSet presAssocID="{FED88123-7FAB-47BE-837A-960958A101B5}" presName="descendantArrow" presStyleCnt="0"/>
      <dgm:spPr/>
    </dgm:pt>
    <dgm:pt modelId="{7EB70521-4911-4DB4-B6F6-484FEFBEF0B3}" type="pres">
      <dgm:prSet presAssocID="{39C4CBB9-9D02-4D90-902D-FD4787FC211B}" presName="childTextArrow" presStyleLbl="fgAccFollowNode1" presStyleIdx="5" presStyleCnt="7" custScaleY="115058">
        <dgm:presLayoutVars>
          <dgm:bulletEnabled val="1"/>
        </dgm:presLayoutVars>
      </dgm:prSet>
      <dgm:spPr/>
    </dgm:pt>
    <dgm:pt modelId="{A99EA9BD-309C-4BAB-8026-1E04BF16EB70}" type="pres">
      <dgm:prSet presAssocID="{E97FB993-072A-46DA-BA20-8F15FF1B76AA}" presName="childTextArrow" presStyleLbl="fgAccFollowNode1" presStyleIdx="6" presStyleCnt="7" custScaleY="115058">
        <dgm:presLayoutVars>
          <dgm:bulletEnabled val="1"/>
        </dgm:presLayoutVars>
      </dgm:prSet>
      <dgm:spPr/>
    </dgm:pt>
  </dgm:ptLst>
  <dgm:cxnLst>
    <dgm:cxn modelId="{5DBA2D43-7EA0-4220-8F5B-D30EC81ED528}" srcId="{857B1C48-08C8-4FB6-A8EA-46DA16E5682C}" destId="{FED88123-7FAB-47BE-837A-960958A101B5}" srcOrd="0" destOrd="0" parTransId="{C199C7DF-76B0-4B98-8D66-100295C65656}" sibTransId="{CF4464B2-0A74-4642-94CC-A5A66AA514AB}"/>
    <dgm:cxn modelId="{BAD2F085-3F7C-40BB-A3A5-F56F2B31C405}" type="presOf" srcId="{ECBA4FA1-FE2B-487C-888C-3FFD58CE6736}" destId="{7EB70521-4911-4DB4-B6F6-484FEFBEF0B3}" srcOrd="0" destOrd="2" presId="urn:microsoft.com/office/officeart/2005/8/layout/process4"/>
    <dgm:cxn modelId="{64321C5C-A007-44CF-8595-DD0A9224FCD6}" type="presOf" srcId="{E97FB993-072A-46DA-BA20-8F15FF1B76AA}" destId="{A99EA9BD-309C-4BAB-8026-1E04BF16EB70}" srcOrd="0" destOrd="0" presId="urn:microsoft.com/office/officeart/2005/8/layout/process4"/>
    <dgm:cxn modelId="{F188499F-1522-4346-9F89-B2C7B818ECA4}" type="presOf" srcId="{647067F6-4574-4142-84AA-E3B8FAD7DE83}" destId="{41040BB9-B7FA-4100-B166-009322137D7C}" srcOrd="0" destOrd="0" presId="urn:microsoft.com/office/officeart/2005/8/layout/process4"/>
    <dgm:cxn modelId="{84C1A09B-918B-4748-9CBB-A7B7E45C37C0}" srcId="{FED88123-7FAB-47BE-837A-960958A101B5}" destId="{E97FB993-072A-46DA-BA20-8F15FF1B76AA}" srcOrd="1" destOrd="0" parTransId="{ADC65212-7CF1-4ECB-B8C4-D5799173EDE8}" sibTransId="{A4532799-A6F2-456F-BAAD-3E4023E7DCF6}"/>
    <dgm:cxn modelId="{EB4B315B-FFDA-400A-8A58-888F378A5379}" srcId="{E22D44AC-3314-4196-9195-46D45427C396}" destId="{BF1B7D33-523B-4F12-8B1A-A08E339BB7A6}" srcOrd="2" destOrd="0" parTransId="{ED01312A-2923-4947-B766-492E7E55CE56}" sibTransId="{6C5CE3DA-D287-4742-8D40-04BF027ECD5B}"/>
    <dgm:cxn modelId="{B213E3F3-ECBC-45F3-9173-5FE580F4C579}" srcId="{E22D44AC-3314-4196-9195-46D45427C396}" destId="{888B01DA-748D-4458-AFB4-B3C9EDF76787}" srcOrd="3" destOrd="0" parTransId="{A35CF0ED-A1AF-4784-AE05-8D8E656B3465}" sibTransId="{5712C910-B82D-4E2A-A822-F45AD3653B81}"/>
    <dgm:cxn modelId="{0C057487-4524-4F58-8563-E566EC31A86C}" type="presOf" srcId="{BF1B7D33-523B-4F12-8B1A-A08E339BB7A6}" destId="{886ABC37-D4A3-493D-8B5C-8104CA89B56D}" srcOrd="0" destOrd="0" presId="urn:microsoft.com/office/officeart/2005/8/layout/process4"/>
    <dgm:cxn modelId="{04D2A6FE-710D-4608-BF53-E38B7B0590E0}" srcId="{E97FB993-072A-46DA-BA20-8F15FF1B76AA}" destId="{704EB2A9-82C3-4DA7-AE00-881AA868DF34}" srcOrd="0" destOrd="0" parTransId="{435F5F4E-9EF4-452B-AE8C-49CF6DA54AA3}" sibTransId="{927E47AB-C238-4C67-9A8C-8C1D9EB4D283}"/>
    <dgm:cxn modelId="{289366B9-CADE-4912-BA11-E2A683D24441}" srcId="{E22D44AC-3314-4196-9195-46D45427C396}" destId="{C1CCB220-0420-442C-BB75-2D54CD2AAE47}" srcOrd="0" destOrd="0" parTransId="{E0BAB308-EA26-4A74-9195-A62C5B4EBCED}" sibTransId="{3E472BDD-48C7-4DB9-930A-72D01001DDAF}"/>
    <dgm:cxn modelId="{8A3D94ED-C3DE-4A95-B7DE-5A4DE43F75FE}" type="presOf" srcId="{FED88123-7FAB-47BE-837A-960958A101B5}" destId="{9BE9AEF8-CB4E-4765-9BE5-4BC919B8BD38}" srcOrd="0" destOrd="0" presId="urn:microsoft.com/office/officeart/2005/8/layout/process4"/>
    <dgm:cxn modelId="{024D89F6-1062-44FC-8A1C-E3109C7DE70C}" type="presOf" srcId="{647067F6-4574-4142-84AA-E3B8FAD7DE83}" destId="{E80766CC-EAC2-4C6C-8392-CBBEBBC40E28}" srcOrd="1" destOrd="0" presId="urn:microsoft.com/office/officeart/2005/8/layout/process4"/>
    <dgm:cxn modelId="{DFC5AEF8-A962-4324-A287-C1085FA48627}" srcId="{857B1C48-08C8-4FB6-A8EA-46DA16E5682C}" destId="{E22D44AC-3314-4196-9195-46D45427C396}" srcOrd="2" destOrd="0" parTransId="{86AF57C5-A07B-4AA4-8012-A0A5D5677EA4}" sibTransId="{CB6FA6EC-A79B-49C6-B5B1-A2E85D034460}"/>
    <dgm:cxn modelId="{C346B260-D67F-4A3B-A9E4-588F23FEBCDD}" srcId="{E22D44AC-3314-4196-9195-46D45427C396}" destId="{EB61F7DB-102A-4DDF-8E3B-A5E6CC5FA530}" srcOrd="1" destOrd="0" parTransId="{41CBD9DC-46C7-4963-976A-E817143AF0DC}" sibTransId="{28C8B615-AA14-4330-AFD6-100CF905DB1E}"/>
    <dgm:cxn modelId="{9279268F-F9DF-4D45-B229-51582889C6BD}" type="presOf" srcId="{E22D44AC-3314-4196-9195-46D45427C396}" destId="{9FDF9413-6256-4FDC-8D8B-850D4593E10B}" srcOrd="0" destOrd="0" presId="urn:microsoft.com/office/officeart/2005/8/layout/process4"/>
    <dgm:cxn modelId="{51CE44F0-AA4B-4FCA-9AA4-F2D3C3C13E16}" type="presOf" srcId="{C1CCB220-0420-442C-BB75-2D54CD2AAE47}" destId="{FC32D7A1-4AC0-4A3A-A35F-222C67F8B6BD}" srcOrd="0" destOrd="0" presId="urn:microsoft.com/office/officeart/2005/8/layout/process4"/>
    <dgm:cxn modelId="{9D3597B2-8246-4A5B-B14D-1ADEFFADB1BE}" type="presOf" srcId="{E22D44AC-3314-4196-9195-46D45427C396}" destId="{193190DA-0AD4-4AA4-A5BA-2A0F77B2F7A4}" srcOrd="1" destOrd="0" presId="urn:microsoft.com/office/officeart/2005/8/layout/process4"/>
    <dgm:cxn modelId="{CD62D086-A484-4BD7-9676-78527235A5C3}" type="presOf" srcId="{888B01DA-748D-4458-AFB4-B3C9EDF76787}" destId="{3E1168B9-DA02-4295-8C16-47E460A41ED8}" srcOrd="0" destOrd="0" presId="urn:microsoft.com/office/officeart/2005/8/layout/process4"/>
    <dgm:cxn modelId="{17FCC342-78AB-486E-B631-BDB2309A7245}" type="presOf" srcId="{857B1C48-08C8-4FB6-A8EA-46DA16E5682C}" destId="{F352837A-2832-413E-9193-2E772C0A58D2}" srcOrd="0" destOrd="0" presId="urn:microsoft.com/office/officeart/2005/8/layout/process4"/>
    <dgm:cxn modelId="{101C4217-3FBE-4F85-A7E1-0831B97F33AA}" srcId="{647067F6-4574-4142-84AA-E3B8FAD7DE83}" destId="{86B16E53-6F4C-4D3D-9239-8A04321E8525}" srcOrd="0" destOrd="0" parTransId="{C1CC5352-E2A7-493A-8263-DC53EEBB23C0}" sibTransId="{EEEDC63D-CAF8-48A3-B15B-80D7760C10B7}"/>
    <dgm:cxn modelId="{ADE55D9F-2636-4C5C-8D2B-A4E38E3FF132}" srcId="{857B1C48-08C8-4FB6-A8EA-46DA16E5682C}" destId="{647067F6-4574-4142-84AA-E3B8FAD7DE83}" srcOrd="1" destOrd="0" parTransId="{21FFE68E-1B32-4860-B1C0-F0D9581048D7}" sibTransId="{0E48E888-3863-446B-9245-AAF463A8F4B0}"/>
    <dgm:cxn modelId="{CD920971-0B21-45E6-BACD-E7075836C1A9}" type="presOf" srcId="{FED88123-7FAB-47BE-837A-960958A101B5}" destId="{3B9B306F-263A-4E80-A377-239D43672FCB}" srcOrd="1" destOrd="0" presId="urn:microsoft.com/office/officeart/2005/8/layout/process4"/>
    <dgm:cxn modelId="{C924615C-30AF-461D-B3C8-04ACA26C4D8E}" type="presOf" srcId="{39C4CBB9-9D02-4D90-902D-FD4787FC211B}" destId="{7EB70521-4911-4DB4-B6F6-484FEFBEF0B3}" srcOrd="0" destOrd="0" presId="urn:microsoft.com/office/officeart/2005/8/layout/process4"/>
    <dgm:cxn modelId="{D0584941-1B25-4943-A0AC-74EDB8AEB4CB}" srcId="{39C4CBB9-9D02-4D90-902D-FD4787FC211B}" destId="{224E0F4E-D402-46D5-AD9C-974BC8EC1DF5}" srcOrd="0" destOrd="0" parTransId="{1C77AE6E-9DB6-404F-A2D6-4E3F47FDFEB0}" sibTransId="{315B0B4C-5CD4-4435-B775-4919AF7C5ED9}"/>
    <dgm:cxn modelId="{36DF0CD7-FD57-45E9-A016-2F1EDDD05322}" type="presOf" srcId="{86B16E53-6F4C-4D3D-9239-8A04321E8525}" destId="{4A6FADD9-D862-42C5-B402-8B7A9F6BBD60}" srcOrd="0" destOrd="0" presId="urn:microsoft.com/office/officeart/2005/8/layout/process4"/>
    <dgm:cxn modelId="{405203A3-D352-4D3C-925F-8AFF96FE087D}" srcId="{39C4CBB9-9D02-4D90-902D-FD4787FC211B}" destId="{ECBA4FA1-FE2B-487C-888C-3FFD58CE6736}" srcOrd="1" destOrd="0" parTransId="{4E8505A9-CC13-43C0-BD0E-FE97D647825C}" sibTransId="{5A70FB7C-EA62-41F9-89D9-1981E8BEF001}"/>
    <dgm:cxn modelId="{2FC80359-4DE6-4CA8-ABB8-69E0949F91A3}" srcId="{FED88123-7FAB-47BE-837A-960958A101B5}" destId="{39C4CBB9-9D02-4D90-902D-FD4787FC211B}" srcOrd="0" destOrd="0" parTransId="{EFDA38A7-D426-458B-A6FD-2D88CBF47423}" sibTransId="{F5409D3F-689F-407D-96CA-69BC160CC8BA}"/>
    <dgm:cxn modelId="{4BBE0CF0-BCFA-4016-8401-30B5440EAF9A}" type="presOf" srcId="{704EB2A9-82C3-4DA7-AE00-881AA868DF34}" destId="{A99EA9BD-309C-4BAB-8026-1E04BF16EB70}" srcOrd="0" destOrd="1" presId="urn:microsoft.com/office/officeart/2005/8/layout/process4"/>
    <dgm:cxn modelId="{AC593B45-BAB7-4769-A082-3AC433DF4B6B}" type="presOf" srcId="{EB61F7DB-102A-4DDF-8E3B-A5E6CC5FA530}" destId="{4AB1B32C-C50D-4A5A-A53B-95AB634DFB52}" srcOrd="0" destOrd="0" presId="urn:microsoft.com/office/officeart/2005/8/layout/process4"/>
    <dgm:cxn modelId="{5205F98D-926E-4FD3-8F09-38CC2B1F457D}" type="presOf" srcId="{224E0F4E-D402-46D5-AD9C-974BC8EC1DF5}" destId="{7EB70521-4911-4DB4-B6F6-484FEFBEF0B3}" srcOrd="0" destOrd="1" presId="urn:microsoft.com/office/officeart/2005/8/layout/process4"/>
    <dgm:cxn modelId="{9F2E9990-0983-4E84-BB8A-3FA7B25BBAF6}" type="presParOf" srcId="{F352837A-2832-413E-9193-2E772C0A58D2}" destId="{38840A52-16C8-48E5-8214-297EA7DC61B9}" srcOrd="0" destOrd="0" presId="urn:microsoft.com/office/officeart/2005/8/layout/process4"/>
    <dgm:cxn modelId="{4BACF6E6-FA4D-4B76-AAC8-8797993F0978}" type="presParOf" srcId="{38840A52-16C8-48E5-8214-297EA7DC61B9}" destId="{9FDF9413-6256-4FDC-8D8B-850D4593E10B}" srcOrd="0" destOrd="0" presId="urn:microsoft.com/office/officeart/2005/8/layout/process4"/>
    <dgm:cxn modelId="{D25E9033-019C-4BA2-AE75-3066B9E69CFF}" type="presParOf" srcId="{38840A52-16C8-48E5-8214-297EA7DC61B9}" destId="{193190DA-0AD4-4AA4-A5BA-2A0F77B2F7A4}" srcOrd="1" destOrd="0" presId="urn:microsoft.com/office/officeart/2005/8/layout/process4"/>
    <dgm:cxn modelId="{968B81A4-122B-4110-8A27-512C2A7379B0}" type="presParOf" srcId="{38840A52-16C8-48E5-8214-297EA7DC61B9}" destId="{C1FC6477-4334-4FB6-B81D-AAE67233FABD}" srcOrd="2" destOrd="0" presId="urn:microsoft.com/office/officeart/2005/8/layout/process4"/>
    <dgm:cxn modelId="{C4E6F57E-65C4-4C30-8646-CEC17A7E1ECE}" type="presParOf" srcId="{C1FC6477-4334-4FB6-B81D-AAE67233FABD}" destId="{FC32D7A1-4AC0-4A3A-A35F-222C67F8B6BD}" srcOrd="0" destOrd="0" presId="urn:microsoft.com/office/officeart/2005/8/layout/process4"/>
    <dgm:cxn modelId="{8B9786E8-90A5-4E90-9610-01A70661E2F6}" type="presParOf" srcId="{C1FC6477-4334-4FB6-B81D-AAE67233FABD}" destId="{4AB1B32C-C50D-4A5A-A53B-95AB634DFB52}" srcOrd="1" destOrd="0" presId="urn:microsoft.com/office/officeart/2005/8/layout/process4"/>
    <dgm:cxn modelId="{CBFE6729-4B2A-4BD3-97BC-6F498F399F94}" type="presParOf" srcId="{C1FC6477-4334-4FB6-B81D-AAE67233FABD}" destId="{886ABC37-D4A3-493D-8B5C-8104CA89B56D}" srcOrd="2" destOrd="0" presId="urn:microsoft.com/office/officeart/2005/8/layout/process4"/>
    <dgm:cxn modelId="{70AF721E-78E5-4935-9F31-853E34F68E74}" type="presParOf" srcId="{C1FC6477-4334-4FB6-B81D-AAE67233FABD}" destId="{3E1168B9-DA02-4295-8C16-47E460A41ED8}" srcOrd="3" destOrd="0" presId="urn:microsoft.com/office/officeart/2005/8/layout/process4"/>
    <dgm:cxn modelId="{85F90B35-25F9-4FD3-BDF1-EB75FC8EDDB2}" type="presParOf" srcId="{F352837A-2832-413E-9193-2E772C0A58D2}" destId="{15DD197A-6484-44B5-A4AA-5ADE63CEEE46}" srcOrd="1" destOrd="0" presId="urn:microsoft.com/office/officeart/2005/8/layout/process4"/>
    <dgm:cxn modelId="{510015BA-EF7B-4AD8-8C15-B5399FFBC00B}" type="presParOf" srcId="{F352837A-2832-413E-9193-2E772C0A58D2}" destId="{7A42F912-494C-40A0-B0A0-8A3F413DA747}" srcOrd="2" destOrd="0" presId="urn:microsoft.com/office/officeart/2005/8/layout/process4"/>
    <dgm:cxn modelId="{03D39F70-80D1-4ED4-A388-5B2538F6F2BA}" type="presParOf" srcId="{7A42F912-494C-40A0-B0A0-8A3F413DA747}" destId="{41040BB9-B7FA-4100-B166-009322137D7C}" srcOrd="0" destOrd="0" presId="urn:microsoft.com/office/officeart/2005/8/layout/process4"/>
    <dgm:cxn modelId="{E038CBDE-1DBD-4F6A-B8E4-A37147C93D25}" type="presParOf" srcId="{7A42F912-494C-40A0-B0A0-8A3F413DA747}" destId="{E80766CC-EAC2-4C6C-8392-CBBEBBC40E28}" srcOrd="1" destOrd="0" presId="urn:microsoft.com/office/officeart/2005/8/layout/process4"/>
    <dgm:cxn modelId="{C67079AE-279E-4E7E-9F7D-BF8EEBF0C0E9}" type="presParOf" srcId="{7A42F912-494C-40A0-B0A0-8A3F413DA747}" destId="{C28896D7-CF24-4066-A3A6-C00D2AC6F129}" srcOrd="2" destOrd="0" presId="urn:microsoft.com/office/officeart/2005/8/layout/process4"/>
    <dgm:cxn modelId="{7BFB3929-62EE-4C75-9563-8D66343D78AC}" type="presParOf" srcId="{C28896D7-CF24-4066-A3A6-C00D2AC6F129}" destId="{4A6FADD9-D862-42C5-B402-8B7A9F6BBD60}" srcOrd="0" destOrd="0" presId="urn:microsoft.com/office/officeart/2005/8/layout/process4"/>
    <dgm:cxn modelId="{2EC4A581-80E1-4CF1-910E-84C998EF0A59}" type="presParOf" srcId="{F352837A-2832-413E-9193-2E772C0A58D2}" destId="{E9014966-DC90-49EE-A6C5-6EF98B3CAB84}" srcOrd="3" destOrd="0" presId="urn:microsoft.com/office/officeart/2005/8/layout/process4"/>
    <dgm:cxn modelId="{AF2D0AFE-754B-4CE9-91D7-AA9756A7867D}" type="presParOf" srcId="{F352837A-2832-413E-9193-2E772C0A58D2}" destId="{75C16119-C9A0-4084-AC95-E0BAD12108BE}" srcOrd="4" destOrd="0" presId="urn:microsoft.com/office/officeart/2005/8/layout/process4"/>
    <dgm:cxn modelId="{3229ED2C-F8F1-48DB-BD66-0ED3DC69F340}" type="presParOf" srcId="{75C16119-C9A0-4084-AC95-E0BAD12108BE}" destId="{9BE9AEF8-CB4E-4765-9BE5-4BC919B8BD38}" srcOrd="0" destOrd="0" presId="urn:microsoft.com/office/officeart/2005/8/layout/process4"/>
    <dgm:cxn modelId="{65333CF7-4D03-4E40-86DF-396C21ED6CC8}" type="presParOf" srcId="{75C16119-C9A0-4084-AC95-E0BAD12108BE}" destId="{3B9B306F-263A-4E80-A377-239D43672FCB}" srcOrd="1" destOrd="0" presId="urn:microsoft.com/office/officeart/2005/8/layout/process4"/>
    <dgm:cxn modelId="{7E14829A-237A-4F4E-BDE5-86E003DF2DFA}" type="presParOf" srcId="{75C16119-C9A0-4084-AC95-E0BAD12108BE}" destId="{A73C4E70-4043-4541-9BAC-99A350B5F0A9}" srcOrd="2" destOrd="0" presId="urn:microsoft.com/office/officeart/2005/8/layout/process4"/>
    <dgm:cxn modelId="{CB7E9B77-4AC0-4064-830F-39820B9D986F}" type="presParOf" srcId="{A73C4E70-4043-4541-9BAC-99A350B5F0A9}" destId="{7EB70521-4911-4DB4-B6F6-484FEFBEF0B3}" srcOrd="0" destOrd="0" presId="urn:microsoft.com/office/officeart/2005/8/layout/process4"/>
    <dgm:cxn modelId="{BEE10D74-3BBB-4929-B8ED-ACFB2BEE1ACE}" type="presParOf" srcId="{A73C4E70-4043-4541-9BAC-99A350B5F0A9}" destId="{A99EA9BD-309C-4BAB-8026-1E04BF16EB70}"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190DA-0AD4-4AA4-A5BA-2A0F77B2F7A4}">
      <dsp:nvSpPr>
        <dsp:cNvPr id="0" name=""/>
        <dsp:cNvSpPr/>
      </dsp:nvSpPr>
      <dsp:spPr>
        <a:xfrm>
          <a:off x="0" y="3469070"/>
          <a:ext cx="8062665" cy="113862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t>Proposed – 802.11 has unique ecosystem</a:t>
          </a:r>
        </a:p>
      </dsp:txBody>
      <dsp:txXfrm>
        <a:off x="0" y="3469070"/>
        <a:ext cx="8062665" cy="614858"/>
      </dsp:txXfrm>
    </dsp:sp>
    <dsp:sp modelId="{FC32D7A1-4AC0-4A3A-A35F-222C67F8B6BD}">
      <dsp:nvSpPr>
        <dsp:cNvPr id="0" name=""/>
        <dsp:cNvSpPr/>
      </dsp:nvSpPr>
      <dsp:spPr>
        <a:xfrm>
          <a:off x="0" y="4061156"/>
          <a:ext cx="2015666" cy="5237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Chipset vendors</a:t>
          </a:r>
        </a:p>
      </dsp:txBody>
      <dsp:txXfrm>
        <a:off x="0" y="4061156"/>
        <a:ext cx="2015666" cy="523768"/>
      </dsp:txXfrm>
    </dsp:sp>
    <dsp:sp modelId="{4AB1B32C-C50D-4A5A-A53B-95AB634DFB52}">
      <dsp:nvSpPr>
        <dsp:cNvPr id="0" name=""/>
        <dsp:cNvSpPr/>
      </dsp:nvSpPr>
      <dsp:spPr>
        <a:xfrm>
          <a:off x="2015666" y="4061156"/>
          <a:ext cx="2015666" cy="5237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Network Infrastructure</a:t>
          </a:r>
        </a:p>
      </dsp:txBody>
      <dsp:txXfrm>
        <a:off x="2015666" y="4061156"/>
        <a:ext cx="2015666" cy="523768"/>
      </dsp:txXfrm>
    </dsp:sp>
    <dsp:sp modelId="{886ABC37-D4A3-493D-8B5C-8104CA89B56D}">
      <dsp:nvSpPr>
        <dsp:cNvPr id="0" name=""/>
        <dsp:cNvSpPr/>
      </dsp:nvSpPr>
      <dsp:spPr>
        <a:xfrm>
          <a:off x="4031332" y="4061156"/>
          <a:ext cx="2015666" cy="5237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Device Integrators</a:t>
          </a:r>
        </a:p>
      </dsp:txBody>
      <dsp:txXfrm>
        <a:off x="4031332" y="4061156"/>
        <a:ext cx="2015666" cy="523768"/>
      </dsp:txXfrm>
    </dsp:sp>
    <dsp:sp modelId="{3E1168B9-DA02-4295-8C16-47E460A41ED8}">
      <dsp:nvSpPr>
        <dsp:cNvPr id="0" name=""/>
        <dsp:cNvSpPr/>
      </dsp:nvSpPr>
      <dsp:spPr>
        <a:xfrm>
          <a:off x="6046998" y="4061156"/>
          <a:ext cx="2015666" cy="52376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End Customer and Operators</a:t>
          </a:r>
        </a:p>
      </dsp:txBody>
      <dsp:txXfrm>
        <a:off x="6046998" y="4061156"/>
        <a:ext cx="2015666" cy="523768"/>
      </dsp:txXfrm>
    </dsp:sp>
    <dsp:sp modelId="{E80766CC-EAC2-4C6C-8392-CBBEBBC40E28}">
      <dsp:nvSpPr>
        <dsp:cNvPr id="0" name=""/>
        <dsp:cNvSpPr/>
      </dsp:nvSpPr>
      <dsp:spPr>
        <a:xfrm rot="10800000">
          <a:off x="0" y="1734942"/>
          <a:ext cx="8062665" cy="175120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t>Problem</a:t>
          </a:r>
        </a:p>
      </dsp:txBody>
      <dsp:txXfrm rot="-10800000">
        <a:off x="0" y="1734942"/>
        <a:ext cx="8062665" cy="614673"/>
      </dsp:txXfrm>
    </dsp:sp>
    <dsp:sp modelId="{4A6FADD9-D862-42C5-B402-8B7A9F6BBD60}">
      <dsp:nvSpPr>
        <dsp:cNvPr id="0" name=""/>
        <dsp:cNvSpPr/>
      </dsp:nvSpPr>
      <dsp:spPr>
        <a:xfrm>
          <a:off x="0" y="2349616"/>
          <a:ext cx="8062665" cy="5236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Neither effort has the comprehensive </a:t>
          </a:r>
          <a:r>
            <a:rPr lang="en-GB" sz="1400" b="1" kern="1200" dirty="0"/>
            <a:t>ecosystem of partners </a:t>
          </a:r>
          <a:r>
            <a:rPr lang="en-GB" sz="1400" kern="1200" dirty="0"/>
            <a:t>required for the global success of LiFi.</a:t>
          </a:r>
        </a:p>
      </dsp:txBody>
      <dsp:txXfrm>
        <a:off x="0" y="2349616"/>
        <a:ext cx="8062665" cy="523611"/>
      </dsp:txXfrm>
    </dsp:sp>
    <dsp:sp modelId="{3B9B306F-263A-4E80-A377-239D43672FCB}">
      <dsp:nvSpPr>
        <dsp:cNvPr id="0" name=""/>
        <dsp:cNvSpPr/>
      </dsp:nvSpPr>
      <dsp:spPr>
        <a:xfrm rot="10800000">
          <a:off x="0" y="72001"/>
          <a:ext cx="8062665" cy="175120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t>Existing Standardization Efforts</a:t>
          </a:r>
        </a:p>
      </dsp:txBody>
      <dsp:txXfrm rot="-10800000">
        <a:off x="0" y="72001"/>
        <a:ext cx="8062665" cy="614673"/>
      </dsp:txXfrm>
    </dsp:sp>
    <dsp:sp modelId="{7EB70521-4911-4DB4-B6F6-484FEFBEF0B3}">
      <dsp:nvSpPr>
        <dsp:cNvPr id="0" name=""/>
        <dsp:cNvSpPr/>
      </dsp:nvSpPr>
      <dsp:spPr>
        <a:xfrm>
          <a:off x="0" y="576065"/>
          <a:ext cx="4031332" cy="6024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t" anchorCtr="0">
          <a:noAutofit/>
        </a:bodyPr>
        <a:lstStyle/>
        <a:p>
          <a:pPr marL="0" lvl="0" indent="0" algn="l" defTabSz="622300">
            <a:lnSpc>
              <a:spcPct val="90000"/>
            </a:lnSpc>
            <a:spcBef>
              <a:spcPct val="0"/>
            </a:spcBef>
            <a:spcAft>
              <a:spcPct val="35000"/>
            </a:spcAft>
            <a:buNone/>
          </a:pPr>
          <a:r>
            <a:rPr lang="en-GB" sz="1400" b="1" kern="1200" dirty="0"/>
            <a:t>ITU-T Study Group </a:t>
          </a:r>
          <a:r>
            <a:rPr lang="en-GB" sz="1400" b="1" kern="1200" dirty="0" err="1"/>
            <a:t>G.vlc</a:t>
          </a:r>
          <a:endParaRPr lang="en-GB" sz="1400" b="1" kern="1200" dirty="0"/>
        </a:p>
        <a:p>
          <a:pPr marL="57150" lvl="1" indent="-57150" algn="l" defTabSz="488950">
            <a:lnSpc>
              <a:spcPct val="90000"/>
            </a:lnSpc>
            <a:spcBef>
              <a:spcPct val="0"/>
            </a:spcBef>
            <a:spcAft>
              <a:spcPct val="15000"/>
            </a:spcAft>
            <a:buChar char="•"/>
          </a:pPr>
          <a:r>
            <a:rPr lang="en-GB" sz="1100" kern="1200" dirty="0"/>
            <a:t>Based on G.hn – </a:t>
          </a:r>
          <a:r>
            <a:rPr lang="en-GB" sz="1100" b="1" kern="1200" dirty="0"/>
            <a:t>Home Networking standard</a:t>
          </a:r>
        </a:p>
        <a:p>
          <a:pPr marL="57150" lvl="1" indent="-57150" algn="l" defTabSz="488950">
            <a:lnSpc>
              <a:spcPct val="90000"/>
            </a:lnSpc>
            <a:spcBef>
              <a:spcPct val="0"/>
            </a:spcBef>
            <a:spcAft>
              <a:spcPct val="15000"/>
            </a:spcAft>
            <a:buChar char="•"/>
          </a:pPr>
          <a:r>
            <a:rPr lang="en-GB" sz="1100" b="1" kern="1200" dirty="0"/>
            <a:t>Customer Premises Equipment may use G.hn </a:t>
          </a:r>
        </a:p>
      </dsp:txBody>
      <dsp:txXfrm>
        <a:off x="0" y="576065"/>
        <a:ext cx="4031332" cy="602456"/>
      </dsp:txXfrm>
    </dsp:sp>
    <dsp:sp modelId="{A99EA9BD-309C-4BAB-8026-1E04BF16EB70}">
      <dsp:nvSpPr>
        <dsp:cNvPr id="0" name=""/>
        <dsp:cNvSpPr/>
      </dsp:nvSpPr>
      <dsp:spPr>
        <a:xfrm>
          <a:off x="4031332" y="576065"/>
          <a:ext cx="4031332" cy="60245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t" anchorCtr="0">
          <a:noAutofit/>
        </a:bodyPr>
        <a:lstStyle/>
        <a:p>
          <a:pPr marL="0" lvl="0" indent="0" algn="l" defTabSz="622300">
            <a:lnSpc>
              <a:spcPct val="90000"/>
            </a:lnSpc>
            <a:spcBef>
              <a:spcPct val="0"/>
            </a:spcBef>
            <a:spcAft>
              <a:spcPct val="35000"/>
            </a:spcAft>
            <a:buNone/>
          </a:pPr>
          <a:r>
            <a:rPr lang="en-GB" sz="1400" b="1" kern="1200" dirty="0"/>
            <a:t>802.15.7r1</a:t>
          </a:r>
        </a:p>
        <a:p>
          <a:pPr marL="57150" lvl="1" indent="-57150" algn="l" defTabSz="488950">
            <a:lnSpc>
              <a:spcPct val="90000"/>
            </a:lnSpc>
            <a:spcBef>
              <a:spcPct val="0"/>
            </a:spcBef>
            <a:spcAft>
              <a:spcPct val="15000"/>
            </a:spcAft>
            <a:buChar char="•"/>
          </a:pPr>
          <a:r>
            <a:rPr lang="en-GB" sz="1100" kern="1200" dirty="0"/>
            <a:t>Originally based on 802.15.4 -  Not designed for networking, e.g., </a:t>
          </a:r>
          <a:r>
            <a:rPr lang="en-GB" sz="1100" b="1" kern="1200" dirty="0"/>
            <a:t>NO</a:t>
          </a:r>
          <a:r>
            <a:rPr lang="en-GB" sz="1100" kern="1200" dirty="0"/>
            <a:t> </a:t>
          </a:r>
          <a:r>
            <a:rPr lang="en-GB" sz="1100" b="1" kern="1200" dirty="0">
              <a:solidFill>
                <a:schemeClr val="tx1"/>
              </a:solidFill>
            </a:rPr>
            <a:t>48 bit MAC address, different security suites,…</a:t>
          </a:r>
          <a:endParaRPr lang="en-GB" sz="1100" kern="1200" dirty="0"/>
        </a:p>
      </dsp:txBody>
      <dsp:txXfrm>
        <a:off x="4031332" y="576065"/>
        <a:ext cx="4031332" cy="6024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11/8/2016</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63499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80269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CustomShape 1"/>
          <p:cNvSpPr/>
          <p:nvPr/>
        </p:nvSpPr>
        <p:spPr>
          <a:xfrm>
            <a:off x="5640480" y="96840"/>
            <a:ext cx="63900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r>
              <a:rPr lang="en-GB" sz="1400" b="1" strike="noStrike" spc="-1">
                <a:solidFill>
                  <a:srgbClr val="000000"/>
                </a:solidFill>
                <a:uFill>
                  <a:solidFill>
                    <a:srgbClr val="FFFFFF"/>
                  </a:solidFill>
                </a:uFill>
                <a:latin typeface="Times New Roman"/>
                <a:ea typeface="MS Gothic"/>
              </a:rPr>
              <a:t>doc.: IEEE 802.11-yy/xxxxr0</a:t>
            </a:r>
            <a:endParaRPr/>
          </a:p>
        </p:txBody>
      </p:sp>
      <p:sp>
        <p:nvSpPr>
          <p:cNvPr id="406" name="CustomShape 2"/>
          <p:cNvSpPr/>
          <p:nvPr/>
        </p:nvSpPr>
        <p:spPr>
          <a:xfrm>
            <a:off x="654120" y="96840"/>
            <a:ext cx="82476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GB" sz="1400" b="1" strike="noStrike" spc="-1">
                <a:solidFill>
                  <a:srgbClr val="000000"/>
                </a:solidFill>
                <a:uFill>
                  <a:solidFill>
                    <a:srgbClr val="FFFFFF"/>
                  </a:solidFill>
                </a:uFill>
                <a:latin typeface="Times New Roman"/>
                <a:ea typeface="MS Gothic"/>
              </a:rPr>
              <a:t>Month Year</a:t>
            </a:r>
            <a:endParaRPr/>
          </a:p>
        </p:txBody>
      </p:sp>
      <p:sp>
        <p:nvSpPr>
          <p:cNvPr id="407" name="CustomShape 3"/>
          <p:cNvSpPr/>
          <p:nvPr/>
        </p:nvSpPr>
        <p:spPr>
          <a:xfrm>
            <a:off x="5357880" y="8985240"/>
            <a:ext cx="92160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John Doe, Some Company</a:t>
            </a:r>
            <a:endParaRPr/>
          </a:p>
        </p:txBody>
      </p:sp>
      <p:sp>
        <p:nvSpPr>
          <p:cNvPr id="408" name="CustomShape 4"/>
          <p:cNvSpPr/>
          <p:nvPr/>
        </p:nvSpPr>
        <p:spPr>
          <a:xfrm>
            <a:off x="3222720" y="8985240"/>
            <a:ext cx="510480" cy="36288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Page </a:t>
            </a:r>
            <a:fld id="{175BF52E-79FC-4B22-953C-ABB19C6ECF44}" type="slidenum">
              <a:rPr lang="en-GB" sz="1200" strike="noStrike" spc="-1">
                <a:solidFill>
                  <a:srgbClr val="000000"/>
                </a:solidFill>
                <a:uFill>
                  <a:solidFill>
                    <a:srgbClr val="FFFFFF"/>
                  </a:solidFill>
                </a:uFill>
                <a:latin typeface="Times New Roman"/>
                <a:ea typeface="MS Gothic"/>
              </a:rPr>
              <a:t>12</a:t>
            </a:fld>
            <a:endParaRPr/>
          </a:p>
        </p:txBody>
      </p:sp>
      <p:sp>
        <p:nvSpPr>
          <p:cNvPr id="409" name="PlaceHolder 5"/>
          <p:cNvSpPr>
            <a:spLocks noGrp="1"/>
          </p:cNvSpPr>
          <p:nvPr>
            <p:ph type="body"/>
          </p:nvPr>
        </p:nvSpPr>
        <p:spPr>
          <a:xfrm>
            <a:off x="923760" y="4408560"/>
            <a:ext cx="5085720" cy="4269600"/>
          </a:xfrm>
          <a:prstGeom prst="rect">
            <a:avLst/>
          </a:prstGeom>
        </p:spPr>
        <p:txBody>
          <a:bodyPr lIns="93600" tIns="46080" rIns="93600" bIns="46080" anchor="ctr"/>
          <a:lstStyle/>
          <a:p>
            <a:endParaRPr/>
          </a:p>
        </p:txBody>
      </p:sp>
    </p:spTree>
    <p:extLst>
      <p:ext uri="{BB962C8B-B14F-4D97-AF65-F5344CB8AC3E}">
        <p14:creationId xmlns:p14="http://schemas.microsoft.com/office/powerpoint/2010/main" val="1935774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87908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89253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80001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51420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17</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802073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19</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22350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20</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86388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21</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27639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22</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0255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44015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63398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25</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9415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5640480" y="96840"/>
            <a:ext cx="63900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r>
              <a:rPr lang="en-GB" sz="1400" b="1" strike="noStrike" spc="-1">
                <a:solidFill>
                  <a:srgbClr val="000000"/>
                </a:solidFill>
                <a:uFill>
                  <a:solidFill>
                    <a:srgbClr val="FFFFFF"/>
                  </a:solidFill>
                </a:uFill>
                <a:latin typeface="Times New Roman"/>
                <a:ea typeface="MS Gothic"/>
              </a:rPr>
              <a:t>doc.: IEEE 802.11-yy/xxxxr0</a:t>
            </a:r>
            <a:endParaRPr/>
          </a:p>
        </p:txBody>
      </p:sp>
      <p:sp>
        <p:nvSpPr>
          <p:cNvPr id="411" name="CustomShape 2"/>
          <p:cNvSpPr/>
          <p:nvPr/>
        </p:nvSpPr>
        <p:spPr>
          <a:xfrm>
            <a:off x="654120" y="96840"/>
            <a:ext cx="82476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GB" sz="1400" b="1" strike="noStrike" spc="-1">
                <a:solidFill>
                  <a:srgbClr val="000000"/>
                </a:solidFill>
                <a:uFill>
                  <a:solidFill>
                    <a:srgbClr val="FFFFFF"/>
                  </a:solidFill>
                </a:uFill>
                <a:latin typeface="Times New Roman"/>
                <a:ea typeface="MS Gothic"/>
              </a:rPr>
              <a:t>Month Year</a:t>
            </a:r>
            <a:endParaRPr/>
          </a:p>
        </p:txBody>
      </p:sp>
      <p:sp>
        <p:nvSpPr>
          <p:cNvPr id="412" name="CustomShape 3"/>
          <p:cNvSpPr/>
          <p:nvPr/>
        </p:nvSpPr>
        <p:spPr>
          <a:xfrm>
            <a:off x="5357880" y="8985240"/>
            <a:ext cx="92160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John Doe, Some Company</a:t>
            </a:r>
            <a:endParaRPr/>
          </a:p>
        </p:txBody>
      </p:sp>
      <p:sp>
        <p:nvSpPr>
          <p:cNvPr id="413" name="CustomShape 4"/>
          <p:cNvSpPr/>
          <p:nvPr/>
        </p:nvSpPr>
        <p:spPr>
          <a:xfrm>
            <a:off x="3222720" y="8985240"/>
            <a:ext cx="510480" cy="36288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Page </a:t>
            </a:r>
            <a:fld id="{0D860286-F23C-4532-9617-BBECB2C82F4D}" type="slidenum">
              <a:rPr lang="en-GB" sz="1200" strike="noStrike" spc="-1">
                <a:solidFill>
                  <a:srgbClr val="000000"/>
                </a:solidFill>
                <a:uFill>
                  <a:solidFill>
                    <a:srgbClr val="FFFFFF"/>
                  </a:solidFill>
                </a:uFill>
                <a:latin typeface="Times New Roman"/>
                <a:ea typeface="MS Gothic"/>
              </a:rPr>
              <a:t>26</a:t>
            </a:fld>
            <a:endParaRPr/>
          </a:p>
        </p:txBody>
      </p:sp>
      <p:sp>
        <p:nvSpPr>
          <p:cNvPr id="414" name="PlaceHolder 5"/>
          <p:cNvSpPr>
            <a:spLocks noGrp="1"/>
          </p:cNvSpPr>
          <p:nvPr>
            <p:ph type="body"/>
          </p:nvPr>
        </p:nvSpPr>
        <p:spPr>
          <a:xfrm>
            <a:off x="923760" y="4408560"/>
            <a:ext cx="5085720" cy="4269600"/>
          </a:xfrm>
          <a:prstGeom prst="rect">
            <a:avLst/>
          </a:prstGeom>
        </p:spPr>
        <p:txBody>
          <a:bodyPr lIns="93600" tIns="46080" rIns="93600" bIns="46080" anchor="ctr"/>
          <a:lstStyle/>
          <a:p>
            <a:endParaRPr/>
          </a:p>
        </p:txBody>
      </p:sp>
    </p:spTree>
    <p:extLst>
      <p:ext uri="{BB962C8B-B14F-4D97-AF65-F5344CB8AC3E}">
        <p14:creationId xmlns:p14="http://schemas.microsoft.com/office/powerpoint/2010/main" val="112684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5640480" y="96840"/>
            <a:ext cx="63900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r>
              <a:rPr lang="en-GB" sz="1400" b="1" strike="noStrike" spc="-1">
                <a:solidFill>
                  <a:srgbClr val="000000"/>
                </a:solidFill>
                <a:uFill>
                  <a:solidFill>
                    <a:srgbClr val="FFFFFF"/>
                  </a:solidFill>
                </a:uFill>
                <a:latin typeface="Times New Roman"/>
                <a:ea typeface="MS Gothic"/>
              </a:rPr>
              <a:t>doc.: IEEE 802.11-yy/xxxxr0</a:t>
            </a:r>
            <a:endParaRPr/>
          </a:p>
        </p:txBody>
      </p:sp>
      <p:sp>
        <p:nvSpPr>
          <p:cNvPr id="411" name="CustomShape 2"/>
          <p:cNvSpPr/>
          <p:nvPr/>
        </p:nvSpPr>
        <p:spPr>
          <a:xfrm>
            <a:off x="654120" y="96840"/>
            <a:ext cx="82476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GB" sz="1400" b="1" strike="noStrike" spc="-1">
                <a:solidFill>
                  <a:srgbClr val="000000"/>
                </a:solidFill>
                <a:uFill>
                  <a:solidFill>
                    <a:srgbClr val="FFFFFF"/>
                  </a:solidFill>
                </a:uFill>
                <a:latin typeface="Times New Roman"/>
                <a:ea typeface="MS Gothic"/>
              </a:rPr>
              <a:t>Month Year</a:t>
            </a:r>
            <a:endParaRPr/>
          </a:p>
        </p:txBody>
      </p:sp>
      <p:sp>
        <p:nvSpPr>
          <p:cNvPr id="412" name="CustomShape 3"/>
          <p:cNvSpPr/>
          <p:nvPr/>
        </p:nvSpPr>
        <p:spPr>
          <a:xfrm>
            <a:off x="5357880" y="8985240"/>
            <a:ext cx="92160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John Doe, Some Company</a:t>
            </a:r>
            <a:endParaRPr/>
          </a:p>
        </p:txBody>
      </p:sp>
      <p:sp>
        <p:nvSpPr>
          <p:cNvPr id="413" name="CustomShape 4"/>
          <p:cNvSpPr/>
          <p:nvPr/>
        </p:nvSpPr>
        <p:spPr>
          <a:xfrm>
            <a:off x="3222720" y="8985240"/>
            <a:ext cx="510480" cy="36288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Page </a:t>
            </a:r>
            <a:fld id="{0D860286-F23C-4532-9617-BBECB2C82F4D}" type="slidenum">
              <a:rPr lang="en-GB" sz="1200" strike="noStrike" spc="-1">
                <a:solidFill>
                  <a:srgbClr val="000000"/>
                </a:solidFill>
                <a:uFill>
                  <a:solidFill>
                    <a:srgbClr val="FFFFFF"/>
                  </a:solidFill>
                </a:uFill>
                <a:latin typeface="Times New Roman"/>
                <a:ea typeface="MS Gothic"/>
              </a:rPr>
              <a:t>27</a:t>
            </a:fld>
            <a:endParaRPr/>
          </a:p>
        </p:txBody>
      </p:sp>
      <p:sp>
        <p:nvSpPr>
          <p:cNvPr id="414" name="PlaceHolder 5"/>
          <p:cNvSpPr>
            <a:spLocks noGrp="1"/>
          </p:cNvSpPr>
          <p:nvPr>
            <p:ph type="body"/>
          </p:nvPr>
        </p:nvSpPr>
        <p:spPr>
          <a:xfrm>
            <a:off x="923760" y="4408560"/>
            <a:ext cx="5085720" cy="4269600"/>
          </a:xfrm>
          <a:prstGeom prst="rect">
            <a:avLst/>
          </a:prstGeom>
        </p:spPr>
        <p:txBody>
          <a:bodyPr lIns="93600" tIns="46080" rIns="93600" bIns="46080" anchor="ctr"/>
          <a:lstStyle/>
          <a:p>
            <a:endParaRPr/>
          </a:p>
        </p:txBody>
      </p:sp>
    </p:spTree>
    <p:extLst>
      <p:ext uri="{BB962C8B-B14F-4D97-AF65-F5344CB8AC3E}">
        <p14:creationId xmlns:p14="http://schemas.microsoft.com/office/powerpoint/2010/main" val="3146053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5640480" y="96840"/>
            <a:ext cx="63900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r>
              <a:rPr lang="en-GB" sz="1400" b="1" strike="noStrike" spc="-1">
                <a:solidFill>
                  <a:srgbClr val="000000"/>
                </a:solidFill>
                <a:uFill>
                  <a:solidFill>
                    <a:srgbClr val="FFFFFF"/>
                  </a:solidFill>
                </a:uFill>
                <a:latin typeface="Times New Roman"/>
                <a:ea typeface="MS Gothic"/>
              </a:rPr>
              <a:t>doc.: IEEE 802.11-yy/xxxxr0</a:t>
            </a:r>
            <a:endParaRPr/>
          </a:p>
        </p:txBody>
      </p:sp>
      <p:sp>
        <p:nvSpPr>
          <p:cNvPr id="411" name="CustomShape 2"/>
          <p:cNvSpPr/>
          <p:nvPr/>
        </p:nvSpPr>
        <p:spPr>
          <a:xfrm>
            <a:off x="654120" y="96840"/>
            <a:ext cx="824760" cy="21024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GB" sz="1400" b="1" strike="noStrike" spc="-1">
                <a:solidFill>
                  <a:srgbClr val="000000"/>
                </a:solidFill>
                <a:uFill>
                  <a:solidFill>
                    <a:srgbClr val="FFFFFF"/>
                  </a:solidFill>
                </a:uFill>
                <a:latin typeface="Times New Roman"/>
                <a:ea typeface="MS Gothic"/>
              </a:rPr>
              <a:t>Month Year</a:t>
            </a:r>
            <a:endParaRPr/>
          </a:p>
        </p:txBody>
      </p:sp>
      <p:sp>
        <p:nvSpPr>
          <p:cNvPr id="412" name="CustomShape 3"/>
          <p:cNvSpPr/>
          <p:nvPr/>
        </p:nvSpPr>
        <p:spPr>
          <a:xfrm>
            <a:off x="5357880" y="8985240"/>
            <a:ext cx="92160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John Doe, Some Company</a:t>
            </a:r>
            <a:endParaRPr/>
          </a:p>
        </p:txBody>
      </p:sp>
      <p:sp>
        <p:nvSpPr>
          <p:cNvPr id="413" name="CustomShape 4"/>
          <p:cNvSpPr/>
          <p:nvPr/>
        </p:nvSpPr>
        <p:spPr>
          <a:xfrm>
            <a:off x="3222720" y="8985240"/>
            <a:ext cx="510480" cy="36288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Page </a:t>
            </a:r>
            <a:fld id="{0D860286-F23C-4532-9617-BBECB2C82F4D}" type="slidenum">
              <a:rPr lang="en-GB" sz="1200" strike="noStrike" spc="-1">
                <a:solidFill>
                  <a:srgbClr val="000000"/>
                </a:solidFill>
                <a:uFill>
                  <a:solidFill>
                    <a:srgbClr val="FFFFFF"/>
                  </a:solidFill>
                </a:uFill>
                <a:latin typeface="Times New Roman"/>
                <a:ea typeface="MS Gothic"/>
              </a:rPr>
              <a:t>28</a:t>
            </a:fld>
            <a:endParaRPr/>
          </a:p>
        </p:txBody>
      </p:sp>
      <p:sp>
        <p:nvSpPr>
          <p:cNvPr id="414" name="PlaceHolder 5"/>
          <p:cNvSpPr>
            <a:spLocks noGrp="1"/>
          </p:cNvSpPr>
          <p:nvPr>
            <p:ph type="body"/>
          </p:nvPr>
        </p:nvSpPr>
        <p:spPr>
          <a:xfrm>
            <a:off x="923760" y="4408560"/>
            <a:ext cx="5085720" cy="4269600"/>
          </a:xfrm>
          <a:prstGeom prst="rect">
            <a:avLst/>
          </a:prstGeom>
        </p:spPr>
        <p:txBody>
          <a:bodyPr lIns="93600" tIns="46080" rIns="93600" bIns="46080" anchor="ctr"/>
          <a:lstStyle/>
          <a:p>
            <a:endParaRPr/>
          </a:p>
        </p:txBody>
      </p:sp>
    </p:spTree>
    <p:extLst>
      <p:ext uri="{BB962C8B-B14F-4D97-AF65-F5344CB8AC3E}">
        <p14:creationId xmlns:p14="http://schemas.microsoft.com/office/powerpoint/2010/main" val="471741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29</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3266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30</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5279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33485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31</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53699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32</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11550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54068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827359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32939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36</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9886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76569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35872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69045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6224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01637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6224379" y="6475413"/>
            <a:ext cx="2319546" cy="215444"/>
          </a:xfrm>
          <a:ln/>
        </p:spPr>
        <p:txBody>
          <a:bodyPr/>
          <a:lstStyle>
            <a:lvl1pPr>
              <a:defRPr/>
            </a:lvl1pPr>
          </a:lstStyle>
          <a:p>
            <a:pPr>
              <a:defRPr/>
            </a:pPr>
            <a:r>
              <a:rPr lang="en-US" dirty="0" err="1"/>
              <a:t>Nikola.Serafimovski</a:t>
            </a:r>
            <a:r>
              <a:rPr lang="en-US" dirty="0"/>
              <a:t>, pureLiFi</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43398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6224379" y="6475413"/>
            <a:ext cx="2319546" cy="215444"/>
          </a:xfrm>
          <a:ln/>
        </p:spPr>
        <p:txBody>
          <a:bodyPr/>
          <a:lstStyle>
            <a:lvl1pPr>
              <a:defRPr/>
            </a:lvl1pPr>
          </a:lstStyle>
          <a:p>
            <a:pPr>
              <a:defRPr/>
            </a:pPr>
            <a:r>
              <a:rPr lang="en-US" dirty="0"/>
              <a:t>Nikola Serafimovski, pureLiFi</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52662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6224379" y="6475413"/>
            <a:ext cx="2319546" cy="21544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sz="1400">
                <a:solidFill>
                  <a:schemeClr val="tx1"/>
                </a:solidFill>
                <a:latin typeface="+mn-lt"/>
                <a:cs typeface="+mn-cs"/>
              </a:defRPr>
            </a:lvl1pPr>
          </a:lstStyle>
          <a:p>
            <a:pPr>
              <a:defRPr/>
            </a:pPr>
            <a:r>
              <a:rPr lang="en-US" dirty="0"/>
              <a:t>Nikola Serafimovski, pureLiFi</a:t>
            </a:r>
          </a:p>
        </p:txBody>
      </p:sp>
      <p:sp>
        <p:nvSpPr>
          <p:cNvPr id="1030" name="Rectangle 6"/>
          <p:cNvSpPr>
            <a:spLocks noGrp="1" noChangeArrowheads="1"/>
          </p:cNvSpPr>
          <p:nvPr>
            <p:ph type="sldNum" sz="quarter" idx="4"/>
          </p:nvPr>
        </p:nvSpPr>
        <p:spPr bwMode="auto">
          <a:xfrm>
            <a:off x="4276676" y="6475413"/>
            <a:ext cx="666849" cy="215444"/>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sz="1400">
                <a:solidFill>
                  <a:schemeClr val="tx1"/>
                </a:solidFill>
                <a:latin typeface="+mj-lt"/>
                <a:cs typeface="+mn-cs"/>
              </a:defRPr>
            </a:lvl1pPr>
          </a:lstStyle>
          <a:p>
            <a:pPr>
              <a:defRPr/>
            </a:pPr>
            <a:r>
              <a:rPr lang="en-US"/>
              <a:t>Slide </a:t>
            </a:r>
            <a:fld id="{A469A3A6-7083-48BA-9D7E-342D6AB96B4F}" type="slidenum">
              <a:rPr lang="en-US" smtClean="0"/>
              <a:pPr>
                <a:defRPr/>
              </a:pPr>
              <a:t>‹#›</a:t>
            </a:fld>
            <a:endParaRPr lang="en-US" dirty="0"/>
          </a:p>
        </p:txBody>
      </p:sp>
      <p:sp>
        <p:nvSpPr>
          <p:cNvPr id="2" name="Rectangle 7"/>
          <p:cNvSpPr>
            <a:spLocks noChangeArrowheads="1"/>
          </p:cNvSpPr>
          <p:nvPr/>
        </p:nvSpPr>
        <p:spPr bwMode="auto">
          <a:xfrm>
            <a:off x="5866524" y="394156"/>
            <a:ext cx="25789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400" b="1" dirty="0">
                <a:solidFill>
                  <a:schemeClr val="tx1"/>
                </a:solidFill>
                <a:latin typeface="Arial" pitchFamily="34" charset="0"/>
              </a:rPr>
              <a:t>doc.: IEEE 802.11-16/1499r1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9265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dirty="0">
                <a:solidFill>
                  <a:schemeClr val="tx1"/>
                </a:solidFill>
                <a:latin typeface="+mj-lt"/>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411619"/>
            <a:ext cx="13240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400" b="1" dirty="0">
                <a:solidFill>
                  <a:schemeClr val="tx1"/>
                </a:solidFill>
                <a:latin typeface="Arial" pitchFamily="34" charset="0"/>
              </a:rPr>
              <a:t>November</a:t>
            </a:r>
            <a:r>
              <a:rPr lang="en-US" sz="1400" b="1" baseline="0" dirty="0">
                <a:solidFill>
                  <a:schemeClr val="tx1"/>
                </a:solidFill>
                <a:latin typeface="Arial" pitchFamily="34" charset="0"/>
              </a:rPr>
              <a:t> </a:t>
            </a:r>
            <a:r>
              <a:rPr lang="en-US" sz="1400" b="1" dirty="0">
                <a:solidFill>
                  <a:schemeClr val="tx1"/>
                </a:solidFill>
                <a:latin typeface="Arial" pitchFamily="34" charset="0"/>
              </a:rPr>
              <a:t>2016</a:t>
            </a:r>
          </a:p>
        </p:txBody>
      </p:sp>
    </p:spTree>
    <p:extLst>
      <p:ext uri="{BB962C8B-B14F-4D97-AF65-F5344CB8AC3E}">
        <p14:creationId xmlns:p14="http://schemas.microsoft.com/office/powerpoint/2010/main" val="2386154591"/>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p:txBody>
          <a:bodyPr/>
          <a:lstStyle/>
          <a:p>
            <a:r>
              <a:rPr lang="en-GB" dirty="0" err="1"/>
              <a:t>LiFi</a:t>
            </a:r>
            <a:r>
              <a:rPr lang="en-GB" dirty="0"/>
              <a:t> – light communications for 802.11</a:t>
            </a:r>
          </a:p>
        </p:txBody>
      </p:sp>
      <p:sp>
        <p:nvSpPr>
          <p:cNvPr id="3074" name="Rectangle 2"/>
          <p:cNvSpPr>
            <a:spLocks noGrp="1" noChangeArrowheads="1"/>
          </p:cNvSpPr>
          <p:nvPr>
            <p:ph idx="1"/>
          </p:nvPr>
        </p:nvSpPr>
        <p:spPr>
          <a:xfrm>
            <a:off x="533400" y="1760694"/>
            <a:ext cx="7772400" cy="4114800"/>
          </a:xfrm>
        </p:spPr>
        <p:txBody>
          <a:bodyPr/>
          <a:lstStyle/>
          <a:p>
            <a:r>
              <a:rPr lang="en-GB" dirty="0"/>
              <a:t>Date: 2016-11-08</a:t>
            </a:r>
          </a:p>
        </p:txBody>
      </p:sp>
      <p:sp>
        <p:nvSpPr>
          <p:cNvPr id="7" name="Footer Placeholder 4"/>
          <p:cNvSpPr>
            <a:spLocks noGrp="1"/>
          </p:cNvSpPr>
          <p:nvPr>
            <p:ph type="ftr" sz="quarter" idx="10"/>
          </p:nvPr>
        </p:nvSpPr>
        <p:spPr/>
        <p:txBody>
          <a:bodyPr/>
          <a:lstStyle/>
          <a:p>
            <a:r>
              <a:rPr lang="en-GB"/>
              <a:t>Nikola Serafimovski, pureLiFi</a:t>
            </a:r>
            <a:endParaRPr lang="en-GB" dirty="0"/>
          </a:p>
        </p:txBody>
      </p:sp>
      <p:sp>
        <p:nvSpPr>
          <p:cNvPr id="8" name="Slide Number Placeholder 5"/>
          <p:cNvSpPr>
            <a:spLocks noGrp="1"/>
          </p:cNvSpPr>
          <p:nvPr>
            <p:ph type="sldNum" sz="quarter" idx="11"/>
          </p:nvPr>
        </p:nvSpPr>
        <p:spPr/>
        <p:txBody>
          <a:bodyPr/>
          <a:lstStyle/>
          <a:p>
            <a:r>
              <a:rPr lang="en-GB"/>
              <a:t>Slide </a:t>
            </a:r>
            <a:fld id="{93823DB3-BAA4-4F4A-B4B3-ED9ABE70E976}" type="slidenum">
              <a:rPr lang="en-GB" smtClean="0"/>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17192384"/>
              </p:ext>
            </p:extLst>
          </p:nvPr>
        </p:nvGraphicFramePr>
        <p:xfrm>
          <a:off x="1619672" y="2121965"/>
          <a:ext cx="7272807" cy="4524930"/>
        </p:xfrm>
        <a:graphic>
          <a:graphicData uri="http://schemas.openxmlformats.org/presentationml/2006/ole">
            <mc:AlternateContent xmlns:mc="http://schemas.openxmlformats.org/markup-compatibility/2006">
              <mc:Choice xmlns:v="urn:schemas-microsoft-com:vml" Requires="v">
                <p:oleObj spid="_x0000_s3242" name="Document" r:id="rId4" imgW="8488538" imgH="5625670" progId="Word.Document.8">
                  <p:embed/>
                </p:oleObj>
              </mc:Choice>
              <mc:Fallback>
                <p:oleObj name="Document" r:id="rId4" imgW="8488538" imgH="5625670" progId="Word.Document.8">
                  <p:embed/>
                  <p:pic>
                    <p:nvPicPr>
                      <p:cNvPr id="0" name="Picture 3"/>
                      <p:cNvPicPr>
                        <a:picLocks noChangeAspect="1" noChangeArrowheads="1"/>
                      </p:cNvPicPr>
                      <p:nvPr/>
                    </p:nvPicPr>
                    <p:blipFill>
                      <a:blip r:embed="rId5"/>
                      <a:srcRect/>
                      <a:stretch>
                        <a:fillRect/>
                      </a:stretch>
                    </p:blipFill>
                    <p:spPr bwMode="auto">
                      <a:xfrm>
                        <a:off x="1619672" y="2121965"/>
                        <a:ext cx="7272807" cy="4524930"/>
                      </a:xfrm>
                      <a:prstGeom prst="rect">
                        <a:avLst/>
                      </a:prstGeom>
                      <a:noFill/>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integration into the 802.11 specification should be straight forward</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10</a:t>
            </a:fld>
            <a:endParaRPr lang="en-GB"/>
          </a:p>
        </p:txBody>
      </p:sp>
      <p:grpSp>
        <p:nvGrpSpPr>
          <p:cNvPr id="20" name="Group 19"/>
          <p:cNvGrpSpPr/>
          <p:nvPr/>
        </p:nvGrpSpPr>
        <p:grpSpPr>
          <a:xfrm>
            <a:off x="971600" y="2060848"/>
            <a:ext cx="3341092" cy="4104456"/>
            <a:chOff x="1026708" y="2132856"/>
            <a:chExt cx="3341092" cy="4104456"/>
          </a:xfrm>
        </p:grpSpPr>
        <p:sp>
          <p:nvSpPr>
            <p:cNvPr id="8" name="Rectangle 7"/>
            <p:cNvSpPr/>
            <p:nvPr/>
          </p:nvSpPr>
          <p:spPr bwMode="auto">
            <a:xfrm>
              <a:off x="1043608" y="2132856"/>
              <a:ext cx="3318280" cy="4104456"/>
            </a:xfrm>
            <a:prstGeom prst="rect">
              <a:avLst/>
            </a:prstGeom>
            <a:gradFill>
              <a:gsLst>
                <a:gs pos="0">
                  <a:srgbClr val="00B050"/>
                </a:gs>
                <a:gs pos="66000">
                  <a:srgbClr val="00B050"/>
                </a:gs>
                <a:gs pos="56000">
                  <a:srgbClr val="00B050"/>
                </a:gs>
                <a:gs pos="64000">
                  <a:srgbClr val="FF0000"/>
                </a:gs>
                <a:gs pos="91000">
                  <a:srgbClr val="00B050"/>
                </a:gs>
                <a:gs pos="98000">
                  <a:srgbClr val="FF0000"/>
                </a:gs>
              </a:gsLst>
              <a:lin ang="5400000" scaled="1"/>
            </a:grad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a:ln>
                  <a:noFill/>
                </a:ln>
                <a:solidFill>
                  <a:schemeClr val="bg1"/>
                </a:solidFill>
                <a:effectLst/>
                <a:latin typeface="+mj-lt"/>
                <a:ea typeface="MS Gothic" charset="-128"/>
              </a:endParaRPr>
            </a:p>
          </p:txBody>
        </p:sp>
        <p:sp>
          <p:nvSpPr>
            <p:cNvPr id="9" name="Rectangle 8"/>
            <p:cNvSpPr/>
            <p:nvPr/>
          </p:nvSpPr>
          <p:spPr bwMode="auto">
            <a:xfrm>
              <a:off x="1043608" y="2132856"/>
              <a:ext cx="3318280" cy="408399"/>
            </a:xfrm>
            <a:prstGeom prst="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GB" sz="1800" b="0" i="0" u="none" strike="noStrike" cap="none" normalizeH="0" baseline="0" dirty="0">
                  <a:ln>
                    <a:noFill/>
                  </a:ln>
                  <a:solidFill>
                    <a:schemeClr val="bg1"/>
                  </a:solidFill>
                  <a:effectLst/>
                  <a:latin typeface="+mj-lt"/>
                  <a:ea typeface="MS Gothic" charset="-128"/>
                </a:rPr>
                <a:t>Network</a:t>
              </a:r>
              <a:r>
                <a:rPr kumimoji="0" lang="en-GB" sz="1800" b="0" i="0" u="none" strike="noStrike" cap="none" normalizeH="0" dirty="0">
                  <a:ln>
                    <a:noFill/>
                  </a:ln>
                  <a:solidFill>
                    <a:schemeClr val="bg1"/>
                  </a:solidFill>
                  <a:effectLst/>
                  <a:latin typeface="+mj-lt"/>
                  <a:ea typeface="MS Gothic" charset="-128"/>
                </a:rPr>
                <a:t> Layer</a:t>
              </a:r>
              <a:endParaRPr kumimoji="0" lang="en-GB" sz="1800" b="0" i="0" u="none" strike="noStrike" cap="none" normalizeH="0" baseline="0" dirty="0">
                <a:ln>
                  <a:noFill/>
                </a:ln>
                <a:solidFill>
                  <a:schemeClr val="bg1"/>
                </a:solidFill>
                <a:effectLst/>
                <a:latin typeface="+mj-lt"/>
                <a:ea typeface="MS Gothic" charset="-128"/>
              </a:endParaRPr>
            </a:p>
          </p:txBody>
        </p:sp>
        <p:sp>
          <p:nvSpPr>
            <p:cNvPr id="11" name="Rectangle 10"/>
            <p:cNvSpPr/>
            <p:nvPr/>
          </p:nvSpPr>
          <p:spPr bwMode="auto">
            <a:xfrm>
              <a:off x="1043608" y="2532049"/>
              <a:ext cx="3318280" cy="439090"/>
            </a:xfrm>
            <a:prstGeom prst="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latin typeface="+mj-lt"/>
                </a:rPr>
                <a:t>Network/MAC Interface</a:t>
              </a:r>
              <a:endParaRPr kumimoji="0" lang="en-GB" sz="1800" b="0" i="0" u="none" strike="noStrike" cap="none" normalizeH="0" baseline="0" dirty="0">
                <a:ln>
                  <a:noFill/>
                </a:ln>
                <a:solidFill>
                  <a:schemeClr val="bg1"/>
                </a:solidFill>
                <a:effectLst/>
                <a:latin typeface="+mj-lt"/>
              </a:endParaRPr>
            </a:p>
          </p:txBody>
        </p:sp>
        <p:sp>
          <p:nvSpPr>
            <p:cNvPr id="12" name="Rectangle 11"/>
            <p:cNvSpPr/>
            <p:nvPr/>
          </p:nvSpPr>
          <p:spPr bwMode="auto">
            <a:xfrm>
              <a:off x="1026708" y="2967098"/>
              <a:ext cx="3318280" cy="1344487"/>
            </a:xfrm>
            <a:prstGeom prst="rect">
              <a:avLst/>
            </a:prstGeom>
            <a:noFill/>
            <a:ln w="9525" cap="flat" cmpd="sng" algn="ctr">
              <a:no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latin typeface="+mj-lt"/>
                </a:rPr>
                <a:t>“Upper MAC”</a:t>
              </a:r>
              <a:endParaRPr kumimoji="0" lang="en-GB" sz="1800" b="0" i="0" u="none" strike="noStrike" cap="none" normalizeH="0" baseline="0" dirty="0">
                <a:ln>
                  <a:noFill/>
                </a:ln>
                <a:solidFill>
                  <a:schemeClr val="bg1"/>
                </a:solidFill>
                <a:effectLst/>
                <a:latin typeface="+mj-lt"/>
              </a:endParaRPr>
            </a:p>
          </p:txBody>
        </p:sp>
        <p:sp>
          <p:nvSpPr>
            <p:cNvPr id="13" name="Rectangle 12"/>
            <p:cNvSpPr/>
            <p:nvPr/>
          </p:nvSpPr>
          <p:spPr bwMode="auto">
            <a:xfrm>
              <a:off x="1043608" y="4299328"/>
              <a:ext cx="3304834" cy="503454"/>
            </a:xfrm>
            <a:prstGeom prst="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latin typeface="+mj-lt"/>
                </a:rPr>
                <a:t>“Lower MAC”</a:t>
              </a:r>
              <a:endParaRPr kumimoji="0" lang="en-GB" sz="1800" b="0" i="0" u="none" strike="noStrike" cap="none" normalizeH="0" baseline="0" dirty="0">
                <a:ln>
                  <a:noFill/>
                </a:ln>
                <a:solidFill>
                  <a:schemeClr val="bg1"/>
                </a:solidFill>
                <a:effectLst/>
                <a:latin typeface="+mj-lt"/>
              </a:endParaRPr>
            </a:p>
          </p:txBody>
        </p:sp>
        <p:sp>
          <p:nvSpPr>
            <p:cNvPr id="14" name="Rectangle 13"/>
            <p:cNvSpPr/>
            <p:nvPr/>
          </p:nvSpPr>
          <p:spPr bwMode="auto">
            <a:xfrm>
              <a:off x="1043608" y="4807333"/>
              <a:ext cx="3318280" cy="438272"/>
            </a:xfrm>
            <a:prstGeom prst="rect">
              <a:avLst/>
            </a:prstGeom>
            <a:noFill/>
            <a:ln w="9525" cap="flat" cmpd="sng" algn="ctr">
              <a:no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latin typeface="+mj-lt"/>
                </a:rPr>
                <a:t>MAC/PHY Interface</a:t>
              </a:r>
              <a:endParaRPr kumimoji="0" lang="en-GB" sz="1800" b="0" i="0" u="none" strike="noStrike" cap="none" normalizeH="0" baseline="0" dirty="0">
                <a:ln>
                  <a:noFill/>
                </a:ln>
                <a:solidFill>
                  <a:schemeClr val="bg1"/>
                </a:solidFill>
                <a:effectLst/>
                <a:latin typeface="+mj-lt"/>
              </a:endParaRPr>
            </a:p>
          </p:txBody>
        </p:sp>
        <p:sp>
          <p:nvSpPr>
            <p:cNvPr id="15" name="Rectangle 14"/>
            <p:cNvSpPr/>
            <p:nvPr/>
          </p:nvSpPr>
          <p:spPr bwMode="auto">
            <a:xfrm>
              <a:off x="1049520" y="5254708"/>
              <a:ext cx="3318280" cy="982604"/>
            </a:xfrm>
            <a:prstGeom prst="rect">
              <a:avLst/>
            </a:prstGeom>
            <a:noFill/>
            <a:ln w="9525" cap="flat" cmpd="sng" algn="ctr">
              <a:solidFill>
                <a:schemeClr val="tx1"/>
              </a:solidFill>
              <a:prstDash val="lg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latin typeface="+mj-lt"/>
                </a:rPr>
                <a:t>PHY Layer</a:t>
              </a:r>
              <a:endParaRPr kumimoji="0" lang="en-GB" sz="1800" b="0" i="0" u="none" strike="noStrike" cap="none" normalizeH="0" baseline="0" dirty="0">
                <a:ln>
                  <a:noFill/>
                </a:ln>
                <a:solidFill>
                  <a:schemeClr val="bg1"/>
                </a:solidFill>
                <a:effectLst/>
                <a:latin typeface="+mj-lt"/>
              </a:endParaRPr>
            </a:p>
          </p:txBody>
        </p:sp>
      </p:grpSp>
      <p:grpSp>
        <p:nvGrpSpPr>
          <p:cNvPr id="23" name="Group 22"/>
          <p:cNvGrpSpPr/>
          <p:nvPr/>
        </p:nvGrpSpPr>
        <p:grpSpPr>
          <a:xfrm>
            <a:off x="4351539" y="4343422"/>
            <a:ext cx="3521502" cy="630687"/>
            <a:chOff x="4363988" y="4163703"/>
            <a:chExt cx="4094212" cy="774703"/>
          </a:xfrm>
        </p:grpSpPr>
        <p:sp>
          <p:nvSpPr>
            <p:cNvPr id="18" name="Rectangle 17"/>
            <p:cNvSpPr/>
            <p:nvPr/>
          </p:nvSpPr>
          <p:spPr bwMode="auto">
            <a:xfrm>
              <a:off x="5161749" y="4163703"/>
              <a:ext cx="3296451" cy="774703"/>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600" dirty="0">
                  <a:latin typeface="+mj-lt"/>
                </a:rPr>
                <a:t>LiFi Specific MAC Modifications.</a:t>
              </a:r>
              <a:endParaRPr kumimoji="0" lang="en-GB" sz="1600" b="0" i="0" u="none" strike="noStrike" cap="none" normalizeH="0" baseline="0" dirty="0">
                <a:ln>
                  <a:noFill/>
                </a:ln>
                <a:solidFill>
                  <a:schemeClr val="bg1"/>
                </a:solidFill>
                <a:effectLst/>
                <a:latin typeface="+mj-lt"/>
              </a:endParaRPr>
            </a:p>
          </p:txBody>
        </p:sp>
        <p:sp>
          <p:nvSpPr>
            <p:cNvPr id="10" name="Left Arrow 9"/>
            <p:cNvSpPr/>
            <p:nvPr/>
          </p:nvSpPr>
          <p:spPr bwMode="auto">
            <a:xfrm>
              <a:off x="4363988" y="4431319"/>
              <a:ext cx="799860" cy="239469"/>
            </a:xfrm>
            <a:prstGeom prst="lef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1600" b="0" i="0" u="none" strike="noStrike" cap="none" normalizeH="0" baseline="0">
                <a:ln>
                  <a:noFill/>
                </a:ln>
                <a:solidFill>
                  <a:schemeClr val="bg1"/>
                </a:solidFill>
                <a:effectLst/>
                <a:latin typeface="+mj-lt"/>
                <a:ea typeface="MS Gothic" charset="-128"/>
              </a:endParaRPr>
            </a:p>
          </p:txBody>
        </p:sp>
      </p:grpSp>
      <p:grpSp>
        <p:nvGrpSpPr>
          <p:cNvPr id="22" name="Group 21"/>
          <p:cNvGrpSpPr/>
          <p:nvPr/>
        </p:nvGrpSpPr>
        <p:grpSpPr>
          <a:xfrm>
            <a:off x="4351540" y="5758336"/>
            <a:ext cx="3528392" cy="630687"/>
            <a:chOff x="4355976" y="5462609"/>
            <a:chExt cx="4102223" cy="774703"/>
          </a:xfrm>
        </p:grpSpPr>
        <p:sp>
          <p:nvSpPr>
            <p:cNvPr id="19" name="Rectangle 18"/>
            <p:cNvSpPr/>
            <p:nvPr/>
          </p:nvSpPr>
          <p:spPr bwMode="auto">
            <a:xfrm>
              <a:off x="5161748" y="5462609"/>
              <a:ext cx="3296451" cy="774703"/>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600" dirty="0">
                  <a:latin typeface="+mj-lt"/>
                </a:rPr>
                <a:t>LiFi Specific PHY Modifications</a:t>
              </a:r>
              <a:endParaRPr kumimoji="0" lang="en-GB" sz="1600" b="0" i="0" u="none" strike="noStrike" cap="none" normalizeH="0" baseline="0" dirty="0">
                <a:ln>
                  <a:noFill/>
                </a:ln>
                <a:solidFill>
                  <a:schemeClr val="bg1"/>
                </a:solidFill>
                <a:effectLst/>
                <a:latin typeface="+mj-lt"/>
              </a:endParaRPr>
            </a:p>
          </p:txBody>
        </p:sp>
        <p:sp>
          <p:nvSpPr>
            <p:cNvPr id="21" name="Left Arrow 20"/>
            <p:cNvSpPr/>
            <p:nvPr/>
          </p:nvSpPr>
          <p:spPr bwMode="auto">
            <a:xfrm>
              <a:off x="4355976" y="5730225"/>
              <a:ext cx="799860" cy="239469"/>
            </a:xfrm>
            <a:prstGeom prst="lef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1600" b="0" i="0" u="none" strike="noStrike" cap="none" normalizeH="0" baseline="0">
                <a:ln>
                  <a:noFill/>
                </a:ln>
                <a:solidFill>
                  <a:schemeClr val="bg1"/>
                </a:solidFill>
                <a:effectLst/>
                <a:latin typeface="+mj-lt"/>
                <a:ea typeface="MS Gothic" charset="-128"/>
              </a:endParaRPr>
            </a:p>
          </p:txBody>
        </p:sp>
      </p:grpSp>
      <p:grpSp>
        <p:nvGrpSpPr>
          <p:cNvPr id="29" name="Group 28"/>
          <p:cNvGrpSpPr/>
          <p:nvPr/>
        </p:nvGrpSpPr>
        <p:grpSpPr>
          <a:xfrm>
            <a:off x="4644008" y="2329125"/>
            <a:ext cx="3748195" cy="340507"/>
            <a:chOff x="5724128" y="2185109"/>
            <a:chExt cx="3748195" cy="340507"/>
          </a:xfrm>
        </p:grpSpPr>
        <p:sp>
          <p:nvSpPr>
            <p:cNvPr id="24" name="Rectangle 23"/>
            <p:cNvSpPr/>
            <p:nvPr/>
          </p:nvSpPr>
          <p:spPr bwMode="auto">
            <a:xfrm>
              <a:off x="5724128" y="2213935"/>
              <a:ext cx="562384" cy="311681"/>
            </a:xfrm>
            <a:prstGeom prst="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1600" b="0" i="0" u="none" strike="noStrike" cap="none" normalizeH="0" baseline="0">
                <a:ln>
                  <a:noFill/>
                </a:ln>
                <a:solidFill>
                  <a:schemeClr val="bg1"/>
                </a:solidFill>
                <a:effectLst/>
                <a:latin typeface="+mj-lt"/>
                <a:ea typeface="MS Gothic" charset="-128"/>
              </a:endParaRPr>
            </a:p>
          </p:txBody>
        </p:sp>
        <p:sp>
          <p:nvSpPr>
            <p:cNvPr id="25" name="TextBox 24"/>
            <p:cNvSpPr txBox="1"/>
            <p:nvPr/>
          </p:nvSpPr>
          <p:spPr>
            <a:xfrm>
              <a:off x="6407894" y="2185109"/>
              <a:ext cx="3064429" cy="338554"/>
            </a:xfrm>
            <a:prstGeom prst="rect">
              <a:avLst/>
            </a:prstGeom>
            <a:noFill/>
          </p:spPr>
          <p:txBody>
            <a:bodyPr wrap="none" rtlCol="0">
              <a:spAutoFit/>
            </a:bodyPr>
            <a:lstStyle/>
            <a:p>
              <a:r>
                <a:rPr lang="en-GB" sz="1600" dirty="0">
                  <a:solidFill>
                    <a:schemeClr val="tx1"/>
                  </a:solidFill>
                  <a:latin typeface="+mj-lt"/>
                </a:rPr>
                <a:t>Similar/same as existing 802.11</a:t>
              </a:r>
            </a:p>
          </p:txBody>
        </p:sp>
      </p:grpSp>
      <p:grpSp>
        <p:nvGrpSpPr>
          <p:cNvPr id="27" name="Group 26"/>
          <p:cNvGrpSpPr/>
          <p:nvPr/>
        </p:nvGrpSpPr>
        <p:grpSpPr>
          <a:xfrm>
            <a:off x="4644008" y="2931535"/>
            <a:ext cx="3531277" cy="340507"/>
            <a:chOff x="5724128" y="2787519"/>
            <a:chExt cx="3531277" cy="340507"/>
          </a:xfrm>
        </p:grpSpPr>
        <p:sp>
          <p:nvSpPr>
            <p:cNvPr id="26" name="Rectangle 25"/>
            <p:cNvSpPr/>
            <p:nvPr/>
          </p:nvSpPr>
          <p:spPr bwMode="auto">
            <a:xfrm>
              <a:off x="5724128" y="2816345"/>
              <a:ext cx="562384" cy="311681"/>
            </a:xfrm>
            <a:prstGeom prst="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1600" b="0" i="0" u="none" strike="noStrike" cap="none" normalizeH="0" baseline="0">
                <a:ln>
                  <a:noFill/>
                </a:ln>
                <a:solidFill>
                  <a:schemeClr val="bg1"/>
                </a:solidFill>
                <a:effectLst/>
                <a:latin typeface="+mj-lt"/>
                <a:ea typeface="MS Gothic" charset="-128"/>
              </a:endParaRPr>
            </a:p>
          </p:txBody>
        </p:sp>
        <p:sp>
          <p:nvSpPr>
            <p:cNvPr id="28" name="TextBox 27"/>
            <p:cNvSpPr txBox="1"/>
            <p:nvPr/>
          </p:nvSpPr>
          <p:spPr>
            <a:xfrm>
              <a:off x="6407894" y="2787519"/>
              <a:ext cx="2847511" cy="338554"/>
            </a:xfrm>
            <a:prstGeom prst="rect">
              <a:avLst/>
            </a:prstGeom>
            <a:noFill/>
          </p:spPr>
          <p:txBody>
            <a:bodyPr wrap="none" rtlCol="0">
              <a:spAutoFit/>
            </a:bodyPr>
            <a:lstStyle/>
            <a:p>
              <a:r>
                <a:rPr lang="en-GB" sz="1600" dirty="0">
                  <a:solidFill>
                    <a:schemeClr val="tx1"/>
                  </a:solidFill>
                  <a:latin typeface="+mj-lt"/>
                </a:rPr>
                <a:t>Different from existing 802.11</a:t>
              </a:r>
            </a:p>
          </p:txBody>
        </p:sp>
      </p:grpSp>
      <p:sp>
        <p:nvSpPr>
          <p:cNvPr id="30" name="Content Placeholder 7"/>
          <p:cNvSpPr>
            <a:spLocks noGrp="1"/>
          </p:cNvSpPr>
          <p:nvPr>
            <p:ph idx="1"/>
          </p:nvPr>
        </p:nvSpPr>
        <p:spPr>
          <a:xfrm>
            <a:off x="2280367" y="1393348"/>
            <a:ext cx="5592673" cy="658397"/>
          </a:xfrm>
        </p:spPr>
        <p:txBody>
          <a:bodyPr/>
          <a:lstStyle/>
          <a:p>
            <a:pPr lvl="1"/>
            <a:r>
              <a:rPr lang="en-GB" sz="1600" dirty="0"/>
              <a:t>A LiFi standard can be produced in less than 12 months using the existing 802.11 specifications as a basis </a:t>
            </a:r>
          </a:p>
        </p:txBody>
      </p:sp>
    </p:spTree>
    <p:extLst>
      <p:ext uri="{BB962C8B-B14F-4D97-AF65-F5344CB8AC3E}">
        <p14:creationId xmlns:p14="http://schemas.microsoft.com/office/powerpoint/2010/main" val="39134410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a:t>Minor changes in the PHY and lower MAC are required with most aspects unaffected</a:t>
            </a:r>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11</a:t>
            </a:fld>
            <a:endParaRPr lang="en-GB"/>
          </a:p>
        </p:txBody>
      </p:sp>
      <p:graphicFrame>
        <p:nvGraphicFramePr>
          <p:cNvPr id="2" name="Table 1"/>
          <p:cNvGraphicFramePr>
            <a:graphicFrameLocks noGrp="1"/>
          </p:cNvGraphicFramePr>
          <p:nvPr>
            <p:extLst>
              <p:ext uri="{D42A27DB-BD31-4B8C-83A1-F6EECF244321}">
                <p14:modId xmlns:p14="http://schemas.microsoft.com/office/powerpoint/2010/main" val="2955781336"/>
              </p:ext>
            </p:extLst>
          </p:nvPr>
        </p:nvGraphicFramePr>
        <p:xfrm>
          <a:off x="1357908" y="1752600"/>
          <a:ext cx="6504384" cy="4323080"/>
        </p:xfrm>
        <a:graphic>
          <a:graphicData uri="http://schemas.openxmlformats.org/drawingml/2006/table">
            <a:tbl>
              <a:tblPr firstRow="1" bandRow="1">
                <a:tableStyleId>{5C22544A-7EE6-4342-B048-85BDC9FD1C3A}</a:tableStyleId>
              </a:tblPr>
              <a:tblGrid>
                <a:gridCol w="2168128">
                  <a:extLst>
                    <a:ext uri="{9D8B030D-6E8A-4147-A177-3AD203B41FA5}">
                      <a16:colId xmlns:a16="http://schemas.microsoft.com/office/drawing/2014/main" val="20000"/>
                    </a:ext>
                  </a:extLst>
                </a:gridCol>
                <a:gridCol w="2168128">
                  <a:extLst>
                    <a:ext uri="{9D8B030D-6E8A-4147-A177-3AD203B41FA5}">
                      <a16:colId xmlns:a16="http://schemas.microsoft.com/office/drawing/2014/main" val="20001"/>
                    </a:ext>
                  </a:extLst>
                </a:gridCol>
                <a:gridCol w="2168128">
                  <a:extLst>
                    <a:ext uri="{9D8B030D-6E8A-4147-A177-3AD203B41FA5}">
                      <a16:colId xmlns:a16="http://schemas.microsoft.com/office/drawing/2014/main" val="20002"/>
                    </a:ext>
                  </a:extLst>
                </a:gridCol>
              </a:tblGrid>
              <a:tr h="370840">
                <a:tc>
                  <a:txBody>
                    <a:bodyPr/>
                    <a:lstStyle/>
                    <a:p>
                      <a:endParaRPr lang="en-GB" dirty="0"/>
                    </a:p>
                  </a:txBody>
                  <a:tcPr/>
                </a:tc>
                <a:tc>
                  <a:txBody>
                    <a:bodyPr/>
                    <a:lstStyle/>
                    <a:p>
                      <a:r>
                        <a:rPr lang="en-GB" dirty="0"/>
                        <a:t>802.11</a:t>
                      </a:r>
                    </a:p>
                  </a:txBody>
                  <a:tcPr/>
                </a:tc>
                <a:tc>
                  <a:txBody>
                    <a:bodyPr/>
                    <a:lstStyle/>
                    <a:p>
                      <a:r>
                        <a:rPr lang="en-GB" dirty="0"/>
                        <a:t>LiFi</a:t>
                      </a:r>
                    </a:p>
                  </a:txBody>
                  <a:tcPr/>
                </a:tc>
                <a:extLst>
                  <a:ext uri="{0D108BD9-81ED-4DB2-BD59-A6C34878D82A}">
                    <a16:rowId xmlns:a16="http://schemas.microsoft.com/office/drawing/2014/main" val="10000"/>
                  </a:ext>
                </a:extLst>
              </a:tr>
              <a:tr h="370840">
                <a:tc>
                  <a:txBody>
                    <a:bodyPr/>
                    <a:lstStyle/>
                    <a:p>
                      <a:r>
                        <a:rPr lang="en-GB" dirty="0"/>
                        <a:t>Medium</a:t>
                      </a:r>
                    </a:p>
                  </a:txBody>
                  <a:tcPr/>
                </a:tc>
                <a:tc>
                  <a:txBody>
                    <a:bodyPr/>
                    <a:lstStyle/>
                    <a:p>
                      <a:r>
                        <a:rPr lang="en-GB" dirty="0"/>
                        <a:t>RF</a:t>
                      </a:r>
                    </a:p>
                  </a:txBody>
                  <a:tcPr/>
                </a:tc>
                <a:tc>
                  <a:txBody>
                    <a:bodyPr/>
                    <a:lstStyle/>
                    <a:p>
                      <a:r>
                        <a:rPr lang="en-GB" dirty="0"/>
                        <a:t>Visible Light and IR</a:t>
                      </a:r>
                    </a:p>
                  </a:txBody>
                  <a:tcPr/>
                </a:tc>
                <a:extLst>
                  <a:ext uri="{0D108BD9-81ED-4DB2-BD59-A6C34878D82A}">
                    <a16:rowId xmlns:a16="http://schemas.microsoft.com/office/drawing/2014/main" val="10001"/>
                  </a:ext>
                </a:extLst>
              </a:tr>
              <a:tr h="370840">
                <a:tc>
                  <a:txBody>
                    <a:bodyPr/>
                    <a:lstStyle/>
                    <a:p>
                      <a:r>
                        <a:rPr lang="en-GB" dirty="0"/>
                        <a:t>Signal</a:t>
                      </a:r>
                      <a:r>
                        <a:rPr lang="en-GB" baseline="0" dirty="0"/>
                        <a:t> Modulation</a:t>
                      </a:r>
                      <a:endParaRPr lang="en-GB" dirty="0"/>
                    </a:p>
                  </a:txBody>
                  <a:tcPr/>
                </a:tc>
                <a:tc>
                  <a:txBody>
                    <a:bodyPr/>
                    <a:lstStyle/>
                    <a:p>
                      <a:r>
                        <a:rPr lang="en-GB" dirty="0"/>
                        <a:t>Coherent</a:t>
                      </a:r>
                    </a:p>
                  </a:txBody>
                  <a:tcPr/>
                </a:tc>
                <a:tc>
                  <a:txBody>
                    <a:bodyPr/>
                    <a:lstStyle/>
                    <a:p>
                      <a:r>
                        <a:rPr lang="en-GB" dirty="0"/>
                        <a:t>Intensity</a:t>
                      </a:r>
                      <a:r>
                        <a:rPr lang="en-GB" baseline="0" dirty="0"/>
                        <a:t> Modulation &amp; </a:t>
                      </a:r>
                      <a:r>
                        <a:rPr lang="en-GB" dirty="0"/>
                        <a:t>Direct Detection</a:t>
                      </a:r>
                    </a:p>
                  </a:txBody>
                  <a:tcPr/>
                </a:tc>
                <a:extLst>
                  <a:ext uri="{0D108BD9-81ED-4DB2-BD59-A6C34878D82A}">
                    <a16:rowId xmlns:a16="http://schemas.microsoft.com/office/drawing/2014/main" val="10002"/>
                  </a:ext>
                </a:extLst>
              </a:tr>
              <a:tr h="370840">
                <a:tc>
                  <a:txBody>
                    <a:bodyPr/>
                    <a:lstStyle/>
                    <a:p>
                      <a:r>
                        <a:rPr lang="en-GB" dirty="0"/>
                        <a:t>Duplex</a:t>
                      </a:r>
                    </a:p>
                  </a:txBody>
                  <a:tcPr/>
                </a:tc>
                <a:tc>
                  <a:txBody>
                    <a:bodyPr/>
                    <a:lstStyle/>
                    <a:p>
                      <a:r>
                        <a:rPr lang="en-GB" dirty="0"/>
                        <a:t>Half </a:t>
                      </a:r>
                    </a:p>
                  </a:txBody>
                  <a:tcPr/>
                </a:tc>
                <a:tc>
                  <a:txBody>
                    <a:bodyPr/>
                    <a:lstStyle/>
                    <a:p>
                      <a:r>
                        <a:rPr lang="en-GB" dirty="0"/>
                        <a:t>Full </a:t>
                      </a:r>
                    </a:p>
                  </a:txBody>
                  <a:tcPr/>
                </a:tc>
                <a:extLst>
                  <a:ext uri="{0D108BD9-81ED-4DB2-BD59-A6C34878D82A}">
                    <a16:rowId xmlns:a16="http://schemas.microsoft.com/office/drawing/2014/main" val="10003"/>
                  </a:ext>
                </a:extLst>
              </a:tr>
              <a:tr h="370840">
                <a:tc>
                  <a:txBody>
                    <a:bodyPr/>
                    <a:lstStyle/>
                    <a:p>
                      <a:r>
                        <a:rPr lang="en-GB" dirty="0"/>
                        <a:t>Hidden Node </a:t>
                      </a:r>
                    </a:p>
                  </a:txBody>
                  <a:tcPr/>
                </a:tc>
                <a:tc>
                  <a:txBody>
                    <a:bodyPr/>
                    <a:lstStyle/>
                    <a:p>
                      <a:r>
                        <a:rPr lang="en-GB" dirty="0"/>
                        <a:t>Can Occur</a:t>
                      </a:r>
                    </a:p>
                  </a:txBody>
                  <a:tcPr/>
                </a:tc>
                <a:tc>
                  <a:txBody>
                    <a:bodyPr/>
                    <a:lstStyle/>
                    <a:p>
                      <a:r>
                        <a:rPr lang="en-GB" dirty="0"/>
                        <a:t>By Design</a:t>
                      </a:r>
                    </a:p>
                    <a:p>
                      <a:r>
                        <a:rPr lang="en-GB" dirty="0"/>
                        <a:t>CSMA/CA does not work</a:t>
                      </a:r>
                    </a:p>
                  </a:txBody>
                  <a:tcPr/>
                </a:tc>
                <a:extLst>
                  <a:ext uri="{0D108BD9-81ED-4DB2-BD59-A6C34878D82A}">
                    <a16:rowId xmlns:a16="http://schemas.microsoft.com/office/drawing/2014/main" val="10004"/>
                  </a:ext>
                </a:extLst>
              </a:tr>
              <a:tr h="370840">
                <a:tc>
                  <a:txBody>
                    <a:bodyPr/>
                    <a:lstStyle/>
                    <a:p>
                      <a:r>
                        <a:rPr lang="en-GB" dirty="0"/>
                        <a:t>PHY/MAC interface</a:t>
                      </a:r>
                    </a:p>
                  </a:txBody>
                  <a:tcPr/>
                </a:tc>
                <a:tc>
                  <a:txBody>
                    <a:bodyPr/>
                    <a:lstStyle/>
                    <a:p>
                      <a:r>
                        <a:rPr lang="en-GB" dirty="0"/>
                        <a:t>802.11</a:t>
                      </a:r>
                      <a:r>
                        <a:rPr lang="en-GB" baseline="0" dirty="0"/>
                        <a:t> </a:t>
                      </a:r>
                      <a:r>
                        <a:rPr lang="en-GB" dirty="0"/>
                        <a:t>PPDU</a:t>
                      </a:r>
                    </a:p>
                  </a:txBody>
                  <a:tcPr/>
                </a:tc>
                <a:tc>
                  <a:txBody>
                    <a:bodyPr/>
                    <a:lstStyle/>
                    <a:p>
                      <a:r>
                        <a:rPr lang="en-GB" dirty="0"/>
                        <a:t>Identical</a:t>
                      </a:r>
                    </a:p>
                  </a:txBody>
                  <a:tcPr/>
                </a:tc>
                <a:extLst>
                  <a:ext uri="{0D108BD9-81ED-4DB2-BD59-A6C34878D82A}">
                    <a16:rowId xmlns:a16="http://schemas.microsoft.com/office/drawing/2014/main" val="10005"/>
                  </a:ext>
                </a:extLst>
              </a:tr>
              <a:tr h="370840">
                <a:tc>
                  <a:txBody>
                    <a:bodyPr/>
                    <a:lstStyle/>
                    <a:p>
                      <a:r>
                        <a:rPr lang="en-GB" dirty="0"/>
                        <a:t>MAC/Network Layer interface</a:t>
                      </a:r>
                    </a:p>
                  </a:txBody>
                  <a:tcPr/>
                </a:tc>
                <a:tc>
                  <a:txBody>
                    <a:bodyPr/>
                    <a:lstStyle/>
                    <a:p>
                      <a:r>
                        <a:rPr lang="en-GB" dirty="0"/>
                        <a:t>MLME</a:t>
                      </a:r>
                    </a:p>
                  </a:txBody>
                  <a:tcPr/>
                </a:tc>
                <a:tc>
                  <a:txBody>
                    <a:bodyPr/>
                    <a:lstStyle/>
                    <a:p>
                      <a:r>
                        <a:rPr lang="en-GB" dirty="0"/>
                        <a:t>Identical</a:t>
                      </a:r>
                    </a:p>
                  </a:txBody>
                  <a:tcPr/>
                </a:tc>
                <a:extLst>
                  <a:ext uri="{0D108BD9-81ED-4DB2-BD59-A6C34878D82A}">
                    <a16:rowId xmlns:a16="http://schemas.microsoft.com/office/drawing/2014/main" val="10006"/>
                  </a:ext>
                </a:extLst>
              </a:tr>
              <a:tr h="370840">
                <a:tc>
                  <a:txBody>
                    <a:bodyPr/>
                    <a:lstStyle/>
                    <a:p>
                      <a:r>
                        <a:rPr lang="en-GB" dirty="0"/>
                        <a:t>Security</a:t>
                      </a:r>
                    </a:p>
                  </a:txBody>
                  <a:tcPr/>
                </a:tc>
                <a:tc>
                  <a:txBody>
                    <a:bodyPr/>
                    <a:lstStyle/>
                    <a:p>
                      <a:r>
                        <a:rPr lang="en-GB" dirty="0"/>
                        <a:t>802.1X</a:t>
                      </a:r>
                    </a:p>
                  </a:txBody>
                  <a:tcPr/>
                </a:tc>
                <a:tc>
                  <a:txBody>
                    <a:bodyPr/>
                    <a:lstStyle/>
                    <a:p>
                      <a:r>
                        <a:rPr lang="en-GB" dirty="0"/>
                        <a:t>802.1X</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011345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2"/>
          <p:cNvSpPr/>
          <p:nvPr/>
        </p:nvSpPr>
        <p:spPr>
          <a:xfrm>
            <a:off x="6286680" y="6475320"/>
            <a:ext cx="225504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Nikola Serafimovski, pureLiFi</a:t>
            </a:r>
            <a:endParaRPr/>
          </a:p>
        </p:txBody>
      </p:sp>
      <p:sp>
        <p:nvSpPr>
          <p:cNvPr id="168" name="CustomShape 3"/>
          <p:cNvSpPr/>
          <p:nvPr/>
        </p:nvSpPr>
        <p:spPr>
          <a:xfrm>
            <a:off x="4344840" y="6475320"/>
            <a:ext cx="527760" cy="362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GB" sz="1200" strike="noStrike" spc="-1">
                <a:solidFill>
                  <a:srgbClr val="000000"/>
                </a:solidFill>
                <a:uFill>
                  <a:solidFill>
                    <a:srgbClr val="FFFFFF"/>
                  </a:solidFill>
                </a:uFill>
                <a:latin typeface="Times New Roman"/>
                <a:ea typeface="MS Gothic"/>
              </a:rPr>
              <a:t>Slide </a:t>
            </a:r>
            <a:fld id="{17B75BF9-F99F-4325-A167-21CDA4A0EB27}" type="slidenum">
              <a:rPr lang="en-GB" sz="1200" strike="noStrike" spc="-1">
                <a:solidFill>
                  <a:srgbClr val="000000"/>
                </a:solidFill>
                <a:uFill>
                  <a:solidFill>
                    <a:srgbClr val="FFFFFF"/>
                  </a:solidFill>
                </a:uFill>
                <a:latin typeface="Times New Roman"/>
                <a:ea typeface="MS Gothic"/>
              </a:rPr>
              <a:t>12</a:t>
            </a:fld>
            <a:endParaRPr/>
          </a:p>
        </p:txBody>
      </p:sp>
      <p:sp>
        <p:nvSpPr>
          <p:cNvPr id="7" name="Title 6"/>
          <p:cNvSpPr>
            <a:spLocks noGrp="1"/>
          </p:cNvSpPr>
          <p:nvPr>
            <p:ph type="title"/>
          </p:nvPr>
        </p:nvSpPr>
        <p:spPr/>
        <p:txBody>
          <a:bodyPr/>
          <a:lstStyle/>
          <a:p>
            <a:r>
              <a:rPr lang="en-GB" dirty="0"/>
              <a:t>LiFi has a natural place in 802.11 using the same/similar PHY/MAC/Network Layer Interfaces</a:t>
            </a:r>
          </a:p>
        </p:txBody>
      </p:sp>
      <p:sp>
        <p:nvSpPr>
          <p:cNvPr id="5" name="Content Placeholder 4"/>
          <p:cNvSpPr>
            <a:spLocks noGrp="1"/>
          </p:cNvSpPr>
          <p:nvPr>
            <p:ph idx="1"/>
          </p:nvPr>
        </p:nvSpPr>
        <p:spPr/>
        <p:txBody>
          <a:bodyPr/>
          <a:lstStyle/>
          <a:p>
            <a:pPr lvl="1"/>
            <a:r>
              <a:rPr lang="en-GB" b="1" dirty="0"/>
              <a:t>Common</a:t>
            </a:r>
          </a:p>
          <a:p>
            <a:pPr lvl="2"/>
            <a:r>
              <a:rPr lang="en-GB" dirty="0"/>
              <a:t>Authentication, security protocols, addressing and MAC frame structure are preserved from the 802.11 protocol.</a:t>
            </a:r>
          </a:p>
          <a:p>
            <a:pPr lvl="2"/>
            <a:r>
              <a:rPr lang="en-GB" dirty="0"/>
              <a:t>The PPDU and PHY layer processing algorithms are preserved.</a:t>
            </a:r>
          </a:p>
          <a:p>
            <a:pPr lvl="1"/>
            <a:r>
              <a:rPr lang="en-GB" b="1" dirty="0"/>
              <a:t>Different</a:t>
            </a:r>
          </a:p>
          <a:p>
            <a:pPr lvl="2"/>
            <a:r>
              <a:rPr lang="en-GB" dirty="0"/>
              <a:t>The CSMA/CA algorithm is replaced to address the hidden node problem in the uplink.</a:t>
            </a:r>
          </a:p>
          <a:p>
            <a:pPr lvl="2"/>
            <a:r>
              <a:rPr lang="en-GB" dirty="0"/>
              <a:t>Hermitian symmetry is imposed on the modulated subcarriers in order to generate a real time-domain signal. Hence, the sampling rate and the baseband are doubled to preserve the data rate.</a:t>
            </a:r>
          </a:p>
          <a:p>
            <a:pPr lvl="2"/>
            <a:r>
              <a:rPr lang="en-GB" dirty="0"/>
              <a:t>No frequency up-conversion is required as electrical baseband modulation of the light source translates into intensity modulation of the optical wave carrier.</a:t>
            </a:r>
          </a:p>
          <a:p>
            <a:endParaRPr lang="en-GB" dirty="0"/>
          </a:p>
        </p:txBody>
      </p:sp>
    </p:spTree>
    <p:extLst>
      <p:ext uri="{BB962C8B-B14F-4D97-AF65-F5344CB8AC3E}">
        <p14:creationId xmlns:p14="http://schemas.microsoft.com/office/powerpoint/2010/main" val="2603487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has a natural home in 802.11</a:t>
            </a:r>
            <a:br>
              <a:rPr lang="en-GB" dirty="0"/>
            </a:br>
            <a:r>
              <a:rPr lang="en-GB" dirty="0"/>
              <a:t>Example: Optical OFDM in 802.11a-based PHY</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13</a:t>
            </a:fld>
            <a:endParaRPr lang="en-GB"/>
          </a:p>
        </p:txBody>
      </p:sp>
      <p:grpSp>
        <p:nvGrpSpPr>
          <p:cNvPr id="8" name="Group 7"/>
          <p:cNvGrpSpPr/>
          <p:nvPr/>
        </p:nvGrpSpPr>
        <p:grpSpPr>
          <a:xfrm>
            <a:off x="464288" y="1700808"/>
            <a:ext cx="8215424" cy="3456384"/>
            <a:chOff x="464288" y="1700808"/>
            <a:chExt cx="8215424" cy="3456384"/>
          </a:xfrm>
        </p:grpSpPr>
        <p:grpSp>
          <p:nvGrpSpPr>
            <p:cNvPr id="3" name="Group 2"/>
            <p:cNvGrpSpPr/>
            <p:nvPr/>
          </p:nvGrpSpPr>
          <p:grpSpPr>
            <a:xfrm>
              <a:off x="464288" y="1700808"/>
              <a:ext cx="8215424" cy="3456384"/>
              <a:chOff x="464288" y="1700808"/>
              <a:chExt cx="8215424" cy="3456384"/>
            </a:xfrm>
          </p:grpSpPr>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88" y="1700808"/>
                <a:ext cx="8215424"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6070488" y="4293096"/>
                <a:ext cx="432048" cy="5760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GB" sz="1100" b="0" i="0" u="none" strike="noStrike" cap="none" normalizeH="0" baseline="0" dirty="0">
                    <a:ln>
                      <a:noFill/>
                    </a:ln>
                    <a:solidFill>
                      <a:schemeClr val="tx1"/>
                    </a:solidFill>
                    <a:effectLst/>
                    <a:latin typeface="Times New Roman" pitchFamily="16" charset="0"/>
                    <a:ea typeface="MS Gothic" charset="-128"/>
                  </a:rPr>
                  <a:t>TIA</a:t>
                </a:r>
              </a:p>
            </p:txBody>
          </p:sp>
        </p:grpSp>
        <p:sp>
          <p:nvSpPr>
            <p:cNvPr id="9" name="Rectangle 8"/>
            <p:cNvSpPr/>
            <p:nvPr/>
          </p:nvSpPr>
          <p:spPr bwMode="auto">
            <a:xfrm>
              <a:off x="1043608" y="2165183"/>
              <a:ext cx="576064" cy="5760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100" dirty="0">
                  <a:solidFill>
                    <a:schemeClr val="tx1"/>
                  </a:solidFill>
                </a:rPr>
                <a:t>Sym.</a:t>
              </a:r>
              <a:br>
                <a:rPr lang="en-GB" sz="1100" dirty="0">
                  <a:solidFill>
                    <a:schemeClr val="tx1"/>
                  </a:solidFill>
                </a:rPr>
              </a:br>
              <a:r>
                <a:rPr lang="en-GB" sz="1100" dirty="0">
                  <a:solidFill>
                    <a:schemeClr val="tx1"/>
                  </a:solidFill>
                </a:rPr>
                <a:t>Map</a:t>
              </a:r>
              <a:endParaRPr kumimoji="0" lang="en-GB" sz="1100" b="0" i="0" u="none" strike="noStrike" cap="none" normalizeH="0" baseline="0" dirty="0">
                <a:ln>
                  <a:noFill/>
                </a:ln>
                <a:solidFill>
                  <a:schemeClr val="tx1"/>
                </a:solidFill>
                <a:effectLst/>
                <a:latin typeface="Times New Roman" pitchFamily="16" charset="0"/>
                <a:ea typeface="MS Gothic" charset="-128"/>
              </a:endParaRPr>
            </a:p>
          </p:txBody>
        </p:sp>
        <p:sp>
          <p:nvSpPr>
            <p:cNvPr id="11" name="Rectangle 10"/>
            <p:cNvSpPr/>
            <p:nvPr/>
          </p:nvSpPr>
          <p:spPr bwMode="auto">
            <a:xfrm>
              <a:off x="1043608" y="4294536"/>
              <a:ext cx="576064" cy="5760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100" dirty="0">
                  <a:solidFill>
                    <a:schemeClr val="tx1"/>
                  </a:solidFill>
                </a:rPr>
                <a:t>Sym.</a:t>
              </a:r>
              <a:br>
                <a:rPr lang="en-GB" sz="1100" dirty="0">
                  <a:solidFill>
                    <a:schemeClr val="tx1"/>
                  </a:solidFill>
                </a:rPr>
              </a:br>
              <a:r>
                <a:rPr lang="en-GB" sz="1100" dirty="0">
                  <a:solidFill>
                    <a:schemeClr val="tx1"/>
                  </a:solidFill>
                </a:rPr>
                <a:t>DE-Map</a:t>
              </a:r>
              <a:endParaRPr kumimoji="0" lang="en-GB" sz="1100" b="0" i="0" u="none" strike="noStrike" cap="none" normalizeH="0" baseline="0" dirty="0">
                <a:ln>
                  <a:noFill/>
                </a:ln>
                <a:solidFill>
                  <a:schemeClr val="tx1"/>
                </a:solidFill>
                <a:effectLst/>
                <a:latin typeface="Times New Roman" pitchFamily="16" charset="0"/>
                <a:ea typeface="MS Gothic" charset="-128"/>
              </a:endParaRPr>
            </a:p>
          </p:txBody>
        </p:sp>
      </p:grpSp>
      <p:sp>
        <p:nvSpPr>
          <p:cNvPr id="7" name="Rectangle 6"/>
          <p:cNvSpPr/>
          <p:nvPr/>
        </p:nvSpPr>
        <p:spPr bwMode="auto">
          <a:xfrm>
            <a:off x="2915816" y="1700808"/>
            <a:ext cx="1080120" cy="1368152"/>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sp>
        <p:nvSpPr>
          <p:cNvPr id="12" name="Rectangle 11"/>
          <p:cNvSpPr/>
          <p:nvPr/>
        </p:nvSpPr>
        <p:spPr bwMode="auto">
          <a:xfrm>
            <a:off x="6804248" y="1769138"/>
            <a:ext cx="1875464" cy="3460061"/>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nvGrpSpPr>
          <p:cNvPr id="16" name="Group 15"/>
          <p:cNvGrpSpPr/>
          <p:nvPr/>
        </p:nvGrpSpPr>
        <p:grpSpPr>
          <a:xfrm>
            <a:off x="4211961" y="2453215"/>
            <a:ext cx="2520279" cy="1446069"/>
            <a:chOff x="4211961" y="2453215"/>
            <a:chExt cx="2520279" cy="1446069"/>
          </a:xfrm>
        </p:grpSpPr>
        <p:sp>
          <p:nvSpPr>
            <p:cNvPr id="13" name="Rectangle 12"/>
            <p:cNvSpPr/>
            <p:nvPr/>
          </p:nvSpPr>
          <p:spPr bwMode="auto">
            <a:xfrm>
              <a:off x="4211961" y="3162896"/>
              <a:ext cx="2086294" cy="736388"/>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GB" sz="2000" b="0" i="0" u="none" strike="noStrike" cap="none" normalizeH="0" baseline="0" dirty="0">
                  <a:ln>
                    <a:noFill/>
                  </a:ln>
                  <a:solidFill>
                    <a:schemeClr val="tx1"/>
                  </a:solidFill>
                  <a:effectLst/>
                  <a:latin typeface="Times New Roman" pitchFamily="16" charset="0"/>
                  <a:ea typeface="MS Gothic" charset="-128"/>
                </a:rPr>
                <a:t>No Up-conversion</a:t>
              </a:r>
            </a:p>
          </p:txBody>
        </p:sp>
        <p:cxnSp>
          <p:nvCxnSpPr>
            <p:cNvPr id="14" name="Straight Arrow Connector 13"/>
            <p:cNvCxnSpPr/>
            <p:nvPr/>
          </p:nvCxnSpPr>
          <p:spPr bwMode="auto">
            <a:xfrm flipV="1">
              <a:off x="6286512" y="2453215"/>
              <a:ext cx="445728" cy="679524"/>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grpSp>
      <p:sp>
        <p:nvSpPr>
          <p:cNvPr id="15" name="Rectangle 14"/>
          <p:cNvSpPr/>
          <p:nvPr/>
        </p:nvSpPr>
        <p:spPr bwMode="auto">
          <a:xfrm>
            <a:off x="7452320" y="5661248"/>
            <a:ext cx="792088" cy="36004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5319256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2627785" y="3415739"/>
            <a:ext cx="2016224" cy="1747397"/>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sp>
        <p:nvSpPr>
          <p:cNvPr id="9217" name="Rectangle 1"/>
          <p:cNvSpPr>
            <a:spLocks noGrp="1" noChangeArrowheads="1"/>
          </p:cNvSpPr>
          <p:nvPr>
            <p:ph type="title"/>
          </p:nvPr>
        </p:nvSpPr>
        <p:spPr/>
        <p:txBody>
          <a:bodyPr/>
          <a:lstStyle/>
          <a:p>
            <a:r>
              <a:rPr lang="en-GB" dirty="0"/>
              <a:t>LiFi has a natural home in 802.11</a:t>
            </a:r>
            <a:br>
              <a:rPr lang="en-GB" dirty="0"/>
            </a:br>
            <a:r>
              <a:rPr lang="en-GB" dirty="0"/>
              <a:t>Example: DC-biased Optical-OFDM</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14</a:t>
            </a:fld>
            <a:endParaRPr lang="en-GB"/>
          </a:p>
        </p:txBody>
      </p:sp>
      <p:pic>
        <p:nvPicPr>
          <p:cNvPr id="7" name="Grafik 32" descr="C:\Volker\D\IEEE 802.15.7r1\Draft input\bilder\16-0356-Fig-3-5 carrier mapping.emf"/>
          <p:cNvPicPr/>
          <p:nvPr/>
        </p:nvPicPr>
        <p:blipFill rotWithShape="1">
          <a:blip r:embed="rId3">
            <a:extLst>
              <a:ext uri="{28A0092B-C50C-407E-A947-70E740481C1C}">
                <a14:useLocalDpi xmlns:a14="http://schemas.microsoft.com/office/drawing/2010/main" val="0"/>
              </a:ext>
            </a:extLst>
          </a:blip>
          <a:srcRect b="-27194"/>
          <a:stretch/>
        </p:blipFill>
        <p:spPr bwMode="auto">
          <a:xfrm>
            <a:off x="529515" y="3600332"/>
            <a:ext cx="8084969" cy="1584176"/>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 name="Rectangle 1"/>
              <p:cNvSpPr/>
              <p:nvPr/>
            </p:nvSpPr>
            <p:spPr>
              <a:xfrm>
                <a:off x="2323306" y="1718764"/>
                <a:ext cx="4572000" cy="461921"/>
              </a:xfrm>
              <a:prstGeom prst="rect">
                <a:avLst/>
              </a:prstGeom>
            </p:spPr>
            <p:txBody>
              <a:bodyPr>
                <a:spAutoFit/>
              </a:bodyPr>
              <a:lstStyle/>
              <a:p>
                <a:pPr algn="just">
                  <a:spcAft>
                    <a:spcPts val="0"/>
                  </a:spcAft>
                </a:pPr>
                <a:r>
                  <a:rPr lang="en-GB" dirty="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sSub>
                      <m:sSubPr>
                        <m:ctrlPr>
                          <a:rPr lang="en-GB" i="1">
                            <a:solidFill>
                              <a:schemeClr val="tx1"/>
                            </a:solidFill>
                            <a:effectLst/>
                            <a:latin typeface="Cambria Math" panose="02040503050406030204" pitchFamily="18" charset="0"/>
                            <a:ea typeface="Times New Roman" panose="02020603050405020304" pitchFamily="18" charset="0"/>
                          </a:rPr>
                        </m:ctrlPr>
                      </m:sSubPr>
                      <m:e>
                        <m:r>
                          <a:rPr lang="en-US" i="1">
                            <a:solidFill>
                              <a:schemeClr val="tx1"/>
                            </a:solidFill>
                            <a:effectLst/>
                            <a:latin typeface="Cambria Math" panose="02040503050406030204" pitchFamily="18" charset="0"/>
                            <a:ea typeface="Times New Roman" panose="02020603050405020304" pitchFamily="18" charset="0"/>
                          </a:rPr>
                          <m:t>𝑥</m:t>
                        </m:r>
                      </m:e>
                      <m:sub>
                        <m:r>
                          <a:rPr lang="en-US" i="1">
                            <a:solidFill>
                              <a:schemeClr val="tx1"/>
                            </a:solidFill>
                            <a:effectLst/>
                            <a:latin typeface="Cambria Math" panose="02040503050406030204" pitchFamily="18" charset="0"/>
                            <a:ea typeface="Times New Roman" panose="02020603050405020304" pitchFamily="18" charset="0"/>
                          </a:rPr>
                          <m:t>2</m:t>
                        </m:r>
                        <m:r>
                          <a:rPr lang="en-US" i="1">
                            <a:solidFill>
                              <a:schemeClr val="tx1"/>
                            </a:solidFill>
                            <a:effectLst/>
                            <a:latin typeface="Cambria Math" panose="02040503050406030204" pitchFamily="18" charset="0"/>
                            <a:ea typeface="Times New Roman" panose="02020603050405020304" pitchFamily="18" charset="0"/>
                          </a:rPr>
                          <m:t>𝑁</m:t>
                        </m:r>
                        <m:r>
                          <a:rPr lang="en-US" i="1">
                            <a:solidFill>
                              <a:schemeClr val="tx1"/>
                            </a:solidFill>
                            <a:effectLst/>
                            <a:latin typeface="Cambria Math" panose="02040503050406030204" pitchFamily="18" charset="0"/>
                            <a:ea typeface="Times New Roman" panose="02020603050405020304" pitchFamily="18" charset="0"/>
                          </a:rPr>
                          <m:t>−</m:t>
                        </m:r>
                        <m:r>
                          <a:rPr lang="en-US" i="1">
                            <a:solidFill>
                              <a:schemeClr val="tx1"/>
                            </a:solidFill>
                            <a:effectLst/>
                            <a:latin typeface="Cambria Math" panose="02040503050406030204" pitchFamily="18" charset="0"/>
                            <a:ea typeface="Times New Roman" panose="02020603050405020304" pitchFamily="18" charset="0"/>
                          </a:rPr>
                          <m:t>𝑖</m:t>
                        </m:r>
                      </m:sub>
                    </m:sSub>
                    <m:r>
                      <a:rPr lang="en-US" i="1">
                        <a:solidFill>
                          <a:schemeClr val="tx1"/>
                        </a:solidFill>
                        <a:effectLst/>
                        <a:latin typeface="Cambria Math" panose="02040503050406030204" pitchFamily="18" charset="0"/>
                        <a:ea typeface="Times New Roman" panose="02020603050405020304" pitchFamily="18" charset="0"/>
                      </a:rPr>
                      <m:t>=</m:t>
                    </m:r>
                    <m:sSubSup>
                      <m:sSubSupPr>
                        <m:ctrlPr>
                          <a:rPr lang="en-GB" i="1">
                            <a:solidFill>
                              <a:schemeClr val="tx1"/>
                            </a:solidFill>
                            <a:effectLst/>
                            <a:latin typeface="Cambria Math" panose="02040503050406030204" pitchFamily="18" charset="0"/>
                            <a:ea typeface="Times New Roman" panose="02020603050405020304" pitchFamily="18" charset="0"/>
                          </a:rPr>
                        </m:ctrlPr>
                      </m:sSubSupPr>
                      <m:e>
                        <m:r>
                          <a:rPr lang="en-US" i="1">
                            <a:solidFill>
                              <a:schemeClr val="tx1"/>
                            </a:solidFill>
                            <a:effectLst/>
                            <a:latin typeface="Cambria Math" panose="02040503050406030204" pitchFamily="18" charset="0"/>
                            <a:ea typeface="Times New Roman" panose="02020603050405020304" pitchFamily="18" charset="0"/>
                          </a:rPr>
                          <m:t>𝑥</m:t>
                        </m:r>
                      </m:e>
                      <m:sub>
                        <m:r>
                          <a:rPr lang="en-US" i="1">
                            <a:solidFill>
                              <a:schemeClr val="tx1"/>
                            </a:solidFill>
                            <a:effectLst/>
                            <a:latin typeface="Cambria Math" panose="02040503050406030204" pitchFamily="18" charset="0"/>
                            <a:ea typeface="Times New Roman" panose="02020603050405020304" pitchFamily="18" charset="0"/>
                          </a:rPr>
                          <m:t>𝑖</m:t>
                        </m:r>
                      </m:sub>
                      <m:sup>
                        <m:r>
                          <a:rPr lang="en-US" i="1">
                            <a:solidFill>
                              <a:schemeClr val="tx1"/>
                            </a:solidFill>
                            <a:effectLst/>
                            <a:latin typeface="Cambria Math" panose="02040503050406030204" pitchFamily="18" charset="0"/>
                            <a:ea typeface="Times New Roman" panose="02020603050405020304" pitchFamily="18" charset="0"/>
                          </a:rPr>
                          <m:t>∗</m:t>
                        </m:r>
                      </m:sup>
                    </m:sSubSup>
                    <m:r>
                      <a:rPr lang="en-US" sz="1400" i="1">
                        <a:solidFill>
                          <a:schemeClr val="tx1"/>
                        </a:solidFill>
                        <a:effectLst/>
                        <a:latin typeface="Cambria Math" panose="02040503050406030204" pitchFamily="18" charset="0"/>
                        <a:ea typeface="Times New Roman" panose="02020603050405020304" pitchFamily="18" charset="0"/>
                      </a:rPr>
                      <m:t> </m:t>
                    </m:r>
                    <m:r>
                      <a:rPr lang="en-US" i="1">
                        <a:solidFill>
                          <a:schemeClr val="tx1"/>
                        </a:solidFill>
                        <a:effectLst/>
                        <a:latin typeface="Cambria Math" panose="02040503050406030204" pitchFamily="18" charset="0"/>
                        <a:ea typeface="Times New Roman" panose="02020603050405020304" pitchFamily="18" charset="0"/>
                      </a:rPr>
                      <m:t>,   </m:t>
                    </m:r>
                    <m:r>
                      <a:rPr lang="en-US" i="1">
                        <a:solidFill>
                          <a:schemeClr val="tx1"/>
                        </a:solidFill>
                        <a:effectLst/>
                        <a:latin typeface="Cambria Math" panose="02040503050406030204" pitchFamily="18" charset="0"/>
                        <a:ea typeface="Times New Roman" panose="02020603050405020304" pitchFamily="18" charset="0"/>
                      </a:rPr>
                      <m:t>𝑖</m:t>
                    </m:r>
                    <m:r>
                      <a:rPr lang="en-US" i="1">
                        <a:solidFill>
                          <a:schemeClr val="tx1"/>
                        </a:solidFill>
                        <a:effectLst/>
                        <a:latin typeface="Cambria Math" panose="02040503050406030204" pitchFamily="18" charset="0"/>
                        <a:ea typeface="Times New Roman" panose="02020603050405020304" pitchFamily="18" charset="0"/>
                      </a:rPr>
                      <m:t>=1,2,…</m:t>
                    </m:r>
                    <m:r>
                      <a:rPr lang="en-US" i="1">
                        <a:solidFill>
                          <a:schemeClr val="tx1"/>
                        </a:solidFill>
                        <a:effectLst/>
                        <a:latin typeface="Cambria Math" panose="02040503050406030204" pitchFamily="18" charset="0"/>
                        <a:ea typeface="Times New Roman" panose="02020603050405020304" pitchFamily="18" charset="0"/>
                      </a:rPr>
                      <m:t>𝑁</m:t>
                    </m:r>
                    <m:r>
                      <a:rPr lang="en-US" i="1">
                        <a:solidFill>
                          <a:schemeClr val="tx1"/>
                        </a:solidFill>
                        <a:effectLst/>
                        <a:latin typeface="Cambria Math" panose="02040503050406030204" pitchFamily="18" charset="0"/>
                        <a:ea typeface="Times New Roman" panose="02020603050405020304" pitchFamily="18" charset="0"/>
                      </a:rPr>
                      <m:t>−1</m:t>
                    </m:r>
                  </m:oMath>
                </a14:m>
                <a:r>
                  <a:rPr lang="en-US" dirty="0">
                    <a:solidFill>
                      <a:schemeClr val="tx1"/>
                    </a:solidFill>
                    <a:effectLst/>
                    <a:latin typeface="Times New Roman" panose="02020603050405020304" pitchFamily="18" charset="0"/>
                    <a:ea typeface="Times New Roman" panose="02020603050405020304" pitchFamily="18" charset="0"/>
                  </a:rPr>
                  <a:t>.</a:t>
                </a:r>
                <a:endParaRPr lang="en-GB"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23306" y="1718764"/>
                <a:ext cx="4572000" cy="461921"/>
              </a:xfrm>
              <a:prstGeom prst="rect">
                <a:avLst/>
              </a:prstGeom>
              <a:blipFill rotWithShape="0">
                <a:blip r:embed="rId4"/>
                <a:stretch>
                  <a:fillRect t="-10526" b="-28947"/>
                </a:stretch>
              </a:blipFill>
            </p:spPr>
            <p:txBody>
              <a:bodyPr/>
              <a:lstStyle/>
              <a:p>
                <a:r>
                  <a:rPr lang="en-GB">
                    <a:noFill/>
                  </a:rPr>
                  <a:t> </a:t>
                </a:r>
              </a:p>
            </p:txBody>
          </p:sp>
        </mc:Fallback>
      </mc:AlternateContent>
      <p:grpSp>
        <p:nvGrpSpPr>
          <p:cNvPr id="14" name="Group 13"/>
          <p:cNvGrpSpPr/>
          <p:nvPr/>
        </p:nvGrpSpPr>
        <p:grpSpPr>
          <a:xfrm>
            <a:off x="3315405" y="2446811"/>
            <a:ext cx="2657208" cy="501676"/>
            <a:chOff x="3275856" y="2905804"/>
            <a:chExt cx="2657208" cy="501676"/>
          </a:xfrm>
        </p:grpSpPr>
        <mc:AlternateContent xmlns:mc="http://schemas.openxmlformats.org/markup-compatibility/2006" xmlns:a14="http://schemas.microsoft.com/office/drawing/2010/main">
          <mc:Choice Requires="a14">
            <p:sp>
              <p:nvSpPr>
                <p:cNvPr id="3" name="Rectangle 2"/>
                <p:cNvSpPr/>
                <p:nvPr/>
              </p:nvSpPr>
              <p:spPr>
                <a:xfrm>
                  <a:off x="3275856" y="2905804"/>
                  <a:ext cx="661463" cy="5016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GB" i="1" smtClean="0">
                                <a:solidFill>
                                  <a:schemeClr val="tx1"/>
                                </a:solidFill>
                                <a:latin typeface="Cambria Math" panose="02040503050406030204" pitchFamily="18" charset="0"/>
                                <a:ea typeface="Times New Roman" panose="02020603050405020304" pitchFamily="18" charset="0"/>
                              </a:rPr>
                            </m:ctrlPr>
                          </m:sSubSupPr>
                          <m:e>
                            <m:r>
                              <a:rPr lang="en-US" i="1">
                                <a:solidFill>
                                  <a:schemeClr val="tx1"/>
                                </a:solidFill>
                                <a:latin typeface="Cambria Math" panose="02040503050406030204" pitchFamily="18" charset="0"/>
                                <a:ea typeface="Times New Roman" panose="02020603050405020304" pitchFamily="18" charset="0"/>
                              </a:rPr>
                              <m:t>𝑥</m:t>
                            </m:r>
                          </m:e>
                          <m:sub>
                            <m:r>
                              <a:rPr lang="en-GB" b="0" i="1" smtClean="0">
                                <a:solidFill>
                                  <a:schemeClr val="tx1"/>
                                </a:solidFill>
                                <a:latin typeface="Cambria Math" panose="02040503050406030204" pitchFamily="18" charset="0"/>
                                <a:ea typeface="Times New Roman" panose="02020603050405020304" pitchFamily="18" charset="0"/>
                              </a:rPr>
                              <m:t>0</m:t>
                            </m:r>
                          </m:sub>
                          <m:sup/>
                        </m:sSubSup>
                      </m:oMath>
                    </m:oMathPara>
                  </a14:m>
                  <a:endParaRPr lang="en-GB" dirty="0"/>
                </a:p>
              </p:txBody>
            </p:sp>
          </mc:Choice>
          <mc:Fallback xmlns="">
            <p:sp>
              <p:nvSpPr>
                <p:cNvPr id="3" name="Rectangle 2"/>
                <p:cNvSpPr>
                  <a:spLocks noRot="1" noChangeAspect="1" noMove="1" noResize="1" noEditPoints="1" noAdjustHandles="1" noChangeArrowheads="1" noChangeShapeType="1" noTextEdit="1"/>
                </p:cNvSpPr>
                <p:nvPr/>
              </p:nvSpPr>
              <p:spPr>
                <a:xfrm>
                  <a:off x="3275856" y="2905804"/>
                  <a:ext cx="661463" cy="501676"/>
                </a:xfrm>
                <a:prstGeom prst="rect">
                  <a:avLst/>
                </a:prstGeom>
                <a:blipFill rotWithShape="0">
                  <a:blip r:embed="rId5"/>
                  <a:stretch>
                    <a:fillRect/>
                  </a:stretch>
                </a:blipFill>
              </p:spPr>
              <p:txBody>
                <a:bodyPr/>
                <a:lstStyle/>
                <a:p>
                  <a:r>
                    <a:rPr lang="en-GB">
                      <a:noFill/>
                    </a:rPr>
                    <a:t> </a:t>
                  </a:r>
                </a:p>
              </p:txBody>
            </p:sp>
          </mc:Fallback>
        </mc:AlternateContent>
        <p:sp>
          <p:nvSpPr>
            <p:cNvPr id="8" name="TextBox 7"/>
            <p:cNvSpPr txBox="1"/>
            <p:nvPr/>
          </p:nvSpPr>
          <p:spPr>
            <a:xfrm>
              <a:off x="3723805" y="2945815"/>
              <a:ext cx="2209259" cy="461665"/>
            </a:xfrm>
            <a:prstGeom prst="rect">
              <a:avLst/>
            </a:prstGeom>
            <a:noFill/>
          </p:spPr>
          <p:txBody>
            <a:bodyPr wrap="none" rtlCol="0">
              <a:spAutoFit/>
            </a:bodyPr>
            <a:lstStyle/>
            <a:p>
              <a:r>
                <a:rPr lang="en-GB" dirty="0">
                  <a:solidFill>
                    <a:schemeClr val="tx1"/>
                  </a:solidFill>
                </a:rPr>
                <a:t>is the DC biased</a:t>
              </a:r>
            </a:p>
          </p:txBody>
        </p:sp>
      </p:grpSp>
      <p:grpSp>
        <p:nvGrpSpPr>
          <p:cNvPr id="11" name="Group 10"/>
          <p:cNvGrpSpPr/>
          <p:nvPr/>
        </p:nvGrpSpPr>
        <p:grpSpPr>
          <a:xfrm>
            <a:off x="324023" y="2431116"/>
            <a:ext cx="3311874" cy="984623"/>
            <a:chOff x="4211961" y="3162896"/>
            <a:chExt cx="3311874" cy="984623"/>
          </a:xfrm>
        </p:grpSpPr>
        <p:sp>
          <p:nvSpPr>
            <p:cNvPr id="12" name="Rectangle 11"/>
            <p:cNvSpPr/>
            <p:nvPr/>
          </p:nvSpPr>
          <p:spPr bwMode="auto">
            <a:xfrm>
              <a:off x="4211961" y="3162896"/>
              <a:ext cx="2086294" cy="736388"/>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GB" sz="2000" b="0" i="0" u="none" strike="noStrike" cap="none" normalizeH="0" baseline="0" dirty="0">
                  <a:ln>
                    <a:noFill/>
                  </a:ln>
                  <a:solidFill>
                    <a:schemeClr val="tx1"/>
                  </a:solidFill>
                  <a:effectLst/>
                  <a:latin typeface="Times New Roman" pitchFamily="16" charset="0"/>
                  <a:ea typeface="MS Gothic" charset="-128"/>
                </a:rPr>
                <a:t>Hermitian Symmetry</a:t>
              </a:r>
            </a:p>
          </p:txBody>
        </p:sp>
        <p:cxnSp>
          <p:nvCxnSpPr>
            <p:cNvPr id="13" name="Straight Arrow Connector 12"/>
            <p:cNvCxnSpPr>
              <a:endCxn id="10" idx="0"/>
            </p:cNvCxnSpPr>
            <p:nvPr/>
          </p:nvCxnSpPr>
          <p:spPr bwMode="auto">
            <a:xfrm>
              <a:off x="6298255" y="3864860"/>
              <a:ext cx="1225580" cy="282659"/>
            </a:xfrm>
            <a:prstGeom prst="straightConnector1">
              <a:avLst/>
            </a:prstGeom>
            <a:solidFill>
              <a:srgbClr val="00B8FF"/>
            </a:solidFill>
            <a:ln w="38100" cap="flat" cmpd="sng" algn="ctr">
              <a:solidFill>
                <a:srgbClr val="FF0000"/>
              </a:solidFill>
              <a:prstDash val="solid"/>
              <a:round/>
              <a:headEnd type="none" w="med" len="med"/>
              <a:tailEnd type="triangle"/>
            </a:ln>
            <a:effectLst/>
          </p:spPr>
        </p:cxnSp>
      </p:grpSp>
    </p:spTree>
    <p:extLst>
      <p:ext uri="{BB962C8B-B14F-4D97-AF65-F5344CB8AC3E}">
        <p14:creationId xmlns:p14="http://schemas.microsoft.com/office/powerpoint/2010/main" val="34251992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LiFi has a place in many application spaces</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15</a:t>
            </a:fld>
            <a:endParaRPr lang="en-GB"/>
          </a:p>
        </p:txBody>
      </p:sp>
      <p:sp>
        <p:nvSpPr>
          <p:cNvPr id="7" name="CustomShape 2"/>
          <p:cNvSpPr/>
          <p:nvPr/>
        </p:nvSpPr>
        <p:spPr>
          <a:xfrm>
            <a:off x="746033" y="1466184"/>
            <a:ext cx="7796305" cy="3888432"/>
          </a:xfrm>
          <a:prstGeom prst="rect">
            <a:avLst/>
          </a:prstGeom>
          <a:noFill/>
          <a:ln>
            <a:noFill/>
          </a:ln>
        </p:spPr>
        <p:txBody>
          <a:bodyPr lIns="90000" tIns="45000" rIns="90000" bIns="45000"/>
          <a:lstStyle/>
          <a:p>
            <a:pPr marL="342900" indent="-342900">
              <a:lnSpc>
                <a:spcPct val="100000"/>
              </a:lnSpc>
              <a:buFont typeface="Arial" panose="020B0604020202020204" pitchFamily="34" charset="0"/>
              <a:buChar char="•"/>
            </a:pPr>
            <a:endParaRPr lang="en-GB" sz="2000" dirty="0">
              <a:solidFill>
                <a:schemeClr val="tx1"/>
              </a:solidFill>
            </a:endParaRPr>
          </a:p>
        </p:txBody>
      </p:sp>
      <p:grpSp>
        <p:nvGrpSpPr>
          <p:cNvPr id="21" name="Group 20"/>
          <p:cNvGrpSpPr/>
          <p:nvPr/>
        </p:nvGrpSpPr>
        <p:grpSpPr>
          <a:xfrm>
            <a:off x="333048" y="2015697"/>
            <a:ext cx="8477903" cy="3338919"/>
            <a:chOff x="426952" y="1711554"/>
            <a:chExt cx="8171183" cy="3338919"/>
          </a:xfrm>
        </p:grpSpPr>
        <p:grpSp>
          <p:nvGrpSpPr>
            <p:cNvPr id="22" name="Group 21"/>
            <p:cNvGrpSpPr/>
            <p:nvPr/>
          </p:nvGrpSpPr>
          <p:grpSpPr>
            <a:xfrm>
              <a:off x="426952" y="1711554"/>
              <a:ext cx="3918036" cy="1514754"/>
              <a:chOff x="545865" y="1807527"/>
              <a:chExt cx="3918036" cy="1514754"/>
            </a:xfrm>
          </p:grpSpPr>
          <p:sp>
            <p:nvSpPr>
              <p:cNvPr id="32" name="Rectangle 31"/>
              <p:cNvSpPr/>
              <p:nvPr/>
            </p:nvSpPr>
            <p:spPr>
              <a:xfrm rot="16200000">
                <a:off x="40525" y="2312963"/>
                <a:ext cx="1514561"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Enterprise</a:t>
                </a:r>
              </a:p>
            </p:txBody>
          </p:sp>
          <p:sp>
            <p:nvSpPr>
              <p:cNvPr id="33" name="Rectangle 32"/>
              <p:cNvSpPr/>
              <p:nvPr/>
            </p:nvSpPr>
            <p:spPr>
              <a:xfrm>
                <a:off x="1049747" y="1807527"/>
                <a:ext cx="3414154" cy="151475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600" dirty="0">
                    <a:solidFill>
                      <a:schemeClr val="tx1"/>
                    </a:solidFill>
                  </a:rPr>
                  <a:t>Added capacity for </a:t>
                </a:r>
                <a:br>
                  <a:rPr lang="en-GB" sz="1600" dirty="0">
                    <a:solidFill>
                      <a:schemeClr val="tx1"/>
                    </a:solidFill>
                  </a:rPr>
                </a:br>
                <a:r>
                  <a:rPr lang="en-GB" sz="1600" dirty="0">
                    <a:solidFill>
                      <a:schemeClr val="tx1"/>
                    </a:solidFill>
                  </a:rPr>
                  <a:t>802.11-off-loading</a:t>
                </a:r>
              </a:p>
              <a:p>
                <a:pPr marL="182563" indent="-182563">
                  <a:spcBef>
                    <a:spcPts val="800"/>
                  </a:spcBef>
                  <a:spcAft>
                    <a:spcPts val="0"/>
                  </a:spcAft>
                  <a:buFont typeface="Arial" panose="020B0604020202020204" pitchFamily="34" charset="0"/>
                  <a:buChar char="•"/>
                </a:pPr>
                <a:r>
                  <a:rPr lang="en-GB" sz="1600" dirty="0">
                    <a:solidFill>
                      <a:schemeClr val="tx1"/>
                    </a:solidFill>
                  </a:rPr>
                  <a:t>Security – intuitive understanding of signal propagation</a:t>
                </a:r>
              </a:p>
              <a:p>
                <a:pPr marL="182563" indent="-182563">
                  <a:spcBef>
                    <a:spcPts val="800"/>
                  </a:spcBef>
                  <a:spcAft>
                    <a:spcPts val="0"/>
                  </a:spcAft>
                  <a:buFont typeface="Arial" panose="020B0604020202020204" pitchFamily="34" charset="0"/>
                  <a:buChar char="•"/>
                </a:pPr>
                <a:r>
                  <a:rPr lang="en-GB" sz="1600" dirty="0">
                    <a:solidFill>
                      <a:schemeClr val="tx1"/>
                    </a:solidFill>
                  </a:rPr>
                  <a:t>Industrial automation</a:t>
                </a:r>
              </a:p>
            </p:txBody>
          </p:sp>
        </p:grpSp>
        <p:grpSp>
          <p:nvGrpSpPr>
            <p:cNvPr id="23" name="Group 22"/>
            <p:cNvGrpSpPr/>
            <p:nvPr/>
          </p:nvGrpSpPr>
          <p:grpSpPr>
            <a:xfrm>
              <a:off x="426952" y="3533133"/>
              <a:ext cx="3918036" cy="1514754"/>
              <a:chOff x="545865" y="3533133"/>
              <a:chExt cx="3918036" cy="1514754"/>
            </a:xfrm>
          </p:grpSpPr>
          <p:sp>
            <p:nvSpPr>
              <p:cNvPr id="30" name="Rectangle 29"/>
              <p:cNvSpPr/>
              <p:nvPr/>
            </p:nvSpPr>
            <p:spPr>
              <a:xfrm rot="16200000">
                <a:off x="40525" y="4038569"/>
                <a:ext cx="1514561"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err="1"/>
                  <a:t>IoT</a:t>
                </a:r>
                <a:endParaRPr lang="en-AU" sz="2000" b="1" dirty="0"/>
              </a:p>
            </p:txBody>
          </p:sp>
          <p:sp>
            <p:nvSpPr>
              <p:cNvPr id="31" name="Rectangle 30"/>
              <p:cNvSpPr/>
              <p:nvPr/>
            </p:nvSpPr>
            <p:spPr>
              <a:xfrm>
                <a:off x="1049747" y="3533133"/>
                <a:ext cx="3414154" cy="151475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600" dirty="0">
                    <a:solidFill>
                      <a:schemeClr val="tx1"/>
                    </a:solidFill>
                  </a:rPr>
                  <a:t>EMI sensitive areas</a:t>
                </a:r>
              </a:p>
              <a:p>
                <a:pPr marL="182563" indent="-182563">
                  <a:spcBef>
                    <a:spcPts val="800"/>
                  </a:spcBef>
                  <a:spcAft>
                    <a:spcPts val="0"/>
                  </a:spcAft>
                  <a:buFont typeface="Arial" panose="020B0604020202020204" pitchFamily="34" charset="0"/>
                  <a:buChar char="•"/>
                </a:pPr>
                <a:r>
                  <a:rPr lang="en-GB" sz="1600" dirty="0">
                    <a:solidFill>
                      <a:schemeClr val="tx1"/>
                    </a:solidFill>
                  </a:rPr>
                  <a:t>802.3 CFI for 10 Mb/s over twisted pair – putting light nodes at the end in a non-interfering spectrum</a:t>
                </a:r>
              </a:p>
              <a:p>
                <a:pPr marL="182563" indent="-182563">
                  <a:spcBef>
                    <a:spcPts val="800"/>
                  </a:spcBef>
                  <a:spcAft>
                    <a:spcPts val="0"/>
                  </a:spcAft>
                  <a:buFont typeface="Arial" panose="020B0604020202020204" pitchFamily="34" charset="0"/>
                  <a:buChar char="•"/>
                </a:pPr>
                <a:r>
                  <a:rPr lang="en-GB" sz="1600" dirty="0" err="1">
                    <a:solidFill>
                      <a:schemeClr val="tx1"/>
                    </a:solidFill>
                  </a:rPr>
                  <a:t>IoT</a:t>
                </a:r>
                <a:r>
                  <a:rPr lang="en-GB" sz="1600" dirty="0">
                    <a:solidFill>
                      <a:schemeClr val="tx1"/>
                    </a:solidFill>
                  </a:rPr>
                  <a:t> hub with self powered sensors</a:t>
                </a:r>
              </a:p>
            </p:txBody>
          </p:sp>
        </p:grpSp>
        <p:grpSp>
          <p:nvGrpSpPr>
            <p:cNvPr id="24" name="Group 23"/>
            <p:cNvGrpSpPr/>
            <p:nvPr/>
          </p:nvGrpSpPr>
          <p:grpSpPr>
            <a:xfrm>
              <a:off x="4680099" y="1711554"/>
              <a:ext cx="3918036" cy="1514754"/>
              <a:chOff x="4680099" y="1810113"/>
              <a:chExt cx="3918036" cy="1514754"/>
            </a:xfrm>
          </p:grpSpPr>
          <p:sp>
            <p:nvSpPr>
              <p:cNvPr id="28" name="Rectangle 27"/>
              <p:cNvSpPr/>
              <p:nvPr/>
            </p:nvSpPr>
            <p:spPr>
              <a:xfrm rot="16200000">
                <a:off x="4174759" y="2315549"/>
                <a:ext cx="1514561"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Home</a:t>
                </a:r>
              </a:p>
            </p:txBody>
          </p:sp>
          <p:sp>
            <p:nvSpPr>
              <p:cNvPr id="29" name="Rectangle 28"/>
              <p:cNvSpPr/>
              <p:nvPr/>
            </p:nvSpPr>
            <p:spPr>
              <a:xfrm>
                <a:off x="5183981" y="1810113"/>
                <a:ext cx="3414154" cy="151475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600" dirty="0">
                    <a:solidFill>
                      <a:schemeClr val="tx1"/>
                    </a:solidFill>
                  </a:rPr>
                  <a:t>Non-interference</a:t>
                </a:r>
              </a:p>
              <a:p>
                <a:pPr marL="182563" indent="-182563">
                  <a:spcBef>
                    <a:spcPts val="800"/>
                  </a:spcBef>
                  <a:spcAft>
                    <a:spcPts val="0"/>
                  </a:spcAft>
                  <a:buFont typeface="Arial" panose="020B0604020202020204" pitchFamily="34" charset="0"/>
                  <a:buChar char="•"/>
                </a:pPr>
                <a:r>
                  <a:rPr lang="en-GB" sz="1600" dirty="0">
                    <a:solidFill>
                      <a:schemeClr val="tx1"/>
                    </a:solidFill>
                  </a:rPr>
                  <a:t>Intuitive utility</a:t>
                </a:r>
              </a:p>
              <a:p>
                <a:pPr marL="182563" indent="-182563">
                  <a:spcBef>
                    <a:spcPts val="800"/>
                  </a:spcBef>
                  <a:spcAft>
                    <a:spcPts val="0"/>
                  </a:spcAft>
                  <a:buFont typeface="Arial" panose="020B0604020202020204" pitchFamily="34" charset="0"/>
                  <a:buChar char="•"/>
                </a:pPr>
                <a:r>
                  <a:rPr lang="en-GB" sz="1600" dirty="0">
                    <a:solidFill>
                      <a:schemeClr val="tx1"/>
                    </a:solidFill>
                  </a:rPr>
                  <a:t>Users can see where the high data rates spots are located</a:t>
                </a:r>
              </a:p>
            </p:txBody>
          </p:sp>
        </p:grpSp>
        <p:grpSp>
          <p:nvGrpSpPr>
            <p:cNvPr id="25" name="Group 24"/>
            <p:cNvGrpSpPr/>
            <p:nvPr/>
          </p:nvGrpSpPr>
          <p:grpSpPr>
            <a:xfrm>
              <a:off x="4680099" y="3535719"/>
              <a:ext cx="3918036" cy="1514754"/>
              <a:chOff x="4680099" y="3535719"/>
              <a:chExt cx="3918036" cy="1514754"/>
            </a:xfrm>
          </p:grpSpPr>
          <p:sp>
            <p:nvSpPr>
              <p:cNvPr id="26" name="Rectangle 25"/>
              <p:cNvSpPr/>
              <p:nvPr/>
            </p:nvSpPr>
            <p:spPr>
              <a:xfrm rot="16200000">
                <a:off x="4174759" y="4041155"/>
                <a:ext cx="1514561"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Retail</a:t>
                </a:r>
              </a:p>
            </p:txBody>
          </p:sp>
          <p:sp>
            <p:nvSpPr>
              <p:cNvPr id="27" name="Rectangle 26"/>
              <p:cNvSpPr/>
              <p:nvPr/>
            </p:nvSpPr>
            <p:spPr>
              <a:xfrm>
                <a:off x="5183981" y="3535719"/>
                <a:ext cx="3414154" cy="151475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AU" sz="1600" dirty="0">
                    <a:solidFill>
                      <a:schemeClr val="tx1"/>
                    </a:solidFill>
                  </a:rPr>
                  <a:t>Localization and location based services</a:t>
                </a:r>
              </a:p>
              <a:p>
                <a:pPr marL="182563" indent="-182563">
                  <a:spcBef>
                    <a:spcPts val="800"/>
                  </a:spcBef>
                  <a:spcAft>
                    <a:spcPts val="0"/>
                  </a:spcAft>
                  <a:buFont typeface="Arial" panose="020B0604020202020204" pitchFamily="34" charset="0"/>
                  <a:buChar char="•"/>
                </a:pPr>
                <a:r>
                  <a:rPr lang="en-AU" sz="1600" dirty="0">
                    <a:solidFill>
                      <a:schemeClr val="tx1"/>
                    </a:solidFill>
                  </a:rPr>
                  <a:t>Data density and virtual/augmented reality</a:t>
                </a:r>
              </a:p>
            </p:txBody>
          </p:sp>
        </p:grpSp>
      </p:grpSp>
    </p:spTree>
    <p:extLst>
      <p:ext uri="{BB962C8B-B14F-4D97-AF65-F5344CB8AC3E}">
        <p14:creationId xmlns:p14="http://schemas.microsoft.com/office/powerpoint/2010/main" val="2478760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is relevant to the enterprise wireless market to provide contained and dedicated network access</a:t>
            </a:r>
          </a:p>
        </p:txBody>
      </p:sp>
      <p:sp>
        <p:nvSpPr>
          <p:cNvPr id="11" name="Content Placeholder 10"/>
          <p:cNvSpPr>
            <a:spLocks noGrp="1"/>
          </p:cNvSpPr>
          <p:nvPr>
            <p:ph idx="1"/>
          </p:nvPr>
        </p:nvSpPr>
        <p:spPr>
          <a:xfrm>
            <a:off x="685800" y="1981200"/>
            <a:ext cx="3958208" cy="4114800"/>
          </a:xfrm>
        </p:spPr>
        <p:txBody>
          <a:bodyPr/>
          <a:lstStyle/>
          <a:p>
            <a:r>
              <a:rPr lang="en-GB" dirty="0"/>
              <a:t>Cellular network in a room: optical </a:t>
            </a:r>
            <a:r>
              <a:rPr lang="en-GB" dirty="0" err="1"/>
              <a:t>atto</a:t>
            </a:r>
            <a:r>
              <a:rPr lang="en-GB" dirty="0"/>
              <a:t>-cell network. </a:t>
            </a:r>
          </a:p>
          <a:p>
            <a:r>
              <a:rPr lang="en-GB" dirty="0"/>
              <a:t>Each light functions as a base station covering a very small area (typically 1-10 </a:t>
            </a:r>
            <a:r>
              <a:rPr lang="en-GB" dirty="0" err="1"/>
              <a:t>sqm</a:t>
            </a:r>
            <a:r>
              <a:rPr lang="en-GB" dirty="0"/>
              <a:t>).</a:t>
            </a:r>
          </a:p>
          <a:p>
            <a:r>
              <a:rPr lang="en-GB" dirty="0"/>
              <a:t>Inherent properties of light reduce interference:</a:t>
            </a:r>
          </a:p>
          <a:p>
            <a:pPr lvl="1"/>
            <a:r>
              <a:rPr lang="en-GB" dirty="0"/>
              <a:t>No signals outside the room</a:t>
            </a:r>
          </a:p>
          <a:p>
            <a:pPr lvl="1"/>
            <a:r>
              <a:rPr lang="en-GB" dirty="0"/>
              <a:t>Easy beamforming with optics</a:t>
            </a:r>
          </a:p>
          <a:p>
            <a:pPr lvl="1"/>
            <a:r>
              <a:rPr lang="en-GB" dirty="0"/>
              <a:t>Enhanced security</a:t>
            </a:r>
          </a:p>
          <a:p>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16</a:t>
            </a:fld>
            <a:endParaRPr lang="en-GB"/>
          </a:p>
        </p:txBody>
      </p:sp>
      <p:pic>
        <p:nvPicPr>
          <p:cNvPr id="9" name="图片 11" descr="atto_cells.png"/>
          <p:cNvPicPr>
            <a:picLocks noChangeAspect="1"/>
          </p:cNvPicPr>
          <p:nvPr/>
        </p:nvPicPr>
        <p:blipFill>
          <a:blip r:embed="rId3" cstate="print"/>
          <a:srcRect/>
          <a:stretch>
            <a:fillRect/>
          </a:stretch>
        </p:blipFill>
        <p:spPr bwMode="auto">
          <a:xfrm>
            <a:off x="4740523" y="2003100"/>
            <a:ext cx="3945917" cy="3666560"/>
          </a:xfrm>
          <a:prstGeom prst="rect">
            <a:avLst/>
          </a:prstGeom>
          <a:ln>
            <a:noFill/>
          </a:ln>
          <a:effectLst>
            <a:softEdge rad="112500"/>
          </a:effectLst>
        </p:spPr>
      </p:pic>
    </p:spTree>
    <p:extLst>
      <p:ext uri="{BB962C8B-B14F-4D97-AF65-F5344CB8AC3E}">
        <p14:creationId xmlns:p14="http://schemas.microsoft.com/office/powerpoint/2010/main" val="39215440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can improve the data density</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17</a:t>
            </a:fld>
            <a:endParaRPr lang="en-GB"/>
          </a:p>
        </p:txBody>
      </p:sp>
      <p:sp>
        <p:nvSpPr>
          <p:cNvPr id="11" name="矩形 13"/>
          <p:cNvSpPr>
            <a:spLocks noChangeArrowheads="1"/>
          </p:cNvSpPr>
          <p:nvPr/>
        </p:nvSpPr>
        <p:spPr bwMode="auto">
          <a:xfrm>
            <a:off x="1647491" y="6125234"/>
            <a:ext cx="5766934" cy="400110"/>
          </a:xfrm>
          <a:prstGeom prst="rect">
            <a:avLst/>
          </a:prstGeom>
          <a:noFill/>
          <a:ln w="9525">
            <a:noFill/>
            <a:miter lim="800000"/>
            <a:headEnd/>
            <a:tailEnd/>
          </a:ln>
        </p:spPr>
        <p:txBody>
          <a:bodyPr wrap="square">
            <a:spAutoFit/>
          </a:bodyPr>
          <a:lstStyle/>
          <a:p>
            <a:pPr marL="64294" algn="ctr"/>
            <a:r>
              <a:rPr lang="en-US" altLang="zh-CN" sz="2000" b="1" dirty="0" err="1">
                <a:solidFill>
                  <a:schemeClr val="tx1"/>
                </a:solidFill>
                <a:ea typeface="宋体" pitchFamily="2" charset="-122"/>
              </a:rPr>
              <a:t>LiFi</a:t>
            </a:r>
            <a:r>
              <a:rPr lang="en-US" altLang="zh-CN" sz="2000" b="1" dirty="0">
                <a:solidFill>
                  <a:schemeClr val="tx1"/>
                </a:solidFill>
                <a:ea typeface="宋体" pitchFamily="2" charset="-122"/>
              </a:rPr>
              <a:t> Coverage</a:t>
            </a:r>
            <a:endParaRPr lang="zh-CN" altLang="en-US" sz="2000" b="1" dirty="0">
              <a:solidFill>
                <a:schemeClr val="tx1"/>
              </a:solidFill>
              <a:ea typeface="宋体" pitchFamily="2" charset="-122"/>
            </a:endParaRPr>
          </a:p>
        </p:txBody>
      </p:sp>
      <p:sp>
        <p:nvSpPr>
          <p:cNvPr id="13" name="矩形 13"/>
          <p:cNvSpPr>
            <a:spLocks noChangeArrowheads="1"/>
          </p:cNvSpPr>
          <p:nvPr/>
        </p:nvSpPr>
        <p:spPr bwMode="auto">
          <a:xfrm>
            <a:off x="2234536" y="3574803"/>
            <a:ext cx="4749538" cy="400110"/>
          </a:xfrm>
          <a:prstGeom prst="rect">
            <a:avLst/>
          </a:prstGeom>
          <a:noFill/>
          <a:ln w="9525">
            <a:noFill/>
            <a:miter lim="800000"/>
            <a:headEnd/>
            <a:tailEnd/>
          </a:ln>
        </p:spPr>
        <p:txBody>
          <a:bodyPr wrap="square">
            <a:spAutoFit/>
          </a:bodyPr>
          <a:lstStyle/>
          <a:p>
            <a:pPr marL="64294" algn="ctr"/>
            <a:r>
              <a:rPr lang="en-US" altLang="zh-CN" sz="2000" b="1" dirty="0">
                <a:solidFill>
                  <a:schemeClr val="tx1"/>
                </a:solidFill>
                <a:ea typeface="宋体" pitchFamily="2" charset="-122"/>
              </a:rPr>
              <a:t>802.11 Coverage</a:t>
            </a:r>
            <a:endParaRPr lang="zh-CN" altLang="en-US" sz="2000" b="1" dirty="0">
              <a:solidFill>
                <a:schemeClr val="tx1"/>
              </a:solidFill>
              <a:ea typeface="宋体" pitchFamily="2" charset="-122"/>
            </a:endParaRPr>
          </a:p>
        </p:txBody>
      </p:sp>
      <p:pic>
        <p:nvPicPr>
          <p:cNvPr id="15" name="Picture 14"/>
          <p:cNvPicPr/>
          <p:nvPr/>
        </p:nvPicPr>
        <p:blipFill>
          <a:blip r:embed="rId3"/>
          <a:stretch>
            <a:fillRect/>
          </a:stretch>
        </p:blipFill>
        <p:spPr>
          <a:xfrm>
            <a:off x="1063921" y="1459688"/>
            <a:ext cx="7040075" cy="2115115"/>
          </a:xfrm>
          <a:prstGeom prst="rect">
            <a:avLst/>
          </a:prstGeom>
        </p:spPr>
      </p:pic>
      <p:cxnSp>
        <p:nvCxnSpPr>
          <p:cNvPr id="3" name="Straight Arrow Connector 2"/>
          <p:cNvCxnSpPr/>
          <p:nvPr/>
        </p:nvCxnSpPr>
        <p:spPr bwMode="auto">
          <a:xfrm>
            <a:off x="1096155" y="1340768"/>
            <a:ext cx="6932229" cy="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20" name="矩形 13"/>
          <p:cNvSpPr>
            <a:spLocks noChangeArrowheads="1"/>
          </p:cNvSpPr>
          <p:nvPr/>
        </p:nvSpPr>
        <p:spPr bwMode="auto">
          <a:xfrm>
            <a:off x="2339752" y="1031306"/>
            <a:ext cx="4749538" cy="400110"/>
          </a:xfrm>
          <a:prstGeom prst="rect">
            <a:avLst/>
          </a:prstGeom>
          <a:noFill/>
          <a:ln w="9525">
            <a:noFill/>
            <a:miter lim="800000"/>
            <a:headEnd/>
            <a:tailEnd/>
          </a:ln>
        </p:spPr>
        <p:txBody>
          <a:bodyPr wrap="square">
            <a:spAutoFit/>
          </a:bodyPr>
          <a:lstStyle/>
          <a:p>
            <a:pPr marL="64294" algn="ctr"/>
            <a:r>
              <a:rPr lang="en-US" altLang="zh-CN" sz="2000" b="1" dirty="0">
                <a:solidFill>
                  <a:schemeClr val="tx1"/>
                </a:solidFill>
                <a:ea typeface="宋体" pitchFamily="2" charset="-122"/>
              </a:rPr>
              <a:t>50 m</a:t>
            </a:r>
            <a:endParaRPr lang="zh-CN" altLang="en-US" sz="2000" b="1" dirty="0">
              <a:solidFill>
                <a:schemeClr val="tx1"/>
              </a:solidFill>
              <a:ea typeface="宋体" pitchFamily="2" charset="-122"/>
            </a:endParaRPr>
          </a:p>
        </p:txBody>
      </p:sp>
      <p:sp>
        <p:nvSpPr>
          <p:cNvPr id="21" name="矩形 13"/>
          <p:cNvSpPr>
            <a:spLocks noChangeArrowheads="1"/>
          </p:cNvSpPr>
          <p:nvPr/>
        </p:nvSpPr>
        <p:spPr bwMode="auto">
          <a:xfrm rot="16200000">
            <a:off x="-1704848" y="2317190"/>
            <a:ext cx="4749538" cy="400110"/>
          </a:xfrm>
          <a:prstGeom prst="rect">
            <a:avLst/>
          </a:prstGeom>
          <a:noFill/>
          <a:ln w="9525">
            <a:noFill/>
            <a:miter lim="800000"/>
            <a:headEnd/>
            <a:tailEnd/>
          </a:ln>
        </p:spPr>
        <p:txBody>
          <a:bodyPr wrap="square">
            <a:spAutoFit/>
          </a:bodyPr>
          <a:lstStyle/>
          <a:p>
            <a:pPr marL="64294" algn="ctr"/>
            <a:r>
              <a:rPr lang="en-US" altLang="zh-CN" sz="2000" b="1" dirty="0">
                <a:solidFill>
                  <a:schemeClr val="tx1"/>
                </a:solidFill>
                <a:ea typeface="宋体" pitchFamily="2" charset="-122"/>
              </a:rPr>
              <a:t>10 m</a:t>
            </a:r>
            <a:endParaRPr lang="zh-CN" altLang="en-US" sz="2000" b="1" dirty="0">
              <a:solidFill>
                <a:schemeClr val="tx1"/>
              </a:solidFill>
              <a:ea typeface="宋体" pitchFamily="2" charset="-122"/>
            </a:endParaRPr>
          </a:p>
        </p:txBody>
      </p:sp>
      <p:cxnSp>
        <p:nvCxnSpPr>
          <p:cNvPr id="22" name="Straight Arrow Connector 21"/>
          <p:cNvCxnSpPr/>
          <p:nvPr/>
        </p:nvCxnSpPr>
        <p:spPr bwMode="auto">
          <a:xfrm>
            <a:off x="896181" y="1503283"/>
            <a:ext cx="0" cy="2071520"/>
          </a:xfrm>
          <a:prstGeom prst="straightConnector1">
            <a:avLst/>
          </a:prstGeom>
          <a:solidFill>
            <a:srgbClr val="00B8FF"/>
          </a:solidFill>
          <a:ln w="9525" cap="flat" cmpd="sng" algn="ctr">
            <a:solidFill>
              <a:schemeClr val="tx1"/>
            </a:solidFill>
            <a:prstDash val="solid"/>
            <a:round/>
            <a:headEnd type="triangle"/>
            <a:tailEnd type="triangle"/>
          </a:ln>
          <a:effectLst/>
        </p:spPr>
      </p:cxn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994" y="4013491"/>
            <a:ext cx="7029002" cy="2111743"/>
          </a:xfrm>
          <a:prstGeom prst="rect">
            <a:avLst/>
          </a:prstGeom>
        </p:spPr>
      </p:pic>
    </p:spTree>
    <p:extLst>
      <p:ext uri="{BB962C8B-B14F-4D97-AF65-F5344CB8AC3E}">
        <p14:creationId xmlns:p14="http://schemas.microsoft.com/office/powerpoint/2010/main" val="11441725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LiFi</a:t>
            </a:r>
            <a:r>
              <a:rPr lang="en-US" dirty="0"/>
              <a:t> may provide RF interference free, deterministic, communications within industrial and automated work cell areas</a:t>
            </a:r>
          </a:p>
        </p:txBody>
      </p:sp>
      <p:sp>
        <p:nvSpPr>
          <p:cNvPr id="4" name="Footer Placeholder 3"/>
          <p:cNvSpPr>
            <a:spLocks noGrp="1"/>
          </p:cNvSpPr>
          <p:nvPr>
            <p:ph type="ftr" sz="quarter" idx="10"/>
          </p:nvPr>
        </p:nvSpPr>
        <p:spPr/>
        <p:txBody>
          <a:bodyPr/>
          <a:lstStyle/>
          <a:p>
            <a:pPr>
              <a:defRPr/>
            </a:pPr>
            <a:r>
              <a:rPr lang="en-US" dirty="0"/>
              <a:t>Nikola Serafimovski, </a:t>
            </a:r>
            <a:r>
              <a:rPr lang="en-US" dirty="0" err="1"/>
              <a:t>pureLiFi</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pic>
        <p:nvPicPr>
          <p:cNvPr id="87" name="Picture 86"/>
          <p:cNvPicPr>
            <a:picLocks noChangeAspect="1"/>
          </p:cNvPicPr>
          <p:nvPr/>
        </p:nvPicPr>
        <p:blipFill>
          <a:blip r:embed="rId2"/>
          <a:stretch>
            <a:fillRect/>
          </a:stretch>
        </p:blipFill>
        <p:spPr>
          <a:xfrm>
            <a:off x="1115616" y="1828006"/>
            <a:ext cx="6614160" cy="4572000"/>
          </a:xfrm>
          <a:prstGeom prst="rect">
            <a:avLst/>
          </a:prstGeom>
        </p:spPr>
      </p:pic>
    </p:spTree>
    <p:extLst>
      <p:ext uri="{BB962C8B-B14F-4D97-AF65-F5344CB8AC3E}">
        <p14:creationId xmlns:p14="http://schemas.microsoft.com/office/powerpoint/2010/main" val="2422578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LiFi is relevant in the home market to provide a more secure and intuitive connectivity solution</a:t>
            </a:r>
          </a:p>
        </p:txBody>
      </p:sp>
      <p:sp>
        <p:nvSpPr>
          <p:cNvPr id="11" name="Content Placeholder 10"/>
          <p:cNvSpPr>
            <a:spLocks noGrp="1"/>
          </p:cNvSpPr>
          <p:nvPr>
            <p:ph idx="1"/>
          </p:nvPr>
        </p:nvSpPr>
        <p:spPr>
          <a:xfrm>
            <a:off x="685800" y="1981200"/>
            <a:ext cx="3814192" cy="4114800"/>
          </a:xfrm>
        </p:spPr>
        <p:txBody>
          <a:bodyPr/>
          <a:lstStyle/>
          <a:p>
            <a:pPr>
              <a:lnSpc>
                <a:spcPct val="100000"/>
              </a:lnSpc>
            </a:pPr>
            <a:r>
              <a:rPr lang="en-GB" dirty="0">
                <a:ea typeface="Kozuka Gothic Pr6N L"/>
              </a:rPr>
              <a:t>Users can intuitively understand the best coverage locations.</a:t>
            </a:r>
          </a:p>
          <a:p>
            <a:pPr lvl="1"/>
            <a:r>
              <a:rPr lang="en-GB" dirty="0">
                <a:ea typeface="Kozuka Gothic Pr6N L"/>
              </a:rPr>
              <a:t>Energy efficient wireless communications with intuitive utility can complement existing wireless solutions</a:t>
            </a:r>
          </a:p>
          <a:p>
            <a:pPr lvl="1"/>
            <a:r>
              <a:rPr lang="en-GB" dirty="0">
                <a:ea typeface="Kozuka Gothic Pr6N L"/>
              </a:rPr>
              <a:t>The confined signal propagation ensures data privacy and security</a:t>
            </a:r>
          </a:p>
          <a:p>
            <a:pPr lvl="1"/>
            <a:endParaRPr lang="en-GB" dirty="0">
              <a:ea typeface="Kozuka Gothic Pr6N L"/>
            </a:endParaRP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19</a:t>
            </a:fld>
            <a:endParaRPr lang="en-GB"/>
          </a:p>
        </p:txBody>
      </p:sp>
      <p:pic>
        <p:nvPicPr>
          <p:cNvPr id="4100" name="Picture 4" descr="Image result for home lighting and de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4883" y="1981200"/>
            <a:ext cx="3848275" cy="2887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30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It is proposed that a TIG or a SG be formed to consider LiFi standardization in 802.11 WG</a:t>
            </a:r>
          </a:p>
        </p:txBody>
      </p:sp>
      <p:sp>
        <p:nvSpPr>
          <p:cNvPr id="4098" name="Rectangle 2"/>
          <p:cNvSpPr>
            <a:spLocks noGrp="1" noChangeArrowheads="1"/>
          </p:cNvSpPr>
          <p:nvPr>
            <p:ph idx="1"/>
          </p:nvPr>
        </p:nvSpPr>
        <p:spPr/>
        <p:txBody>
          <a:bodyPr/>
          <a:lstStyle/>
          <a:p>
            <a:r>
              <a:rPr lang="en-GB" dirty="0"/>
              <a:t>The aim is to gauge the interest in starting a Topic Interest Group (TIG) or a Study Group (SG) for:</a:t>
            </a:r>
          </a:p>
          <a:p>
            <a:r>
              <a:rPr lang="en-GB" dirty="0"/>
              <a:t>		LiFi</a:t>
            </a:r>
          </a:p>
          <a:p>
            <a:r>
              <a:rPr lang="en-GB" dirty="0"/>
              <a:t>This meeting will not:</a:t>
            </a:r>
          </a:p>
          <a:p>
            <a:pPr lvl="1"/>
            <a:r>
              <a:rPr lang="en-GB" dirty="0"/>
              <a:t>Fully explore the problem</a:t>
            </a:r>
          </a:p>
          <a:p>
            <a:pPr lvl="1"/>
            <a:r>
              <a:rPr lang="en-GB" dirty="0"/>
              <a:t>Debate strengths and weaknesses of solutions</a:t>
            </a:r>
          </a:p>
          <a:p>
            <a:pPr lvl="1"/>
            <a:r>
              <a:rPr lang="en-GB" dirty="0"/>
              <a:t>Choose a solution</a:t>
            </a:r>
          </a:p>
          <a:p>
            <a:pPr lvl="1"/>
            <a:r>
              <a:rPr lang="en-GB" dirty="0"/>
              <a:t>Create a PAR, CSD or Objectives, </a:t>
            </a:r>
          </a:p>
          <a:p>
            <a:pPr lvl="1"/>
            <a:r>
              <a:rPr lang="en-GB" dirty="0"/>
              <a:t>Create a standard or specification</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351F4386-A5E2-41A1-B4D0-BE653C929E06}" type="slidenum">
              <a:rPr lang="en-GB" smtClean="0"/>
              <a:pPr/>
              <a:t>2</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LiFi can open more verticals to 802.11 within the Internet of Things</a:t>
            </a:r>
          </a:p>
        </p:txBody>
      </p:sp>
      <p:sp>
        <p:nvSpPr>
          <p:cNvPr id="11" name="Content Placeholder 10"/>
          <p:cNvSpPr>
            <a:spLocks noGrp="1"/>
          </p:cNvSpPr>
          <p:nvPr>
            <p:ph idx="1"/>
          </p:nvPr>
        </p:nvSpPr>
        <p:spPr>
          <a:xfrm>
            <a:off x="685800" y="1556792"/>
            <a:ext cx="4102224" cy="4114800"/>
          </a:xfrm>
        </p:spPr>
        <p:txBody>
          <a:bodyPr/>
          <a:lstStyle/>
          <a:p>
            <a:pPr lvl="1"/>
            <a:r>
              <a:rPr lang="en-GB" sz="1600" dirty="0"/>
              <a:t>Sensors in sensitive environments</a:t>
            </a:r>
          </a:p>
          <a:p>
            <a:pPr lvl="2"/>
            <a:r>
              <a:rPr lang="en-GB" sz="1400" dirty="0"/>
              <a:t>The worldwide condition monitoring market for Nuclear Power is estimated at between $1Bn and $1.5Bn, with a CAGR of 5% to 10%. </a:t>
            </a:r>
          </a:p>
          <a:p>
            <a:pPr lvl="2"/>
            <a:r>
              <a:rPr lang="en-GB" sz="1400" dirty="0"/>
              <a:t>Similarly restricted areas such as mining and Oil &amp; Gas would increase the potential market value several times over.</a:t>
            </a:r>
          </a:p>
          <a:p>
            <a:pPr lvl="1"/>
            <a:r>
              <a:rPr lang="en-GB" sz="1600" dirty="0"/>
              <a:t>Broad use of LiFi will lower overall 2.4 GHz noise floors in dense environments such as apartment buildings and multi-tenant offices and hospitals</a:t>
            </a:r>
          </a:p>
          <a:p>
            <a:pPr lvl="1"/>
            <a:r>
              <a:rPr lang="en-GB" sz="1600" dirty="0"/>
              <a:t>Simplifies and reduces cost in building build-out because no separate power drops are required unlike Wi-Fi APs.</a:t>
            </a:r>
          </a:p>
          <a:p>
            <a:pPr lvl="1"/>
            <a:r>
              <a:rPr lang="en-GB" sz="1600" dirty="0"/>
              <a:t>Use solar cells to create self-powered sensor nodes for smart cities</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20</a:t>
            </a:fld>
            <a:endParaRPr lang="en-GB"/>
          </a:p>
        </p:txBody>
      </p:sp>
      <p:pic>
        <p:nvPicPr>
          <p:cNvPr id="12" name="Picture 2" descr="Image result for city l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247" y="1752600"/>
            <a:ext cx="3534135"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street ligh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314954"/>
            <a:ext cx="4095366" cy="2009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960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LiFi offers significant market growth potential with over 1 Billion lights sold annually and 13% CAGR</a:t>
            </a:r>
          </a:p>
        </p:txBody>
      </p:sp>
      <p:sp>
        <p:nvSpPr>
          <p:cNvPr id="11" name="Content Placeholder 10"/>
          <p:cNvSpPr>
            <a:spLocks noGrp="1"/>
          </p:cNvSpPr>
          <p:nvPr>
            <p:ph idx="1"/>
          </p:nvPr>
        </p:nvSpPr>
        <p:spPr/>
        <p:txBody>
          <a:bodyPr/>
          <a:lstStyle/>
          <a:p>
            <a:pPr lvl="1"/>
            <a:r>
              <a:rPr lang="en-GB" dirty="0"/>
              <a:t>The prevalence of lights and integration of LiFi with the lighting system opens an entirely new market segment for 802.11</a:t>
            </a:r>
          </a:p>
          <a:p>
            <a:pPr lvl="2"/>
            <a:r>
              <a:rPr lang="en-GB" dirty="0"/>
              <a:t>“The LiFi market is expected to grow to $75.5 Billion by 2023 with CAGR of 80%.” – Global Market Insights, Inc.</a:t>
            </a:r>
          </a:p>
          <a:p>
            <a:pPr lvl="2"/>
            <a:r>
              <a:rPr lang="en-GB" dirty="0"/>
              <a:t>“The VLC market is expected to grow from USD 327.8 Million in 2015 to USD 8,502.1 Million by 2020, at a CAGR of 91.8% between 2015 and 2020.” – </a:t>
            </a:r>
            <a:r>
              <a:rPr lang="en-GB" dirty="0" err="1"/>
              <a:t>MarketsAndMarkets</a:t>
            </a:r>
            <a:r>
              <a:rPr lang="en-GB" dirty="0"/>
              <a:t> </a:t>
            </a:r>
          </a:p>
          <a:p>
            <a:pPr lvl="1"/>
            <a:r>
              <a:rPr lang="en-GB" b="1" dirty="0"/>
              <a:t>Every light source can be a data communication node using 802.11 as the underlying connection protocol, from streaming media to an </a:t>
            </a:r>
            <a:r>
              <a:rPr lang="en-GB" b="1" dirty="0" err="1"/>
              <a:t>IoT</a:t>
            </a:r>
            <a:r>
              <a:rPr lang="en-GB" b="1" dirty="0"/>
              <a:t> hub and devices.</a:t>
            </a:r>
          </a:p>
          <a:p>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21</a:t>
            </a:fld>
            <a:endParaRPr lang="en-GB"/>
          </a:p>
        </p:txBody>
      </p:sp>
    </p:spTree>
    <p:extLst>
      <p:ext uri="{BB962C8B-B14F-4D97-AF65-F5344CB8AC3E}">
        <p14:creationId xmlns:p14="http://schemas.microsoft.com/office/powerpoint/2010/main" val="42283794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a:t>The Architecture: Visible Light used for downlink and Infrared used for uplink</a:t>
            </a:r>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22</a:t>
            </a:fld>
            <a:endParaRPr lang="en-GB"/>
          </a:p>
        </p:txBody>
      </p:sp>
      <p:sp>
        <p:nvSpPr>
          <p:cNvPr id="46" name="Rectangle 45"/>
          <p:cNvSpPr/>
          <p:nvPr/>
        </p:nvSpPr>
        <p:spPr bwMode="auto">
          <a:xfrm>
            <a:off x="503548" y="2104714"/>
            <a:ext cx="1080120" cy="39565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solidFill>
                  <a:schemeClr val="tx1"/>
                </a:solidFill>
              </a:rPr>
              <a:t>Switch</a:t>
            </a:r>
            <a:endParaRPr kumimoji="0" lang="en-GB" sz="1800" b="0" i="0" u="none" strike="noStrike" cap="none" normalizeH="0" baseline="0" dirty="0">
              <a:ln>
                <a:noFill/>
              </a:ln>
              <a:solidFill>
                <a:schemeClr val="tx1"/>
              </a:solidFill>
              <a:effectLst/>
            </a:endParaRPr>
          </a:p>
        </p:txBody>
      </p:sp>
      <p:sp>
        <p:nvSpPr>
          <p:cNvPr id="47" name="Rectangle 46"/>
          <p:cNvSpPr/>
          <p:nvPr/>
        </p:nvSpPr>
        <p:spPr bwMode="auto">
          <a:xfrm>
            <a:off x="413538" y="2901954"/>
            <a:ext cx="1260140" cy="363222"/>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GB" sz="1800" dirty="0">
                <a:solidFill>
                  <a:schemeClr val="tx1"/>
                </a:solidFill>
              </a:rPr>
              <a:t>Gateway</a:t>
            </a:r>
            <a:endParaRPr kumimoji="0" lang="en-GB" sz="1800" b="0" i="0" u="none" strike="noStrike" cap="none" normalizeH="0" baseline="0" dirty="0">
              <a:ln>
                <a:noFill/>
              </a:ln>
              <a:solidFill>
                <a:schemeClr val="tx1"/>
              </a:solidFill>
              <a:effectLst/>
            </a:endParaRPr>
          </a:p>
        </p:txBody>
      </p:sp>
      <p:cxnSp>
        <p:nvCxnSpPr>
          <p:cNvPr id="48" name="Straight Connector 47"/>
          <p:cNvCxnSpPr>
            <a:stCxn id="46" idx="2"/>
            <a:endCxn id="47" idx="0"/>
          </p:cNvCxnSpPr>
          <p:nvPr/>
        </p:nvCxnSpPr>
        <p:spPr bwMode="auto">
          <a:xfrm>
            <a:off x="1043608" y="2500372"/>
            <a:ext cx="0" cy="40158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0" name="Elbow Connector 49"/>
          <p:cNvCxnSpPr>
            <a:stCxn id="46" idx="3"/>
            <a:endCxn id="58" idx="1"/>
          </p:cNvCxnSpPr>
          <p:nvPr/>
        </p:nvCxnSpPr>
        <p:spPr bwMode="auto">
          <a:xfrm>
            <a:off x="1583668" y="2302543"/>
            <a:ext cx="1735829" cy="445221"/>
          </a:xfrm>
          <a:prstGeom prst="bentConnector3">
            <a:avLst/>
          </a:prstGeom>
          <a:solidFill>
            <a:srgbClr val="00B8FF"/>
          </a:solidFill>
          <a:ln w="31750" cap="flat" cmpd="sng" algn="ctr">
            <a:solidFill>
              <a:srgbClr val="C00000"/>
            </a:solidFill>
            <a:prstDash val="solid"/>
            <a:round/>
            <a:headEnd type="none" w="med" len="med"/>
            <a:tailEnd type="none" w="med" len="med"/>
          </a:ln>
          <a:effectLst/>
        </p:spPr>
      </p:cxnSp>
      <p:cxnSp>
        <p:nvCxnSpPr>
          <p:cNvPr id="52" name="Elbow Connector 51"/>
          <p:cNvCxnSpPr>
            <a:stCxn id="46" idx="3"/>
            <a:endCxn id="65" idx="1"/>
          </p:cNvCxnSpPr>
          <p:nvPr/>
        </p:nvCxnSpPr>
        <p:spPr bwMode="auto">
          <a:xfrm>
            <a:off x="1583668" y="2302543"/>
            <a:ext cx="4037034" cy="445221"/>
          </a:xfrm>
          <a:prstGeom prst="bentConnector3">
            <a:avLst>
              <a:gd name="adj1" fmla="val 89527"/>
            </a:avLst>
          </a:prstGeom>
          <a:solidFill>
            <a:srgbClr val="00B8FF"/>
          </a:solidFill>
          <a:ln w="31750" cap="flat" cmpd="sng" algn="ctr">
            <a:solidFill>
              <a:srgbClr val="C00000"/>
            </a:solidFill>
            <a:prstDash val="solid"/>
            <a:round/>
            <a:headEnd type="none" w="med" len="med"/>
            <a:tailEnd type="none" w="med" len="med"/>
          </a:ln>
          <a:effectLst/>
        </p:spPr>
      </p:cxnSp>
      <p:grpSp>
        <p:nvGrpSpPr>
          <p:cNvPr id="53" name="Group 52"/>
          <p:cNvGrpSpPr/>
          <p:nvPr/>
        </p:nvGrpSpPr>
        <p:grpSpPr>
          <a:xfrm>
            <a:off x="3319497" y="2381973"/>
            <a:ext cx="1377961" cy="731581"/>
            <a:chOff x="2411759" y="2504643"/>
            <a:chExt cx="1377961" cy="731581"/>
          </a:xfrm>
        </p:grpSpPr>
        <p:grpSp>
          <p:nvGrpSpPr>
            <p:cNvPr id="54" name="Group 53"/>
            <p:cNvGrpSpPr/>
            <p:nvPr/>
          </p:nvGrpSpPr>
          <p:grpSpPr>
            <a:xfrm>
              <a:off x="2411759" y="2504643"/>
              <a:ext cx="1377961" cy="731581"/>
              <a:chOff x="3593446" y="4809952"/>
              <a:chExt cx="1377961" cy="731581"/>
            </a:xfrm>
          </p:grpSpPr>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847" y="5035977"/>
                <a:ext cx="630685" cy="456349"/>
              </a:xfrm>
              <a:prstGeom prst="rect">
                <a:avLst/>
              </a:prstGeom>
            </p:spPr>
          </p:pic>
          <p:cxnSp>
            <p:nvCxnSpPr>
              <p:cNvPr id="57" name="Elbow Connector 56"/>
              <p:cNvCxnSpPr>
                <a:stCxn id="55" idx="0"/>
                <a:endCxn id="56" idx="0"/>
              </p:cNvCxnSpPr>
              <p:nvPr/>
            </p:nvCxnSpPr>
            <p:spPr bwMode="auto">
              <a:xfrm rot="5400000" flipH="1" flipV="1">
                <a:off x="4293597" y="4759768"/>
                <a:ext cx="48383" cy="600803"/>
              </a:xfrm>
              <a:prstGeom prst="bentConnector3">
                <a:avLst>
                  <a:gd name="adj1" fmla="val 306296"/>
                </a:avLst>
              </a:prstGeom>
              <a:solidFill>
                <a:srgbClr val="00B8FF"/>
              </a:solidFill>
              <a:ln w="9525" cap="flat" cmpd="sng" algn="ctr">
                <a:solidFill>
                  <a:schemeClr val="tx1"/>
                </a:solidFill>
                <a:prstDash val="solid"/>
                <a:round/>
                <a:headEnd type="none" w="med" len="med"/>
                <a:tailEnd type="none" w="med" len="med"/>
              </a:ln>
              <a:effectLst/>
            </p:spPr>
          </p:cxnSp>
          <p:sp>
            <p:nvSpPr>
              <p:cNvPr id="58" name="Rectangle 57"/>
              <p:cNvSpPr/>
              <p:nvPr/>
            </p:nvSpPr>
            <p:spPr bwMode="auto">
              <a:xfrm>
                <a:off x="3593446" y="4809952"/>
                <a:ext cx="1377961" cy="7315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pic>
          <p:nvPicPr>
            <p:cNvPr id="55" name="Picture 54"/>
            <p:cNvPicPr>
              <a:picLocks noChangeAspect="1"/>
            </p:cNvPicPr>
            <p:nvPr/>
          </p:nvPicPr>
          <p:blipFill rotWithShape="1">
            <a:blip r:embed="rId4" cstate="print">
              <a:extLst>
                <a:ext uri="{28A0092B-C50C-407E-A947-70E740481C1C}">
                  <a14:useLocalDpi xmlns:a14="http://schemas.microsoft.com/office/drawing/2010/main" val="0"/>
                </a:ext>
              </a:extLst>
            </a:blip>
            <a:srcRect l="17713" t="15000" r="16925" b="16401"/>
            <a:stretch/>
          </p:blipFill>
          <p:spPr>
            <a:xfrm>
              <a:off x="2531058" y="2779051"/>
              <a:ext cx="609284" cy="359698"/>
            </a:xfrm>
            <a:prstGeom prst="rect">
              <a:avLst/>
            </a:prstGeom>
          </p:spPr>
        </p:pic>
      </p:grpSp>
      <p:sp>
        <p:nvSpPr>
          <p:cNvPr id="59" name="TextBox 58"/>
          <p:cNvSpPr txBox="1"/>
          <p:nvPr/>
        </p:nvSpPr>
        <p:spPr>
          <a:xfrm>
            <a:off x="1807611" y="1816041"/>
            <a:ext cx="1944763" cy="461665"/>
          </a:xfrm>
          <a:prstGeom prst="rect">
            <a:avLst/>
          </a:prstGeom>
          <a:noFill/>
        </p:spPr>
        <p:txBody>
          <a:bodyPr wrap="none" rtlCol="0">
            <a:spAutoFit/>
          </a:bodyPr>
          <a:lstStyle/>
          <a:p>
            <a:r>
              <a:rPr lang="en-GB" dirty="0">
                <a:solidFill>
                  <a:schemeClr val="tx1"/>
                </a:solidFill>
              </a:rPr>
              <a:t>Power &amp; Data</a:t>
            </a:r>
          </a:p>
        </p:txBody>
      </p:sp>
      <p:grpSp>
        <p:nvGrpSpPr>
          <p:cNvPr id="60" name="Group 59"/>
          <p:cNvGrpSpPr/>
          <p:nvPr/>
        </p:nvGrpSpPr>
        <p:grpSpPr>
          <a:xfrm>
            <a:off x="5620702" y="2381973"/>
            <a:ext cx="1377961" cy="731581"/>
            <a:chOff x="2411759" y="2504643"/>
            <a:chExt cx="1377961" cy="731581"/>
          </a:xfrm>
        </p:grpSpPr>
        <p:grpSp>
          <p:nvGrpSpPr>
            <p:cNvPr id="61" name="Group 60"/>
            <p:cNvGrpSpPr/>
            <p:nvPr/>
          </p:nvGrpSpPr>
          <p:grpSpPr>
            <a:xfrm>
              <a:off x="2411759" y="2504643"/>
              <a:ext cx="1377961" cy="731581"/>
              <a:chOff x="3593446" y="4809952"/>
              <a:chExt cx="1377961" cy="731581"/>
            </a:xfrm>
          </p:grpSpPr>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847" y="5035977"/>
                <a:ext cx="630685" cy="456349"/>
              </a:xfrm>
              <a:prstGeom prst="rect">
                <a:avLst/>
              </a:prstGeom>
            </p:spPr>
          </p:pic>
          <p:cxnSp>
            <p:nvCxnSpPr>
              <p:cNvPr id="64" name="Elbow Connector 63"/>
              <p:cNvCxnSpPr>
                <a:stCxn id="62" idx="0"/>
                <a:endCxn id="63" idx="0"/>
              </p:cNvCxnSpPr>
              <p:nvPr/>
            </p:nvCxnSpPr>
            <p:spPr bwMode="auto">
              <a:xfrm rot="5400000" flipH="1" flipV="1">
                <a:off x="4293597" y="4759768"/>
                <a:ext cx="48383" cy="600803"/>
              </a:xfrm>
              <a:prstGeom prst="bentConnector3">
                <a:avLst>
                  <a:gd name="adj1" fmla="val 306296"/>
                </a:avLst>
              </a:prstGeom>
              <a:solidFill>
                <a:srgbClr val="00B8FF"/>
              </a:solidFill>
              <a:ln w="9525" cap="flat" cmpd="sng" algn="ctr">
                <a:solidFill>
                  <a:schemeClr val="tx1"/>
                </a:solidFill>
                <a:prstDash val="solid"/>
                <a:round/>
                <a:headEnd type="none" w="med" len="med"/>
                <a:tailEnd type="none" w="med" len="med"/>
              </a:ln>
              <a:effectLst/>
            </p:spPr>
          </p:cxnSp>
          <p:sp>
            <p:nvSpPr>
              <p:cNvPr id="65" name="Rectangle 64"/>
              <p:cNvSpPr/>
              <p:nvPr/>
            </p:nvSpPr>
            <p:spPr bwMode="auto">
              <a:xfrm>
                <a:off x="3593446" y="4809952"/>
                <a:ext cx="1377961" cy="7315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pic>
          <p:nvPicPr>
            <p:cNvPr id="62" name="Picture 61"/>
            <p:cNvPicPr>
              <a:picLocks noChangeAspect="1"/>
            </p:cNvPicPr>
            <p:nvPr/>
          </p:nvPicPr>
          <p:blipFill rotWithShape="1">
            <a:blip r:embed="rId4" cstate="print">
              <a:extLst>
                <a:ext uri="{28A0092B-C50C-407E-A947-70E740481C1C}">
                  <a14:useLocalDpi xmlns:a14="http://schemas.microsoft.com/office/drawing/2010/main" val="0"/>
                </a:ext>
              </a:extLst>
            </a:blip>
            <a:srcRect l="17713" t="15000" r="16925" b="16401"/>
            <a:stretch/>
          </p:blipFill>
          <p:spPr>
            <a:xfrm>
              <a:off x="2531058" y="2779051"/>
              <a:ext cx="609284" cy="359698"/>
            </a:xfrm>
            <a:prstGeom prst="rect">
              <a:avLst/>
            </a:prstGeom>
          </p:spPr>
        </p:pic>
      </p:grpSp>
      <p:grpSp>
        <p:nvGrpSpPr>
          <p:cNvPr id="66" name="Group 65"/>
          <p:cNvGrpSpPr/>
          <p:nvPr/>
        </p:nvGrpSpPr>
        <p:grpSpPr>
          <a:xfrm>
            <a:off x="2762608" y="3165253"/>
            <a:ext cx="2645240" cy="2777768"/>
            <a:chOff x="1513080" y="3512371"/>
            <a:chExt cx="2645240" cy="2777768"/>
          </a:xfrm>
        </p:grpSpPr>
        <p:pic>
          <p:nvPicPr>
            <p:cNvPr id="67" name="Picture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5696" y="5517232"/>
              <a:ext cx="1092891" cy="772907"/>
            </a:xfrm>
            <a:prstGeom prst="rect">
              <a:avLst/>
            </a:prstGeom>
          </p:spPr>
        </p:pic>
        <p:sp>
          <p:nvSpPr>
            <p:cNvPr id="68" name="Isosceles Triangle 67"/>
            <p:cNvSpPr/>
            <p:nvPr/>
          </p:nvSpPr>
          <p:spPr bwMode="auto">
            <a:xfrm rot="10800000">
              <a:off x="1513080" y="3512371"/>
              <a:ext cx="2645240" cy="2427963"/>
            </a:xfrm>
            <a:prstGeom prst="triangle">
              <a:avLst/>
            </a:prstGeom>
            <a:solidFill>
              <a:srgbClr val="FF00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grpSp>
        <p:nvGrpSpPr>
          <p:cNvPr id="69" name="Group 68"/>
          <p:cNvGrpSpPr/>
          <p:nvPr/>
        </p:nvGrpSpPr>
        <p:grpSpPr>
          <a:xfrm>
            <a:off x="4615642" y="3171512"/>
            <a:ext cx="2645240" cy="2777768"/>
            <a:chOff x="1665480" y="3664771"/>
            <a:chExt cx="2645240" cy="2777768"/>
          </a:xfrm>
        </p:grpSpPr>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8096" y="5669632"/>
              <a:ext cx="1092891" cy="772907"/>
            </a:xfrm>
            <a:prstGeom prst="rect">
              <a:avLst/>
            </a:prstGeom>
          </p:spPr>
        </p:pic>
        <p:sp>
          <p:nvSpPr>
            <p:cNvPr id="71" name="Isosceles Triangle 70"/>
            <p:cNvSpPr/>
            <p:nvPr/>
          </p:nvSpPr>
          <p:spPr bwMode="auto">
            <a:xfrm rot="10800000">
              <a:off x="1665480" y="3664771"/>
              <a:ext cx="2645240" cy="2427963"/>
            </a:xfrm>
            <a:prstGeom prst="triangle">
              <a:avLst/>
            </a:prstGeom>
            <a:solidFill>
              <a:srgbClr val="FF00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grpSp>
        <p:nvGrpSpPr>
          <p:cNvPr id="72" name="Group 71"/>
          <p:cNvGrpSpPr/>
          <p:nvPr/>
        </p:nvGrpSpPr>
        <p:grpSpPr>
          <a:xfrm>
            <a:off x="5623754" y="3171512"/>
            <a:ext cx="2645240" cy="2777768"/>
            <a:chOff x="1665480" y="3664771"/>
            <a:chExt cx="2645240" cy="2777768"/>
          </a:xfrm>
        </p:grpSpPr>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8096" y="5669632"/>
              <a:ext cx="1092891" cy="772907"/>
            </a:xfrm>
            <a:prstGeom prst="rect">
              <a:avLst/>
            </a:prstGeom>
          </p:spPr>
        </p:pic>
        <p:sp>
          <p:nvSpPr>
            <p:cNvPr id="74" name="Isosceles Triangle 73"/>
            <p:cNvSpPr/>
            <p:nvPr/>
          </p:nvSpPr>
          <p:spPr bwMode="auto">
            <a:xfrm rot="10800000">
              <a:off x="1665480" y="3664771"/>
              <a:ext cx="2645240" cy="2427963"/>
            </a:xfrm>
            <a:prstGeom prst="triangle">
              <a:avLst/>
            </a:prstGeom>
            <a:solidFill>
              <a:srgbClr val="FF00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sp>
        <p:nvSpPr>
          <p:cNvPr id="75" name="Isosceles Triangle 74"/>
          <p:cNvSpPr/>
          <p:nvPr/>
        </p:nvSpPr>
        <p:spPr bwMode="auto">
          <a:xfrm>
            <a:off x="5023064" y="3101336"/>
            <a:ext cx="2645240" cy="2427963"/>
          </a:xfrm>
          <a:prstGeom prst="triangle">
            <a:avLst/>
          </a:prstGeom>
          <a:solidFill>
            <a:srgbClr val="FFFF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sp>
        <p:nvSpPr>
          <p:cNvPr id="76" name="Isosceles Triangle 75"/>
          <p:cNvSpPr/>
          <p:nvPr/>
        </p:nvSpPr>
        <p:spPr bwMode="auto">
          <a:xfrm>
            <a:off x="2733434" y="3113554"/>
            <a:ext cx="2645240" cy="2427963"/>
          </a:xfrm>
          <a:prstGeom prst="triangle">
            <a:avLst/>
          </a:prstGeom>
          <a:solidFill>
            <a:srgbClr val="FFFF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dirty="0">
              <a:ln>
                <a:noFill/>
              </a:ln>
              <a:solidFill>
                <a:schemeClr val="bg1"/>
              </a:solidFill>
              <a:effectLst/>
              <a:latin typeface="Times New Roman" pitchFamily="16" charset="0"/>
              <a:ea typeface="MS Gothic" charset="-128"/>
            </a:endParaRPr>
          </a:p>
        </p:txBody>
      </p:sp>
      <p:sp>
        <p:nvSpPr>
          <p:cNvPr id="77" name="Rectangle 76"/>
          <p:cNvSpPr/>
          <p:nvPr/>
        </p:nvSpPr>
        <p:spPr>
          <a:xfrm>
            <a:off x="899592" y="5170114"/>
            <a:ext cx="684076" cy="4873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ight Arrow 77"/>
          <p:cNvSpPr/>
          <p:nvPr/>
        </p:nvSpPr>
        <p:spPr>
          <a:xfrm>
            <a:off x="1766326" y="5236232"/>
            <a:ext cx="1802952" cy="4686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IR for Uplink</a:t>
            </a:r>
          </a:p>
        </p:txBody>
      </p:sp>
      <p:sp>
        <p:nvSpPr>
          <p:cNvPr id="79" name="Right Arrow 78"/>
          <p:cNvSpPr/>
          <p:nvPr/>
        </p:nvSpPr>
        <p:spPr>
          <a:xfrm>
            <a:off x="2079289" y="3012158"/>
            <a:ext cx="1802952" cy="46868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VL for Downlink</a:t>
            </a:r>
          </a:p>
        </p:txBody>
      </p:sp>
      <p:cxnSp>
        <p:nvCxnSpPr>
          <p:cNvPr id="80" name="Straight Connector 79"/>
          <p:cNvCxnSpPr>
            <a:stCxn id="47" idx="2"/>
            <a:endCxn id="81" idx="3"/>
          </p:cNvCxnSpPr>
          <p:nvPr/>
        </p:nvCxnSpPr>
        <p:spPr bwMode="auto">
          <a:xfrm>
            <a:off x="1043608" y="3265176"/>
            <a:ext cx="0" cy="529969"/>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81" name="Cloud 80"/>
          <p:cNvSpPr/>
          <p:nvPr/>
        </p:nvSpPr>
        <p:spPr>
          <a:xfrm>
            <a:off x="96239" y="3764989"/>
            <a:ext cx="1894738" cy="52743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Internet</a:t>
            </a:r>
          </a:p>
        </p:txBody>
      </p:sp>
      <p:sp>
        <p:nvSpPr>
          <p:cNvPr id="10" name="TextBox 9"/>
          <p:cNvSpPr txBox="1"/>
          <p:nvPr/>
        </p:nvSpPr>
        <p:spPr>
          <a:xfrm>
            <a:off x="1914862" y="6087424"/>
            <a:ext cx="5314275" cy="338554"/>
          </a:xfrm>
          <a:prstGeom prst="rect">
            <a:avLst/>
          </a:prstGeom>
          <a:noFill/>
        </p:spPr>
        <p:txBody>
          <a:bodyPr wrap="none" rtlCol="0">
            <a:spAutoFit/>
          </a:bodyPr>
          <a:lstStyle/>
          <a:p>
            <a:r>
              <a:rPr lang="en-GB" sz="1600" dirty="0">
                <a:solidFill>
                  <a:schemeClr val="tx1"/>
                </a:solidFill>
                <a:latin typeface="+mj-lt"/>
              </a:rPr>
              <a:t>*RF could also be used as an optional medium for uplink</a:t>
            </a:r>
          </a:p>
        </p:txBody>
      </p:sp>
    </p:spTree>
    <p:extLst>
      <p:ext uri="{BB962C8B-B14F-4D97-AF65-F5344CB8AC3E}">
        <p14:creationId xmlns:p14="http://schemas.microsoft.com/office/powerpoint/2010/main" val="6013371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fade">
                                      <p:cBhvr>
                                        <p:cTn id="28" dur="500"/>
                                        <p:tgtEl>
                                          <p:spTgt spid="7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nodePh="1">
                                  <p:stCondLst>
                                    <p:cond delay="0"/>
                                  </p:stCondLst>
                                  <p:endCondLst>
                                    <p:cond evt="begin" delay="0">
                                      <p:tn val="31"/>
                                    </p:cond>
                                  </p:endCondLst>
                                  <p:childTnLst>
                                    <p:set>
                                      <p:cBhvr>
                                        <p:cTn id="3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p:bldP spid="78" grpId="0" animBg="1"/>
      <p:bldP spid="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85800"/>
            <a:ext cx="7990656" cy="1066800"/>
          </a:xfrm>
        </p:spPr>
        <p:txBody>
          <a:bodyPr/>
          <a:lstStyle/>
          <a:p>
            <a:r>
              <a:rPr lang="en-GB" dirty="0"/>
              <a:t>LiFi network integration challenges are similar to existing 802.11 &amp; will leverage existing solutions</a:t>
            </a:r>
          </a:p>
        </p:txBody>
      </p:sp>
      <p:sp>
        <p:nvSpPr>
          <p:cNvPr id="9" name="Content Placeholder 8"/>
          <p:cNvSpPr>
            <a:spLocks noGrp="1"/>
          </p:cNvSpPr>
          <p:nvPr>
            <p:ph idx="1"/>
          </p:nvPr>
        </p:nvSpPr>
        <p:spPr/>
        <p:txBody>
          <a:bodyPr/>
          <a:lstStyle/>
          <a:p>
            <a:pPr lvl="1"/>
            <a:r>
              <a:rPr lang="en-GB" dirty="0"/>
              <a:t>Standardization</a:t>
            </a:r>
          </a:p>
          <a:p>
            <a:pPr lvl="2"/>
            <a:r>
              <a:rPr lang="en-GB" dirty="0"/>
              <a:t>Seamless handover between different channels/802.11 flavours</a:t>
            </a:r>
          </a:p>
          <a:p>
            <a:pPr lvl="2"/>
            <a:r>
              <a:rPr lang="en-GB" dirty="0"/>
              <a:t>Integration with 3GPP for holistic 5G Het. Net. Integration (LWA, LWA-IP, etc.)</a:t>
            </a:r>
          </a:p>
          <a:p>
            <a:pPr lvl="1"/>
            <a:r>
              <a:rPr lang="en-GB" dirty="0"/>
              <a:t>Deployment </a:t>
            </a:r>
          </a:p>
          <a:p>
            <a:pPr lvl="2"/>
            <a:r>
              <a:rPr lang="en-GB" dirty="0"/>
              <a:t>Management of hundreds or thousands of connected devices</a:t>
            </a:r>
          </a:p>
          <a:p>
            <a:pPr lvl="2"/>
            <a:r>
              <a:rPr lang="en-GB" dirty="0"/>
              <a:t>Reliable backbone connectivity</a:t>
            </a:r>
          </a:p>
          <a:p>
            <a:pPr lvl="2"/>
            <a:r>
              <a:rPr lang="en-GB" dirty="0"/>
              <a:t>Current lighting is connected using traditional power-lines. Potential use of Power Line Communications to address retrofit market.</a:t>
            </a:r>
          </a:p>
          <a:p>
            <a:pPr lvl="2"/>
            <a:r>
              <a:rPr lang="en-GB" dirty="0"/>
              <a:t>Link with IEEE </a:t>
            </a:r>
            <a:r>
              <a:rPr lang="en-GB" dirty="0" err="1"/>
              <a:t>Std</a:t>
            </a:r>
            <a:r>
              <a:rPr lang="en-GB" dirty="0"/>
              <a:t> 1901-2010 or with G.hn, etc.</a:t>
            </a:r>
          </a:p>
          <a:p>
            <a:pPr lvl="1"/>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23</a:t>
            </a:fld>
            <a:endParaRPr lang="en-GB"/>
          </a:p>
        </p:txBody>
      </p:sp>
    </p:spTree>
    <p:extLst>
      <p:ext uri="{BB962C8B-B14F-4D97-AF65-F5344CB8AC3E}">
        <p14:creationId xmlns:p14="http://schemas.microsoft.com/office/powerpoint/2010/main" val="274881543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Mobile Device integration is technically possible and rapidly scalable </a:t>
            </a:r>
          </a:p>
        </p:txBody>
      </p:sp>
      <p:sp>
        <p:nvSpPr>
          <p:cNvPr id="14" name="Content Placeholder 13"/>
          <p:cNvSpPr>
            <a:spLocks noGrp="1"/>
          </p:cNvSpPr>
          <p:nvPr>
            <p:ph idx="1"/>
          </p:nvPr>
        </p:nvSpPr>
        <p:spPr/>
        <p:txBody>
          <a:bodyPr/>
          <a:lstStyle/>
          <a:p>
            <a:pPr lvl="1"/>
            <a:r>
              <a:rPr lang="en-GB" dirty="0"/>
              <a:t>Digital signal processing</a:t>
            </a:r>
          </a:p>
          <a:p>
            <a:pPr lvl="2"/>
            <a:r>
              <a:rPr lang="en-GB" dirty="0"/>
              <a:t>Single device can support multiple different analogue front ends 11ac, 11ad and LiFi due to common MAC architecture.</a:t>
            </a:r>
          </a:p>
          <a:p>
            <a:pPr lvl="1"/>
            <a:r>
              <a:rPr lang="en-GB" dirty="0"/>
              <a:t>Analogue part options:</a:t>
            </a:r>
          </a:p>
          <a:p>
            <a:pPr lvl="2"/>
            <a:r>
              <a:rPr lang="en-GB" dirty="0"/>
              <a:t>Facebook experimenting with optical </a:t>
            </a:r>
            <a:r>
              <a:rPr lang="en-GB" dirty="0" err="1"/>
              <a:t>omni</a:t>
            </a:r>
            <a:r>
              <a:rPr lang="en-GB" dirty="0"/>
              <a:t>-directional receivers</a:t>
            </a:r>
          </a:p>
          <a:p>
            <a:pPr lvl="2"/>
            <a:r>
              <a:rPr lang="en-GB" dirty="0"/>
              <a:t>Solar-cell could be used for signal detection and power generation</a:t>
            </a:r>
          </a:p>
          <a:p>
            <a:pPr lvl="2"/>
            <a:r>
              <a:rPr lang="en-GB" dirty="0"/>
              <a:t>TX/RX module would be integrated similarly to the optical camera module</a:t>
            </a:r>
          </a:p>
          <a:p>
            <a:pPr lvl="1"/>
            <a:endParaRPr lang="en-GB" dirty="0"/>
          </a:p>
          <a:p>
            <a:pPr lvl="1"/>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24</a:t>
            </a:fld>
            <a:endParaRPr lang="en-GB"/>
          </a:p>
        </p:txBody>
      </p:sp>
    </p:spTree>
    <p:extLst>
      <p:ext uri="{BB962C8B-B14F-4D97-AF65-F5344CB8AC3E}">
        <p14:creationId xmlns:p14="http://schemas.microsoft.com/office/powerpoint/2010/main" val="39793588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85800"/>
            <a:ext cx="8062664" cy="1066800"/>
          </a:xfrm>
        </p:spPr>
        <p:txBody>
          <a:bodyPr/>
          <a:lstStyle/>
          <a:p>
            <a:r>
              <a:rPr lang="en-GB" dirty="0"/>
              <a:t>LiFi leverages the energy used for illumination to provide wireless communications</a:t>
            </a:r>
          </a:p>
        </p:txBody>
      </p:sp>
      <p:sp>
        <p:nvSpPr>
          <p:cNvPr id="10" name="Content Placeholder 9"/>
          <p:cNvSpPr>
            <a:spLocks noGrp="1"/>
          </p:cNvSpPr>
          <p:nvPr>
            <p:ph idx="1"/>
          </p:nvPr>
        </p:nvSpPr>
        <p:spPr>
          <a:xfrm>
            <a:off x="685800" y="1981200"/>
            <a:ext cx="4591447" cy="4114800"/>
          </a:xfrm>
        </p:spPr>
        <p:txBody>
          <a:bodyPr/>
          <a:lstStyle/>
          <a:p>
            <a:pPr lvl="1"/>
            <a:r>
              <a:rPr lang="en-GB" dirty="0"/>
              <a:t>There is a global shift to LED lighting, which can be used for communications.</a:t>
            </a:r>
          </a:p>
          <a:p>
            <a:pPr lvl="1"/>
            <a:r>
              <a:rPr lang="en-GB" dirty="0"/>
              <a:t>Technology has improved:</a:t>
            </a:r>
          </a:p>
          <a:p>
            <a:pPr lvl="2"/>
            <a:r>
              <a:rPr lang="en-GB" b="1" dirty="0"/>
              <a:t>High power devices </a:t>
            </a:r>
            <a:r>
              <a:rPr lang="en-GB" dirty="0"/>
              <a:t>can be produced to communicate at high data rates on visible light with clear guidelines in regulation as well as health &amp; safety</a:t>
            </a:r>
          </a:p>
          <a:p>
            <a:pPr lvl="2"/>
            <a:r>
              <a:rPr lang="en-GB" b="1" dirty="0"/>
              <a:t>IR receiver technology is more developed </a:t>
            </a:r>
            <a:r>
              <a:rPr lang="en-GB" dirty="0"/>
              <a:t>today to create sensitive receivers for uplink, lowering power requirements for the uplink</a:t>
            </a:r>
          </a:p>
          <a:p>
            <a:pPr lvl="2"/>
            <a:r>
              <a:rPr lang="en-GB" b="1" dirty="0"/>
              <a:t>Optical OFDM can be used</a:t>
            </a:r>
            <a:r>
              <a:rPr lang="en-GB" dirty="0"/>
              <a:t> to improve spectral efficiency without impacting the ambient lighting</a:t>
            </a:r>
          </a:p>
          <a:p>
            <a:pPr lvl="2"/>
            <a:r>
              <a:rPr lang="en-GB" b="1" dirty="0"/>
              <a:t>Networking systems </a:t>
            </a:r>
            <a:r>
              <a:rPr lang="en-GB" dirty="0"/>
              <a:t>supporting Handover &amp; Multiple Access have been developed</a:t>
            </a:r>
          </a:p>
          <a:p>
            <a:pPr lvl="1"/>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25</a:t>
            </a:fld>
            <a:endParaRPr lang="en-GB"/>
          </a:p>
        </p:txBody>
      </p:sp>
      <p:pic>
        <p:nvPicPr>
          <p:cNvPr id="6146" name="Picture 2" descr="Image result for city l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7247" y="2886472"/>
            <a:ext cx="3534135"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2336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Link Budget – LiFi has almost no constraints on downlink transmit power with guaranteed signal strength at the receiver</a:t>
            </a:r>
          </a:p>
        </p:txBody>
      </p:sp>
      <p:sp>
        <p:nvSpPr>
          <p:cNvPr id="172" name="CustomShape 2"/>
          <p:cNvSpPr/>
          <p:nvPr/>
        </p:nvSpPr>
        <p:spPr>
          <a:xfrm>
            <a:off x="6286680" y="6475320"/>
            <a:ext cx="225504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Nikola Serafimovski, pureLiFi</a:t>
            </a:r>
            <a:endParaRPr/>
          </a:p>
        </p:txBody>
      </p:sp>
      <p:sp>
        <p:nvSpPr>
          <p:cNvPr id="173" name="CustomShape 3"/>
          <p:cNvSpPr/>
          <p:nvPr/>
        </p:nvSpPr>
        <p:spPr>
          <a:xfrm>
            <a:off x="4344840" y="6475320"/>
            <a:ext cx="527760" cy="362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GB" sz="1200" strike="noStrike" spc="-1">
                <a:solidFill>
                  <a:srgbClr val="000000"/>
                </a:solidFill>
                <a:uFill>
                  <a:solidFill>
                    <a:srgbClr val="FFFFFF"/>
                  </a:solidFill>
                </a:uFill>
                <a:latin typeface="Times New Roman"/>
                <a:ea typeface="MS Gothic"/>
              </a:rPr>
              <a:t>Slide </a:t>
            </a:r>
            <a:fld id="{9618F046-B038-4130-B6EC-E7DB7D280EF7}" type="slidenum">
              <a:rPr lang="en-GB" sz="1200" strike="noStrike" spc="-1">
                <a:solidFill>
                  <a:srgbClr val="000000"/>
                </a:solidFill>
                <a:uFill>
                  <a:solidFill>
                    <a:srgbClr val="FFFFFF"/>
                  </a:solidFill>
                </a:uFill>
                <a:latin typeface="Times New Roman"/>
                <a:ea typeface="MS Gothic"/>
              </a:rPr>
              <a:t>26</a:t>
            </a:fld>
            <a:endParaRPr/>
          </a:p>
        </p:txBody>
      </p:sp>
      <p:sp>
        <p:nvSpPr>
          <p:cNvPr id="174" name="CustomShape 4"/>
          <p:cNvSpPr/>
          <p:nvPr/>
        </p:nvSpPr>
        <p:spPr>
          <a:xfrm>
            <a:off x="685800" y="684360"/>
            <a:ext cx="7771680" cy="1159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endParaRPr dirty="0"/>
          </a:p>
        </p:txBody>
      </p:sp>
      <p:sp>
        <p:nvSpPr>
          <p:cNvPr id="5" name="Content Placeholder 4"/>
          <p:cNvSpPr>
            <a:spLocks noGrp="1"/>
          </p:cNvSpPr>
          <p:nvPr>
            <p:ph idx="1"/>
          </p:nvPr>
        </p:nvSpPr>
        <p:spPr>
          <a:xfrm>
            <a:off x="726043" y="2360520"/>
            <a:ext cx="7772400" cy="4114800"/>
          </a:xfrm>
        </p:spPr>
        <p:txBody>
          <a:bodyPr/>
          <a:lstStyle/>
          <a:p>
            <a:pPr lvl="1"/>
            <a:r>
              <a:rPr lang="en-GB" sz="1600" dirty="0"/>
              <a:t>LiFi technology is based on incoherent optical modulation and detection.</a:t>
            </a:r>
          </a:p>
          <a:p>
            <a:pPr lvl="1"/>
            <a:r>
              <a:rPr lang="en-GB" sz="1600" dirty="0"/>
              <a:t>LiFi link budget varies based on the detector technology and detector size.</a:t>
            </a:r>
          </a:p>
          <a:p>
            <a:pPr lvl="1"/>
            <a:r>
              <a:rPr lang="en-GB" sz="1600" dirty="0"/>
              <a:t>Typical transmission power for off-the-shelf white luminaires is in the order of </a:t>
            </a:r>
            <a:br>
              <a:rPr lang="en-GB" sz="1600" dirty="0"/>
            </a:br>
            <a:r>
              <a:rPr lang="en-GB" sz="1600" dirty="0"/>
              <a:t>30 </a:t>
            </a:r>
            <a:r>
              <a:rPr lang="en-GB" sz="1600" dirty="0" err="1"/>
              <a:t>dBm</a:t>
            </a:r>
            <a:r>
              <a:rPr lang="en-GB" sz="1600" dirty="0"/>
              <a:t> to 40 </a:t>
            </a:r>
            <a:r>
              <a:rPr lang="en-GB" sz="1600" dirty="0" err="1"/>
              <a:t>dBm</a:t>
            </a:r>
            <a:r>
              <a:rPr lang="en-GB" sz="1600" dirty="0"/>
              <a:t>.</a:t>
            </a:r>
          </a:p>
          <a:p>
            <a:pPr lvl="1"/>
            <a:r>
              <a:rPr lang="en-GB" sz="1600" dirty="0"/>
              <a:t>Typical transmission power for off-the-shelf IR emitters is in the order of 20 </a:t>
            </a:r>
            <a:r>
              <a:rPr lang="en-GB" sz="1600" dirty="0" err="1"/>
              <a:t>dBm</a:t>
            </a:r>
            <a:r>
              <a:rPr lang="en-GB" sz="1600" dirty="0"/>
              <a:t>.</a:t>
            </a:r>
          </a:p>
          <a:p>
            <a:pPr lvl="1"/>
            <a:r>
              <a:rPr lang="en-GB" sz="1600" dirty="0"/>
              <a:t>Typical received optical power for a PHY based on the 802.11a is in the order of: </a:t>
            </a:r>
          </a:p>
          <a:p>
            <a:pPr lvl="2"/>
            <a:r>
              <a:rPr lang="en-GB" sz="1400" dirty="0"/>
              <a:t>–30 </a:t>
            </a:r>
            <a:r>
              <a:rPr lang="en-GB" sz="1400" dirty="0" err="1"/>
              <a:t>dBm</a:t>
            </a:r>
            <a:r>
              <a:rPr lang="en-GB" sz="1400" dirty="0"/>
              <a:t> for positive-intrinsic-negative (PIN) photodiodes;</a:t>
            </a:r>
          </a:p>
          <a:p>
            <a:pPr lvl="2"/>
            <a:r>
              <a:rPr lang="en-GB" sz="1400" dirty="0"/>
              <a:t>–40 </a:t>
            </a:r>
            <a:r>
              <a:rPr lang="en-GB" sz="1400" dirty="0" err="1"/>
              <a:t>dBm</a:t>
            </a:r>
            <a:r>
              <a:rPr lang="en-GB" sz="1400" dirty="0"/>
              <a:t> for avalanche photodiodes (APDs);</a:t>
            </a:r>
          </a:p>
          <a:p>
            <a:pPr lvl="2"/>
            <a:r>
              <a:rPr lang="en-GB" sz="1400" dirty="0"/>
              <a:t>–60 </a:t>
            </a:r>
            <a:r>
              <a:rPr lang="en-GB" sz="1400" dirty="0" err="1"/>
              <a:t>dBm</a:t>
            </a:r>
            <a:r>
              <a:rPr lang="en-GB" sz="1400" dirty="0"/>
              <a:t> for single-photon avalanche photodetectors (SPADs).</a:t>
            </a:r>
          </a:p>
          <a:p>
            <a:pPr lvl="1"/>
            <a:endParaRPr lang="en-GB" sz="1600" dirty="0"/>
          </a:p>
          <a:p>
            <a:pPr lvl="1"/>
            <a:endParaRPr lang="en-GB" sz="1600" dirty="0"/>
          </a:p>
          <a:p>
            <a:endParaRPr lang="en-GB" sz="1600" dirty="0"/>
          </a:p>
        </p:txBody>
      </p:sp>
    </p:spTree>
    <p:extLst>
      <p:ext uri="{BB962C8B-B14F-4D97-AF65-F5344CB8AC3E}">
        <p14:creationId xmlns:p14="http://schemas.microsoft.com/office/powerpoint/2010/main" val="24242929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dirty="0"/>
              <a:t>Example Scenario:</a:t>
            </a:r>
            <a:br>
              <a:rPr lang="en-GB" dirty="0"/>
            </a:br>
            <a:r>
              <a:rPr lang="en-GB" dirty="0"/>
              <a:t>Achieving 10 </a:t>
            </a:r>
            <a:r>
              <a:rPr lang="en-GB" dirty="0" err="1"/>
              <a:t>Gbps</a:t>
            </a:r>
            <a:r>
              <a:rPr lang="en-GB" dirty="0"/>
              <a:t> with LiFi</a:t>
            </a:r>
          </a:p>
        </p:txBody>
      </p:sp>
      <p:sp>
        <p:nvSpPr>
          <p:cNvPr id="172" name="CustomShape 2"/>
          <p:cNvSpPr/>
          <p:nvPr/>
        </p:nvSpPr>
        <p:spPr>
          <a:xfrm>
            <a:off x="6286680" y="6475320"/>
            <a:ext cx="225504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Nikola Serafimovski, pureLiFi</a:t>
            </a:r>
            <a:endParaRPr/>
          </a:p>
        </p:txBody>
      </p:sp>
      <p:sp>
        <p:nvSpPr>
          <p:cNvPr id="173" name="CustomShape 3"/>
          <p:cNvSpPr/>
          <p:nvPr/>
        </p:nvSpPr>
        <p:spPr>
          <a:xfrm>
            <a:off x="4344840" y="6475320"/>
            <a:ext cx="527760" cy="362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GB" sz="1200" strike="noStrike" spc="-1">
                <a:solidFill>
                  <a:srgbClr val="000000"/>
                </a:solidFill>
                <a:uFill>
                  <a:solidFill>
                    <a:srgbClr val="FFFFFF"/>
                  </a:solidFill>
                </a:uFill>
                <a:latin typeface="Times New Roman"/>
                <a:ea typeface="MS Gothic"/>
              </a:rPr>
              <a:t>Slide </a:t>
            </a:r>
            <a:fld id="{9618F046-B038-4130-B6EC-E7DB7D280EF7}" type="slidenum">
              <a:rPr lang="en-GB" sz="1200" strike="noStrike" spc="-1">
                <a:solidFill>
                  <a:srgbClr val="000000"/>
                </a:solidFill>
                <a:uFill>
                  <a:solidFill>
                    <a:srgbClr val="FFFFFF"/>
                  </a:solidFill>
                </a:uFill>
                <a:latin typeface="Times New Roman"/>
                <a:ea typeface="MS Gothic"/>
              </a:rPr>
              <a:t>27</a:t>
            </a:fld>
            <a:endParaRPr/>
          </a:p>
        </p:txBody>
      </p:sp>
      <p:sp>
        <p:nvSpPr>
          <p:cNvPr id="174" name="CustomShape 4"/>
          <p:cNvSpPr/>
          <p:nvPr/>
        </p:nvSpPr>
        <p:spPr>
          <a:xfrm>
            <a:off x="685800" y="684360"/>
            <a:ext cx="7771680" cy="1159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endParaRPr dirty="0"/>
          </a:p>
        </p:txBody>
      </p:sp>
      <p:grpSp>
        <p:nvGrpSpPr>
          <p:cNvPr id="7" name="Group 6"/>
          <p:cNvGrpSpPr/>
          <p:nvPr/>
        </p:nvGrpSpPr>
        <p:grpSpPr>
          <a:xfrm>
            <a:off x="6794439" y="1978310"/>
            <a:ext cx="1377961" cy="731581"/>
            <a:chOff x="2411759" y="2504643"/>
            <a:chExt cx="1377961" cy="731581"/>
          </a:xfrm>
        </p:grpSpPr>
        <p:grpSp>
          <p:nvGrpSpPr>
            <p:cNvPr id="8" name="Group 7"/>
            <p:cNvGrpSpPr/>
            <p:nvPr/>
          </p:nvGrpSpPr>
          <p:grpSpPr>
            <a:xfrm>
              <a:off x="2411759" y="2504643"/>
              <a:ext cx="1377961" cy="731581"/>
              <a:chOff x="3593446" y="4809952"/>
              <a:chExt cx="1377961" cy="731581"/>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847" y="5035977"/>
                <a:ext cx="630685" cy="456349"/>
              </a:xfrm>
              <a:prstGeom prst="rect">
                <a:avLst/>
              </a:prstGeom>
            </p:spPr>
          </p:pic>
          <p:cxnSp>
            <p:nvCxnSpPr>
              <p:cNvPr id="11" name="Elbow Connector 10"/>
              <p:cNvCxnSpPr>
                <a:stCxn id="9" idx="0"/>
                <a:endCxn id="10" idx="0"/>
              </p:cNvCxnSpPr>
              <p:nvPr/>
            </p:nvCxnSpPr>
            <p:spPr bwMode="auto">
              <a:xfrm rot="5400000" flipH="1" flipV="1">
                <a:off x="4293597" y="4759768"/>
                <a:ext cx="48383" cy="600803"/>
              </a:xfrm>
              <a:prstGeom prst="bentConnector3">
                <a:avLst>
                  <a:gd name="adj1" fmla="val 306296"/>
                </a:avLst>
              </a:prstGeom>
              <a:solidFill>
                <a:srgbClr val="00B8FF"/>
              </a:solidFill>
              <a:ln w="9525" cap="flat" cmpd="sng" algn="ctr">
                <a:solidFill>
                  <a:schemeClr val="tx1"/>
                </a:solidFill>
                <a:prstDash val="solid"/>
                <a:round/>
                <a:headEnd type="none" w="med" len="med"/>
                <a:tailEnd type="none" w="med" len="med"/>
              </a:ln>
              <a:effectLst/>
            </p:spPr>
          </p:cxnSp>
          <p:sp>
            <p:nvSpPr>
              <p:cNvPr id="12" name="Rectangle 11"/>
              <p:cNvSpPr/>
              <p:nvPr/>
            </p:nvSpPr>
            <p:spPr bwMode="auto">
              <a:xfrm>
                <a:off x="3593446" y="4809952"/>
                <a:ext cx="1377961" cy="731581"/>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7713" t="15000" r="16925" b="16401"/>
            <a:stretch/>
          </p:blipFill>
          <p:spPr>
            <a:xfrm>
              <a:off x="2531058" y="2779051"/>
              <a:ext cx="609284" cy="359698"/>
            </a:xfrm>
            <a:prstGeom prst="rect">
              <a:avLst/>
            </a:prstGeom>
          </p:spPr>
        </p:pic>
      </p:grpSp>
      <p:grpSp>
        <p:nvGrpSpPr>
          <p:cNvPr id="13" name="Group 12"/>
          <p:cNvGrpSpPr/>
          <p:nvPr/>
        </p:nvGrpSpPr>
        <p:grpSpPr>
          <a:xfrm>
            <a:off x="6031216" y="3243520"/>
            <a:ext cx="2645240" cy="2777768"/>
            <a:chOff x="1513080" y="3512371"/>
            <a:chExt cx="2645240" cy="2777768"/>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5696" y="5517232"/>
              <a:ext cx="1092891" cy="772907"/>
            </a:xfrm>
            <a:prstGeom prst="rect">
              <a:avLst/>
            </a:prstGeom>
          </p:spPr>
        </p:pic>
        <p:sp>
          <p:nvSpPr>
            <p:cNvPr id="15" name="Isosceles Triangle 14"/>
            <p:cNvSpPr/>
            <p:nvPr/>
          </p:nvSpPr>
          <p:spPr bwMode="auto">
            <a:xfrm rot="10800000">
              <a:off x="1513080" y="3512371"/>
              <a:ext cx="2645240" cy="2427963"/>
            </a:xfrm>
            <a:prstGeom prst="triangle">
              <a:avLst/>
            </a:prstGeom>
            <a:solidFill>
              <a:srgbClr val="FF00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grpSp>
      <p:sp>
        <p:nvSpPr>
          <p:cNvPr id="16" name="Isosceles Triangle 15"/>
          <p:cNvSpPr/>
          <p:nvPr/>
        </p:nvSpPr>
        <p:spPr bwMode="auto">
          <a:xfrm>
            <a:off x="6444208" y="2708920"/>
            <a:ext cx="2645240" cy="2584035"/>
          </a:xfrm>
          <a:prstGeom prst="triangle">
            <a:avLst/>
          </a:prstGeom>
          <a:solidFill>
            <a:srgbClr val="FFFF00">
              <a:alpha val="4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dirty="0">
              <a:ln>
                <a:noFill/>
              </a:ln>
              <a:solidFill>
                <a:srgbClr val="002060"/>
              </a:solidFill>
              <a:effectLst/>
              <a:latin typeface="Times New Roman" pitchFamily="16" charset="0"/>
              <a:ea typeface="MS Gothic" charset="-128"/>
            </a:endParaRPr>
          </a:p>
        </p:txBody>
      </p:sp>
      <p:cxnSp>
        <p:nvCxnSpPr>
          <p:cNvPr id="3" name="Straight Arrow Connector 2"/>
          <p:cNvCxnSpPr>
            <a:stCxn id="16" idx="0"/>
          </p:cNvCxnSpPr>
          <p:nvPr/>
        </p:nvCxnSpPr>
        <p:spPr bwMode="auto">
          <a:xfrm flipH="1">
            <a:off x="7020272" y="2708920"/>
            <a:ext cx="746556" cy="2508230"/>
          </a:xfrm>
          <a:prstGeom prst="straightConnector1">
            <a:avLst/>
          </a:prstGeom>
          <a:solidFill>
            <a:srgbClr val="00B8FF"/>
          </a:solidFill>
          <a:ln w="9525" cap="flat" cmpd="sng" algn="ctr">
            <a:solidFill>
              <a:schemeClr val="tx1"/>
            </a:solidFill>
            <a:prstDash val="solid"/>
            <a:round/>
            <a:headEnd type="triangle"/>
            <a:tailEnd type="triangle"/>
          </a:ln>
          <a:effectLst/>
        </p:spPr>
      </p:cxnSp>
      <p:sp>
        <p:nvSpPr>
          <p:cNvPr id="4" name="TextBox 3"/>
          <p:cNvSpPr txBox="1"/>
          <p:nvPr/>
        </p:nvSpPr>
        <p:spPr>
          <a:xfrm>
            <a:off x="384797" y="6212151"/>
            <a:ext cx="8492197" cy="307777"/>
          </a:xfrm>
          <a:prstGeom prst="rect">
            <a:avLst/>
          </a:prstGeom>
          <a:noFill/>
        </p:spPr>
        <p:txBody>
          <a:bodyPr wrap="none" rtlCol="0">
            <a:spAutoFit/>
          </a:bodyPr>
          <a:lstStyle/>
          <a:p>
            <a:pPr marL="285750" indent="-285750">
              <a:buFont typeface="Arial" panose="020B0604020202020204" pitchFamily="34" charset="0"/>
              <a:buChar char="•"/>
            </a:pPr>
            <a:r>
              <a:rPr lang="en-GB" sz="1400" dirty="0">
                <a:solidFill>
                  <a:schemeClr val="accent6"/>
                </a:solidFill>
              </a:rPr>
              <a:t>http://spectrum.ieee.org/tech-talk/semiconductors/optoelectronics/laser-lifi-could-blast-100-gigabits-per-second</a:t>
            </a:r>
          </a:p>
        </p:txBody>
      </p:sp>
      <p:sp>
        <p:nvSpPr>
          <p:cNvPr id="5" name="Rectangle 4"/>
          <p:cNvSpPr/>
          <p:nvPr/>
        </p:nvSpPr>
        <p:spPr>
          <a:xfrm>
            <a:off x="7270352" y="4098558"/>
            <a:ext cx="527709" cy="338554"/>
          </a:xfrm>
          <a:prstGeom prst="rect">
            <a:avLst/>
          </a:prstGeom>
        </p:spPr>
        <p:txBody>
          <a:bodyPr wrap="none">
            <a:spAutoFit/>
          </a:bodyPr>
          <a:lstStyle/>
          <a:p>
            <a:r>
              <a:rPr lang="en-GB" sz="1600" dirty="0">
                <a:solidFill>
                  <a:srgbClr val="0033CC"/>
                </a:solidFill>
                <a:latin typeface="+mj-lt"/>
              </a:rPr>
              <a:t>3 m</a:t>
            </a:r>
          </a:p>
        </p:txBody>
      </p:sp>
      <p:sp>
        <p:nvSpPr>
          <p:cNvPr id="18" name="Content Placeholder 17"/>
          <p:cNvSpPr>
            <a:spLocks noGrp="1"/>
          </p:cNvSpPr>
          <p:nvPr>
            <p:ph idx="1"/>
          </p:nvPr>
        </p:nvSpPr>
        <p:spPr>
          <a:xfrm>
            <a:off x="388155" y="1972948"/>
            <a:ext cx="6730546" cy="4114800"/>
          </a:xfrm>
        </p:spPr>
        <p:txBody>
          <a:bodyPr/>
          <a:lstStyle/>
          <a:p>
            <a:pPr lvl="1"/>
            <a:r>
              <a:rPr lang="en-GB" sz="1600" b="1" dirty="0"/>
              <a:t>400 Lux </a:t>
            </a:r>
            <a:r>
              <a:rPr lang="en-GB" sz="1600" dirty="0"/>
              <a:t>is the approximate Light Level</a:t>
            </a:r>
          </a:p>
          <a:p>
            <a:pPr lvl="2"/>
            <a:r>
              <a:rPr lang="en-GB" sz="1400" dirty="0"/>
              <a:t>Mandatory signal strength for office illumination </a:t>
            </a:r>
          </a:p>
          <a:p>
            <a:pPr lvl="1"/>
            <a:r>
              <a:rPr lang="en-GB" sz="1600" b="1" dirty="0"/>
              <a:t>20 W </a:t>
            </a:r>
            <a:r>
              <a:rPr lang="en-GB" sz="1600" dirty="0"/>
              <a:t>is the approximate Electrical Power consumption</a:t>
            </a:r>
          </a:p>
          <a:p>
            <a:pPr lvl="1"/>
            <a:r>
              <a:rPr lang="en-GB" sz="1600" b="1" dirty="0"/>
              <a:t>4 W </a:t>
            </a:r>
            <a:r>
              <a:rPr lang="en-GB" sz="1600" dirty="0"/>
              <a:t>is the approximate Optical Transmit Power</a:t>
            </a:r>
          </a:p>
          <a:p>
            <a:pPr lvl="1"/>
            <a:r>
              <a:rPr lang="en-GB" sz="1600" b="1" dirty="0"/>
              <a:t>3 m distance </a:t>
            </a:r>
            <a:r>
              <a:rPr lang="en-GB" sz="1600" dirty="0"/>
              <a:t>from light source to receiver in line-of-sight</a:t>
            </a:r>
          </a:p>
          <a:p>
            <a:pPr lvl="1"/>
            <a:r>
              <a:rPr lang="en-GB" sz="1600" b="1" dirty="0"/>
              <a:t>-40 </a:t>
            </a:r>
            <a:r>
              <a:rPr lang="en-GB" sz="1600" b="1" dirty="0" err="1"/>
              <a:t>dBm</a:t>
            </a:r>
            <a:r>
              <a:rPr lang="en-GB" sz="1600" b="1" dirty="0"/>
              <a:t> </a:t>
            </a:r>
            <a:r>
              <a:rPr lang="en-GB" sz="1600" dirty="0"/>
              <a:t>is the approximate Receiver Sensitivity</a:t>
            </a:r>
          </a:p>
          <a:p>
            <a:pPr lvl="1"/>
            <a:r>
              <a:rPr lang="en-GB" sz="1600" b="1" dirty="0"/>
              <a:t>4 communication wavelengths </a:t>
            </a:r>
            <a:r>
              <a:rPr lang="en-GB" sz="1600" dirty="0"/>
              <a:t>(Red, Green, Blue, Amber) </a:t>
            </a:r>
          </a:p>
          <a:p>
            <a:pPr lvl="1"/>
            <a:r>
              <a:rPr lang="en-GB" sz="1600" b="1" dirty="0"/>
              <a:t>4 Avalanche Photodiodes </a:t>
            </a:r>
            <a:r>
              <a:rPr lang="en-GB" sz="1600" dirty="0"/>
              <a:t>tuned to the relevant wavelengths</a:t>
            </a:r>
          </a:p>
          <a:p>
            <a:pPr lvl="1"/>
            <a:r>
              <a:rPr lang="en-GB" sz="1600" b="1" dirty="0"/>
              <a:t>500 MHz </a:t>
            </a:r>
            <a:r>
              <a:rPr lang="en-GB" sz="1600" dirty="0"/>
              <a:t>is the approximate optical/baseband bandwidth</a:t>
            </a:r>
            <a:br>
              <a:rPr lang="en-GB" sz="1600" dirty="0"/>
            </a:br>
            <a:r>
              <a:rPr lang="en-GB" sz="1600" dirty="0"/>
              <a:t>per wavelength</a:t>
            </a:r>
            <a:endParaRPr lang="en-GB" sz="1200" dirty="0"/>
          </a:p>
          <a:p>
            <a:pPr lvl="3"/>
            <a:endParaRPr lang="en-GB" sz="1000" dirty="0"/>
          </a:p>
          <a:p>
            <a:pPr lvl="3"/>
            <a:endParaRPr lang="en-GB" sz="1000" dirty="0"/>
          </a:p>
          <a:p>
            <a:pPr lvl="3"/>
            <a:endParaRPr lang="en-GB" sz="1000" dirty="0"/>
          </a:p>
          <a:p>
            <a:pPr marL="1588" lvl="1" indent="0">
              <a:buNone/>
            </a:pPr>
            <a:r>
              <a:rPr lang="en-GB" sz="1600" b="1" dirty="0"/>
              <a:t>Theoretical throughput of over 100 </a:t>
            </a:r>
            <a:r>
              <a:rPr lang="en-GB" sz="1600" b="1" dirty="0" err="1"/>
              <a:t>Gbps</a:t>
            </a:r>
            <a:r>
              <a:rPr lang="en-GB" sz="1600" b="1" dirty="0"/>
              <a:t>* with more wavelengths</a:t>
            </a:r>
          </a:p>
        </p:txBody>
      </p:sp>
      <p:cxnSp>
        <p:nvCxnSpPr>
          <p:cNvPr id="22" name="Straight Arrow Connector 21"/>
          <p:cNvCxnSpPr/>
          <p:nvPr/>
        </p:nvCxnSpPr>
        <p:spPr bwMode="auto">
          <a:xfrm flipH="1">
            <a:off x="5868144" y="5461292"/>
            <a:ext cx="3008850" cy="0"/>
          </a:xfrm>
          <a:prstGeom prst="straightConnector1">
            <a:avLst/>
          </a:prstGeom>
          <a:solidFill>
            <a:srgbClr val="00B8FF"/>
          </a:solidFill>
          <a:ln w="22225" cap="flat" cmpd="sng" algn="ctr">
            <a:solidFill>
              <a:schemeClr val="tx1"/>
            </a:solidFill>
            <a:prstDash val="dash"/>
            <a:round/>
            <a:headEnd type="none"/>
            <a:tailEnd type="none"/>
          </a:ln>
          <a:effectLst/>
        </p:spPr>
      </p:cxnSp>
      <p:sp>
        <p:nvSpPr>
          <p:cNvPr id="23" name="Rectangle 22"/>
          <p:cNvSpPr/>
          <p:nvPr/>
        </p:nvSpPr>
        <p:spPr>
          <a:xfrm>
            <a:off x="7503840" y="5398616"/>
            <a:ext cx="1518136" cy="338554"/>
          </a:xfrm>
          <a:prstGeom prst="rect">
            <a:avLst/>
          </a:prstGeom>
        </p:spPr>
        <p:txBody>
          <a:bodyPr wrap="square">
            <a:spAutoFit/>
          </a:bodyPr>
          <a:lstStyle/>
          <a:p>
            <a:r>
              <a:rPr lang="en-GB" sz="1600" dirty="0">
                <a:solidFill>
                  <a:srgbClr val="0033CC"/>
                </a:solidFill>
                <a:latin typeface="+mj-lt"/>
              </a:rPr>
              <a:t>400 Lux level</a:t>
            </a:r>
          </a:p>
        </p:txBody>
      </p:sp>
      <p:cxnSp>
        <p:nvCxnSpPr>
          <p:cNvPr id="28" name="Straight Arrow Connector 27"/>
          <p:cNvCxnSpPr>
            <a:stCxn id="29" idx="2"/>
            <a:endCxn id="12" idx="0"/>
          </p:cNvCxnSpPr>
          <p:nvPr/>
        </p:nvCxnSpPr>
        <p:spPr bwMode="auto">
          <a:xfrm flipH="1">
            <a:off x="7483420" y="1662203"/>
            <a:ext cx="651105" cy="316107"/>
          </a:xfrm>
          <a:prstGeom prst="straightConnector1">
            <a:avLst/>
          </a:prstGeom>
          <a:solidFill>
            <a:srgbClr val="00B8FF"/>
          </a:solidFill>
          <a:ln w="22225" cap="flat" cmpd="sng" algn="ctr">
            <a:solidFill>
              <a:schemeClr val="tx1"/>
            </a:solidFill>
            <a:prstDash val="solid"/>
            <a:round/>
            <a:headEnd type="none"/>
            <a:tailEnd type="triangle"/>
          </a:ln>
          <a:effectLst/>
        </p:spPr>
      </p:cxnSp>
      <p:sp>
        <p:nvSpPr>
          <p:cNvPr id="29" name="Rectangle 28"/>
          <p:cNvSpPr/>
          <p:nvPr/>
        </p:nvSpPr>
        <p:spPr>
          <a:xfrm>
            <a:off x="7629031" y="1323649"/>
            <a:ext cx="1010988" cy="338554"/>
          </a:xfrm>
          <a:prstGeom prst="rect">
            <a:avLst/>
          </a:prstGeom>
        </p:spPr>
        <p:txBody>
          <a:bodyPr wrap="square">
            <a:spAutoFit/>
          </a:bodyPr>
          <a:lstStyle/>
          <a:p>
            <a:r>
              <a:rPr lang="en-GB" sz="1600" dirty="0">
                <a:solidFill>
                  <a:srgbClr val="0033CC"/>
                </a:solidFill>
                <a:latin typeface="+mj-lt"/>
              </a:rPr>
              <a:t>20 W</a:t>
            </a:r>
          </a:p>
        </p:txBody>
      </p:sp>
      <p:cxnSp>
        <p:nvCxnSpPr>
          <p:cNvPr id="35" name="Straight Arrow Connector 34"/>
          <p:cNvCxnSpPr>
            <a:stCxn id="36" idx="0"/>
            <a:endCxn id="10" idx="2"/>
          </p:cNvCxnSpPr>
          <p:nvPr/>
        </p:nvCxnSpPr>
        <p:spPr bwMode="auto">
          <a:xfrm flipH="1" flipV="1">
            <a:off x="7819183" y="2660684"/>
            <a:ext cx="583746" cy="189734"/>
          </a:xfrm>
          <a:prstGeom prst="straightConnector1">
            <a:avLst/>
          </a:prstGeom>
          <a:solidFill>
            <a:srgbClr val="00B8FF"/>
          </a:solidFill>
          <a:ln w="22225" cap="flat" cmpd="sng" algn="ctr">
            <a:solidFill>
              <a:schemeClr val="tx1"/>
            </a:solidFill>
            <a:prstDash val="solid"/>
            <a:round/>
            <a:headEnd type="none"/>
            <a:tailEnd type="triangle"/>
          </a:ln>
          <a:effectLst/>
        </p:spPr>
      </p:cxnSp>
      <p:sp>
        <p:nvSpPr>
          <p:cNvPr id="36" name="Rectangle 35"/>
          <p:cNvSpPr/>
          <p:nvPr/>
        </p:nvSpPr>
        <p:spPr>
          <a:xfrm>
            <a:off x="7805220" y="2850418"/>
            <a:ext cx="1195417" cy="338554"/>
          </a:xfrm>
          <a:prstGeom prst="rect">
            <a:avLst/>
          </a:prstGeom>
        </p:spPr>
        <p:txBody>
          <a:bodyPr wrap="square">
            <a:spAutoFit/>
          </a:bodyPr>
          <a:lstStyle/>
          <a:p>
            <a:r>
              <a:rPr lang="en-GB" sz="1600" dirty="0">
                <a:solidFill>
                  <a:srgbClr val="0033CC"/>
                </a:solidFill>
                <a:latin typeface="+mj-lt"/>
              </a:rPr>
              <a:t>4 W output</a:t>
            </a:r>
          </a:p>
        </p:txBody>
      </p:sp>
      <p:cxnSp>
        <p:nvCxnSpPr>
          <p:cNvPr id="41" name="Straight Arrow Connector 40"/>
          <p:cNvCxnSpPr>
            <a:stCxn id="42" idx="0"/>
          </p:cNvCxnSpPr>
          <p:nvPr/>
        </p:nvCxnSpPr>
        <p:spPr bwMode="auto">
          <a:xfrm flipH="1" flipV="1">
            <a:off x="7409922" y="5642759"/>
            <a:ext cx="704355" cy="262177"/>
          </a:xfrm>
          <a:prstGeom prst="straightConnector1">
            <a:avLst/>
          </a:prstGeom>
          <a:solidFill>
            <a:srgbClr val="00B8FF"/>
          </a:solidFill>
          <a:ln w="22225" cap="flat" cmpd="sng" algn="ctr">
            <a:solidFill>
              <a:schemeClr val="tx1"/>
            </a:solidFill>
            <a:prstDash val="solid"/>
            <a:round/>
            <a:headEnd type="none"/>
            <a:tailEnd type="triangle"/>
          </a:ln>
          <a:effectLst/>
        </p:spPr>
      </p:cxnSp>
      <p:sp>
        <p:nvSpPr>
          <p:cNvPr id="42" name="Rectangle 41"/>
          <p:cNvSpPr/>
          <p:nvPr/>
        </p:nvSpPr>
        <p:spPr>
          <a:xfrm>
            <a:off x="7120049" y="5904936"/>
            <a:ext cx="1988455" cy="338554"/>
          </a:xfrm>
          <a:prstGeom prst="rect">
            <a:avLst/>
          </a:prstGeom>
        </p:spPr>
        <p:txBody>
          <a:bodyPr wrap="square">
            <a:spAutoFit/>
          </a:bodyPr>
          <a:lstStyle/>
          <a:p>
            <a:r>
              <a:rPr lang="en-GB" sz="1600" dirty="0">
                <a:solidFill>
                  <a:srgbClr val="0033CC"/>
                </a:solidFill>
                <a:latin typeface="+mj-lt"/>
              </a:rPr>
              <a:t>-40 </a:t>
            </a:r>
            <a:r>
              <a:rPr lang="en-GB" sz="1600" dirty="0" err="1">
                <a:solidFill>
                  <a:srgbClr val="0033CC"/>
                </a:solidFill>
                <a:latin typeface="+mj-lt"/>
              </a:rPr>
              <a:t>dBm</a:t>
            </a:r>
            <a:r>
              <a:rPr lang="en-GB" sz="1600" dirty="0">
                <a:solidFill>
                  <a:srgbClr val="0033CC"/>
                </a:solidFill>
                <a:latin typeface="+mj-lt"/>
              </a:rPr>
              <a:t> sensitivity</a:t>
            </a:r>
          </a:p>
        </p:txBody>
      </p:sp>
      <p:cxnSp>
        <p:nvCxnSpPr>
          <p:cNvPr id="49" name="Elbow Connector 48"/>
          <p:cNvCxnSpPr>
            <a:endCxn id="12" idx="0"/>
          </p:cNvCxnSpPr>
          <p:nvPr/>
        </p:nvCxnSpPr>
        <p:spPr bwMode="auto">
          <a:xfrm>
            <a:off x="6050248" y="1662203"/>
            <a:ext cx="1433172" cy="316107"/>
          </a:xfrm>
          <a:prstGeom prst="bentConnector2">
            <a:avLst/>
          </a:prstGeom>
          <a:solidFill>
            <a:srgbClr val="00B8FF"/>
          </a:solidFill>
          <a:ln w="31750" cap="flat" cmpd="sng" algn="ctr">
            <a:solidFill>
              <a:srgbClr val="C00000"/>
            </a:solidFill>
            <a:prstDash val="solid"/>
            <a:round/>
            <a:headEnd type="none" w="med" len="med"/>
            <a:tailEnd type="none" w="med" len="med"/>
          </a:ln>
          <a:effectLst/>
        </p:spPr>
      </p:cxnSp>
      <p:sp>
        <p:nvSpPr>
          <p:cNvPr id="50" name="TextBox 49"/>
          <p:cNvSpPr txBox="1"/>
          <p:nvPr/>
        </p:nvSpPr>
        <p:spPr>
          <a:xfrm>
            <a:off x="6011613" y="1289335"/>
            <a:ext cx="1944763" cy="369332"/>
          </a:xfrm>
          <a:prstGeom prst="rect">
            <a:avLst/>
          </a:prstGeom>
          <a:noFill/>
        </p:spPr>
        <p:txBody>
          <a:bodyPr wrap="square" rtlCol="0">
            <a:spAutoFit/>
          </a:bodyPr>
          <a:lstStyle/>
          <a:p>
            <a:r>
              <a:rPr lang="en-GB" sz="1800" dirty="0">
                <a:solidFill>
                  <a:schemeClr val="tx1"/>
                </a:solidFill>
                <a:latin typeface="+mj-lt"/>
              </a:rPr>
              <a:t>Power &amp; Data</a:t>
            </a:r>
          </a:p>
        </p:txBody>
      </p:sp>
    </p:spTree>
    <p:extLst>
      <p:ext uri="{BB962C8B-B14F-4D97-AF65-F5344CB8AC3E}">
        <p14:creationId xmlns:p14="http://schemas.microsoft.com/office/powerpoint/2010/main" val="3437453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dirty="0"/>
              <a:t>Example Scenario:</a:t>
            </a:r>
            <a:br>
              <a:rPr lang="en-GB" dirty="0"/>
            </a:br>
            <a:r>
              <a:rPr lang="en-GB" dirty="0" err="1"/>
              <a:t>IoT</a:t>
            </a:r>
            <a:r>
              <a:rPr lang="en-GB" dirty="0"/>
              <a:t> Application Requirements</a:t>
            </a:r>
          </a:p>
        </p:txBody>
      </p:sp>
      <p:sp>
        <p:nvSpPr>
          <p:cNvPr id="172" name="CustomShape 2"/>
          <p:cNvSpPr/>
          <p:nvPr/>
        </p:nvSpPr>
        <p:spPr>
          <a:xfrm>
            <a:off x="6286680" y="6475320"/>
            <a:ext cx="2255040" cy="180360"/>
          </a:xfrm>
          <a:prstGeom prst="rect">
            <a:avLst/>
          </a:prstGeom>
          <a:noFill/>
          <a:ln w="9360">
            <a:noFill/>
          </a:ln>
        </p:spPr>
        <p:style>
          <a:lnRef idx="0">
            <a:scrgbClr r="0" g="0" b="0"/>
          </a:lnRef>
          <a:fillRef idx="0">
            <a:scrgbClr r="0" g="0" b="0"/>
          </a:fillRef>
          <a:effectRef idx="0">
            <a:scrgbClr r="0" g="0" b="0"/>
          </a:effectRef>
          <a:fontRef idx="minor"/>
        </p:style>
        <p:txBody>
          <a:bodyPr lIns="0" tIns="0" rIns="0" bIns="0"/>
          <a:lstStyle/>
          <a:p>
            <a:pPr algn="r">
              <a:lnSpc>
                <a:spcPct val="100000"/>
              </a:lnSpc>
            </a:pPr>
            <a:r>
              <a:rPr lang="en-GB" sz="1200" strike="noStrike" spc="-1">
                <a:solidFill>
                  <a:srgbClr val="000000"/>
                </a:solidFill>
                <a:uFill>
                  <a:solidFill>
                    <a:srgbClr val="FFFFFF"/>
                  </a:solidFill>
                </a:uFill>
                <a:latin typeface="Times New Roman"/>
                <a:ea typeface="MS Gothic"/>
              </a:rPr>
              <a:t>Nikola Serafimovski, pureLiFi</a:t>
            </a:r>
            <a:endParaRPr/>
          </a:p>
        </p:txBody>
      </p:sp>
      <p:sp>
        <p:nvSpPr>
          <p:cNvPr id="173" name="CustomShape 3"/>
          <p:cNvSpPr/>
          <p:nvPr/>
        </p:nvSpPr>
        <p:spPr>
          <a:xfrm>
            <a:off x="4344840" y="6475320"/>
            <a:ext cx="527760" cy="36288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GB" sz="1200" strike="noStrike" spc="-1">
                <a:solidFill>
                  <a:srgbClr val="000000"/>
                </a:solidFill>
                <a:uFill>
                  <a:solidFill>
                    <a:srgbClr val="FFFFFF"/>
                  </a:solidFill>
                </a:uFill>
                <a:latin typeface="Times New Roman"/>
                <a:ea typeface="MS Gothic"/>
              </a:rPr>
              <a:t>Slide </a:t>
            </a:r>
            <a:fld id="{9618F046-B038-4130-B6EC-E7DB7D280EF7}" type="slidenum">
              <a:rPr lang="en-GB" sz="1200" strike="noStrike" spc="-1">
                <a:solidFill>
                  <a:srgbClr val="000000"/>
                </a:solidFill>
                <a:uFill>
                  <a:solidFill>
                    <a:srgbClr val="FFFFFF"/>
                  </a:solidFill>
                </a:uFill>
                <a:latin typeface="Times New Roman"/>
                <a:ea typeface="MS Gothic"/>
              </a:rPr>
              <a:t>28</a:t>
            </a:fld>
            <a:endParaRPr/>
          </a:p>
        </p:txBody>
      </p:sp>
      <p:sp>
        <p:nvSpPr>
          <p:cNvPr id="174" name="CustomShape 4"/>
          <p:cNvSpPr/>
          <p:nvPr/>
        </p:nvSpPr>
        <p:spPr>
          <a:xfrm>
            <a:off x="685800" y="684360"/>
            <a:ext cx="7771680" cy="115992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nchor="ctr"/>
          <a:lstStyle/>
          <a:p>
            <a:pPr algn="ctr">
              <a:lnSpc>
                <a:spcPct val="100000"/>
              </a:lnSpc>
            </a:pPr>
            <a:endParaRPr dirty="0"/>
          </a:p>
        </p:txBody>
      </p:sp>
      <p:sp>
        <p:nvSpPr>
          <p:cNvPr id="10" name="Content Placeholder 17"/>
          <p:cNvSpPr>
            <a:spLocks noGrp="1"/>
          </p:cNvSpPr>
          <p:nvPr>
            <p:ph idx="1"/>
          </p:nvPr>
        </p:nvSpPr>
        <p:spPr>
          <a:xfrm>
            <a:off x="685799" y="1981200"/>
            <a:ext cx="7954065" cy="4114800"/>
          </a:xfrm>
        </p:spPr>
        <p:txBody>
          <a:bodyPr/>
          <a:lstStyle/>
          <a:p>
            <a:pPr lvl="1"/>
            <a:r>
              <a:rPr lang="en-GB" sz="1600" b="1" dirty="0"/>
              <a:t>Solar powered street lamps</a:t>
            </a:r>
          </a:p>
          <a:p>
            <a:pPr lvl="1"/>
            <a:r>
              <a:rPr lang="en-GB" sz="1600" dirty="0"/>
              <a:t>The solar cell is the detector</a:t>
            </a:r>
          </a:p>
          <a:p>
            <a:pPr lvl="1"/>
            <a:r>
              <a:rPr lang="en-GB" sz="1600" dirty="0"/>
              <a:t>20 </a:t>
            </a:r>
            <a:r>
              <a:rPr lang="en-GB" sz="1600" dirty="0" err="1"/>
              <a:t>mW</a:t>
            </a:r>
            <a:r>
              <a:rPr lang="en-GB" sz="1600" dirty="0"/>
              <a:t> laser diode can </a:t>
            </a:r>
            <a:br>
              <a:rPr lang="en-GB" sz="1600" dirty="0"/>
            </a:br>
            <a:r>
              <a:rPr lang="en-GB" sz="1600" dirty="0"/>
              <a:t>achieve over 20m coverage </a:t>
            </a:r>
            <a:br>
              <a:rPr lang="en-GB" sz="1600" dirty="0"/>
            </a:br>
            <a:r>
              <a:rPr lang="en-GB" sz="1600" dirty="0"/>
              <a:t>distance in line-of-sight</a:t>
            </a:r>
          </a:p>
          <a:p>
            <a:pPr lvl="1"/>
            <a:r>
              <a:rPr lang="en-GB" sz="1600" b="1" dirty="0"/>
              <a:t>10 Mbps </a:t>
            </a:r>
            <a:r>
              <a:rPr lang="en-GB" sz="1600" dirty="0"/>
              <a:t>can be easily</a:t>
            </a:r>
            <a:br>
              <a:rPr lang="en-GB" sz="1600" dirty="0"/>
            </a:br>
            <a:r>
              <a:rPr lang="en-GB" sz="1600" dirty="0"/>
              <a:t>achieved with known systems</a:t>
            </a:r>
          </a:p>
          <a:p>
            <a:pPr lvl="1"/>
            <a:r>
              <a:rPr lang="en-GB" sz="1600" dirty="0"/>
              <a:t>Ideal for Smart Cities</a:t>
            </a:r>
          </a:p>
          <a:p>
            <a:pPr lvl="2"/>
            <a:endParaRPr lang="en-GB" sz="1200" dirty="0"/>
          </a:p>
          <a:p>
            <a:pPr lvl="3"/>
            <a:endParaRPr lang="en-GB" sz="1000" dirty="0"/>
          </a:p>
          <a:p>
            <a:pPr lvl="3"/>
            <a:endParaRPr lang="en-GB" sz="1000" dirty="0"/>
          </a:p>
          <a:p>
            <a:pPr lvl="3"/>
            <a:endParaRPr lang="en-GB" sz="1000" dirty="0"/>
          </a:p>
          <a:p>
            <a:pPr lvl="3"/>
            <a:endParaRPr lang="en-GB" sz="1000" dirty="0"/>
          </a:p>
          <a:p>
            <a:pPr lvl="3"/>
            <a:endParaRPr lang="en-GB" sz="1000" dirty="0"/>
          </a:p>
        </p:txBody>
      </p:sp>
      <p:pic>
        <p:nvPicPr>
          <p:cNvPr id="5122" name="Picture 2" descr="Image result for street ligh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3" y="2088759"/>
            <a:ext cx="4931961" cy="2420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92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85800"/>
            <a:ext cx="8206680" cy="1066800"/>
          </a:xfrm>
        </p:spPr>
        <p:txBody>
          <a:bodyPr/>
          <a:lstStyle/>
          <a:p>
            <a:r>
              <a:rPr lang="en-US" altLang="zh-CN" dirty="0" err="1"/>
              <a:t>LiFi</a:t>
            </a:r>
            <a:r>
              <a:rPr lang="en-US" altLang="zh-CN" dirty="0"/>
              <a:t> has comparable energy </a:t>
            </a:r>
            <a:r>
              <a:rPr lang="en-GB" dirty="0"/>
              <a:t>efficiency to 802.11 and more available energy for the downlink</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29</a:t>
            </a:fld>
            <a:endParaRPr lang="en-GB"/>
          </a:p>
        </p:txBody>
      </p:sp>
      <p:grpSp>
        <p:nvGrpSpPr>
          <p:cNvPr id="20" name="Group 19"/>
          <p:cNvGrpSpPr/>
          <p:nvPr/>
        </p:nvGrpSpPr>
        <p:grpSpPr>
          <a:xfrm>
            <a:off x="685801" y="2276872"/>
            <a:ext cx="7858124" cy="2952328"/>
            <a:chOff x="685801" y="2852936"/>
            <a:chExt cx="7858124" cy="2952328"/>
          </a:xfrm>
        </p:grpSpPr>
        <p:sp>
          <p:nvSpPr>
            <p:cNvPr id="11" name="Rectangle 10"/>
            <p:cNvSpPr/>
            <p:nvPr/>
          </p:nvSpPr>
          <p:spPr>
            <a:xfrm>
              <a:off x="685801" y="2852936"/>
              <a:ext cx="7858124" cy="2952328"/>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spcBef>
                  <a:spcPts val="800"/>
                </a:spcBef>
                <a:spcAft>
                  <a:spcPts val="0"/>
                </a:spcAft>
              </a:pPr>
              <a:r>
                <a:rPr lang="en-GB" sz="1800" b="1" dirty="0">
                  <a:solidFill>
                    <a:schemeClr val="tx1"/>
                  </a:solidFill>
                </a:rPr>
                <a:t>Energy Requirements</a:t>
              </a:r>
            </a:p>
          </p:txBody>
        </p:sp>
        <p:grpSp>
          <p:nvGrpSpPr>
            <p:cNvPr id="18" name="Group 17"/>
            <p:cNvGrpSpPr/>
            <p:nvPr/>
          </p:nvGrpSpPr>
          <p:grpSpPr>
            <a:xfrm>
              <a:off x="888373" y="3397789"/>
              <a:ext cx="7452979" cy="2047434"/>
              <a:chOff x="888373" y="3397789"/>
              <a:chExt cx="7452979" cy="2047434"/>
            </a:xfrm>
          </p:grpSpPr>
          <p:grpSp>
            <p:nvGrpSpPr>
              <p:cNvPr id="4" name="Group 3"/>
              <p:cNvGrpSpPr/>
              <p:nvPr/>
            </p:nvGrpSpPr>
            <p:grpSpPr>
              <a:xfrm>
                <a:off x="888373" y="3397789"/>
                <a:ext cx="1973562" cy="2047434"/>
                <a:chOff x="888373" y="3397789"/>
                <a:chExt cx="1973562" cy="2047434"/>
              </a:xfrm>
            </p:grpSpPr>
            <p:sp>
              <p:nvSpPr>
                <p:cNvPr id="8" name="Rectangle 7"/>
                <p:cNvSpPr/>
                <p:nvPr/>
              </p:nvSpPr>
              <p:spPr>
                <a:xfrm>
                  <a:off x="888373" y="3920584"/>
                  <a:ext cx="1973562" cy="1524639"/>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400" dirty="0">
                      <a:solidFill>
                        <a:schemeClr val="tx1"/>
                      </a:solidFill>
                    </a:rPr>
                    <a:t>Lighting is already present and consuming power</a:t>
                  </a:r>
                </a:p>
                <a:p>
                  <a:pPr marL="182563" indent="-182563">
                    <a:spcBef>
                      <a:spcPts val="800"/>
                    </a:spcBef>
                    <a:spcAft>
                      <a:spcPts val="0"/>
                    </a:spcAft>
                    <a:buFont typeface="Arial" panose="020B0604020202020204" pitchFamily="34" charset="0"/>
                    <a:buChar char="•"/>
                  </a:pPr>
                  <a:r>
                    <a:rPr lang="en-GB" sz="1400" dirty="0">
                      <a:solidFill>
                        <a:schemeClr val="tx1"/>
                      </a:solidFill>
                    </a:rPr>
                    <a:t>Regulation requires minimum indoor illumination levels</a:t>
                  </a:r>
                </a:p>
              </p:txBody>
            </p:sp>
            <p:sp>
              <p:nvSpPr>
                <p:cNvPr id="13" name="Rectangle 12"/>
                <p:cNvSpPr/>
                <p:nvPr/>
              </p:nvSpPr>
              <p:spPr>
                <a:xfrm>
                  <a:off x="888374" y="3397789"/>
                  <a:ext cx="1973561" cy="522796"/>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Available</a:t>
                  </a:r>
                </a:p>
              </p:txBody>
            </p:sp>
          </p:grpSp>
          <p:grpSp>
            <p:nvGrpSpPr>
              <p:cNvPr id="16" name="Group 15"/>
              <p:cNvGrpSpPr/>
              <p:nvPr/>
            </p:nvGrpSpPr>
            <p:grpSpPr>
              <a:xfrm>
                <a:off x="3628082" y="3402144"/>
                <a:ext cx="1973562" cy="2020945"/>
                <a:chOff x="3628082" y="3402144"/>
                <a:chExt cx="1973562" cy="2020945"/>
              </a:xfrm>
            </p:grpSpPr>
            <p:sp>
              <p:nvSpPr>
                <p:cNvPr id="9" name="Rectangle 8"/>
                <p:cNvSpPr/>
                <p:nvPr/>
              </p:nvSpPr>
              <p:spPr>
                <a:xfrm>
                  <a:off x="3628083" y="3402144"/>
                  <a:ext cx="1973561" cy="522796"/>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Computational</a:t>
                  </a:r>
                </a:p>
              </p:txBody>
            </p:sp>
            <p:sp>
              <p:nvSpPr>
                <p:cNvPr id="14" name="Rectangle 13"/>
                <p:cNvSpPr/>
                <p:nvPr/>
              </p:nvSpPr>
              <p:spPr>
                <a:xfrm>
                  <a:off x="3628082" y="3898450"/>
                  <a:ext cx="1973562" cy="1524639"/>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400" dirty="0">
                      <a:solidFill>
                        <a:schemeClr val="tx1"/>
                      </a:solidFill>
                    </a:rPr>
                    <a:t>Similar complexity as existing 802.11 PHY and MAC protocols</a:t>
                  </a:r>
                </a:p>
              </p:txBody>
            </p:sp>
          </p:grpSp>
          <p:grpSp>
            <p:nvGrpSpPr>
              <p:cNvPr id="17" name="Group 16"/>
              <p:cNvGrpSpPr/>
              <p:nvPr/>
            </p:nvGrpSpPr>
            <p:grpSpPr>
              <a:xfrm>
                <a:off x="6367790" y="3402069"/>
                <a:ext cx="1973562" cy="2043154"/>
                <a:chOff x="6367790" y="3402069"/>
                <a:chExt cx="1973562" cy="2043154"/>
              </a:xfrm>
            </p:grpSpPr>
            <p:sp>
              <p:nvSpPr>
                <p:cNvPr id="12" name="Rectangle 11"/>
                <p:cNvSpPr/>
                <p:nvPr/>
              </p:nvSpPr>
              <p:spPr>
                <a:xfrm>
                  <a:off x="6367791" y="3402069"/>
                  <a:ext cx="1973561" cy="522796"/>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Radiated</a:t>
                  </a:r>
                </a:p>
              </p:txBody>
            </p:sp>
            <p:sp>
              <p:nvSpPr>
                <p:cNvPr id="15" name="Rectangle 14"/>
                <p:cNvSpPr/>
                <p:nvPr/>
              </p:nvSpPr>
              <p:spPr>
                <a:xfrm>
                  <a:off x="6367790" y="3920584"/>
                  <a:ext cx="1973562" cy="1524639"/>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400" dirty="0">
                      <a:solidFill>
                        <a:schemeClr val="tx1"/>
                      </a:solidFill>
                    </a:rPr>
                    <a:t>More energy is required to achieve the same distance as RF due to smaller wavelengths</a:t>
                  </a:r>
                </a:p>
              </p:txBody>
            </p:sp>
          </p:grpSp>
        </p:grpSp>
      </p:grpSp>
    </p:spTree>
    <p:extLst>
      <p:ext uri="{BB962C8B-B14F-4D97-AF65-F5344CB8AC3E}">
        <p14:creationId xmlns:p14="http://schemas.microsoft.com/office/powerpoint/2010/main" val="26710373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LiFi will expand the reach of IEEE 802.11 into new applications and markets</a:t>
            </a:r>
          </a:p>
        </p:txBody>
      </p:sp>
      <p:sp>
        <p:nvSpPr>
          <p:cNvPr id="4098" name="Rectangle 2"/>
          <p:cNvSpPr>
            <a:spLocks noGrp="1" noChangeArrowheads="1"/>
          </p:cNvSpPr>
          <p:nvPr>
            <p:ph idx="1"/>
          </p:nvPr>
        </p:nvSpPr>
        <p:spPr>
          <a:xfrm>
            <a:off x="685800" y="1546448"/>
            <a:ext cx="8134672" cy="4114800"/>
          </a:xfrm>
        </p:spPr>
        <p:txBody>
          <a:bodyPr/>
          <a:lstStyle/>
          <a:p>
            <a:pPr lvl="1"/>
            <a:r>
              <a:rPr lang="en-GB" dirty="0"/>
              <a:t>LiFi is high speed, bidirectional and networked wireless communications using light. It provides users with similar functionality as other 802.11 solutions, including multiple access and handover, except that it uses the light spectrum. </a:t>
            </a:r>
          </a:p>
          <a:p>
            <a:pPr lvl="1"/>
            <a:r>
              <a:rPr lang="en-GB" dirty="0"/>
              <a:t>Application areas include:</a:t>
            </a:r>
          </a:p>
          <a:p>
            <a:pPr lvl="2"/>
            <a:r>
              <a:rPr lang="en-GB" dirty="0"/>
              <a:t>Enterprise and home wireless deployments to provide increased security, data rates and complementary capacity, </a:t>
            </a:r>
          </a:p>
          <a:p>
            <a:pPr lvl="2"/>
            <a:r>
              <a:rPr lang="en-GB" dirty="0" err="1"/>
              <a:t>IoT</a:t>
            </a:r>
            <a:r>
              <a:rPr lang="en-GB" dirty="0"/>
              <a:t> exploitation due to improved security and localized communications. </a:t>
            </a:r>
          </a:p>
          <a:p>
            <a:pPr lvl="1"/>
            <a:r>
              <a:rPr lang="en-GB" dirty="0"/>
              <a:t>Market research indicates that LiFi will become a $75 billion industry by 2023. Minimal changes to the existing 802.11 protocols will increase their reach into this new market. </a:t>
            </a:r>
          </a:p>
          <a:p>
            <a:pPr lvl="1"/>
            <a:r>
              <a:rPr lang="en-GB" dirty="0"/>
              <a:t>Over 1 Billion LED lights sold annually with 13% CAGR </a:t>
            </a:r>
          </a:p>
          <a:p>
            <a:pPr lvl="2"/>
            <a:r>
              <a:rPr lang="en-GB" b="1" dirty="0"/>
              <a:t>Every light can be LiFi enabled.</a:t>
            </a:r>
          </a:p>
          <a:p>
            <a:pPr lvl="1"/>
            <a:r>
              <a:rPr lang="en-US" altLang="zh-CN" dirty="0" err="1"/>
              <a:t>LiFi</a:t>
            </a:r>
            <a:r>
              <a:rPr lang="en-US" altLang="zh-CN" dirty="0"/>
              <a:t> has comparable computational energy </a:t>
            </a:r>
            <a:r>
              <a:rPr lang="en-GB" dirty="0"/>
              <a:t>efficiency to existing 802.11. The energy already required for illumination is used for LiFi communications.</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351F4386-A5E2-41A1-B4D0-BE653C929E06}" type="slidenum">
              <a:rPr lang="en-GB" smtClean="0"/>
              <a:pPr/>
              <a:t>3</a:t>
            </a:fld>
            <a:endParaRPr lang="en-GB"/>
          </a:p>
        </p:txBody>
      </p:sp>
    </p:spTree>
    <p:extLst>
      <p:ext uri="{BB962C8B-B14F-4D97-AF65-F5344CB8AC3E}">
        <p14:creationId xmlns:p14="http://schemas.microsoft.com/office/powerpoint/2010/main" val="2028639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does not have the same constraints as the original 802.11 IR PHY in the operating environment</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30</a:t>
            </a:fld>
            <a:endParaRPr lang="en-GB"/>
          </a:p>
        </p:txBody>
      </p:sp>
      <p:sp>
        <p:nvSpPr>
          <p:cNvPr id="8" name="Rectangle 7"/>
          <p:cNvSpPr/>
          <p:nvPr/>
        </p:nvSpPr>
        <p:spPr>
          <a:xfrm>
            <a:off x="642938" y="1740702"/>
            <a:ext cx="7858124" cy="3056450"/>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spcBef>
                <a:spcPts val="800"/>
              </a:spcBef>
              <a:spcAft>
                <a:spcPts val="0"/>
              </a:spcAft>
            </a:pPr>
            <a:r>
              <a:rPr lang="en-GB" sz="1800" b="1" dirty="0">
                <a:solidFill>
                  <a:schemeClr val="tx1"/>
                </a:solidFill>
              </a:rPr>
              <a:t>Time has changed key factors relative to 802.11 IR PHY</a:t>
            </a:r>
          </a:p>
        </p:txBody>
      </p:sp>
      <p:grpSp>
        <p:nvGrpSpPr>
          <p:cNvPr id="11" name="Group 10"/>
          <p:cNvGrpSpPr/>
          <p:nvPr/>
        </p:nvGrpSpPr>
        <p:grpSpPr>
          <a:xfrm>
            <a:off x="845510" y="2285555"/>
            <a:ext cx="1973562" cy="2367582"/>
            <a:chOff x="888373" y="3397789"/>
            <a:chExt cx="1973562" cy="2367582"/>
          </a:xfrm>
        </p:grpSpPr>
        <p:sp>
          <p:nvSpPr>
            <p:cNvPr id="18" name="Rectangle 17"/>
            <p:cNvSpPr/>
            <p:nvPr/>
          </p:nvSpPr>
          <p:spPr>
            <a:xfrm>
              <a:off x="888373" y="3920585"/>
              <a:ext cx="1973562" cy="1844786"/>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400" dirty="0">
                  <a:solidFill>
                    <a:schemeClr val="tx1"/>
                  </a:solidFill>
                </a:rPr>
                <a:t>Improved Components have created a global drive to use LEDs offering better energy efficiency, range and data rates.</a:t>
              </a:r>
            </a:p>
          </p:txBody>
        </p:sp>
        <p:sp>
          <p:nvSpPr>
            <p:cNvPr id="19" name="Rectangle 18"/>
            <p:cNvSpPr/>
            <p:nvPr/>
          </p:nvSpPr>
          <p:spPr>
            <a:xfrm>
              <a:off x="888374" y="3397789"/>
              <a:ext cx="1973561" cy="522796"/>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Components</a:t>
              </a:r>
            </a:p>
          </p:txBody>
        </p:sp>
      </p:grpSp>
      <p:grpSp>
        <p:nvGrpSpPr>
          <p:cNvPr id="12" name="Group 11"/>
          <p:cNvGrpSpPr/>
          <p:nvPr/>
        </p:nvGrpSpPr>
        <p:grpSpPr>
          <a:xfrm>
            <a:off x="3585219" y="2289910"/>
            <a:ext cx="1973562" cy="2363227"/>
            <a:chOff x="3628082" y="3402144"/>
            <a:chExt cx="1973562" cy="2285059"/>
          </a:xfrm>
        </p:grpSpPr>
        <p:sp>
          <p:nvSpPr>
            <p:cNvPr id="16" name="Rectangle 15"/>
            <p:cNvSpPr/>
            <p:nvPr/>
          </p:nvSpPr>
          <p:spPr>
            <a:xfrm>
              <a:off x="3628083" y="3402144"/>
              <a:ext cx="1973561" cy="522796"/>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Energy</a:t>
              </a:r>
            </a:p>
          </p:txBody>
        </p:sp>
        <p:sp>
          <p:nvSpPr>
            <p:cNvPr id="17" name="Rectangle 16"/>
            <p:cNvSpPr/>
            <p:nvPr/>
          </p:nvSpPr>
          <p:spPr>
            <a:xfrm>
              <a:off x="3628082" y="3898450"/>
              <a:ext cx="1973562" cy="1788753"/>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400" dirty="0">
                  <a:solidFill>
                    <a:schemeClr val="tx1"/>
                  </a:solidFill>
                </a:rPr>
                <a:t>LEDs are being used for illumination and not just communications, removing constraints on the transmit power for the downlink.</a:t>
              </a:r>
            </a:p>
          </p:txBody>
        </p:sp>
      </p:grpSp>
      <p:grpSp>
        <p:nvGrpSpPr>
          <p:cNvPr id="13" name="Group 12"/>
          <p:cNvGrpSpPr/>
          <p:nvPr/>
        </p:nvGrpSpPr>
        <p:grpSpPr>
          <a:xfrm>
            <a:off x="6324927" y="2289835"/>
            <a:ext cx="1973562" cy="2363302"/>
            <a:chOff x="6367790" y="3402069"/>
            <a:chExt cx="1973562" cy="2363302"/>
          </a:xfrm>
        </p:grpSpPr>
        <p:sp>
          <p:nvSpPr>
            <p:cNvPr id="14" name="Rectangle 13"/>
            <p:cNvSpPr/>
            <p:nvPr/>
          </p:nvSpPr>
          <p:spPr>
            <a:xfrm>
              <a:off x="6367791" y="3402069"/>
              <a:ext cx="1973561" cy="522796"/>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Use-Cases</a:t>
              </a:r>
            </a:p>
          </p:txBody>
        </p:sp>
        <p:sp>
          <p:nvSpPr>
            <p:cNvPr id="15" name="Rectangle 14"/>
            <p:cNvSpPr/>
            <p:nvPr/>
          </p:nvSpPr>
          <p:spPr>
            <a:xfrm>
              <a:off x="6367790" y="3920584"/>
              <a:ext cx="1973562" cy="1844787"/>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ctr"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182563" indent="-182563">
                <a:spcBef>
                  <a:spcPts val="800"/>
                </a:spcBef>
                <a:spcAft>
                  <a:spcPts val="0"/>
                </a:spcAft>
                <a:buFont typeface="Arial" panose="020B0604020202020204" pitchFamily="34" charset="0"/>
                <a:buChar char="•"/>
              </a:pPr>
              <a:r>
                <a:rPr lang="en-GB" sz="1400" dirty="0">
                  <a:solidFill>
                    <a:schemeClr val="tx1"/>
                  </a:solidFill>
                </a:rPr>
                <a:t>Complementary deployments to Wi-Fi with:</a:t>
              </a:r>
            </a:p>
            <a:p>
              <a:pPr marL="639763" lvl="1" indent="-182563">
                <a:spcBef>
                  <a:spcPts val="800"/>
                </a:spcBef>
                <a:spcAft>
                  <a:spcPts val="0"/>
                </a:spcAft>
                <a:buFont typeface="Arial" panose="020B0604020202020204" pitchFamily="34" charset="0"/>
                <a:buChar char="•"/>
              </a:pPr>
              <a:r>
                <a:rPr lang="en-GB" sz="1200" dirty="0">
                  <a:solidFill>
                    <a:schemeClr val="tx1"/>
                  </a:solidFill>
                </a:rPr>
                <a:t>Data off loading</a:t>
              </a:r>
            </a:p>
            <a:p>
              <a:pPr marL="639763" lvl="1" indent="-182563">
                <a:spcBef>
                  <a:spcPts val="800"/>
                </a:spcBef>
                <a:spcAft>
                  <a:spcPts val="0"/>
                </a:spcAft>
                <a:buFont typeface="Arial" panose="020B0604020202020204" pitchFamily="34" charset="0"/>
                <a:buChar char="•"/>
              </a:pPr>
              <a:r>
                <a:rPr lang="en-GB" sz="1200" dirty="0" err="1">
                  <a:solidFill>
                    <a:schemeClr val="tx1"/>
                  </a:solidFill>
                </a:rPr>
                <a:t>IoT</a:t>
              </a:r>
              <a:endParaRPr lang="en-GB" sz="1200" dirty="0">
                <a:solidFill>
                  <a:schemeClr val="tx1"/>
                </a:solidFill>
              </a:endParaRPr>
            </a:p>
            <a:p>
              <a:pPr marL="639763" lvl="1" indent="-182563">
                <a:spcBef>
                  <a:spcPts val="800"/>
                </a:spcBef>
                <a:spcAft>
                  <a:spcPts val="0"/>
                </a:spcAft>
                <a:buFont typeface="Arial" panose="020B0604020202020204" pitchFamily="34" charset="0"/>
                <a:buChar char="•"/>
              </a:pPr>
              <a:r>
                <a:rPr lang="en-GB" sz="1200" dirty="0">
                  <a:solidFill>
                    <a:schemeClr val="tx1"/>
                  </a:solidFill>
                </a:rPr>
                <a:t>Localization</a:t>
              </a:r>
            </a:p>
            <a:p>
              <a:pPr marL="639763" lvl="1" indent="-182563">
                <a:spcBef>
                  <a:spcPts val="800"/>
                </a:spcBef>
                <a:spcAft>
                  <a:spcPts val="0"/>
                </a:spcAft>
                <a:buFont typeface="Arial" panose="020B0604020202020204" pitchFamily="34" charset="0"/>
                <a:buChar char="•"/>
              </a:pPr>
              <a:r>
                <a:rPr lang="en-GB" sz="1200" dirty="0">
                  <a:solidFill>
                    <a:schemeClr val="tx1"/>
                  </a:solidFill>
                </a:rPr>
                <a:t>Etc.</a:t>
              </a:r>
            </a:p>
          </p:txBody>
        </p:sp>
      </p:grpSp>
      <p:pic>
        <p:nvPicPr>
          <p:cNvPr id="7170" name="Picture 2" descr="Image result for home led ligh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374" y="4995648"/>
            <a:ext cx="1922763" cy="128600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led light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839" r="15358"/>
          <a:stretch/>
        </p:blipFill>
        <p:spPr bwMode="auto">
          <a:xfrm>
            <a:off x="1185274" y="4973344"/>
            <a:ext cx="1294035" cy="133061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office le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0692" y="5065002"/>
            <a:ext cx="2002031" cy="114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4706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has no impact on the Colour Rendering Index &amp; Lifetime of LEDs</a:t>
            </a:r>
          </a:p>
        </p:txBody>
      </p:sp>
      <p:sp>
        <p:nvSpPr>
          <p:cNvPr id="10" name="Content Placeholder 9"/>
          <p:cNvSpPr>
            <a:spLocks noGrp="1"/>
          </p:cNvSpPr>
          <p:nvPr>
            <p:ph idx="1"/>
          </p:nvPr>
        </p:nvSpPr>
        <p:spPr/>
        <p:txBody>
          <a:bodyPr/>
          <a:lstStyle/>
          <a:p>
            <a:r>
              <a:rPr lang="en-GB" dirty="0"/>
              <a:t>“Provided adequate thermal management is used, the average drive current dictates the emitted light quality (CRI, CCT and chromaticity) but not the instantaneous drive current. Hence to preserve the expected light quality of LEDs used for LiFi, the modulating signal must be balanced.”</a:t>
            </a:r>
          </a:p>
          <a:p>
            <a:endParaRPr lang="en-GB" dirty="0"/>
          </a:p>
          <a:p>
            <a:pPr lvl="1"/>
            <a:r>
              <a:rPr lang="en-GB" dirty="0"/>
              <a:t>W. O. </a:t>
            </a:r>
            <a:r>
              <a:rPr lang="en-GB" dirty="0" err="1"/>
              <a:t>Popoola</a:t>
            </a:r>
            <a:r>
              <a:rPr lang="en-GB" dirty="0"/>
              <a:t>, “Impact of VLC on Light Emission Quality of White LEDs,” Journal of Lightwave Technology, Vol. 34, No. 10, May15, 2016.</a:t>
            </a:r>
          </a:p>
          <a:p>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31</a:t>
            </a:fld>
            <a:endParaRPr lang="en-GB"/>
          </a:p>
        </p:txBody>
      </p:sp>
    </p:spTree>
    <p:extLst>
      <p:ext uri="{BB962C8B-B14F-4D97-AF65-F5344CB8AC3E}">
        <p14:creationId xmlns:p14="http://schemas.microsoft.com/office/powerpoint/2010/main" val="15606517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dirty="0"/>
              <a:t>LiFi creates no added interference and can easily co-exist and complement with 802.11 solutions</a:t>
            </a:r>
            <a:endParaRPr lang="en-US"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32</a:t>
            </a:fld>
            <a:endParaRPr lang="en-GB"/>
          </a:p>
        </p:txBody>
      </p:sp>
      <p:pic>
        <p:nvPicPr>
          <p:cNvPr id="8" name="Picture 7"/>
          <p:cNvPicPr>
            <a:picLocks noChangeAspect="1"/>
          </p:cNvPicPr>
          <p:nvPr/>
        </p:nvPicPr>
        <p:blipFill>
          <a:blip r:embed="rId3"/>
          <a:stretch>
            <a:fillRect/>
          </a:stretch>
        </p:blipFill>
        <p:spPr>
          <a:xfrm>
            <a:off x="1027558" y="1844675"/>
            <a:ext cx="7163495" cy="4540144"/>
          </a:xfrm>
          <a:prstGeom prst="rect">
            <a:avLst/>
          </a:prstGeom>
        </p:spPr>
      </p:pic>
    </p:spTree>
    <p:extLst>
      <p:ext uri="{BB962C8B-B14F-4D97-AF65-F5344CB8AC3E}">
        <p14:creationId xmlns:p14="http://schemas.microsoft.com/office/powerpoint/2010/main" val="16934618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85800"/>
            <a:ext cx="7772400" cy="1066800"/>
          </a:xfrm>
        </p:spPr>
        <p:txBody>
          <a:bodyPr/>
          <a:lstStyle/>
          <a:p>
            <a:r>
              <a:rPr lang="en-GB" dirty="0"/>
              <a:t>LiFi in 802.11 would facilitate seamless co-existence and channel aggregation</a:t>
            </a:r>
            <a:endParaRPr lang="en-US" dirty="0"/>
          </a:p>
        </p:txBody>
      </p:sp>
      <p:sp>
        <p:nvSpPr>
          <p:cNvPr id="9219" name="Content Placeholder 9218"/>
          <p:cNvSpPr>
            <a:spLocks noGrp="1"/>
          </p:cNvSpPr>
          <p:nvPr>
            <p:ph idx="1"/>
          </p:nvPr>
        </p:nvSpPr>
        <p:spPr>
          <a:xfrm>
            <a:off x="4662152" y="2400264"/>
            <a:ext cx="3881773" cy="3907829"/>
          </a:xfrm>
        </p:spPr>
        <p:txBody>
          <a:bodyPr/>
          <a:lstStyle/>
          <a:p>
            <a:pPr lvl="1"/>
            <a:r>
              <a:rPr lang="en-GB" dirty="0"/>
              <a:t>LiFi offloading for 802.11 and/or cellular traffic in a 3-tier </a:t>
            </a:r>
            <a:r>
              <a:rPr lang="en-GB" dirty="0" err="1"/>
              <a:t>HetNet</a:t>
            </a:r>
            <a:endParaRPr lang="en-GB" dirty="0"/>
          </a:p>
          <a:p>
            <a:pPr lvl="1"/>
            <a:r>
              <a:rPr lang="en-GB" dirty="0"/>
              <a:t>LiFi and/or RF for uplink</a:t>
            </a:r>
          </a:p>
          <a:p>
            <a:pPr lvl="1"/>
            <a:r>
              <a:rPr lang="en-GB" dirty="0"/>
              <a:t>Data aggregation with LiFi and RF</a:t>
            </a:r>
          </a:p>
          <a:p>
            <a:pPr lvl="1"/>
            <a:r>
              <a:rPr lang="en-GB" dirty="0"/>
              <a:t>Seamless connectivity in a mobile multiuser access scenario</a:t>
            </a:r>
          </a:p>
          <a:p>
            <a:pPr lvl="1"/>
            <a:r>
              <a:rPr lang="en-GB" dirty="0"/>
              <a:t>Illumination functionality</a:t>
            </a:r>
          </a:p>
          <a:p>
            <a:pPr lvl="1"/>
            <a:r>
              <a:rPr lang="en-GB" dirty="0"/>
              <a:t>Colour tuneable</a:t>
            </a:r>
          </a:p>
          <a:p>
            <a:pPr lvl="1"/>
            <a:r>
              <a:rPr lang="en-GB" dirty="0"/>
              <a:t>Dimmable </a:t>
            </a:r>
          </a:p>
          <a:p>
            <a:pPr lvl="1"/>
            <a:r>
              <a:rPr lang="en-GB" dirty="0"/>
              <a:t>No impact on the quality of lighting</a:t>
            </a:r>
          </a:p>
        </p:txBody>
      </p:sp>
      <p:sp>
        <p:nvSpPr>
          <p:cNvPr id="5" name="Footer Placeholder 4"/>
          <p:cNvSpPr>
            <a:spLocks noGrp="1"/>
          </p:cNvSpPr>
          <p:nvPr>
            <p:ph type="ftr" sz="quarter" idx="10"/>
          </p:nvPr>
        </p:nvSpPr>
        <p:spPr/>
        <p:txBody>
          <a:bodyPr/>
          <a:lstStyle/>
          <a:p>
            <a:r>
              <a:rPr lang="en-GB" dirty="0"/>
              <a:t>Nikola Serafimovski, pureLiFi</a:t>
            </a:r>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33</a:t>
            </a:fld>
            <a:endParaRPr lang="en-GB"/>
          </a:p>
        </p:txBody>
      </p:sp>
      <p:cxnSp>
        <p:nvCxnSpPr>
          <p:cNvPr id="8" name="Straight Arrow Connector 7"/>
          <p:cNvCxnSpPr>
            <a:stCxn id="23" idx="0"/>
          </p:cNvCxnSpPr>
          <p:nvPr/>
        </p:nvCxnSpPr>
        <p:spPr bwMode="auto">
          <a:xfrm flipV="1">
            <a:off x="3453850" y="3373467"/>
            <a:ext cx="829420" cy="1717654"/>
          </a:xfrm>
          <a:prstGeom prst="straightConnector1">
            <a:avLst/>
          </a:prstGeom>
          <a:solidFill>
            <a:srgbClr val="00B8FF"/>
          </a:solidFill>
          <a:ln w="76200" cap="flat" cmpd="sng" algn="ctr">
            <a:solidFill>
              <a:srgbClr val="00B0F0"/>
            </a:solidFill>
            <a:prstDash val="solid"/>
            <a:round/>
            <a:headEnd type="none" w="med" len="med"/>
            <a:tailEnd type="triangle"/>
          </a:ln>
          <a:effectLst/>
        </p:spPr>
      </p:cxnSp>
      <p:grpSp>
        <p:nvGrpSpPr>
          <p:cNvPr id="2" name="Group 1"/>
          <p:cNvGrpSpPr/>
          <p:nvPr/>
        </p:nvGrpSpPr>
        <p:grpSpPr>
          <a:xfrm>
            <a:off x="600572" y="2153525"/>
            <a:ext cx="3744416" cy="4154568"/>
            <a:chOff x="250825" y="840837"/>
            <a:chExt cx="4725987" cy="5373432"/>
          </a:xfrm>
        </p:grpSpPr>
        <p:pic>
          <p:nvPicPr>
            <p:cNvPr id="7" name="Picture 6" descr="images-1.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75" y="2550319"/>
              <a:ext cx="9556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s-1.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0287" y="2545556"/>
              <a:ext cx="9556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365125" y="5106194"/>
              <a:ext cx="2286000" cy="7620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endParaRPr lang="en-US" sz="1600"/>
            </a:p>
          </p:txBody>
        </p:sp>
        <p:cxnSp>
          <p:nvCxnSpPr>
            <p:cNvPr id="11" name="Straight Connector 10"/>
            <p:cNvCxnSpPr>
              <a:endCxn id="10" idx="2"/>
            </p:cNvCxnSpPr>
            <p:nvPr/>
          </p:nvCxnSpPr>
          <p:spPr>
            <a:xfrm rot="10800000" flipV="1">
              <a:off x="365125" y="3010694"/>
              <a:ext cx="819150" cy="24765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70137" y="5106194"/>
              <a:ext cx="2286000" cy="7620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endParaRPr lang="en-US" sz="1600"/>
            </a:p>
          </p:txBody>
        </p:sp>
        <p:cxnSp>
          <p:nvCxnSpPr>
            <p:cNvPr id="13" name="Straight Connector 12"/>
            <p:cNvCxnSpPr/>
            <p:nvPr/>
          </p:nvCxnSpPr>
          <p:spPr>
            <a:xfrm rot="10800000" flipV="1">
              <a:off x="2365375" y="3010694"/>
              <a:ext cx="819150" cy="24765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38575" y="3010694"/>
              <a:ext cx="817562" cy="24765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65125" y="5106194"/>
              <a:ext cx="22860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endParaRPr lang="en-US" sz="1600"/>
            </a:p>
          </p:txBody>
        </p:sp>
        <p:cxnSp>
          <p:nvCxnSpPr>
            <p:cNvPr id="16" name="Straight Connector 15"/>
            <p:cNvCxnSpPr>
              <a:endCxn id="10" idx="6"/>
            </p:cNvCxnSpPr>
            <p:nvPr/>
          </p:nvCxnSpPr>
          <p:spPr>
            <a:xfrm>
              <a:off x="1831975" y="3010694"/>
              <a:ext cx="819150" cy="247650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Up-Down Arrow 16"/>
            <p:cNvSpPr/>
            <p:nvPr/>
          </p:nvSpPr>
          <p:spPr>
            <a:xfrm>
              <a:off x="3940175" y="1346994"/>
              <a:ext cx="180975" cy="496887"/>
            </a:xfrm>
            <a:prstGeom prst="up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endParaRPr lang="en-US" sz="1600"/>
            </a:p>
          </p:txBody>
        </p:sp>
        <p:sp>
          <p:nvSpPr>
            <p:cNvPr id="18" name="Cloud 17"/>
            <p:cNvSpPr/>
            <p:nvPr/>
          </p:nvSpPr>
          <p:spPr>
            <a:xfrm>
              <a:off x="3000375" y="840837"/>
              <a:ext cx="1976436" cy="506157"/>
            </a:xfrm>
            <a:prstGeom prst="cloud">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r>
                <a:rPr lang="en-US" sz="1400" dirty="0">
                  <a:solidFill>
                    <a:schemeClr val="bg1"/>
                  </a:solidFill>
                </a:rPr>
                <a:t>Network</a:t>
              </a:r>
              <a:endParaRPr lang="en-US" sz="1600" dirty="0">
                <a:solidFill>
                  <a:schemeClr val="bg1"/>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2162" y="1346994"/>
              <a:ext cx="4270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C:\Users\Mike\Desktop\ericlemerdy_lapto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127" y="4956287"/>
              <a:ext cx="703263" cy="73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810000" y="5203031"/>
              <a:ext cx="1021976" cy="568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r>
                <a:rPr lang="en-US" sz="1600" dirty="0">
                  <a:solidFill>
                    <a:schemeClr val="tx1"/>
                  </a:solidFill>
                </a:rPr>
                <a:t>Cell 1</a:t>
              </a:r>
            </a:p>
          </p:txBody>
        </p:sp>
        <p:sp>
          <p:nvSpPr>
            <p:cNvPr id="22" name="Rectangle 21"/>
            <p:cNvSpPr/>
            <p:nvPr/>
          </p:nvSpPr>
          <p:spPr>
            <a:xfrm>
              <a:off x="2651126" y="5212556"/>
              <a:ext cx="923926" cy="569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r>
                <a:rPr lang="en-US" sz="1600" dirty="0">
                  <a:solidFill>
                    <a:schemeClr val="tx1"/>
                  </a:solidFill>
                </a:rPr>
                <a:t>Cell 2</a:t>
              </a:r>
            </a:p>
          </p:txBody>
        </p:sp>
        <p:sp>
          <p:nvSpPr>
            <p:cNvPr id="23" name="Rectangle 22"/>
            <p:cNvSpPr/>
            <p:nvPr/>
          </p:nvSpPr>
          <p:spPr>
            <a:xfrm>
              <a:off x="3332162" y="4640263"/>
              <a:ext cx="1039814" cy="412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r>
                <a:rPr lang="en-US" sz="1600" dirty="0">
                  <a:solidFill>
                    <a:schemeClr val="tx1"/>
                  </a:solidFill>
                </a:rPr>
                <a:t>User 1</a:t>
              </a:r>
            </a:p>
          </p:txBody>
        </p:sp>
        <p:sp>
          <p:nvSpPr>
            <p:cNvPr id="24" name="Rectangle 23"/>
            <p:cNvSpPr/>
            <p:nvPr/>
          </p:nvSpPr>
          <p:spPr>
            <a:xfrm>
              <a:off x="1903411" y="5825330"/>
              <a:ext cx="1428750" cy="388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r>
                <a:rPr lang="en-US" sz="1600" b="1" dirty="0">
                  <a:solidFill>
                    <a:schemeClr val="tx1"/>
                  </a:solidFill>
                </a:rPr>
                <a:t>Handover</a:t>
              </a:r>
            </a:p>
          </p:txBody>
        </p:sp>
        <p:sp>
          <p:nvSpPr>
            <p:cNvPr id="25" name="Bent-Up Arrow 24"/>
            <p:cNvSpPr/>
            <p:nvPr/>
          </p:nvSpPr>
          <p:spPr bwMode="auto">
            <a:xfrm rot="10800000">
              <a:off x="1323975" y="2061369"/>
              <a:ext cx="2678112" cy="695325"/>
            </a:xfrm>
            <a:prstGeom prst="bentUpArrow">
              <a:avLst/>
            </a:prstGeom>
            <a:solidFill>
              <a:schemeClr val="tx1"/>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defRPr/>
              </a:pPr>
              <a:endParaRPr lang="en-US">
                <a:latin typeface="Times" charset="0"/>
              </a:endParaRPr>
            </a:p>
          </p:txBody>
        </p:sp>
        <p:sp>
          <p:nvSpPr>
            <p:cNvPr id="26" name="Bent-Up Arrow 25"/>
            <p:cNvSpPr/>
            <p:nvPr/>
          </p:nvSpPr>
          <p:spPr bwMode="auto">
            <a:xfrm rot="10800000">
              <a:off x="3319462" y="2061369"/>
              <a:ext cx="760413" cy="695325"/>
            </a:xfrm>
            <a:prstGeom prst="bentUpArrow">
              <a:avLst/>
            </a:prstGeom>
            <a:solidFill>
              <a:schemeClr val="tx1"/>
            </a:solidFill>
            <a:ln w="9525" cap="flat" cmpd="sng" algn="ctr">
              <a:no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defRPr/>
              </a:pPr>
              <a:endParaRPr lang="en-US">
                <a:latin typeface="Times" charset="0"/>
              </a:endParaRPr>
            </a:p>
          </p:txBody>
        </p:sp>
        <p:sp>
          <p:nvSpPr>
            <p:cNvPr id="27" name="Rectangle 26"/>
            <p:cNvSpPr/>
            <p:nvPr/>
          </p:nvSpPr>
          <p:spPr>
            <a:xfrm>
              <a:off x="3103562" y="1843881"/>
              <a:ext cx="1873250" cy="5826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1200" kern="1200">
                  <a:solidFill>
                    <a:schemeClr val="lt1"/>
                  </a:solidFill>
                  <a:latin typeface="+mn-lt"/>
                  <a:ea typeface="+mn-ea"/>
                  <a:cs typeface="+mn-cs"/>
                </a:defRPr>
              </a:lvl1pPr>
              <a:lvl2pPr marL="457200" algn="l" rtl="0" eaLnBrk="0" fontAlgn="base" hangingPunct="0">
                <a:spcBef>
                  <a:spcPct val="0"/>
                </a:spcBef>
                <a:spcAft>
                  <a:spcPct val="0"/>
                </a:spcAft>
                <a:defRPr sz="1200" kern="1200">
                  <a:solidFill>
                    <a:schemeClr val="lt1"/>
                  </a:solidFill>
                  <a:latin typeface="+mn-lt"/>
                  <a:ea typeface="+mn-ea"/>
                  <a:cs typeface="+mn-cs"/>
                </a:defRPr>
              </a:lvl2pPr>
              <a:lvl3pPr marL="914400" algn="l" rtl="0" eaLnBrk="0" fontAlgn="base" hangingPunct="0">
                <a:spcBef>
                  <a:spcPct val="0"/>
                </a:spcBef>
                <a:spcAft>
                  <a:spcPct val="0"/>
                </a:spcAft>
                <a:defRPr sz="1200" kern="1200">
                  <a:solidFill>
                    <a:schemeClr val="lt1"/>
                  </a:solidFill>
                  <a:latin typeface="+mn-lt"/>
                  <a:ea typeface="+mn-ea"/>
                  <a:cs typeface="+mn-cs"/>
                </a:defRPr>
              </a:lvl3pPr>
              <a:lvl4pPr marL="1371600" algn="l" rtl="0" eaLnBrk="0" fontAlgn="base" hangingPunct="0">
                <a:spcBef>
                  <a:spcPct val="0"/>
                </a:spcBef>
                <a:spcAft>
                  <a:spcPct val="0"/>
                </a:spcAft>
                <a:defRPr sz="1200" kern="1200">
                  <a:solidFill>
                    <a:schemeClr val="lt1"/>
                  </a:solidFill>
                  <a:latin typeface="+mn-lt"/>
                  <a:ea typeface="+mn-ea"/>
                  <a:cs typeface="+mn-cs"/>
                </a:defRPr>
              </a:lvl4pPr>
              <a:lvl5pPr marL="1828800" algn="l" rtl="0" eaLnBrk="0" fontAlgn="base" hangingPunct="0">
                <a:spcBef>
                  <a:spcPct val="0"/>
                </a:spcBef>
                <a:spcAft>
                  <a:spcPct val="0"/>
                </a:spcAft>
                <a:defRPr sz="1200" kern="1200">
                  <a:solidFill>
                    <a:schemeClr val="lt1"/>
                  </a:solidFill>
                  <a:latin typeface="+mn-lt"/>
                  <a:ea typeface="+mn-ea"/>
                  <a:cs typeface="+mn-cs"/>
                </a:defRPr>
              </a:lvl5pPr>
              <a:lvl6pPr marL="2286000" algn="l" defTabSz="914400" rtl="0" eaLnBrk="1" latinLnBrk="0" hangingPunct="1">
                <a:defRPr sz="1200" kern="1200">
                  <a:solidFill>
                    <a:schemeClr val="lt1"/>
                  </a:solidFill>
                  <a:latin typeface="+mn-lt"/>
                  <a:ea typeface="+mn-ea"/>
                  <a:cs typeface="+mn-cs"/>
                </a:defRPr>
              </a:lvl6pPr>
              <a:lvl7pPr marL="2743200" algn="l" defTabSz="914400" rtl="0" eaLnBrk="1" latinLnBrk="0" hangingPunct="1">
                <a:defRPr sz="1200" kern="1200">
                  <a:solidFill>
                    <a:schemeClr val="lt1"/>
                  </a:solidFill>
                  <a:latin typeface="+mn-lt"/>
                  <a:ea typeface="+mn-ea"/>
                  <a:cs typeface="+mn-cs"/>
                </a:defRPr>
              </a:lvl7pPr>
              <a:lvl8pPr marL="3200400" algn="l" defTabSz="914400" rtl="0" eaLnBrk="1" latinLnBrk="0" hangingPunct="1">
                <a:defRPr sz="1200" kern="1200">
                  <a:solidFill>
                    <a:schemeClr val="lt1"/>
                  </a:solidFill>
                  <a:latin typeface="+mn-lt"/>
                  <a:ea typeface="+mn-ea"/>
                  <a:cs typeface="+mn-cs"/>
                </a:defRPr>
              </a:lvl8pPr>
              <a:lvl9pPr marL="3657600" algn="l" defTabSz="914400" rtl="0" eaLnBrk="1" latinLnBrk="0" hangingPunct="1">
                <a:defRPr sz="1200" kern="1200">
                  <a:solidFill>
                    <a:schemeClr val="lt1"/>
                  </a:solidFill>
                  <a:latin typeface="+mn-lt"/>
                  <a:ea typeface="+mn-ea"/>
                  <a:cs typeface="+mn-cs"/>
                </a:defRPr>
              </a:lvl9pPr>
            </a:lstStyle>
            <a:p>
              <a:pPr algn="ctr">
                <a:defRPr/>
              </a:pPr>
              <a:r>
                <a:rPr lang="en-US" sz="1400" dirty="0">
                  <a:solidFill>
                    <a:schemeClr val="bg1"/>
                  </a:solidFill>
                </a:rPr>
                <a:t>Router and 802.11 AP</a:t>
              </a:r>
            </a:p>
          </p:txBody>
        </p:sp>
        <p:sp>
          <p:nvSpPr>
            <p:cNvPr id="28" name="Rectangle 27"/>
            <p:cNvSpPr>
              <a:spLocks noChangeArrowheads="1"/>
            </p:cNvSpPr>
            <p:nvPr/>
          </p:nvSpPr>
          <p:spPr bwMode="auto">
            <a:xfrm>
              <a:off x="250825" y="2472531"/>
              <a:ext cx="4456112" cy="3741738"/>
            </a:xfrm>
            <a:prstGeom prst="rect">
              <a:avLst/>
            </a:pr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ClrTx/>
                <a:buFontTx/>
                <a:buNone/>
              </a:pPr>
              <a:endParaRPr lang="en-US" altLang="en-US">
                <a:latin typeface="Times" panose="02020603050405020304" pitchFamily="18" charset="0"/>
              </a:endParaRPr>
            </a:p>
          </p:txBody>
        </p:sp>
        <p:sp>
          <p:nvSpPr>
            <p:cNvPr id="29" name="Down Arrow 28"/>
            <p:cNvSpPr>
              <a:spLocks noChangeArrowheads="1"/>
            </p:cNvSpPr>
            <p:nvPr/>
          </p:nvSpPr>
          <p:spPr bwMode="auto">
            <a:xfrm>
              <a:off x="3361906" y="3328713"/>
              <a:ext cx="174625" cy="1374775"/>
            </a:xfrm>
            <a:prstGeom prst="downArrow">
              <a:avLst>
                <a:gd name="adj1" fmla="val 50000"/>
                <a:gd name="adj2" fmla="val 50225"/>
              </a:avLst>
            </a:pr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ClrTx/>
                <a:buFontTx/>
                <a:buNone/>
              </a:pPr>
              <a:endParaRPr lang="en-US" altLang="en-US">
                <a:latin typeface="Times" panose="02020603050405020304" pitchFamily="18" charset="0"/>
              </a:endParaRPr>
            </a:p>
          </p:txBody>
        </p:sp>
        <p:sp>
          <p:nvSpPr>
            <p:cNvPr id="32" name="TextBox 59"/>
            <p:cNvSpPr txBox="1"/>
            <p:nvPr/>
          </p:nvSpPr>
          <p:spPr>
            <a:xfrm>
              <a:off x="2417240" y="3789628"/>
              <a:ext cx="882650" cy="338138"/>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defRPr/>
              </a:pPr>
              <a:r>
                <a:rPr lang="en-US" sz="1600" b="1" dirty="0">
                  <a:solidFill>
                    <a:srgbClr val="009900"/>
                  </a:solidFill>
                  <a:latin typeface="+mn-lt"/>
                </a:rPr>
                <a:t>Optical</a:t>
              </a:r>
            </a:p>
          </p:txBody>
        </p:sp>
        <p:sp>
          <p:nvSpPr>
            <p:cNvPr id="31" name="TextBox 58"/>
            <p:cNvSpPr txBox="1"/>
            <p:nvPr/>
          </p:nvSpPr>
          <p:spPr>
            <a:xfrm>
              <a:off x="3776027" y="3805238"/>
              <a:ext cx="921595" cy="399320"/>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defRPr/>
              </a:pPr>
              <a:r>
                <a:rPr lang="en-US" sz="1600" b="1" dirty="0">
                  <a:solidFill>
                    <a:srgbClr val="FF0000"/>
                  </a:solidFill>
                  <a:latin typeface="+mn-lt"/>
                </a:rPr>
                <a:t>Optical</a:t>
              </a:r>
              <a:endParaRPr lang="en-US" sz="1600" b="1" dirty="0">
                <a:solidFill>
                  <a:srgbClr val="00B0F0"/>
                </a:solidFill>
                <a:latin typeface="+mn-lt"/>
              </a:endParaRPr>
            </a:p>
          </p:txBody>
        </p:sp>
      </p:grpSp>
      <p:cxnSp>
        <p:nvCxnSpPr>
          <p:cNvPr id="39" name="Straight Arrow Connector 38"/>
          <p:cNvCxnSpPr>
            <a:stCxn id="23" idx="0"/>
          </p:cNvCxnSpPr>
          <p:nvPr/>
        </p:nvCxnSpPr>
        <p:spPr bwMode="auto">
          <a:xfrm flipH="1" flipV="1">
            <a:off x="3234368" y="3831191"/>
            <a:ext cx="219482" cy="1259930"/>
          </a:xfrm>
          <a:prstGeom prst="straightConnector1">
            <a:avLst/>
          </a:prstGeom>
          <a:solidFill>
            <a:srgbClr val="00B8FF"/>
          </a:solidFill>
          <a:ln w="76200" cap="flat" cmpd="sng" algn="ctr">
            <a:solidFill>
              <a:srgbClr val="FF0000"/>
            </a:solidFill>
            <a:prstDash val="solid"/>
            <a:round/>
            <a:headEnd type="none" w="med" len="med"/>
            <a:tailEnd type="triangle"/>
          </a:ln>
          <a:effectLst/>
        </p:spPr>
      </p:cxnSp>
      <p:sp>
        <p:nvSpPr>
          <p:cNvPr id="35" name="TextBox 58"/>
          <p:cNvSpPr txBox="1"/>
          <p:nvPr/>
        </p:nvSpPr>
        <p:spPr>
          <a:xfrm>
            <a:off x="3558406" y="3707465"/>
            <a:ext cx="457176" cy="338554"/>
          </a:xfrm>
          <a:prstGeom prst="rect">
            <a:avLst/>
          </a:prstGeom>
          <a:noFill/>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defRPr/>
            </a:pPr>
            <a:r>
              <a:rPr lang="en-US" sz="1600" b="1" dirty="0">
                <a:solidFill>
                  <a:srgbClr val="00B0F0"/>
                </a:solidFill>
                <a:latin typeface="+mn-lt"/>
              </a:rPr>
              <a:t>RF</a:t>
            </a:r>
          </a:p>
        </p:txBody>
      </p:sp>
    </p:spTree>
    <p:extLst>
      <p:ext uri="{BB962C8B-B14F-4D97-AF65-F5344CB8AC3E}">
        <p14:creationId xmlns:p14="http://schemas.microsoft.com/office/powerpoint/2010/main" val="16611498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t>Straw Polls and Counts</a:t>
            </a:r>
            <a:endParaRPr lang="en-GB" dirty="0"/>
          </a:p>
        </p:txBody>
      </p:sp>
      <p:sp>
        <p:nvSpPr>
          <p:cNvPr id="4098" name="Rectangle 2"/>
          <p:cNvSpPr>
            <a:spLocks noGrp="1" noChangeArrowheads="1"/>
          </p:cNvSpPr>
          <p:nvPr>
            <p:ph idx="1"/>
          </p:nvPr>
        </p:nvSpPr>
        <p:spPr/>
        <p:txBody>
          <a:bodyPr/>
          <a:lstStyle/>
          <a:p>
            <a:r>
              <a:rPr lang="en-GB" dirty="0"/>
              <a:t>Room count:</a:t>
            </a:r>
          </a:p>
          <a:p>
            <a:endParaRPr lang="en-GB" dirty="0"/>
          </a:p>
          <a:p>
            <a:r>
              <a:rPr lang="en-GB" dirty="0"/>
              <a:t>The proposal is promising, is relevant to 802.11, and may have good market potential. Would you support the formation of a Study Group for </a:t>
            </a:r>
            <a:r>
              <a:rPr lang="en-GB" dirty="0" err="1"/>
              <a:t>LiFi</a:t>
            </a:r>
            <a:r>
              <a:rPr lang="en-GB" dirty="0"/>
              <a:t> to evaluate and to develop a PAR proposal?</a:t>
            </a:r>
          </a:p>
          <a:p>
            <a:r>
              <a:rPr lang="en-GB" dirty="0"/>
              <a:t>	Yes: 		20    </a:t>
            </a:r>
          </a:p>
          <a:p>
            <a:r>
              <a:rPr lang="en-GB" dirty="0"/>
              <a:t>	No: 		44 	</a:t>
            </a:r>
          </a:p>
          <a:p>
            <a:r>
              <a:rPr lang="en-GB" dirty="0"/>
              <a:t>	Abstain: 	33 </a:t>
            </a:r>
          </a:p>
          <a:p>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351F4386-A5E2-41A1-B4D0-BE653C929E06}" type="slidenum">
              <a:rPr lang="en-GB" smtClean="0"/>
              <a:pPr/>
              <a:t>34</a:t>
            </a:fld>
            <a:endParaRPr lang="en-GB"/>
          </a:p>
        </p:txBody>
      </p:sp>
    </p:spTree>
    <p:extLst>
      <p:ext uri="{BB962C8B-B14F-4D97-AF65-F5344CB8AC3E}">
        <p14:creationId xmlns:p14="http://schemas.microsoft.com/office/powerpoint/2010/main" val="23905590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t>Straw Polls and Counts</a:t>
            </a:r>
            <a:endParaRPr lang="en-GB" dirty="0"/>
          </a:p>
        </p:txBody>
      </p:sp>
      <p:sp>
        <p:nvSpPr>
          <p:cNvPr id="4098" name="Rectangle 2"/>
          <p:cNvSpPr>
            <a:spLocks noGrp="1" noChangeArrowheads="1"/>
          </p:cNvSpPr>
          <p:nvPr>
            <p:ph idx="1"/>
          </p:nvPr>
        </p:nvSpPr>
        <p:spPr/>
        <p:txBody>
          <a:bodyPr/>
          <a:lstStyle/>
          <a:p>
            <a:r>
              <a:rPr lang="en-GB" dirty="0"/>
              <a:t>The proposal may be relevant to 802.11, but the feasibility is not clear yet. Would you support the formation of a Topic Interest Group (TIG) for </a:t>
            </a:r>
            <a:r>
              <a:rPr lang="en-GB" dirty="0" err="1"/>
              <a:t>LiFi</a:t>
            </a:r>
            <a:r>
              <a:rPr lang="en-GB" dirty="0"/>
              <a:t> to clarify further technical aspects of the proposal?</a:t>
            </a:r>
            <a:br>
              <a:rPr lang="en-GB" dirty="0"/>
            </a:br>
            <a:br>
              <a:rPr lang="en-GB" dirty="0"/>
            </a:br>
            <a:r>
              <a:rPr lang="en-GB" dirty="0"/>
              <a:t>Yes: 		76	</a:t>
            </a:r>
            <a:br>
              <a:rPr lang="en-GB" dirty="0"/>
            </a:br>
            <a:r>
              <a:rPr lang="en-GB" dirty="0"/>
              <a:t>No: 		4	</a:t>
            </a:r>
            <a:br>
              <a:rPr lang="en-GB" dirty="0"/>
            </a:br>
            <a:r>
              <a:rPr lang="en-GB" dirty="0"/>
              <a:t>Abstain: 	24</a:t>
            </a:r>
          </a:p>
          <a:p>
            <a:r>
              <a:rPr lang="en-GB" dirty="0"/>
              <a:t>Would you attend and contribute to a TIG for </a:t>
            </a:r>
            <a:r>
              <a:rPr lang="en-GB" dirty="0" err="1"/>
              <a:t>LiFi</a:t>
            </a:r>
            <a:r>
              <a:rPr lang="en-GB" dirty="0"/>
              <a:t>?</a:t>
            </a:r>
          </a:p>
          <a:p>
            <a:r>
              <a:rPr lang="en-GB" dirty="0"/>
              <a:t>	Yes: 		29   </a:t>
            </a:r>
            <a:br>
              <a:rPr lang="en-GB" dirty="0"/>
            </a:br>
            <a:r>
              <a:rPr lang="en-GB" dirty="0"/>
              <a:t>No: 		11 	</a:t>
            </a:r>
            <a:br>
              <a:rPr lang="en-GB" dirty="0"/>
            </a:br>
            <a:r>
              <a:rPr lang="en-GB" dirty="0"/>
              <a:t>Abstain: 	23 </a:t>
            </a:r>
          </a:p>
          <a:p>
            <a:endParaRPr lang="en-GB" dirty="0"/>
          </a:p>
          <a:p>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351F4386-A5E2-41A1-B4D0-BE653C929E06}" type="slidenum">
              <a:rPr lang="en-GB" smtClean="0"/>
              <a:pPr/>
              <a:t>35</a:t>
            </a:fld>
            <a:endParaRPr lang="en-GB"/>
          </a:p>
        </p:txBody>
      </p:sp>
    </p:spTree>
    <p:extLst>
      <p:ext uri="{BB962C8B-B14F-4D97-AF65-F5344CB8AC3E}">
        <p14:creationId xmlns:p14="http://schemas.microsoft.com/office/powerpoint/2010/main" val="589775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lstStyle/>
          <a:p>
            <a:r>
              <a:rPr lang="en-GB"/>
              <a:t>References</a:t>
            </a:r>
          </a:p>
        </p:txBody>
      </p:sp>
      <p:sp>
        <p:nvSpPr>
          <p:cNvPr id="11266" name="Rectangle 2"/>
          <p:cNvSpPr>
            <a:spLocks noGrp="1" noChangeArrowheads="1"/>
          </p:cNvSpPr>
          <p:nvPr>
            <p:ph idx="1"/>
          </p:nvPr>
        </p:nvSpPr>
        <p:spPr>
          <a:xfrm>
            <a:off x="685800" y="1268760"/>
            <a:ext cx="7772400" cy="4827240"/>
          </a:xfrm>
        </p:spPr>
        <p:txBody>
          <a:bodyPr/>
          <a:lstStyle/>
          <a:p>
            <a:pPr lvl="3"/>
            <a:r>
              <a:rPr lang="en-US" altLang="zh-CN" dirty="0"/>
              <a:t>I. Stefan, H. Burchardt, and H. Haas, “Area spectral efficiency performance comparison between VLC and RF femtocell networks,” ICC, 2013.</a:t>
            </a:r>
          </a:p>
          <a:p>
            <a:pPr lvl="3"/>
            <a:r>
              <a:rPr lang="en-US" altLang="zh-CN" dirty="0"/>
              <a:t>G. W. Marsh, J. M. Kahn, “Channel Reuse Strategies for Indoor Infrared Wireless Communications,” IEEE Trans. on </a:t>
            </a:r>
            <a:r>
              <a:rPr lang="en-US" altLang="zh-CN" dirty="0" err="1"/>
              <a:t>Commun</a:t>
            </a:r>
            <a:r>
              <a:rPr lang="en-US" altLang="zh-CN" dirty="0"/>
              <a:t>., 1997.</a:t>
            </a:r>
          </a:p>
          <a:p>
            <a:pPr lvl="3"/>
            <a:r>
              <a:rPr lang="en-US" altLang="zh-CN" dirty="0"/>
              <a:t>B. </a:t>
            </a:r>
            <a:r>
              <a:rPr lang="en-US" altLang="zh-CN" dirty="0" err="1"/>
              <a:t>Ghimire</a:t>
            </a:r>
            <a:r>
              <a:rPr lang="en-US" altLang="zh-CN" dirty="0"/>
              <a:t> and H. Haas, “Self </a:t>
            </a:r>
            <a:r>
              <a:rPr lang="en-US" altLang="zh-CN" dirty="0" err="1"/>
              <a:t>Organising</a:t>
            </a:r>
            <a:r>
              <a:rPr lang="en-US" altLang="zh-CN" dirty="0"/>
              <a:t> Interference Coordination in Optical Wireless Networks,” in EURASIP Journal on Wireless Communications and Networking, 2012.</a:t>
            </a:r>
          </a:p>
          <a:p>
            <a:pPr lvl="3"/>
            <a:r>
              <a:rPr lang="en-US" altLang="zh-CN" dirty="0"/>
              <a:t>C. Chen, et. al., “ Fractional frequency reuse in optical wireless networks,” in PIMRC, 2013.</a:t>
            </a:r>
          </a:p>
          <a:p>
            <a:pPr lvl="3"/>
            <a:r>
              <a:rPr lang="en-US" altLang="zh-CN" dirty="0"/>
              <a:t>H. Haas, L. Yin, Y. Wang, and C. Chen, "What is </a:t>
            </a:r>
            <a:r>
              <a:rPr lang="en-US" altLang="zh-CN" dirty="0" err="1"/>
              <a:t>LiFi</a:t>
            </a:r>
            <a:r>
              <a:rPr lang="en-US" altLang="zh-CN" dirty="0"/>
              <a:t>?," in Journal of Lightwave Technology , </a:t>
            </a:r>
            <a:r>
              <a:rPr lang="en-US" altLang="zh-CN" dirty="0" err="1"/>
              <a:t>vol.PP</a:t>
            </a:r>
            <a:r>
              <a:rPr lang="en-US" altLang="zh-CN" dirty="0"/>
              <a:t>, no.99, 2016</a:t>
            </a:r>
          </a:p>
          <a:p>
            <a:pPr lvl="3"/>
            <a:r>
              <a:rPr lang="en-US" altLang="zh-CN" dirty="0"/>
              <a:t>C. Chen, D. A. </a:t>
            </a:r>
            <a:r>
              <a:rPr lang="en-US" altLang="zh-CN" dirty="0" err="1"/>
              <a:t>Basnayaka</a:t>
            </a:r>
            <a:r>
              <a:rPr lang="en-US" altLang="zh-CN" dirty="0"/>
              <a:t>, and H. Haas, "Downlink </a:t>
            </a:r>
            <a:r>
              <a:rPr lang="en-US" altLang="zh-CN" dirty="0" err="1"/>
              <a:t>Perormance</a:t>
            </a:r>
            <a:r>
              <a:rPr lang="en-US" altLang="zh-CN" dirty="0"/>
              <a:t> of Optical </a:t>
            </a:r>
            <a:r>
              <a:rPr lang="en-US" altLang="zh-CN" dirty="0" err="1"/>
              <a:t>Attocell</a:t>
            </a:r>
            <a:r>
              <a:rPr lang="en-US" altLang="zh-CN" dirty="0"/>
              <a:t> Networks," in IEEE Journal of Lightwave Technologies, vol. 34, no. 1, pp. 137-156, Jan. 2016.</a:t>
            </a:r>
          </a:p>
          <a:p>
            <a:pPr lvl="3"/>
            <a:r>
              <a:rPr lang="en-US" altLang="zh-CN" dirty="0" err="1"/>
              <a:t>Dobroslav</a:t>
            </a:r>
            <a:r>
              <a:rPr lang="en-US" altLang="zh-CN" dirty="0"/>
              <a:t> </a:t>
            </a:r>
            <a:r>
              <a:rPr lang="en-US" altLang="zh-CN" dirty="0" err="1"/>
              <a:t>Tsonev</a:t>
            </a:r>
            <a:r>
              <a:rPr lang="en-US" altLang="zh-CN" dirty="0"/>
              <a:t>, Stefan </a:t>
            </a:r>
            <a:r>
              <a:rPr lang="en-US" altLang="zh-CN" dirty="0" err="1"/>
              <a:t>Videv</a:t>
            </a:r>
            <a:r>
              <a:rPr lang="en-US" altLang="zh-CN" dirty="0"/>
              <a:t>, and Harald Haas, "Towards a 100 Gb/s visible light wireless access network," Opt. Express 23, 1627-1637 (2015)</a:t>
            </a:r>
          </a:p>
          <a:p>
            <a:pPr lvl="3"/>
            <a:r>
              <a:rPr lang="en-US" altLang="zh-CN" dirty="0"/>
              <a:t>M. </a:t>
            </a:r>
            <a:r>
              <a:rPr lang="en-US" altLang="zh-CN" dirty="0" err="1"/>
              <a:t>Ayyash</a:t>
            </a:r>
            <a:r>
              <a:rPr lang="en-US" altLang="zh-CN" dirty="0"/>
              <a:t>, H. </a:t>
            </a:r>
            <a:r>
              <a:rPr lang="en-US" altLang="zh-CN" dirty="0" err="1"/>
              <a:t>Elgala</a:t>
            </a:r>
            <a:r>
              <a:rPr lang="en-US" altLang="zh-CN" dirty="0"/>
              <a:t>, A. </a:t>
            </a:r>
            <a:r>
              <a:rPr lang="en-US" altLang="zh-CN" dirty="0" err="1"/>
              <a:t>Khreishah</a:t>
            </a:r>
            <a:r>
              <a:rPr lang="en-US" altLang="zh-CN" dirty="0"/>
              <a:t>, V. </a:t>
            </a:r>
            <a:r>
              <a:rPr lang="en-US" altLang="zh-CN" dirty="0" err="1"/>
              <a:t>Jungnickel</a:t>
            </a:r>
            <a:r>
              <a:rPr lang="en-US" altLang="zh-CN" dirty="0"/>
              <a:t>, T. Little, S. Shao, M. </a:t>
            </a:r>
            <a:r>
              <a:rPr lang="en-US" altLang="zh-CN" dirty="0" err="1"/>
              <a:t>Rahaim</a:t>
            </a:r>
            <a:r>
              <a:rPr lang="en-US" altLang="zh-CN" dirty="0"/>
              <a:t>, D. Schulz, Coexistence of </a:t>
            </a:r>
            <a:r>
              <a:rPr lang="en-US" altLang="zh-CN" dirty="0" err="1"/>
              <a:t>WiFi</a:t>
            </a:r>
            <a:r>
              <a:rPr lang="en-US" altLang="zh-CN" dirty="0"/>
              <a:t> and </a:t>
            </a:r>
            <a:r>
              <a:rPr lang="en-US" altLang="zh-CN" dirty="0" err="1"/>
              <a:t>LiFi</a:t>
            </a:r>
            <a:r>
              <a:rPr lang="en-US" altLang="zh-CN" dirty="0"/>
              <a:t> towards 5G: Concepts, Opportunities, and Challenges, IEEE </a:t>
            </a:r>
            <a:r>
              <a:rPr lang="en-US" altLang="zh-CN" dirty="0" err="1"/>
              <a:t>Communiations</a:t>
            </a:r>
            <a:r>
              <a:rPr lang="en-US" altLang="zh-CN" dirty="0"/>
              <a:t> Magazine, Optical Communications Series, vol. 54, no. 2, pp. 64-71, February 2016.</a:t>
            </a:r>
          </a:p>
          <a:p>
            <a:pPr lvl="3"/>
            <a:r>
              <a:rPr lang="en-GB" altLang="zh-CN" dirty="0" err="1"/>
              <a:t>Yunlu</a:t>
            </a:r>
            <a:r>
              <a:rPr lang="en-GB" altLang="zh-CN" dirty="0"/>
              <a:t> Wang and Harald Haas, “Dynamic Load Balancing with Handover in Hybrid Li-Fi and RF Networks”, Journal of Lightwave Technology, vol. 33, no. 22, pp.4671-4682, 2015.</a:t>
            </a:r>
            <a:endParaRPr lang="en-US" altLang="zh-CN"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531D307C-65C7-4BB3-B44A-1501D36803F7}" type="slidenum">
              <a:rPr lang="en-GB" smtClean="0"/>
              <a:pPr/>
              <a:t>36</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Agenda</a:t>
            </a:r>
          </a:p>
        </p:txBody>
      </p:sp>
      <p:sp>
        <p:nvSpPr>
          <p:cNvPr id="4098" name="Rectangle 2"/>
          <p:cNvSpPr>
            <a:spLocks noGrp="1" noChangeArrowheads="1"/>
          </p:cNvSpPr>
          <p:nvPr>
            <p:ph idx="1"/>
          </p:nvPr>
        </p:nvSpPr>
        <p:spPr/>
        <p:txBody>
          <a:bodyPr/>
          <a:lstStyle/>
          <a:p>
            <a:pPr lvl="1"/>
            <a:r>
              <a:rPr lang="en-GB" dirty="0"/>
              <a:t>What is LiFi?</a:t>
            </a:r>
          </a:p>
          <a:p>
            <a:pPr lvl="1"/>
            <a:r>
              <a:rPr lang="en-GB" dirty="0"/>
              <a:t>The problem and possible solutions</a:t>
            </a:r>
          </a:p>
          <a:p>
            <a:pPr lvl="1"/>
            <a:r>
              <a:rPr lang="en-GB" dirty="0" err="1"/>
              <a:t>LiFi</a:t>
            </a:r>
            <a:r>
              <a:rPr lang="en-GB" dirty="0"/>
              <a:t> advantages</a:t>
            </a:r>
          </a:p>
          <a:p>
            <a:pPr lvl="1"/>
            <a:r>
              <a:rPr lang="en-GB" dirty="0" err="1"/>
              <a:t>LiFi</a:t>
            </a:r>
            <a:r>
              <a:rPr lang="en-GB" dirty="0"/>
              <a:t> standardization efforts</a:t>
            </a:r>
          </a:p>
          <a:p>
            <a:pPr lvl="1"/>
            <a:r>
              <a:rPr lang="en-GB" dirty="0"/>
              <a:t>Differences with existing 802.11</a:t>
            </a:r>
          </a:p>
          <a:p>
            <a:pPr lvl="1"/>
            <a:r>
              <a:rPr lang="en-GB" dirty="0"/>
              <a:t>Technical considerations</a:t>
            </a:r>
          </a:p>
          <a:p>
            <a:pPr lvl="1"/>
            <a:r>
              <a:rPr lang="en-GB" dirty="0"/>
              <a:t>Application areas and market relevance</a:t>
            </a:r>
          </a:p>
          <a:p>
            <a:pPr lvl="1"/>
            <a:r>
              <a:rPr lang="en-GB" dirty="0"/>
              <a:t>Q &amp; A</a:t>
            </a:r>
          </a:p>
          <a:p>
            <a:pPr lvl="1"/>
            <a:r>
              <a:rPr lang="en-GB" dirty="0"/>
              <a:t>Straw Polls</a:t>
            </a:r>
          </a:p>
          <a:p>
            <a:endParaRPr lang="en-GB" dirty="0"/>
          </a:p>
          <a:p>
            <a:endParaRPr lang="en-GB" dirty="0"/>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351F4386-A5E2-41A1-B4D0-BE653C929E06}" type="slidenum">
              <a:rPr lang="en-GB" smtClean="0"/>
              <a:pPr/>
              <a:t>4</a:t>
            </a:fld>
            <a:endParaRPr lang="en-GB"/>
          </a:p>
        </p:txBody>
      </p:sp>
    </p:spTree>
    <p:extLst>
      <p:ext uri="{BB962C8B-B14F-4D97-AF65-F5344CB8AC3E}">
        <p14:creationId xmlns:p14="http://schemas.microsoft.com/office/powerpoint/2010/main" val="3866578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92696"/>
            <a:ext cx="7772400" cy="1066800"/>
          </a:xfrm>
        </p:spPr>
        <p:txBody>
          <a:bodyPr/>
          <a:lstStyle/>
          <a:p>
            <a:r>
              <a:rPr lang="en-GB" dirty="0"/>
              <a:t>LiFi is high speed, bidirectional and networked wireless communications using light</a:t>
            </a:r>
          </a:p>
        </p:txBody>
      </p:sp>
      <p:sp>
        <p:nvSpPr>
          <p:cNvPr id="11" name="Content Placeholder 10"/>
          <p:cNvSpPr>
            <a:spLocks noGrp="1"/>
          </p:cNvSpPr>
          <p:nvPr>
            <p:ph idx="1"/>
          </p:nvPr>
        </p:nvSpPr>
        <p:spPr/>
        <p:txBody>
          <a:bodyPr/>
          <a:lstStyle/>
          <a:p>
            <a:endParaRPr lang="en-GB"/>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5</a:t>
            </a:fld>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319" y="1898672"/>
            <a:ext cx="8129562" cy="4279856"/>
          </a:xfrm>
          <a:prstGeom prst="rect">
            <a:avLst/>
          </a:prstGeom>
        </p:spPr>
      </p:pic>
      <p:sp>
        <p:nvSpPr>
          <p:cNvPr id="7" name="Rectangle 6"/>
          <p:cNvSpPr/>
          <p:nvPr/>
        </p:nvSpPr>
        <p:spPr bwMode="auto">
          <a:xfrm>
            <a:off x="7236296" y="5445224"/>
            <a:ext cx="1368152" cy="648072"/>
          </a:xfrm>
          <a:prstGeom prst="rect">
            <a:avLst/>
          </a:prstGeom>
          <a:solidFill>
            <a:schemeClr val="tx2">
              <a:lumMod val="85000"/>
              <a:lumOff val="1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GB"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6621500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Wi-Fi is great, but cannot solve all problems and is a victim of its own success</a:t>
            </a:r>
          </a:p>
        </p:txBody>
      </p:sp>
      <p:sp>
        <p:nvSpPr>
          <p:cNvPr id="11" name="Content Placeholder 10"/>
          <p:cNvSpPr>
            <a:spLocks noGrp="1"/>
          </p:cNvSpPr>
          <p:nvPr>
            <p:ph idx="1"/>
          </p:nvPr>
        </p:nvSpPr>
        <p:spPr>
          <a:xfrm>
            <a:off x="758690" y="1808162"/>
            <a:ext cx="7772400" cy="4114800"/>
          </a:xfrm>
        </p:spPr>
        <p:txBody>
          <a:bodyPr/>
          <a:lstStyle/>
          <a:p>
            <a:pPr lvl="1"/>
            <a:r>
              <a:rPr lang="en-GB" dirty="0"/>
              <a:t>Situation</a:t>
            </a:r>
          </a:p>
          <a:p>
            <a:pPr lvl="2"/>
            <a:r>
              <a:rPr lang="en-GB" dirty="0"/>
              <a:t>Wi-Fi is one of the most common communication mediums in Enterprise and Home environments</a:t>
            </a:r>
          </a:p>
          <a:p>
            <a:pPr lvl="1"/>
            <a:r>
              <a:rPr lang="en-GB" dirty="0"/>
              <a:t>Problems</a:t>
            </a:r>
          </a:p>
          <a:p>
            <a:pPr lvl="2"/>
            <a:r>
              <a:rPr lang="en-GB" dirty="0"/>
              <a:t>Wi-Fi signals are difficult to confine to specific areas, which has potential security implications in some environments</a:t>
            </a:r>
          </a:p>
          <a:p>
            <a:pPr lvl="2"/>
            <a:r>
              <a:rPr lang="en-GB" dirty="0"/>
              <a:t>Wi-Fi cannot operate in some safety critical and hostile RF environments</a:t>
            </a:r>
          </a:p>
          <a:p>
            <a:pPr lvl="2"/>
            <a:r>
              <a:rPr lang="en-GB" dirty="0"/>
              <a:t>Wi-Fi capacity is limited by the available unlicensed spectrum</a:t>
            </a:r>
          </a:p>
          <a:p>
            <a:pPr lvl="1"/>
            <a:r>
              <a:rPr lang="en-GB" dirty="0"/>
              <a:t>Question</a:t>
            </a:r>
          </a:p>
          <a:p>
            <a:pPr lvl="2"/>
            <a:r>
              <a:rPr lang="en-GB" dirty="0"/>
              <a:t>What can solve these issues?</a:t>
            </a:r>
          </a:p>
          <a:p>
            <a:pPr lvl="1"/>
            <a:r>
              <a:rPr lang="en-GB" dirty="0"/>
              <a:t>Answer</a:t>
            </a:r>
          </a:p>
          <a:p>
            <a:pPr lvl="2"/>
            <a:r>
              <a:rPr lang="en-GB" dirty="0"/>
              <a:t>Multiple solutions solve the problems, including </a:t>
            </a:r>
            <a:r>
              <a:rPr lang="en-GB" dirty="0" err="1"/>
              <a:t>WiGig</a:t>
            </a:r>
            <a:r>
              <a:rPr lang="en-GB" dirty="0"/>
              <a:t> and LiFi.</a:t>
            </a:r>
          </a:p>
          <a:p>
            <a:pPr lvl="2"/>
            <a:endParaRPr lang="en-GB" dirty="0"/>
          </a:p>
          <a:p>
            <a:endParaRPr lang="en-GB" dirty="0"/>
          </a:p>
        </p:txBody>
      </p:sp>
      <p:sp>
        <p:nvSpPr>
          <p:cNvPr id="5" name="Footer Placeholder 4"/>
          <p:cNvSpPr>
            <a:spLocks noGrp="1"/>
          </p:cNvSpPr>
          <p:nvPr>
            <p:ph type="ftr" sz="quarter" idx="10"/>
          </p:nvPr>
        </p:nvSpPr>
        <p:spPr/>
        <p:txBody>
          <a:bodyPr/>
          <a:lstStyle/>
          <a:p>
            <a:r>
              <a:rPr lang="en-GB" dirty="0"/>
              <a:t>Nikola Serafimovski, pureLiFi</a:t>
            </a:r>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6</a:t>
            </a:fld>
            <a:endParaRPr lang="en-GB"/>
          </a:p>
        </p:txBody>
      </p:sp>
      <p:sp>
        <p:nvSpPr>
          <p:cNvPr id="7" name="CustomShape 2"/>
          <p:cNvSpPr/>
          <p:nvPr/>
        </p:nvSpPr>
        <p:spPr>
          <a:xfrm>
            <a:off x="746033" y="1466184"/>
            <a:ext cx="7796305" cy="3888432"/>
          </a:xfrm>
          <a:prstGeom prst="rect">
            <a:avLst/>
          </a:prstGeom>
          <a:noFill/>
          <a:ln>
            <a:noFill/>
          </a:ln>
        </p:spPr>
        <p:txBody>
          <a:bodyPr lIns="90000" tIns="45000" rIns="90000" bIns="45000"/>
          <a:lstStyle/>
          <a:p>
            <a:pPr marL="342900" indent="-342900">
              <a:buFont typeface="Arial" panose="020B0604020202020204" pitchFamily="34" charset="0"/>
              <a:buChar char="•"/>
            </a:pPr>
            <a:endParaRPr lang="en-US" altLang="zh-CN" sz="2000" dirty="0">
              <a:solidFill>
                <a:schemeClr val="tx1"/>
              </a:solidFill>
              <a:ea typeface="宋体" pitchFamily="2" charset="-122"/>
            </a:endParaRPr>
          </a:p>
        </p:txBody>
      </p:sp>
    </p:spTree>
    <p:extLst>
      <p:ext uri="{BB962C8B-B14F-4D97-AF65-F5344CB8AC3E}">
        <p14:creationId xmlns:p14="http://schemas.microsoft.com/office/powerpoint/2010/main" val="14650603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LiFi complements Wi-Fi and </a:t>
            </a:r>
            <a:r>
              <a:rPr lang="en-GB" dirty="0" err="1"/>
              <a:t>WiGig</a:t>
            </a:r>
            <a:r>
              <a:rPr lang="en-GB" dirty="0"/>
              <a:t> in a similar manner to how </a:t>
            </a:r>
            <a:r>
              <a:rPr lang="en-GB" dirty="0" err="1"/>
              <a:t>WiGig</a:t>
            </a:r>
            <a:r>
              <a:rPr lang="en-GB" dirty="0"/>
              <a:t> complements Wi-Fi</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52019594"/>
              </p:ext>
            </p:extLst>
          </p:nvPr>
        </p:nvGraphicFramePr>
        <p:xfrm>
          <a:off x="715504" y="1988840"/>
          <a:ext cx="7592516" cy="2123440"/>
        </p:xfrm>
        <a:graphic>
          <a:graphicData uri="http://schemas.openxmlformats.org/drawingml/2006/table">
            <a:tbl>
              <a:tblPr firstRow="1" bandRow="1">
                <a:tableStyleId>{5C22544A-7EE6-4342-B048-85BDC9FD1C3A}</a:tableStyleId>
              </a:tblPr>
              <a:tblGrid>
                <a:gridCol w="1898129">
                  <a:extLst>
                    <a:ext uri="{9D8B030D-6E8A-4147-A177-3AD203B41FA5}">
                      <a16:colId xmlns:a16="http://schemas.microsoft.com/office/drawing/2014/main" val="20000"/>
                    </a:ext>
                  </a:extLst>
                </a:gridCol>
                <a:gridCol w="2165995">
                  <a:extLst>
                    <a:ext uri="{9D8B030D-6E8A-4147-A177-3AD203B41FA5}">
                      <a16:colId xmlns:a16="http://schemas.microsoft.com/office/drawing/2014/main" val="20001"/>
                    </a:ext>
                  </a:extLst>
                </a:gridCol>
                <a:gridCol w="2217358">
                  <a:extLst>
                    <a:ext uri="{9D8B030D-6E8A-4147-A177-3AD203B41FA5}">
                      <a16:colId xmlns:a16="http://schemas.microsoft.com/office/drawing/2014/main" val="20002"/>
                    </a:ext>
                  </a:extLst>
                </a:gridCol>
                <a:gridCol w="1311034">
                  <a:extLst>
                    <a:ext uri="{9D8B030D-6E8A-4147-A177-3AD203B41FA5}">
                      <a16:colId xmlns:a16="http://schemas.microsoft.com/office/drawing/2014/main" val="20003"/>
                    </a:ext>
                  </a:extLst>
                </a:gridCol>
              </a:tblGrid>
              <a:tr h="370840">
                <a:tc>
                  <a:txBody>
                    <a:bodyPr/>
                    <a:lstStyle/>
                    <a:p>
                      <a:endParaRPr lang="en-GB" dirty="0"/>
                    </a:p>
                  </a:txBody>
                  <a:tcPr/>
                </a:tc>
                <a:tc>
                  <a:txBody>
                    <a:bodyPr/>
                    <a:lstStyle/>
                    <a:p>
                      <a:pPr algn="ctr"/>
                      <a:r>
                        <a:rPr lang="en-GB" dirty="0"/>
                        <a:t>Problem Source</a:t>
                      </a:r>
                    </a:p>
                  </a:txBody>
                  <a:tcPr/>
                </a:tc>
                <a:tc gridSpan="2">
                  <a:txBody>
                    <a:bodyPr/>
                    <a:lstStyle/>
                    <a:p>
                      <a:pPr algn="ctr"/>
                      <a:r>
                        <a:rPr lang="en-GB" dirty="0"/>
                        <a:t>Alternative</a:t>
                      </a:r>
                      <a:r>
                        <a:rPr lang="en-GB" baseline="0" dirty="0"/>
                        <a:t> s</a:t>
                      </a:r>
                      <a:r>
                        <a:rPr lang="en-GB" dirty="0"/>
                        <a:t>olutions</a:t>
                      </a:r>
                    </a:p>
                  </a:txBody>
                  <a:tcPr/>
                </a:tc>
                <a:tc hMerge="1">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pPr algn="ctr"/>
                      <a:r>
                        <a:rPr lang="en-GB" dirty="0"/>
                        <a:t>Wi-Fi</a:t>
                      </a:r>
                    </a:p>
                  </a:txBody>
                  <a:tcPr/>
                </a:tc>
                <a:tc>
                  <a:txBody>
                    <a:bodyPr/>
                    <a:lstStyle/>
                    <a:p>
                      <a:pPr algn="ctr"/>
                      <a:r>
                        <a:rPr lang="en-GB" dirty="0" err="1"/>
                        <a:t>WiGig</a:t>
                      </a:r>
                      <a:endParaRPr lang="en-GB" dirty="0"/>
                    </a:p>
                  </a:txBody>
                  <a:tcPr/>
                </a:tc>
                <a:tc>
                  <a:txBody>
                    <a:bodyPr/>
                    <a:lstStyle/>
                    <a:p>
                      <a:pPr algn="ctr"/>
                      <a:r>
                        <a:rPr lang="en-GB" dirty="0" err="1"/>
                        <a:t>LiFi</a:t>
                      </a:r>
                      <a:endParaRPr lang="en-GB" dirty="0"/>
                    </a:p>
                  </a:txBody>
                  <a:tcPr/>
                </a:tc>
                <a:extLst>
                  <a:ext uri="{0D108BD9-81ED-4DB2-BD59-A6C34878D82A}">
                    <a16:rowId xmlns:a16="http://schemas.microsoft.com/office/drawing/2014/main" val="10001"/>
                  </a:ext>
                </a:extLst>
              </a:tr>
              <a:tr h="370840">
                <a:tc>
                  <a:txBody>
                    <a:bodyPr/>
                    <a:lstStyle/>
                    <a:p>
                      <a:r>
                        <a:rPr lang="en-GB" dirty="0"/>
                        <a:t>Confinement</a:t>
                      </a:r>
                    </a:p>
                  </a:txBody>
                  <a:tcPr/>
                </a:tc>
                <a:tc>
                  <a:txBody>
                    <a:bodyPr/>
                    <a:lstStyle/>
                    <a:p>
                      <a:pPr algn="ctr"/>
                      <a:r>
                        <a:rPr lang="en-GB" dirty="0">
                          <a:sym typeface="Wingdings" panose="05000000000000000000" pitchFamily="2" charset="2"/>
                        </a:rPr>
                        <a:t></a:t>
                      </a:r>
                      <a:endParaRPr lang="en-GB" dirty="0"/>
                    </a:p>
                  </a:txBody>
                  <a:tcPr/>
                </a:tc>
                <a:tc>
                  <a:txBody>
                    <a:bodyPr/>
                    <a:lstStyle/>
                    <a:p>
                      <a:pPr algn="ctr"/>
                      <a:r>
                        <a:rPr lang="en-GB" dirty="0">
                          <a:sym typeface="Wingdings" panose="05000000000000000000" pitchFamily="2" charset="2"/>
                        </a:rPr>
                        <a:t></a:t>
                      </a:r>
                      <a:endParaRPr lang="en-GB" dirty="0"/>
                    </a:p>
                  </a:txBody>
                  <a:tcPr/>
                </a:tc>
                <a:tc>
                  <a:txBody>
                    <a:bodyPr/>
                    <a:lstStyle/>
                    <a:p>
                      <a:pPr algn="ctr"/>
                      <a:r>
                        <a:rPr lang="en-GB" dirty="0">
                          <a:sym typeface="Wingdings" panose="05000000000000000000" pitchFamily="2" charset="2"/>
                        </a:rPr>
                        <a:t></a:t>
                      </a:r>
                      <a:endParaRPr lang="en-GB" dirty="0"/>
                    </a:p>
                  </a:txBody>
                  <a:tcPr/>
                </a:tc>
                <a:extLst>
                  <a:ext uri="{0D108BD9-81ED-4DB2-BD59-A6C34878D82A}">
                    <a16:rowId xmlns:a16="http://schemas.microsoft.com/office/drawing/2014/main" val="10002"/>
                  </a:ext>
                </a:extLst>
              </a:tr>
              <a:tr h="370840">
                <a:tc>
                  <a:txBody>
                    <a:bodyPr/>
                    <a:lstStyle/>
                    <a:p>
                      <a:r>
                        <a:rPr lang="en-GB" dirty="0"/>
                        <a:t>RF interference</a:t>
                      </a:r>
                    </a:p>
                  </a:txBody>
                  <a:tcPr/>
                </a:tc>
                <a:tc>
                  <a:txBody>
                    <a:bodyPr/>
                    <a:lstStyle/>
                    <a:p>
                      <a:pPr algn="ctr"/>
                      <a:r>
                        <a:rPr lang="en-GB" dirty="0">
                          <a:sym typeface="Wingdings" panose="05000000000000000000" pitchFamily="2" charset="2"/>
                        </a:rPr>
                        <a:t></a:t>
                      </a:r>
                      <a:endParaRPr lang="en-GB" dirty="0"/>
                    </a:p>
                  </a:txBody>
                  <a:tcPr/>
                </a:tc>
                <a:tc>
                  <a:txBody>
                    <a:bodyPr/>
                    <a:lstStyle/>
                    <a:p>
                      <a:pPr algn="ctr"/>
                      <a:r>
                        <a:rPr lang="en-GB" dirty="0"/>
                        <a:t>Mostly ok</a:t>
                      </a:r>
                    </a:p>
                  </a:txBody>
                  <a:tcPr/>
                </a:tc>
                <a:tc>
                  <a:txBody>
                    <a:bodyPr/>
                    <a:lstStyle/>
                    <a:p>
                      <a:pPr algn="ctr"/>
                      <a:r>
                        <a:rPr lang="en-GB" dirty="0">
                          <a:sym typeface="Wingdings" panose="05000000000000000000" pitchFamily="2" charset="2"/>
                        </a:rPr>
                        <a:t></a:t>
                      </a:r>
                      <a:endParaRPr lang="en-GB" dirty="0"/>
                    </a:p>
                  </a:txBody>
                  <a:tcPr/>
                </a:tc>
                <a:extLst>
                  <a:ext uri="{0D108BD9-81ED-4DB2-BD59-A6C34878D82A}">
                    <a16:rowId xmlns:a16="http://schemas.microsoft.com/office/drawing/2014/main" val="10003"/>
                  </a:ext>
                </a:extLst>
              </a:tr>
              <a:tr h="370840">
                <a:tc>
                  <a:txBody>
                    <a:bodyPr/>
                    <a:lstStyle/>
                    <a:p>
                      <a:r>
                        <a:rPr lang="en-GB" dirty="0"/>
                        <a:t>Spectrum</a:t>
                      </a:r>
                    </a:p>
                  </a:txBody>
                  <a:tcPr/>
                </a:tc>
                <a:tc>
                  <a:txBody>
                    <a:bodyPr/>
                    <a:lstStyle/>
                    <a:p>
                      <a:pPr algn="ctr"/>
                      <a:r>
                        <a:rPr lang="en-GB" dirty="0"/>
                        <a:t>Increasingly Crowded</a:t>
                      </a:r>
                    </a:p>
                  </a:txBody>
                  <a:tcPr/>
                </a:tc>
                <a:tc>
                  <a:txBody>
                    <a:bodyPr/>
                    <a:lstStyle/>
                    <a:p>
                      <a:pPr algn="ctr"/>
                      <a:r>
                        <a:rPr lang="en-GB" dirty="0"/>
                        <a:t>Additional in 60GHz</a:t>
                      </a:r>
                    </a:p>
                  </a:txBody>
                  <a:tcPr/>
                </a:tc>
                <a:tc>
                  <a:txBody>
                    <a:bodyPr/>
                    <a:lstStyle/>
                    <a:p>
                      <a:pPr algn="ctr"/>
                      <a:r>
                        <a:rPr lang="en-GB" dirty="0"/>
                        <a:t>Additional in light/IR</a:t>
                      </a:r>
                    </a:p>
                  </a:txBody>
                  <a:tcPr/>
                </a:tc>
                <a:extLst>
                  <a:ext uri="{0D108BD9-81ED-4DB2-BD59-A6C34878D82A}">
                    <a16:rowId xmlns:a16="http://schemas.microsoft.com/office/drawing/2014/main" val="10004"/>
                  </a:ext>
                </a:extLst>
              </a:tr>
            </a:tbl>
          </a:graphicData>
        </a:graphic>
      </p:graphicFrame>
      <p:sp>
        <p:nvSpPr>
          <p:cNvPr id="5" name="Footer Placeholder 4"/>
          <p:cNvSpPr>
            <a:spLocks noGrp="1"/>
          </p:cNvSpPr>
          <p:nvPr>
            <p:ph type="ftr" sz="quarter" idx="10"/>
          </p:nvPr>
        </p:nvSpPr>
        <p:spPr/>
        <p:txBody>
          <a:bodyPr/>
          <a:lstStyle/>
          <a:p>
            <a:r>
              <a:rPr lang="en-GB" dirty="0"/>
              <a:t>Nikola Serafimovski, pureLiFi</a:t>
            </a:r>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7</a:t>
            </a:fld>
            <a:endParaRPr lang="en-GB"/>
          </a:p>
        </p:txBody>
      </p:sp>
      <p:sp>
        <p:nvSpPr>
          <p:cNvPr id="4" name="Date Placeholder 3"/>
          <p:cNvSpPr>
            <a:spLocks noGrp="1"/>
          </p:cNvSpPr>
          <p:nvPr>
            <p:ph type="dt" idx="4294967295"/>
          </p:nvPr>
        </p:nvSpPr>
        <p:spPr>
          <a:xfrm>
            <a:off x="0" y="357188"/>
            <a:ext cx="2374900" cy="273050"/>
          </a:xfrm>
          <a:prstGeom prst="rect">
            <a:avLst/>
          </a:prstGeom>
        </p:spPr>
        <p:txBody>
          <a:bodyPr/>
          <a:lstStyle/>
          <a:p>
            <a:r>
              <a:rPr lang="en-US" dirty="0"/>
              <a:t>Nov. </a:t>
            </a:r>
            <a:endParaRPr lang="en-GB" dirty="0"/>
          </a:p>
        </p:txBody>
      </p:sp>
      <p:sp>
        <p:nvSpPr>
          <p:cNvPr id="7" name="CustomShape 2"/>
          <p:cNvSpPr/>
          <p:nvPr/>
        </p:nvSpPr>
        <p:spPr>
          <a:xfrm>
            <a:off x="746033" y="1466184"/>
            <a:ext cx="7796305" cy="3888432"/>
          </a:xfrm>
          <a:prstGeom prst="rect">
            <a:avLst/>
          </a:prstGeom>
          <a:noFill/>
          <a:ln>
            <a:noFill/>
          </a:ln>
        </p:spPr>
        <p:txBody>
          <a:bodyPr lIns="90000" tIns="45000" rIns="90000" bIns="45000"/>
          <a:lstStyle/>
          <a:p>
            <a:pPr marL="342900" indent="-342900">
              <a:buFont typeface="Arial" panose="020B0604020202020204" pitchFamily="34" charset="0"/>
              <a:buChar char="•"/>
            </a:pPr>
            <a:endParaRPr lang="en-US" altLang="zh-CN" sz="2000" dirty="0">
              <a:solidFill>
                <a:schemeClr val="tx1"/>
              </a:solidFill>
              <a:ea typeface="宋体" pitchFamily="2" charset="-122"/>
            </a:endParaRPr>
          </a:p>
        </p:txBody>
      </p:sp>
    </p:spTree>
    <p:extLst>
      <p:ext uri="{BB962C8B-B14F-4D97-AF65-F5344CB8AC3E}">
        <p14:creationId xmlns:p14="http://schemas.microsoft.com/office/powerpoint/2010/main" val="3337531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GB" dirty="0"/>
              <a:t>LiFi has unique features that are beneficial in some environments</a:t>
            </a:r>
          </a:p>
        </p:txBody>
      </p:sp>
      <p:sp>
        <p:nvSpPr>
          <p:cNvPr id="5" name="Footer Placeholder 4"/>
          <p:cNvSpPr>
            <a:spLocks noGrp="1"/>
          </p:cNvSpPr>
          <p:nvPr>
            <p:ph type="ftr" sz="quarter" idx="10"/>
          </p:nvPr>
        </p:nvSpPr>
        <p:spPr/>
        <p:txBody>
          <a:bodyPr/>
          <a:lstStyle/>
          <a:p>
            <a:r>
              <a:rPr lang="en-GB" dirty="0"/>
              <a:t>Nikola Serafimovski, pureLiFi</a:t>
            </a:r>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8</a:t>
            </a:fld>
            <a:endParaRPr lang="en-GB"/>
          </a:p>
        </p:txBody>
      </p:sp>
      <p:sp>
        <p:nvSpPr>
          <p:cNvPr id="7" name="CustomShape 2"/>
          <p:cNvSpPr/>
          <p:nvPr/>
        </p:nvSpPr>
        <p:spPr>
          <a:xfrm>
            <a:off x="746033" y="1466184"/>
            <a:ext cx="7796305" cy="3888432"/>
          </a:xfrm>
          <a:prstGeom prst="rect">
            <a:avLst/>
          </a:prstGeom>
          <a:noFill/>
          <a:ln>
            <a:noFill/>
          </a:ln>
        </p:spPr>
        <p:txBody>
          <a:bodyPr lIns="90000" tIns="45000" rIns="90000" bIns="45000"/>
          <a:lstStyle/>
          <a:p>
            <a:pPr marL="342900" indent="-342900">
              <a:buFont typeface="Arial" panose="020B0604020202020204" pitchFamily="34" charset="0"/>
              <a:buChar char="•"/>
            </a:pPr>
            <a:endParaRPr lang="en-US" altLang="zh-CN" sz="2000" dirty="0">
              <a:solidFill>
                <a:schemeClr val="tx1"/>
              </a:solidFill>
              <a:ea typeface="宋体" pitchFamily="2" charset="-122"/>
            </a:endParaRPr>
          </a:p>
        </p:txBody>
      </p:sp>
      <p:grpSp>
        <p:nvGrpSpPr>
          <p:cNvPr id="48" name="Group 47"/>
          <p:cNvGrpSpPr/>
          <p:nvPr/>
        </p:nvGrpSpPr>
        <p:grpSpPr>
          <a:xfrm>
            <a:off x="272728" y="1925021"/>
            <a:ext cx="8598543" cy="3999040"/>
            <a:chOff x="297793" y="2903349"/>
            <a:chExt cx="8598543" cy="3999040"/>
          </a:xfrm>
        </p:grpSpPr>
        <p:grpSp>
          <p:nvGrpSpPr>
            <p:cNvPr id="13" name="Group 12"/>
            <p:cNvGrpSpPr/>
            <p:nvPr/>
          </p:nvGrpSpPr>
          <p:grpSpPr>
            <a:xfrm>
              <a:off x="4831229" y="5000449"/>
              <a:ext cx="4065107" cy="1892894"/>
              <a:chOff x="4680099" y="3157579"/>
              <a:chExt cx="3918036" cy="1892894"/>
            </a:xfrm>
          </p:grpSpPr>
          <p:sp>
            <p:nvSpPr>
              <p:cNvPr id="14" name="Rectangle 13"/>
              <p:cNvSpPr/>
              <p:nvPr/>
            </p:nvSpPr>
            <p:spPr>
              <a:xfrm rot="16200000">
                <a:off x="3985641" y="3852037"/>
                <a:ext cx="1892797"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Volumes</a:t>
                </a:r>
              </a:p>
            </p:txBody>
          </p:sp>
          <p:sp>
            <p:nvSpPr>
              <p:cNvPr id="15" name="Rectangle 14"/>
              <p:cNvSpPr/>
              <p:nvPr/>
            </p:nvSpPr>
            <p:spPr>
              <a:xfrm>
                <a:off x="5183981" y="3157579"/>
                <a:ext cx="3414154" cy="189289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spcBef>
                    <a:spcPts val="800"/>
                  </a:spcBef>
                  <a:spcAft>
                    <a:spcPts val="0"/>
                  </a:spcAft>
                </a:pPr>
                <a:r>
                  <a:rPr lang="en-GB" sz="1500" b="1" dirty="0">
                    <a:solidFill>
                      <a:schemeClr val="tx1"/>
                    </a:solidFill>
                  </a:rPr>
                  <a:t>LiFi piggybacks on the lighting market</a:t>
                </a:r>
              </a:p>
              <a:p>
                <a:pPr>
                  <a:spcBef>
                    <a:spcPts val="800"/>
                  </a:spcBef>
                  <a:spcAft>
                    <a:spcPts val="0"/>
                  </a:spcAft>
                </a:pPr>
                <a:r>
                  <a:rPr lang="en-AU" sz="1500" dirty="0">
                    <a:solidFill>
                      <a:schemeClr val="tx1"/>
                    </a:solidFill>
                  </a:rPr>
                  <a:t>Over 1 Billion lights sold annually with 13% CAGR</a:t>
                </a:r>
              </a:p>
              <a:p>
                <a:pPr>
                  <a:spcBef>
                    <a:spcPts val="800"/>
                  </a:spcBef>
                  <a:spcAft>
                    <a:spcPts val="0"/>
                  </a:spcAft>
                </a:pPr>
                <a:r>
                  <a:rPr lang="en-AU" sz="1500" dirty="0">
                    <a:solidFill>
                      <a:schemeClr val="tx1"/>
                    </a:solidFill>
                  </a:rPr>
                  <a:t>Drive to provide energy efficiency and wireless communications can be combined</a:t>
                </a:r>
              </a:p>
            </p:txBody>
          </p:sp>
        </p:grpSp>
        <p:grpSp>
          <p:nvGrpSpPr>
            <p:cNvPr id="36" name="Group 35"/>
            <p:cNvGrpSpPr/>
            <p:nvPr/>
          </p:nvGrpSpPr>
          <p:grpSpPr>
            <a:xfrm>
              <a:off x="297793" y="5000448"/>
              <a:ext cx="4065107" cy="1901941"/>
              <a:chOff x="4680099" y="3157578"/>
              <a:chExt cx="3918036" cy="1901941"/>
            </a:xfrm>
          </p:grpSpPr>
          <p:sp>
            <p:nvSpPr>
              <p:cNvPr id="37" name="Rectangle 36"/>
              <p:cNvSpPr/>
              <p:nvPr/>
            </p:nvSpPr>
            <p:spPr>
              <a:xfrm rot="16200000">
                <a:off x="3985641" y="3852037"/>
                <a:ext cx="1892797"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Infrastructure </a:t>
                </a:r>
              </a:p>
            </p:txBody>
          </p:sp>
          <p:sp>
            <p:nvSpPr>
              <p:cNvPr id="38" name="Rectangle 37"/>
              <p:cNvSpPr/>
              <p:nvPr/>
            </p:nvSpPr>
            <p:spPr>
              <a:xfrm>
                <a:off x="5183981" y="3157578"/>
                <a:ext cx="3414154" cy="1901941"/>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spcBef>
                    <a:spcPts val="800"/>
                  </a:spcBef>
                  <a:spcAft>
                    <a:spcPts val="0"/>
                  </a:spcAft>
                </a:pPr>
                <a:r>
                  <a:rPr lang="en-GB" sz="1500" b="1" dirty="0">
                    <a:solidFill>
                      <a:schemeClr val="tx1"/>
                    </a:solidFill>
                  </a:rPr>
                  <a:t>LiFi provides new connectivity at low marginal cost</a:t>
                </a:r>
              </a:p>
              <a:p>
                <a:pPr>
                  <a:spcBef>
                    <a:spcPts val="800"/>
                  </a:spcBef>
                  <a:spcAft>
                    <a:spcPts val="0"/>
                  </a:spcAft>
                </a:pPr>
                <a:r>
                  <a:rPr lang="en-AU" sz="1500" dirty="0">
                    <a:solidFill>
                      <a:schemeClr val="tx1"/>
                    </a:solidFill>
                  </a:rPr>
                  <a:t>New wave in Power over Ethernet provides connectivity to the LEDs </a:t>
                </a:r>
              </a:p>
              <a:p>
                <a:pPr>
                  <a:spcBef>
                    <a:spcPts val="800"/>
                  </a:spcBef>
                  <a:spcAft>
                    <a:spcPts val="0"/>
                  </a:spcAft>
                </a:pPr>
                <a:r>
                  <a:rPr lang="en-AU" sz="1500" dirty="0">
                    <a:solidFill>
                      <a:schemeClr val="tx1"/>
                    </a:solidFill>
                  </a:rPr>
                  <a:t>The “transmit antenna” (LEDs) and access to power already available at installation site</a:t>
                </a:r>
              </a:p>
            </p:txBody>
          </p:sp>
        </p:grpSp>
        <p:grpSp>
          <p:nvGrpSpPr>
            <p:cNvPr id="39" name="Group 38"/>
            <p:cNvGrpSpPr/>
            <p:nvPr/>
          </p:nvGrpSpPr>
          <p:grpSpPr>
            <a:xfrm>
              <a:off x="4831229" y="2903349"/>
              <a:ext cx="4065107" cy="1892894"/>
              <a:chOff x="4680099" y="3157579"/>
              <a:chExt cx="3918036" cy="1892894"/>
            </a:xfrm>
          </p:grpSpPr>
          <p:sp>
            <p:nvSpPr>
              <p:cNvPr id="40" name="Rectangle 39"/>
              <p:cNvSpPr/>
              <p:nvPr/>
            </p:nvSpPr>
            <p:spPr>
              <a:xfrm rot="16200000">
                <a:off x="3985641" y="3852037"/>
                <a:ext cx="1892797"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Energy</a:t>
                </a:r>
              </a:p>
            </p:txBody>
          </p:sp>
          <p:sp>
            <p:nvSpPr>
              <p:cNvPr id="41" name="Rectangle 40"/>
              <p:cNvSpPr/>
              <p:nvPr/>
            </p:nvSpPr>
            <p:spPr>
              <a:xfrm>
                <a:off x="5183981" y="3157579"/>
                <a:ext cx="3414154" cy="189289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spcBef>
                    <a:spcPts val="800"/>
                  </a:spcBef>
                  <a:spcAft>
                    <a:spcPts val="0"/>
                  </a:spcAft>
                </a:pPr>
                <a:r>
                  <a:rPr lang="en-GB" sz="1500" b="1" dirty="0">
                    <a:solidFill>
                      <a:schemeClr val="tx1"/>
                    </a:solidFill>
                  </a:rPr>
                  <a:t>LiFi operates with no extra energy requirements</a:t>
                </a:r>
              </a:p>
              <a:p>
                <a:pPr>
                  <a:spcBef>
                    <a:spcPts val="800"/>
                  </a:spcBef>
                  <a:spcAft>
                    <a:spcPts val="0"/>
                  </a:spcAft>
                </a:pPr>
                <a:r>
                  <a:rPr lang="en-AU" sz="1500" dirty="0">
                    <a:solidFill>
                      <a:schemeClr val="tx1"/>
                    </a:solidFill>
                  </a:rPr>
                  <a:t>Energy used for illumination is reused for communications</a:t>
                </a:r>
              </a:p>
              <a:p>
                <a:pPr>
                  <a:spcBef>
                    <a:spcPts val="800"/>
                  </a:spcBef>
                  <a:spcAft>
                    <a:spcPts val="0"/>
                  </a:spcAft>
                </a:pPr>
                <a:r>
                  <a:rPr lang="en-AU" sz="1500" dirty="0">
                    <a:solidFill>
                      <a:schemeClr val="tx1"/>
                    </a:solidFill>
                  </a:rPr>
                  <a:t>Global lighting standards provide </a:t>
                </a:r>
                <a:r>
                  <a:rPr lang="en-AU" sz="1500" b="1" dirty="0">
                    <a:solidFill>
                      <a:schemeClr val="tx1"/>
                    </a:solidFill>
                  </a:rPr>
                  <a:t>guaranteed signal strength</a:t>
                </a:r>
                <a:r>
                  <a:rPr lang="en-AU" sz="1500" dirty="0">
                    <a:solidFill>
                      <a:schemeClr val="tx1"/>
                    </a:solidFill>
                  </a:rPr>
                  <a:t>, e.g., mandatory office lighting levels</a:t>
                </a:r>
              </a:p>
            </p:txBody>
          </p:sp>
        </p:grpSp>
        <p:grpSp>
          <p:nvGrpSpPr>
            <p:cNvPr id="42" name="Group 41"/>
            <p:cNvGrpSpPr/>
            <p:nvPr/>
          </p:nvGrpSpPr>
          <p:grpSpPr>
            <a:xfrm>
              <a:off x="297793" y="2903349"/>
              <a:ext cx="4065107" cy="1892894"/>
              <a:chOff x="4680099" y="3157579"/>
              <a:chExt cx="3918036" cy="1892894"/>
            </a:xfrm>
          </p:grpSpPr>
          <p:sp>
            <p:nvSpPr>
              <p:cNvPr id="43" name="Rectangle 42"/>
              <p:cNvSpPr/>
              <p:nvPr/>
            </p:nvSpPr>
            <p:spPr>
              <a:xfrm rot="16200000">
                <a:off x="3985641" y="3852037"/>
                <a:ext cx="1892797" cy="503882"/>
              </a:xfrm>
              <a:prstGeom prst="rect">
                <a:avLst/>
              </a:prstGeom>
              <a:solidFill>
                <a:srgbClr val="36A4D7"/>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en-AU" sz="2000" b="1" dirty="0"/>
                  <a:t>Spectrum</a:t>
                </a:r>
              </a:p>
            </p:txBody>
          </p:sp>
          <p:sp>
            <p:nvSpPr>
              <p:cNvPr id="44" name="Rectangle 43"/>
              <p:cNvSpPr/>
              <p:nvPr/>
            </p:nvSpPr>
            <p:spPr>
              <a:xfrm>
                <a:off x="5183981" y="3157579"/>
                <a:ext cx="3414154" cy="1892894"/>
              </a:xfrm>
              <a:prstGeom prst="rect">
                <a:avLst/>
              </a:prstGeom>
              <a:solidFill>
                <a:schemeClr val="bg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0000" rIns="90000" rtlCol="0" anchor="t" anchorCtr="0"/>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spcBef>
                    <a:spcPts val="800"/>
                  </a:spcBef>
                  <a:spcAft>
                    <a:spcPts val="0"/>
                  </a:spcAft>
                </a:pPr>
                <a:r>
                  <a:rPr lang="en-GB" sz="1500" b="1" dirty="0">
                    <a:solidFill>
                      <a:schemeClr val="tx1"/>
                    </a:solidFill>
                  </a:rPr>
                  <a:t>LiFi spectrum is globally harmonised &amp; unlicensed</a:t>
                </a:r>
              </a:p>
              <a:p>
                <a:pPr>
                  <a:spcBef>
                    <a:spcPts val="800"/>
                  </a:spcBef>
                  <a:spcAft>
                    <a:spcPts val="0"/>
                  </a:spcAft>
                </a:pPr>
                <a:r>
                  <a:rPr lang="en-AU" sz="1500" dirty="0">
                    <a:solidFill>
                      <a:schemeClr val="tx1"/>
                    </a:solidFill>
                  </a:rPr>
                  <a:t>Spectrum is complementary and non-interfering to all existing and emerging 802.11 technologies</a:t>
                </a:r>
              </a:p>
            </p:txBody>
          </p:sp>
        </p:grpSp>
      </p:grpSp>
    </p:spTree>
    <p:extLst>
      <p:ext uri="{BB962C8B-B14F-4D97-AF65-F5344CB8AC3E}">
        <p14:creationId xmlns:p14="http://schemas.microsoft.com/office/powerpoint/2010/main" val="1584213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85800"/>
            <a:ext cx="8062664" cy="1066800"/>
          </a:xfrm>
        </p:spPr>
        <p:txBody>
          <a:bodyPr/>
          <a:lstStyle/>
          <a:p>
            <a:r>
              <a:rPr lang="en-GB" dirty="0"/>
              <a:t>IEEE 802.11 can make Li-Fi more successful than other SDOs</a:t>
            </a:r>
          </a:p>
        </p:txBody>
      </p:sp>
      <p:sp>
        <p:nvSpPr>
          <p:cNvPr id="5" name="Footer Placeholder 4"/>
          <p:cNvSpPr>
            <a:spLocks noGrp="1"/>
          </p:cNvSpPr>
          <p:nvPr>
            <p:ph type="ftr" sz="quarter" idx="10"/>
          </p:nvPr>
        </p:nvSpPr>
        <p:spPr/>
        <p:txBody>
          <a:bodyPr/>
          <a:lstStyle/>
          <a:p>
            <a:r>
              <a:rPr lang="en-GB"/>
              <a:t>Nikola Serafimovski, pureLiFi</a:t>
            </a:r>
            <a:endParaRPr lang="en-GB" dirty="0"/>
          </a:p>
        </p:txBody>
      </p:sp>
      <p:sp>
        <p:nvSpPr>
          <p:cNvPr id="6" name="Slide Number Placeholder 5"/>
          <p:cNvSpPr>
            <a:spLocks noGrp="1"/>
          </p:cNvSpPr>
          <p:nvPr>
            <p:ph type="sldNum" sz="quarter" idx="11"/>
          </p:nvPr>
        </p:nvSpPr>
        <p:spPr/>
        <p:txBody>
          <a:bodyPr/>
          <a:lstStyle/>
          <a:p>
            <a:r>
              <a:rPr lang="en-GB"/>
              <a:t>Slide </a:t>
            </a:r>
            <a:fld id="{8DC72EFA-1DF8-481C-8B66-C8A1D5DAFDEA}" type="slidenum">
              <a:rPr lang="en-GB" smtClean="0"/>
              <a:pPr/>
              <a:t>9</a:t>
            </a:fld>
            <a:endParaRPr lang="en-GB"/>
          </a:p>
        </p:txBody>
      </p:sp>
      <p:sp>
        <p:nvSpPr>
          <p:cNvPr id="2" name="Content Placeholder 1"/>
          <p:cNvSpPr>
            <a:spLocks noGrp="1"/>
          </p:cNvSpPr>
          <p:nvPr>
            <p:ph idx="1"/>
          </p:nvPr>
        </p:nvSpPr>
        <p:spPr>
          <a:xfrm>
            <a:off x="685800" y="1556792"/>
            <a:ext cx="7772400" cy="576064"/>
          </a:xfrm>
        </p:spPr>
        <p:txBody>
          <a:bodyPr/>
          <a:lstStyle/>
          <a:p>
            <a:pPr algn="ctr"/>
            <a:r>
              <a:rPr lang="en-GB" dirty="0"/>
              <a:t>802.11 has the opportunity to “own” the light spectrum</a:t>
            </a:r>
          </a:p>
        </p:txBody>
      </p:sp>
      <p:graphicFrame>
        <p:nvGraphicFramePr>
          <p:cNvPr id="26" name="Diagram 25"/>
          <p:cNvGraphicFramePr/>
          <p:nvPr>
            <p:extLst>
              <p:ext uri="{D42A27DB-BD31-4B8C-83A1-F6EECF244321}">
                <p14:modId xmlns:p14="http://schemas.microsoft.com/office/powerpoint/2010/main" val="1362597599"/>
              </p:ext>
            </p:extLst>
          </p:nvPr>
        </p:nvGraphicFramePr>
        <p:xfrm>
          <a:off x="685799" y="1844824"/>
          <a:ext cx="8062665"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69200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3192</Words>
  <Application>Microsoft Office PowerPoint</Application>
  <PresentationFormat>On-screen Show (4:3)</PresentationFormat>
  <Paragraphs>542</Paragraphs>
  <Slides>36</Slides>
  <Notes>35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8" baseType="lpstr">
      <vt:lpstr>MS Gothic</vt:lpstr>
      <vt:lpstr>宋体</vt:lpstr>
      <vt:lpstr>Arial</vt:lpstr>
      <vt:lpstr>Arial Unicode MS</vt:lpstr>
      <vt:lpstr>Calibri</vt:lpstr>
      <vt:lpstr>Cambria Math</vt:lpstr>
      <vt:lpstr>Kozuka Gothic Pr6N L</vt:lpstr>
      <vt:lpstr>Times</vt:lpstr>
      <vt:lpstr>Times New Roman</vt:lpstr>
      <vt:lpstr>Wingdings</vt:lpstr>
      <vt:lpstr>802-11-Submission</vt:lpstr>
      <vt:lpstr>Document</vt:lpstr>
      <vt:lpstr>LiFi – light communications for 802.11</vt:lpstr>
      <vt:lpstr>It is proposed that a TIG or a SG be formed to consider LiFi standardization in 802.11 WG</vt:lpstr>
      <vt:lpstr>LiFi will expand the reach of IEEE 802.11 into new applications and markets</vt:lpstr>
      <vt:lpstr>Agenda</vt:lpstr>
      <vt:lpstr>LiFi is high speed, bidirectional and networked wireless communications using light</vt:lpstr>
      <vt:lpstr>Wi-Fi is great, but cannot solve all problems and is a victim of its own success</vt:lpstr>
      <vt:lpstr>LiFi complements Wi-Fi and WiGig in a similar manner to how WiGig complements Wi-Fi</vt:lpstr>
      <vt:lpstr>LiFi has unique features that are beneficial in some environments</vt:lpstr>
      <vt:lpstr>IEEE 802.11 can make Li-Fi more successful than other SDOs</vt:lpstr>
      <vt:lpstr>LiFi integration into the 802.11 specification should be straight forward</vt:lpstr>
      <vt:lpstr>Minor changes in the PHY and lower MAC are required with most aspects unaffected</vt:lpstr>
      <vt:lpstr>LiFi has a natural place in 802.11 using the same/similar PHY/MAC/Network Layer Interfaces</vt:lpstr>
      <vt:lpstr>LiFi has a natural home in 802.11 Example: Optical OFDM in 802.11a-based PHY</vt:lpstr>
      <vt:lpstr>LiFi has a natural home in 802.11 Example: DC-biased Optical-OFDM</vt:lpstr>
      <vt:lpstr>LiFi has a place in many application spaces</vt:lpstr>
      <vt:lpstr>LiFi is relevant to the enterprise wireless market to provide contained and dedicated network access</vt:lpstr>
      <vt:lpstr>LiFi can improve the data density</vt:lpstr>
      <vt:lpstr>LiFi may provide RF interference free, deterministic, communications within industrial and automated work cell areas</vt:lpstr>
      <vt:lpstr>LiFi is relevant in the home market to provide a more secure and intuitive connectivity solution</vt:lpstr>
      <vt:lpstr>LiFi can open more verticals to 802.11 within the Internet of Things</vt:lpstr>
      <vt:lpstr>LiFi offers significant market growth potential with over 1 Billion lights sold annually and 13% CAGR</vt:lpstr>
      <vt:lpstr>The Architecture: Visible Light used for downlink and Infrared used for uplink</vt:lpstr>
      <vt:lpstr>LiFi network integration challenges are similar to existing 802.11 &amp; will leverage existing solutions</vt:lpstr>
      <vt:lpstr>Mobile Device integration is technically possible and rapidly scalable </vt:lpstr>
      <vt:lpstr>LiFi leverages the energy used for illumination to provide wireless communications</vt:lpstr>
      <vt:lpstr>Link Budget – LiFi has almost no constraints on downlink transmit power with guaranteed signal strength at the receiver</vt:lpstr>
      <vt:lpstr>Example Scenario: Achieving 10 Gbps with LiFi</vt:lpstr>
      <vt:lpstr>Example Scenario: IoT Application Requirements</vt:lpstr>
      <vt:lpstr>LiFi has comparable energy efficiency to 802.11 and more available energy for the downlink</vt:lpstr>
      <vt:lpstr>LiFi does not have the same constraints as the original 802.11 IR PHY in the operating environment</vt:lpstr>
      <vt:lpstr>LiFi has no impact on the Colour Rendering Index &amp; Lifetime of LEDs</vt:lpstr>
      <vt:lpstr>LiFi creates no added interference and can easily co-exist and complement with 802.11 solutions</vt:lpstr>
      <vt:lpstr>LiFi in 802.11 would facilitate seamless co-existence and channel aggregation</vt:lpstr>
      <vt:lpstr>Straw Polls and Counts</vt:lpstr>
      <vt:lpstr>Straw Polls and Counts</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LiFi: Concept, Use-cases and Progress</dc:title>
  <dc:creator>Nikola Serafimovski</dc:creator>
  <cp:lastModifiedBy>Nikola Serafimovski</cp:lastModifiedBy>
  <cp:revision>284</cp:revision>
  <cp:lastPrinted>1601-01-01T00:00:00Z</cp:lastPrinted>
  <dcterms:created xsi:type="dcterms:W3CDTF">2016-03-12T20:23:00Z</dcterms:created>
  <dcterms:modified xsi:type="dcterms:W3CDTF">2016-11-08T17:49:23Z</dcterms:modified>
</cp:coreProperties>
</file>