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64" r:id="rId5"/>
    <p:sldId id="265" r:id="rId6"/>
    <p:sldId id="266" r:id="rId7"/>
    <p:sldId id="267" r:id="rId8"/>
    <p:sldId id="268" r:id="rId9"/>
    <p:sldId id="269" r:id="rId10"/>
    <p:sldId id="270" r:id="rId11"/>
    <p:sldId id="272" r:id="rId12"/>
    <p:sldId id="273" r:id="rId13"/>
    <p:sldId id="262"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D0D8E8"/>
    <a:srgbClr val="E9EDF4"/>
    <a:srgbClr val="4F81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70" d="100"/>
          <a:sy n="70" d="100"/>
        </p:scale>
        <p:origin x="-120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dirty="0" smtClean="0"/>
              <a:t>Yan Xin,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Tao Wu,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6" name="Footer Placeholder 5"/>
          <p:cNvSpPr>
            <a:spLocks noGrp="1"/>
          </p:cNvSpPr>
          <p:nvPr>
            <p:ph type="ftr" idx="11"/>
          </p:nvPr>
        </p:nvSpPr>
        <p:spPr/>
        <p:txBody>
          <a:bodyPr/>
          <a:lstStyle>
            <a:lvl1pPr>
              <a:defRPr/>
            </a:lvl1pPr>
          </a:lstStyle>
          <a:p>
            <a:r>
              <a:rPr lang="en-GB" dirty="0" smtClean="0"/>
              <a:t>Yan Xin,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Tao Wu,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4" name="Footer Placeholder 3"/>
          <p:cNvSpPr>
            <a:spLocks noGrp="1"/>
          </p:cNvSpPr>
          <p:nvPr>
            <p:ph type="ftr" idx="11"/>
          </p:nvPr>
        </p:nvSpPr>
        <p:spPr/>
        <p:txBody>
          <a:bodyPr/>
          <a:lstStyle>
            <a:lvl1pPr>
              <a:defRPr/>
            </a:lvl1pPr>
          </a:lstStyle>
          <a:p>
            <a:r>
              <a:rPr lang="en-GB" dirty="0" smtClean="0"/>
              <a:t>Tao Wu, Huawei Technologies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Yan Xin,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3985146" y="204716"/>
            <a:ext cx="4515944" cy="4255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 IEEE 802.11-</a:t>
            </a:r>
            <a:r>
              <a:rPr kumimoji="0" lang="en-US" altLang="zh-CN"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16/1488r1</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685800" y="30480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t>Tao Wu,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4" name="Rectangle 2"/>
          <p:cNvSpPr>
            <a:spLocks noGrp="1" noChangeArrowheads="1"/>
          </p:cNvSpPr>
          <p:nvPr>
            <p:ph type="body" idx="1"/>
          </p:nvPr>
        </p:nvSpPr>
        <p:spPr>
          <a:xfrm>
            <a:off x="590266" y="216999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sp>
        <p:nvSpPr>
          <p:cNvPr id="9" name="标题 8"/>
          <p:cNvSpPr>
            <a:spLocks noGrp="1"/>
          </p:cNvSpPr>
          <p:nvPr>
            <p:ph type="title"/>
          </p:nvPr>
        </p:nvSpPr>
        <p:spPr/>
        <p:txBody>
          <a:bodyPr/>
          <a:lstStyle/>
          <a:p>
            <a:r>
              <a:rPr lang="en-US" altLang="en-US" dirty="0" smtClean="0"/>
              <a:t>DCM QPSK For Channel Aggregation </a:t>
            </a:r>
            <a:r>
              <a:rPr lang="en-US" altLang="en-US" dirty="0" smtClean="0"/>
              <a:t>In </a:t>
            </a:r>
            <a:r>
              <a:rPr lang="en-US" altLang="en-US" dirty="0" smtClean="0"/>
              <a:t>11ay</a:t>
            </a:r>
            <a:endParaRPr lang="zh-CN" altLang="en-US" dirty="0"/>
          </a:p>
        </p:txBody>
      </p:sp>
      <p:graphicFrame>
        <p:nvGraphicFramePr>
          <p:cNvPr id="10" name="Table 1"/>
          <p:cNvGraphicFramePr>
            <a:graphicFrameLocks noGrp="1"/>
          </p:cNvGraphicFramePr>
          <p:nvPr>
            <p:extLst>
              <p:ext uri="{D42A27DB-BD31-4B8C-83A1-F6EECF244321}">
                <p14:modId xmlns:p14="http://schemas.microsoft.com/office/powerpoint/2010/main" xmlns="" val="4204246519"/>
              </p:ext>
            </p:extLst>
          </p:nvPr>
        </p:nvGraphicFramePr>
        <p:xfrm>
          <a:off x="710454" y="3495208"/>
          <a:ext cx="7919406" cy="1752600"/>
        </p:xfrm>
        <a:graphic>
          <a:graphicData uri="http://schemas.openxmlformats.org/drawingml/2006/table">
            <a:tbl>
              <a:tblPr firstRow="1" bandRow="1">
                <a:tableStyleId>{5940675A-B579-460E-94D1-54222C63F5DA}</a:tableStyleId>
              </a:tblPr>
              <a:tblGrid>
                <a:gridCol w="1714827"/>
                <a:gridCol w="2851780"/>
                <a:gridCol w="3352799"/>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Email</a:t>
                      </a:r>
                      <a:endParaRPr lang="en-US" b="1" dirty="0"/>
                    </a:p>
                  </a:txBody>
                  <a:tcPr/>
                </a:tc>
              </a:tr>
              <a:tr h="370840">
                <a:tc>
                  <a:txBody>
                    <a:bodyPr/>
                    <a:lstStyle/>
                    <a:p>
                      <a:r>
                        <a:rPr lang="en-US" dirty="0" smtClean="0"/>
                        <a:t>Tao Wu</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800" dirty="0" smtClean="0"/>
                    </a:p>
                  </a:txBody>
                  <a:tcPr/>
                </a:tc>
                <a:tc>
                  <a:txBody>
                    <a:bodyPr/>
                    <a:lstStyle/>
                    <a:p>
                      <a:r>
                        <a:rPr lang="en-US" dirty="0" smtClean="0"/>
                        <a:t>walnut.wutao@huawei.com</a:t>
                      </a:r>
                      <a:endParaRPr lang="en-US" dirty="0"/>
                    </a:p>
                  </a:txBody>
                  <a:tcPr/>
                </a:tc>
              </a:tr>
              <a:tr h="370840">
                <a:tc>
                  <a:txBody>
                    <a:bodyPr/>
                    <a:lstStyle/>
                    <a:p>
                      <a:r>
                        <a:rPr lang="en-US" dirty="0" smtClean="0"/>
                        <a:t>Yan Xin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txBody>
                  <a:tcPr/>
                </a:tc>
                <a:tc>
                  <a:txBody>
                    <a:bodyPr/>
                    <a:lstStyle/>
                    <a:p>
                      <a:r>
                        <a:rPr lang="en-US" dirty="0" smtClean="0"/>
                        <a:t>Yan.Xin@huawei.com</a:t>
                      </a:r>
                      <a:endParaRPr lang="en-US" dirty="0"/>
                    </a:p>
                  </a:txBody>
                  <a:tcPr/>
                </a:tc>
              </a:tr>
              <a:tr h="370840">
                <a:tc>
                  <a:txBody>
                    <a:bodyPr/>
                    <a:lstStyle/>
                    <a:p>
                      <a:r>
                        <a:rPr lang="en-US" dirty="0" smtClean="0">
                          <a:solidFill>
                            <a:schemeClr val="tx1"/>
                          </a:solidFill>
                        </a:rPr>
                        <a:t>Edward Au</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txBody>
                  <a:tcPr/>
                </a:tc>
                <a:tc>
                  <a:txBody>
                    <a:bodyPr/>
                    <a:lstStyle/>
                    <a:p>
                      <a:r>
                        <a:rPr lang="en-US" dirty="0" smtClean="0"/>
                        <a:t>edward.ks.au@ huawei.com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515203"/>
          </a:xfrm>
        </p:spPr>
        <p:txBody>
          <a:bodyPr/>
          <a:lstStyle/>
          <a:p>
            <a:r>
              <a:rPr lang="en-US" altLang="zh-CN" dirty="0" smtClean="0">
                <a:solidFill>
                  <a:schemeClr val="tx1"/>
                </a:solidFill>
              </a:rPr>
              <a:t>Simulated FER of DCM QPSK</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2"/>
          <p:cNvPicPr>
            <a:picLocks noChangeAspect="1" noChangeArrowheads="1"/>
          </p:cNvPicPr>
          <p:nvPr/>
        </p:nvPicPr>
        <p:blipFill>
          <a:blip r:embed="rId2" cstate="print"/>
          <a:srcRect/>
          <a:stretch>
            <a:fillRect/>
          </a:stretch>
        </p:blipFill>
        <p:spPr bwMode="auto">
          <a:xfrm>
            <a:off x="0" y="1426464"/>
            <a:ext cx="4217921" cy="2419730"/>
          </a:xfrm>
          <a:prstGeom prst="rect">
            <a:avLst/>
          </a:prstGeom>
          <a:noFill/>
          <a:ln w="9525">
            <a:no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0" y="3908298"/>
            <a:ext cx="4429125" cy="2468118"/>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4413504" y="3932862"/>
            <a:ext cx="4388930" cy="2443554"/>
          </a:xfrm>
          <a:prstGeom prst="rect">
            <a:avLst/>
          </a:prstGeom>
          <a:noFill/>
          <a:ln w="9525">
            <a:noFill/>
            <a:miter lim="800000"/>
            <a:headEnd/>
            <a:tailEnd/>
          </a:ln>
        </p:spPr>
      </p:pic>
      <p:pic>
        <p:nvPicPr>
          <p:cNvPr id="9" name="Picture 3"/>
          <p:cNvPicPr>
            <a:picLocks noChangeAspect="1" noChangeArrowheads="1"/>
          </p:cNvPicPr>
          <p:nvPr/>
        </p:nvPicPr>
        <p:blipFill>
          <a:blip r:embed="rId5" cstate="print"/>
          <a:srcRect/>
          <a:stretch>
            <a:fillRect/>
          </a:stretch>
        </p:blipFill>
        <p:spPr bwMode="auto">
          <a:xfrm>
            <a:off x="4321169" y="1384363"/>
            <a:ext cx="4493647" cy="2395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624385"/>
          </a:xfrm>
        </p:spPr>
        <p:txBody>
          <a:bodyPr/>
          <a:lstStyle/>
          <a:p>
            <a:r>
              <a:rPr lang="en-US" altLang="zh-CN" dirty="0" smtClean="0">
                <a:solidFill>
                  <a:schemeClr val="tx1"/>
                </a:solidFill>
              </a:rPr>
              <a:t>Performance Comparison</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graphicFrame>
        <p:nvGraphicFramePr>
          <p:cNvPr id="6" name="表格 5"/>
          <p:cNvGraphicFramePr>
            <a:graphicFrameLocks noGrp="1"/>
          </p:cNvGraphicFramePr>
          <p:nvPr/>
        </p:nvGraphicFramePr>
        <p:xfrm>
          <a:off x="341378" y="1937774"/>
          <a:ext cx="8253984" cy="2672080"/>
        </p:xfrm>
        <a:graphic>
          <a:graphicData uri="http://schemas.openxmlformats.org/drawingml/2006/table">
            <a:tbl>
              <a:tblPr firstRow="1" bandRow="1">
                <a:tableStyleId>{5C22544A-7EE6-4342-B048-85BDC9FD1C3A}</a:tableStyleId>
              </a:tblPr>
              <a:tblGrid>
                <a:gridCol w="1548382"/>
                <a:gridCol w="1202946"/>
                <a:gridCol w="1375664"/>
                <a:gridCol w="1375664"/>
                <a:gridCol w="1375664"/>
                <a:gridCol w="1375664"/>
              </a:tblGrid>
              <a:tr h="370840">
                <a:tc>
                  <a:txBody>
                    <a:bodyPr/>
                    <a:lstStyle/>
                    <a:p>
                      <a:pPr algn="ctr"/>
                      <a:r>
                        <a:rPr lang="en-US" altLang="zh-CN" dirty="0" smtClean="0">
                          <a:solidFill>
                            <a:schemeClr val="tx1"/>
                          </a:solidFill>
                        </a:rPr>
                        <a:t>MCS</a:t>
                      </a:r>
                    </a:p>
                    <a:p>
                      <a:pPr algn="ctr"/>
                      <a:r>
                        <a:rPr lang="en-US" altLang="zh-CN" dirty="0" smtClean="0">
                          <a:solidFill>
                            <a:schemeClr val="tx1"/>
                          </a:solidFill>
                        </a:rPr>
                        <a:t>(in</a:t>
                      </a:r>
                      <a:r>
                        <a:rPr lang="en-US" altLang="zh-CN" baseline="0" dirty="0" smtClean="0">
                          <a:solidFill>
                            <a:schemeClr val="tx1"/>
                          </a:solidFill>
                        </a:rPr>
                        <a:t> each aggregated channel</a:t>
                      </a:r>
                      <a:r>
                        <a:rPr lang="en-US" altLang="zh-CN" dirty="0" smtClean="0">
                          <a:solidFill>
                            <a:schemeClr val="tx1"/>
                          </a:solidFill>
                        </a:rPr>
                        <a: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 CA+QPSK</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CA +QPSK interleaver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CA + DCM QPSK 1</a:t>
                      </a:r>
                    </a:p>
                    <a:p>
                      <a:pPr algn="ctr"/>
                      <a:r>
                        <a:rPr lang="en-US" altLang="zh-CN" dirty="0" smtClean="0">
                          <a:solidFill>
                            <a:schemeClr val="tx1"/>
                          </a:solidFill>
                        </a:rPr>
                        <a:t>(16QAM)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FF0000"/>
                          </a:solidFill>
                        </a:rPr>
                        <a:t>CA + DCM QPSK 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FF0000"/>
                          </a:solidFill>
                        </a:rPr>
                        <a:t>(16APSK)</a:t>
                      </a:r>
                      <a:endParaRPr lang="zh-CN" altLang="en-US" dirty="0" smtClean="0">
                        <a:solidFill>
                          <a:srgbClr val="FF0000"/>
                        </a:solidFill>
                      </a:endParaRPr>
                    </a:p>
                    <a:p>
                      <a:pPr algn="ct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Data Rate</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(Mbps)</a:t>
                      </a:r>
                      <a:endParaRPr lang="zh-CN" altLang="en-US" dirty="0" smtClean="0">
                        <a:solidFill>
                          <a:schemeClr val="tx1"/>
                        </a:solidFill>
                      </a:endParaRPr>
                    </a:p>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6.8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5.86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5.84</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5.0</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1524</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9.0</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7.9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7.8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6.7</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1906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12.7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10.9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10.8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8.6</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2287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16.8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14.6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11.7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9.8</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2476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3421626" y="1494504"/>
            <a:ext cx="2139625" cy="400110"/>
          </a:xfrm>
          <a:prstGeom prst="rect">
            <a:avLst/>
          </a:prstGeom>
          <a:noFill/>
        </p:spPr>
        <p:txBody>
          <a:bodyPr wrap="none" rtlCol="0">
            <a:spAutoFit/>
          </a:bodyPr>
          <a:lstStyle/>
          <a:p>
            <a:r>
              <a:rPr lang="en-US" altLang="zh-CN" sz="2000" b="1" dirty="0" smtClean="0"/>
              <a:t>SNR  for FER =1e-2</a:t>
            </a:r>
            <a:endParaRPr lang="zh-CN" altLang="en-US" sz="2000" b="1" dirty="0"/>
          </a:p>
        </p:txBody>
      </p:sp>
      <p:sp>
        <p:nvSpPr>
          <p:cNvPr id="8" name="Content Placeholder 2"/>
          <p:cNvSpPr>
            <a:spLocks noGrp="1"/>
          </p:cNvSpPr>
          <p:nvPr>
            <p:ph idx="1"/>
          </p:nvPr>
        </p:nvSpPr>
        <p:spPr>
          <a:xfrm>
            <a:off x="491613" y="4916129"/>
            <a:ext cx="8188363" cy="1716319"/>
          </a:xfrm>
        </p:spPr>
        <p:txBody>
          <a:bodyPr>
            <a:normAutofit/>
          </a:bodyPr>
          <a:lstStyle/>
          <a:p>
            <a:pPr algn="just">
              <a:buFont typeface="Arial" pitchFamily="34" charset="0"/>
              <a:buChar char="•"/>
            </a:pPr>
            <a:r>
              <a:rPr lang="en-US" altLang="zh-CN" sz="2000" b="0" dirty="0" smtClean="0"/>
              <a:t>Compared with the method of CA QPSK Interleaver , DCM QPSK 2 can yield performance gains in a range of </a:t>
            </a:r>
            <a:r>
              <a:rPr lang="en-US" altLang="zh-CN" sz="2000" dirty="0" smtClean="0">
                <a:solidFill>
                  <a:srgbClr val="FF0000"/>
                </a:solidFill>
              </a:rPr>
              <a:t>0.</a:t>
            </a:r>
            <a:r>
              <a:rPr lang="en-US" altLang="zh-CN" sz="2000" b="0" dirty="0" smtClean="0">
                <a:solidFill>
                  <a:srgbClr val="FF0000"/>
                </a:solidFill>
              </a:rPr>
              <a:t>8</a:t>
            </a:r>
            <a:r>
              <a:rPr lang="en-US" altLang="zh-CN" sz="2000" b="0" dirty="0" smtClean="0"/>
              <a:t>dB to </a:t>
            </a:r>
            <a:r>
              <a:rPr lang="en-US" altLang="zh-CN" sz="2000" dirty="0" smtClean="0">
                <a:solidFill>
                  <a:srgbClr val="FF0000"/>
                </a:solidFill>
              </a:rPr>
              <a:t>4.8</a:t>
            </a:r>
            <a:r>
              <a:rPr lang="en-US" altLang="zh-CN" sz="2000" b="0" dirty="0" smtClean="0"/>
              <a:t>dB according to different MCS configurations</a:t>
            </a:r>
          </a:p>
          <a:p>
            <a:pPr algn="just">
              <a:buFont typeface="Arial" pitchFamily="34" charset="0"/>
              <a:buChar char="•"/>
            </a:pPr>
            <a:r>
              <a:rPr lang="en-US" altLang="zh-CN" sz="2000" b="0" dirty="0" smtClean="0"/>
              <a:t>So we suggest to use the DCM QPSK 2 in 11ay</a:t>
            </a:r>
            <a:r>
              <a:rPr lang="en-US" altLang="zh-CN" sz="2000" b="0" dirty="0" smtClean="0">
                <a:solidFill>
                  <a:srgbClr val="FF0000"/>
                </a:solidFill>
              </a:rPr>
              <a:t>.</a:t>
            </a:r>
            <a:endParaRPr lang="en-US" altLang="zh-CN" sz="1600" b="0" dirty="0" smtClean="0">
              <a:solidFill>
                <a:srgbClr val="FF0000"/>
              </a:solidFill>
            </a:endParaRPr>
          </a:p>
        </p:txBody>
      </p:sp>
      <p:sp>
        <p:nvSpPr>
          <p:cNvPr id="9" name="TextBox 8"/>
          <p:cNvSpPr txBox="1"/>
          <p:nvPr/>
        </p:nvSpPr>
        <p:spPr>
          <a:xfrm>
            <a:off x="2197883" y="1392994"/>
            <a:ext cx="4974439" cy="400110"/>
          </a:xfrm>
          <a:prstGeom prst="rect">
            <a:avLst/>
          </a:prstGeom>
          <a:noFill/>
        </p:spPr>
        <p:txBody>
          <a:bodyPr wrap="none" rtlCol="0">
            <a:spAutoFit/>
          </a:bodyPr>
          <a:lstStyle/>
          <a:p>
            <a:r>
              <a:rPr lang="en-US" altLang="zh-CN" sz="2000" dirty="0" smtClean="0">
                <a:solidFill>
                  <a:schemeClr val="tx1"/>
                </a:solidFill>
              </a:rPr>
              <a:t>Throughput gain for DCM </a:t>
            </a:r>
            <a:r>
              <a:rPr lang="en-US" altLang="zh-CN" sz="2000" smtClean="0">
                <a:solidFill>
                  <a:schemeClr val="tx1"/>
                </a:solidFill>
              </a:rPr>
              <a:t>QPSK 2 FER </a:t>
            </a:r>
            <a:r>
              <a:rPr lang="en-US" altLang="zh-CN" sz="2000" dirty="0" smtClean="0">
                <a:solidFill>
                  <a:schemeClr val="tx1"/>
                </a:solidFill>
              </a:rPr>
              <a:t>= 1%</a:t>
            </a:r>
            <a:endParaRPr lang="zh-CN" altLang="en-US" sz="20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65328"/>
          </a:xfrm>
        </p:spPr>
        <p:txBody>
          <a:bodyPr/>
          <a:lstStyle/>
          <a:p>
            <a:r>
              <a:rPr lang="en-US" altLang="zh-CN" dirty="0" smtClean="0">
                <a:solidFill>
                  <a:schemeClr val="tx1"/>
                </a:solidFill>
              </a:rPr>
              <a:t>Summary</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
        <p:nvSpPr>
          <p:cNvPr id="6" name="Rectangle 2"/>
          <p:cNvSpPr>
            <a:spLocks noGrp="1" noChangeArrowheads="1"/>
          </p:cNvSpPr>
          <p:nvPr/>
        </p:nvSpPr>
        <p:spPr bwMode="auto">
          <a:xfrm>
            <a:off x="436626" y="1247319"/>
            <a:ext cx="8475726" cy="48387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zh-CN" sz="2500" b="0" dirty="0" smtClean="0">
                <a:solidFill>
                  <a:schemeClr val="tx1"/>
                </a:solidFill>
              </a:rPr>
              <a:t>In this contribution, we compared the performance of the two DCM QPSK methods with QPSK with the regular interleaver over two-aggregated channels and  16QAM over one channel in single carrier transmission</a:t>
            </a:r>
            <a:r>
              <a:rPr lang="en-US" altLang="zh-CN" sz="2500" dirty="0" smtClean="0">
                <a:solidFill>
                  <a:schemeClr val="tx1"/>
                </a:solidFill>
              </a:rPr>
              <a:t>. </a:t>
            </a:r>
            <a:endParaRPr lang="en-US" sz="2500" b="0" dirty="0" smtClean="0">
              <a:solidFill>
                <a:schemeClr val="tx1"/>
              </a:solidFill>
            </a:endParaRPr>
          </a:p>
          <a:p>
            <a:pPr>
              <a:buFont typeface="Arial" pitchFamily="34" charset="0"/>
              <a:buChar char="•"/>
            </a:pPr>
            <a:r>
              <a:rPr lang="en-US" altLang="zh-CN" sz="2500" b="0" dirty="0" smtClean="0">
                <a:solidFill>
                  <a:schemeClr val="tx1"/>
                </a:solidFill>
              </a:rPr>
              <a:t>Based on our simulation, DCM QPSK method 2 over two aggregated channels can yield up to </a:t>
            </a:r>
            <a:r>
              <a:rPr lang="en-US" altLang="zh-CN" sz="2500" dirty="0" smtClean="0">
                <a:solidFill>
                  <a:srgbClr val="FF0000"/>
                </a:solidFill>
              </a:rPr>
              <a:t>4.8</a:t>
            </a:r>
            <a:r>
              <a:rPr lang="en-US" altLang="zh-CN" sz="2500" b="0" dirty="0" smtClean="0">
                <a:solidFill>
                  <a:schemeClr val="tx1"/>
                </a:solidFill>
              </a:rPr>
              <a:t> dB gain compared to QPSK signals interleaved over two aggregated channels and more than </a:t>
            </a:r>
            <a:r>
              <a:rPr lang="en-US" altLang="zh-CN" sz="2500" dirty="0" smtClean="0">
                <a:solidFill>
                  <a:srgbClr val="FF0000"/>
                </a:solidFill>
              </a:rPr>
              <a:t>4.0</a:t>
            </a:r>
            <a:r>
              <a:rPr lang="en-US" altLang="zh-CN" sz="2500" b="0" dirty="0" smtClean="0">
                <a:solidFill>
                  <a:schemeClr val="tx1"/>
                </a:solidFill>
              </a:rPr>
              <a:t> dB gain compared to 16QAM in one channel.</a:t>
            </a:r>
          </a:p>
          <a:p>
            <a:pPr>
              <a:buFont typeface="Arial" pitchFamily="34" charset="0"/>
              <a:buChar char="•"/>
            </a:pPr>
            <a:r>
              <a:rPr lang="en-US" altLang="zh-CN" sz="2800" b="0" dirty="0" smtClean="0">
                <a:solidFill>
                  <a:schemeClr val="tx1"/>
                </a:solidFill>
              </a:rPr>
              <a:t>We suggest to adopt the DCM QPSK method 2 in two-channel aggregation in the single carrier mode of 11ay.</a:t>
            </a:r>
            <a:r>
              <a:rPr lang="en-US" altLang="zh-CN" sz="2500" b="0" dirty="0" smtClean="0">
                <a:solidFill>
                  <a:schemeClr val="tx1"/>
                </a:solidFill>
              </a:rPr>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sz="2800" dirty="0" smtClean="0"/>
              <a:t>Straw Poll/Motion</a:t>
            </a:r>
            <a:endParaRPr lang="en-US" sz="2800" dirty="0"/>
          </a:p>
        </p:txBody>
      </p:sp>
      <p:sp>
        <p:nvSpPr>
          <p:cNvPr id="7" name="内容占位符 2"/>
          <p:cNvSpPr>
            <a:spLocks noGrp="1"/>
          </p:cNvSpPr>
          <p:nvPr>
            <p:ph idx="1"/>
          </p:nvPr>
        </p:nvSpPr>
        <p:spPr>
          <a:xfrm>
            <a:off x="571500" y="2076450"/>
            <a:ext cx="8229600" cy="3640138"/>
          </a:xfrm>
        </p:spPr>
        <p:txBody>
          <a:bodyPr>
            <a:normAutofit lnSpcReduction="10000"/>
          </a:bodyPr>
          <a:lstStyle/>
          <a:p>
            <a:r>
              <a:rPr lang="en-US" altLang="ko-KR" sz="2400" dirty="0" smtClean="0"/>
              <a:t>Do you agree to add the following text to the SFD ?</a:t>
            </a:r>
          </a:p>
          <a:p>
            <a:pPr marL="342900" lvl="1" indent="-342900">
              <a:buNone/>
            </a:pPr>
            <a:endParaRPr lang="en-US" altLang="ko-KR" sz="2400" dirty="0" smtClean="0"/>
          </a:p>
          <a:p>
            <a:pPr marL="342900" lvl="1" indent="-342900">
              <a:buNone/>
            </a:pPr>
            <a:r>
              <a:rPr lang="en-US" altLang="ko-KR" sz="2400" dirty="0" smtClean="0"/>
              <a:t>	</a:t>
            </a:r>
            <a:r>
              <a:rPr lang="en-US" altLang="ko-KR" sz="2400" dirty="0" smtClean="0"/>
              <a:t> </a:t>
            </a:r>
            <a:r>
              <a:rPr lang="en-US" altLang="ko-KR" sz="2400" dirty="0" smtClean="0"/>
              <a:t>In the </a:t>
            </a:r>
            <a:r>
              <a:rPr lang="en-US" altLang="ko-KR" sz="2400" dirty="0" smtClean="0"/>
              <a:t>11ay single carrier mode, two DCM QPSK signals transmitted over two aggregated channels presented in page 7  may </a:t>
            </a:r>
            <a:r>
              <a:rPr lang="en-US" altLang="ko-KR" sz="2400" dirty="0" smtClean="0"/>
              <a:t>be supported?</a:t>
            </a:r>
            <a:endParaRPr lang="en-US" altLang="ko-KR" sz="2400" dirty="0" smtClean="0"/>
          </a:p>
          <a:p>
            <a:pPr marL="400050" lvl="1" indent="0">
              <a:buNone/>
            </a:pPr>
            <a:endParaRPr lang="en-US" altLang="ko-KR" sz="2400" dirty="0" smtClean="0"/>
          </a:p>
          <a:p>
            <a:pPr lvl="1">
              <a:buFont typeface="Arial" pitchFamily="34" charset="0"/>
              <a:buChar char="•"/>
            </a:pPr>
            <a:r>
              <a:rPr lang="en-US" altLang="ko-KR" sz="2400" dirty="0" smtClean="0"/>
              <a:t>Yes </a:t>
            </a:r>
          </a:p>
          <a:p>
            <a:pPr lvl="1">
              <a:buFont typeface="Arial" pitchFamily="34" charset="0"/>
              <a:buChar char="•"/>
            </a:pPr>
            <a:r>
              <a:rPr lang="en-US" altLang="ko-KR" sz="2400" dirty="0" smtClean="0"/>
              <a:t>No </a:t>
            </a:r>
          </a:p>
          <a:p>
            <a:pPr lvl="1">
              <a:buFont typeface="Arial" pitchFamily="34" charset="0"/>
              <a:buChar char="•"/>
            </a:pPr>
            <a:r>
              <a:rPr lang="en-US" altLang="ko-KR" sz="2400" dirty="0" smtClean="0"/>
              <a:t>Abstain</a:t>
            </a:r>
          </a:p>
          <a:p>
            <a:endParaRPr lang="zh-CN" alt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457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smtClean="0"/>
              <a:t>Introduction</a:t>
            </a:r>
            <a:endParaRPr lang="en-GB" sz="2800" dirty="0"/>
          </a:p>
        </p:txBody>
      </p:sp>
      <p:sp>
        <p:nvSpPr>
          <p:cNvPr id="7" name="内容占位符 2"/>
          <p:cNvSpPr>
            <a:spLocks noGrp="1"/>
          </p:cNvSpPr>
          <p:nvPr>
            <p:ph idx="1"/>
          </p:nvPr>
        </p:nvSpPr>
        <p:spPr>
          <a:xfrm>
            <a:off x="177421" y="1344617"/>
            <a:ext cx="8737375" cy="4598983"/>
          </a:xfrm>
        </p:spPr>
        <p:txBody>
          <a:bodyPr>
            <a:normAutofit fontScale="85000" lnSpcReduction="20000"/>
          </a:bodyPr>
          <a:lstStyle/>
          <a:p>
            <a:pPr algn="just">
              <a:buFont typeface="Arial" pitchFamily="34" charset="0"/>
              <a:buChar char="•"/>
            </a:pPr>
            <a:r>
              <a:rPr lang="en-US" altLang="zh-CN" b="0" dirty="0" smtClean="0"/>
              <a:t>In this presentation, we compare the performance of DCM QPSK with other methods with consideration of the same data rate transmitted over two aggregated channels or single channel in the SC mode. They include:</a:t>
            </a:r>
          </a:p>
          <a:p>
            <a:pPr lvl="1" algn="just">
              <a:buFont typeface="Arial" pitchFamily="34" charset="0"/>
              <a:buChar char="•"/>
            </a:pPr>
            <a:r>
              <a:rPr lang="en-US" altLang="zh-CN" dirty="0" smtClean="0"/>
              <a:t>QPSK over two aggregated channels(</a:t>
            </a:r>
            <a:r>
              <a:rPr lang="en-US" altLang="zh-CN" b="1" dirty="0" smtClean="0"/>
              <a:t>CA QPSK</a:t>
            </a:r>
            <a:r>
              <a:rPr lang="en-US" altLang="zh-CN" dirty="0" smtClean="0"/>
              <a:t>);</a:t>
            </a:r>
          </a:p>
          <a:p>
            <a:pPr lvl="1" algn="just">
              <a:buFont typeface="Arial" pitchFamily="34" charset="0"/>
              <a:buChar char="•"/>
            </a:pPr>
            <a:r>
              <a:rPr lang="en-US" altLang="zh-CN" dirty="0" smtClean="0"/>
              <a:t>QPSK with the regular Interleaver over two aggregated channels(</a:t>
            </a:r>
            <a:r>
              <a:rPr lang="en-US" altLang="zh-CN" b="1" dirty="0" smtClean="0"/>
              <a:t>CA QPSK Interleaver</a:t>
            </a:r>
            <a:r>
              <a:rPr lang="en-US" altLang="zh-CN" dirty="0" smtClean="0"/>
              <a:t>);</a:t>
            </a:r>
          </a:p>
          <a:p>
            <a:pPr lvl="1" algn="just">
              <a:buFont typeface="Arial" pitchFamily="34" charset="0"/>
              <a:buChar char="•"/>
            </a:pPr>
            <a:r>
              <a:rPr lang="en-US" altLang="zh-CN" dirty="0" smtClean="0"/>
              <a:t>DCM QPSK over two aggregated channels (</a:t>
            </a:r>
            <a:r>
              <a:rPr lang="en-US" altLang="zh-CN" b="1" dirty="0" smtClean="0"/>
              <a:t>CA DCM SQPSK</a:t>
            </a:r>
            <a:r>
              <a:rPr lang="en-US" altLang="zh-CN" dirty="0" smtClean="0"/>
              <a:t>);</a:t>
            </a:r>
          </a:p>
          <a:p>
            <a:pPr lvl="1" algn="just">
              <a:buFont typeface="Arial" pitchFamily="34" charset="0"/>
              <a:buChar char="•"/>
            </a:pPr>
            <a:r>
              <a:rPr lang="en-US" altLang="zh-CN" dirty="0" smtClean="0"/>
              <a:t>16QAM over one channel(</a:t>
            </a:r>
            <a:r>
              <a:rPr lang="en-US" altLang="zh-CN" b="1" dirty="0" smtClean="0"/>
              <a:t>One Channel</a:t>
            </a:r>
            <a:r>
              <a:rPr lang="en-US" altLang="zh-CN" dirty="0" smtClean="0"/>
              <a:t>);</a:t>
            </a:r>
          </a:p>
          <a:p>
            <a:pPr algn="just">
              <a:buFont typeface="Arial" pitchFamily="34" charset="0"/>
              <a:buChar char="•"/>
            </a:pPr>
            <a:r>
              <a:rPr lang="en-US" altLang="zh-CN" b="0" dirty="0" smtClean="0"/>
              <a:t>Based on the simulation result, we found that:</a:t>
            </a:r>
          </a:p>
          <a:p>
            <a:pPr lvl="1" algn="just">
              <a:buFont typeface="Arial" pitchFamily="34" charset="0"/>
              <a:buChar char="•"/>
            </a:pPr>
            <a:r>
              <a:rPr lang="en-US" altLang="zh-CN" dirty="0" smtClean="0"/>
              <a:t>QPSK in two channel aggregation can yield better performance than 16QAM over one channel with the same transmission power;</a:t>
            </a:r>
          </a:p>
          <a:p>
            <a:pPr lvl="1" algn="just">
              <a:buFont typeface="Arial" pitchFamily="34" charset="0"/>
              <a:buChar char="•"/>
            </a:pPr>
            <a:r>
              <a:rPr lang="en-US" altLang="zh-CN" dirty="0" smtClean="0"/>
              <a:t>DCM QPSK in 11ad was not the best scheme because of the PAPR limit;</a:t>
            </a:r>
          </a:p>
          <a:p>
            <a:pPr lvl="1" algn="just">
              <a:buFont typeface="Arial" pitchFamily="34" charset="0"/>
              <a:buChar char="•"/>
            </a:pPr>
            <a:r>
              <a:rPr lang="en-US" altLang="zh-CN" dirty="0" smtClean="0"/>
              <a:t>The optimal DCM QPSK method with low PAPR can obtain a maximum performance gain of</a:t>
            </a:r>
            <a:r>
              <a:rPr lang="en-US" altLang="zh-CN" dirty="0" smtClean="0">
                <a:solidFill>
                  <a:srgbClr val="FF0000"/>
                </a:solidFill>
              </a:rPr>
              <a:t> </a:t>
            </a:r>
            <a:r>
              <a:rPr lang="en-US" altLang="zh-CN" b="1" dirty="0" smtClean="0">
                <a:solidFill>
                  <a:srgbClr val="FF0000"/>
                </a:solidFill>
              </a:rPr>
              <a:t>4.8</a:t>
            </a:r>
            <a:r>
              <a:rPr lang="en-US" altLang="zh-CN" dirty="0" smtClean="0">
                <a:solidFill>
                  <a:srgbClr val="FF0000"/>
                </a:solidFill>
              </a:rPr>
              <a:t> </a:t>
            </a:r>
            <a:r>
              <a:rPr lang="en-US" altLang="zh-CN" dirty="0" smtClean="0"/>
              <a:t>dB when compared with </a:t>
            </a:r>
            <a:r>
              <a:rPr lang="en-US" altLang="zh-CN" dirty="0" smtClean="0"/>
              <a:t>QPSK with the regular </a:t>
            </a:r>
            <a:r>
              <a:rPr lang="en-US" altLang="zh-CN" dirty="0" err="1" smtClean="0"/>
              <a:t>Interleaver</a:t>
            </a:r>
            <a:r>
              <a:rPr lang="en-US" altLang="zh-CN" dirty="0" smtClean="0"/>
              <a:t> over two aggregated </a:t>
            </a:r>
            <a:r>
              <a:rPr lang="en-US" altLang="zh-CN" dirty="0" smtClean="0"/>
              <a:t>channels</a:t>
            </a:r>
            <a:r>
              <a:rPr lang="en-US" altLang="zh-CN" dirty="0" smtClean="0"/>
              <a:t>;</a:t>
            </a:r>
            <a:endParaRPr lang="en-US" altLang="zh-CN" dirty="0" smtClean="0"/>
          </a:p>
          <a:p>
            <a:pPr algn="just">
              <a:buFont typeface="Arial" pitchFamily="34" charset="0"/>
              <a:buChar char="•"/>
            </a:pPr>
            <a:r>
              <a:rPr lang="en-US" altLang="zh-CN" b="0" dirty="0" smtClean="0"/>
              <a:t>So, we suggest that DCM QPSK </a:t>
            </a:r>
            <a:r>
              <a:rPr lang="en-US" altLang="zh-CN" b="0" dirty="0" smtClean="0"/>
              <a:t>may be </a:t>
            </a:r>
            <a:r>
              <a:rPr lang="en-US" altLang="zh-CN" b="0" dirty="0" smtClean="0"/>
              <a:t>used </a:t>
            </a:r>
            <a:r>
              <a:rPr lang="en-US" altLang="zh-CN" b="0" dirty="0" smtClean="0"/>
              <a:t>for two-channel aggregation in single carrier transmission mode.</a:t>
            </a:r>
            <a:endParaRPr lang="ru-RU" altLang="zh-CN"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defTabSz="914400" fontAlgn="auto">
              <a:spcAft>
                <a:spcPts val="0"/>
              </a:spcAft>
              <a:defRPr/>
            </a:pPr>
            <a:r>
              <a:rPr lang="en-US" altLang="zh-CN" b="0" kern="1200" dirty="0" smtClean="0">
                <a:solidFill>
                  <a:schemeClr val="tx1"/>
                </a:solidFill>
              </a:rPr>
              <a:t>Simulation Assumptions</a:t>
            </a:r>
            <a:endParaRPr lang="ru-RU" altLang="zh-CN" b="0" kern="1200" dirty="0">
              <a:solidFill>
                <a:schemeClr val="tx1"/>
              </a:solidFill>
            </a:endParaRPr>
          </a:p>
        </p:txBody>
      </p:sp>
      <p:sp>
        <p:nvSpPr>
          <p:cNvPr id="3" name="内容占位符 2"/>
          <p:cNvSpPr>
            <a:spLocks noGrp="1"/>
          </p:cNvSpPr>
          <p:nvPr>
            <p:ph idx="1"/>
          </p:nvPr>
        </p:nvSpPr>
        <p:spPr/>
        <p:txBody>
          <a:bodyPr/>
          <a:lstStyle/>
          <a:p>
            <a:pPr algn="just">
              <a:buFont typeface="Wingdings" pitchFamily="2" charset="2"/>
              <a:buChar char="l"/>
            </a:pPr>
            <a:r>
              <a:rPr lang="en-US" altLang="zh-CN" dirty="0" smtClean="0"/>
              <a:t>Single Carrier System:</a:t>
            </a:r>
          </a:p>
          <a:p>
            <a:pPr lvl="1" algn="just">
              <a:buFont typeface="Arial" pitchFamily="34" charset="0"/>
              <a:buChar char="•"/>
            </a:pPr>
            <a:r>
              <a:rPr lang="en-US" altLang="zh-CN" dirty="0" smtClean="0"/>
              <a:t>DCM QPSK and QPSK modulations with no back off;</a:t>
            </a:r>
          </a:p>
          <a:p>
            <a:pPr lvl="1" algn="just">
              <a:buFont typeface="Arial" pitchFamily="34" charset="0"/>
              <a:buChar char="•"/>
            </a:pPr>
            <a:r>
              <a:rPr lang="en-US" altLang="zh-CN" dirty="0" smtClean="0"/>
              <a:t>16QAM with </a:t>
            </a:r>
            <a:r>
              <a:rPr lang="en-US" altLang="zh-CN" b="1" dirty="0" err="1" smtClean="0"/>
              <a:t>backoff</a:t>
            </a:r>
            <a:r>
              <a:rPr lang="en-US" altLang="zh-CN" b="1" dirty="0" smtClean="0"/>
              <a:t> </a:t>
            </a:r>
            <a:r>
              <a:rPr lang="en-US" altLang="zh-CN" dirty="0" smtClean="0"/>
              <a:t> 8dB;</a:t>
            </a:r>
          </a:p>
          <a:p>
            <a:pPr lvl="1" algn="just">
              <a:buFont typeface="Arial" pitchFamily="34" charset="0"/>
              <a:buChar char="•"/>
            </a:pPr>
            <a:r>
              <a:rPr lang="en-US" altLang="zh-CN" dirty="0" smtClean="0"/>
              <a:t>Regular interleaver;</a:t>
            </a:r>
          </a:p>
          <a:p>
            <a:pPr lvl="1" algn="just">
              <a:buFont typeface="Arial" pitchFamily="34" charset="0"/>
              <a:buChar char="•"/>
            </a:pPr>
            <a:r>
              <a:rPr lang="en-US" altLang="zh-CN" dirty="0" smtClean="0"/>
              <a:t>Two-channel aggregation and One channel;</a:t>
            </a:r>
          </a:p>
          <a:p>
            <a:pPr lvl="1" algn="just">
              <a:buFont typeface="Arial" pitchFamily="34" charset="0"/>
              <a:buChar char="•"/>
            </a:pPr>
            <a:r>
              <a:rPr lang="en-US" altLang="zh-CN" dirty="0" smtClean="0"/>
              <a:t> 11ad  </a:t>
            </a:r>
            <a:r>
              <a:rPr lang="en-US" altLang="zh-CN" b="1" dirty="0" smtClean="0"/>
              <a:t>CR NLOS </a:t>
            </a:r>
            <a:r>
              <a:rPr lang="en-US" altLang="zh-CN" dirty="0" smtClean="0"/>
              <a:t>channel;</a:t>
            </a:r>
          </a:p>
          <a:p>
            <a:pPr lvl="1" algn="just">
              <a:buFont typeface="Arial" pitchFamily="34" charset="0"/>
              <a:buChar char="•"/>
            </a:pPr>
            <a:r>
              <a:rPr lang="en-US" altLang="zh-CN" dirty="0" smtClean="0"/>
              <a:t>11ad phase noise model;</a:t>
            </a:r>
          </a:p>
          <a:p>
            <a:pPr lvl="1" algn="just">
              <a:buFont typeface="Arial" pitchFamily="34" charset="0"/>
              <a:buChar char="•"/>
            </a:pPr>
            <a:r>
              <a:rPr lang="en-US" altLang="zh-CN" dirty="0" smtClean="0"/>
              <a:t>11ad  </a:t>
            </a:r>
            <a:r>
              <a:rPr lang="en-US" altLang="zh-CN" b="1" dirty="0" smtClean="0"/>
              <a:t>non–linea</a:t>
            </a:r>
            <a:r>
              <a:rPr lang="en-US" altLang="zh-CN" dirty="0" smtClean="0"/>
              <a:t>r PA model;</a:t>
            </a:r>
          </a:p>
          <a:p>
            <a:pPr lvl="1" algn="just">
              <a:buFont typeface="Arial" pitchFamily="34" charset="0"/>
              <a:buChar char="•"/>
            </a:pPr>
            <a:r>
              <a:rPr lang="en-US" altLang="zh-CN" dirty="0" smtClean="0"/>
              <a:t>Non-Ideal channel estimation;</a:t>
            </a:r>
          </a:p>
          <a:p>
            <a:pPr lvl="1" algn="just">
              <a:buFont typeface="Arial" pitchFamily="34" charset="0"/>
              <a:buChar char="•"/>
            </a:pPr>
            <a:r>
              <a:rPr lang="en-US" altLang="zh-CN" dirty="0" smtClean="0"/>
              <a:t>L-MMSE Equalization;</a:t>
            </a:r>
          </a:p>
          <a:p>
            <a:pPr lvl="1" algn="just">
              <a:buFont typeface="Arial" pitchFamily="34" charset="0"/>
              <a:buChar char="•"/>
            </a:pPr>
            <a:r>
              <a:rPr lang="en-US" altLang="zh-CN" dirty="0" smtClean="0"/>
              <a:t>11ad LDPC code;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515203"/>
          </a:xfrm>
        </p:spPr>
        <p:txBody>
          <a:bodyPr/>
          <a:lstStyle/>
          <a:p>
            <a:r>
              <a:rPr lang="en-US" altLang="zh-CN" dirty="0" smtClean="0">
                <a:solidFill>
                  <a:schemeClr val="tx1"/>
                </a:solidFill>
              </a:rPr>
              <a:t>Channel Aggregation</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3"/>
          <p:cNvPicPr>
            <a:picLocks noChangeAspect="1" noChangeArrowheads="1"/>
          </p:cNvPicPr>
          <p:nvPr/>
        </p:nvPicPr>
        <p:blipFill>
          <a:blip r:embed="rId2" cstate="print"/>
          <a:srcRect/>
          <a:stretch>
            <a:fillRect/>
          </a:stretch>
        </p:blipFill>
        <p:spPr bwMode="auto">
          <a:xfrm>
            <a:off x="771525" y="1606745"/>
            <a:ext cx="7400926" cy="1165030"/>
          </a:xfrm>
          <a:prstGeom prst="rect">
            <a:avLst/>
          </a:prstGeom>
          <a:noFill/>
          <a:ln w="9525">
            <a:noFill/>
            <a:miter lim="800000"/>
            <a:headEnd/>
            <a:tailEnd/>
          </a:ln>
        </p:spPr>
      </p:pic>
      <p:sp>
        <p:nvSpPr>
          <p:cNvPr id="7" name="TextBox 6"/>
          <p:cNvSpPr txBox="1"/>
          <p:nvPr/>
        </p:nvSpPr>
        <p:spPr>
          <a:xfrm>
            <a:off x="723900" y="1647825"/>
            <a:ext cx="2172390" cy="369332"/>
          </a:xfrm>
          <a:prstGeom prst="rect">
            <a:avLst/>
          </a:prstGeom>
          <a:noFill/>
        </p:spPr>
        <p:txBody>
          <a:bodyPr wrap="none" rtlCol="0">
            <a:spAutoFit/>
          </a:bodyPr>
          <a:lstStyle/>
          <a:p>
            <a:r>
              <a:rPr lang="en-US" altLang="zh-CN" sz="1800" b="1" dirty="0" smtClean="0">
                <a:solidFill>
                  <a:srgbClr val="FF0000"/>
                </a:solidFill>
              </a:rPr>
              <a:t>One Channel Model</a:t>
            </a:r>
            <a:endParaRPr lang="zh-CN" altLang="en-US" sz="1800" b="1" dirty="0">
              <a:solidFill>
                <a:srgbClr val="FF0000"/>
              </a:solidFill>
            </a:endParaRPr>
          </a:p>
        </p:txBody>
      </p:sp>
      <p:sp>
        <p:nvSpPr>
          <p:cNvPr id="8" name="TextBox 7"/>
          <p:cNvSpPr txBox="1"/>
          <p:nvPr/>
        </p:nvSpPr>
        <p:spPr>
          <a:xfrm>
            <a:off x="752475" y="2952750"/>
            <a:ext cx="3439981" cy="369332"/>
          </a:xfrm>
          <a:prstGeom prst="rect">
            <a:avLst/>
          </a:prstGeom>
          <a:noFill/>
        </p:spPr>
        <p:txBody>
          <a:bodyPr wrap="none" rtlCol="0">
            <a:spAutoFit/>
          </a:bodyPr>
          <a:lstStyle/>
          <a:p>
            <a:r>
              <a:rPr lang="en-US" altLang="zh-CN" sz="1800" b="1" dirty="0" smtClean="0">
                <a:solidFill>
                  <a:srgbClr val="FF0000"/>
                </a:solidFill>
              </a:rPr>
              <a:t>Two Channel Aggregation Model</a:t>
            </a:r>
            <a:endParaRPr lang="zh-CN" altLang="en-US" sz="1800" b="1" dirty="0">
              <a:solidFill>
                <a:srgbClr val="FF0000"/>
              </a:solidFill>
            </a:endParaRPr>
          </a:p>
        </p:txBody>
      </p:sp>
      <p:pic>
        <p:nvPicPr>
          <p:cNvPr id="9" name="Picture 5"/>
          <p:cNvPicPr>
            <a:picLocks noChangeAspect="1" noChangeArrowheads="1"/>
          </p:cNvPicPr>
          <p:nvPr/>
        </p:nvPicPr>
        <p:blipFill>
          <a:blip r:embed="rId3" cstate="print"/>
          <a:srcRect/>
          <a:stretch>
            <a:fillRect/>
          </a:stretch>
        </p:blipFill>
        <p:spPr bwMode="auto">
          <a:xfrm>
            <a:off x="762000" y="3330859"/>
            <a:ext cx="7639050" cy="1636429"/>
          </a:xfrm>
          <a:prstGeom prst="rect">
            <a:avLst/>
          </a:prstGeom>
          <a:noFill/>
          <a:ln w="9525">
            <a:noFill/>
            <a:miter lim="800000"/>
            <a:headEnd/>
            <a:tailEnd/>
          </a:ln>
        </p:spPr>
      </p:pic>
      <p:sp>
        <p:nvSpPr>
          <p:cNvPr id="10" name="Content Placeholder 2"/>
          <p:cNvSpPr>
            <a:spLocks noGrp="1"/>
          </p:cNvSpPr>
          <p:nvPr>
            <p:ph idx="1"/>
          </p:nvPr>
        </p:nvSpPr>
        <p:spPr>
          <a:xfrm>
            <a:off x="541517" y="5227487"/>
            <a:ext cx="7772400" cy="609600"/>
          </a:xfrm>
        </p:spPr>
        <p:txBody>
          <a:bodyPr>
            <a:noAutofit/>
          </a:bodyPr>
          <a:lstStyle/>
          <a:p>
            <a:pPr algn="just">
              <a:buFont typeface="Arial" pitchFamily="34" charset="0"/>
              <a:buChar char="•"/>
            </a:pPr>
            <a:r>
              <a:rPr lang="en-US" altLang="zh-CN" sz="1600" b="0" dirty="0" smtClean="0"/>
              <a:t>In the simulation, the transmitter power in one channel and two channel aggregation model is the same.</a:t>
            </a:r>
            <a:endParaRPr lang="en-US" sz="1600" b="0" dirty="0" smtClean="0"/>
          </a:p>
          <a:p>
            <a:pPr algn="just">
              <a:buFont typeface="Arial" pitchFamily="34" charset="0"/>
              <a:buChar char="•"/>
            </a:pPr>
            <a:r>
              <a:rPr lang="en-US" sz="1600" b="0" dirty="0" smtClean="0"/>
              <a:t>In two channel aggregation model, the transmitted signals in a channel are encoded and modulated independently.</a:t>
            </a:r>
          </a:p>
          <a:p>
            <a:pPr lvl="1" algn="just"/>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
        <p:nvSpPr>
          <p:cNvPr id="6" name="标题 1"/>
          <p:cNvSpPr>
            <a:spLocks noGrp="1"/>
          </p:cNvSpPr>
          <p:nvPr>
            <p:ph type="title"/>
          </p:nvPr>
        </p:nvSpPr>
        <p:spPr>
          <a:xfrm>
            <a:off x="685800" y="685800"/>
            <a:ext cx="7770813" cy="419669"/>
          </a:xfrm>
        </p:spPr>
        <p:txBody>
          <a:bodyPr>
            <a:normAutofit fontScale="90000"/>
          </a:bodyPr>
          <a:lstStyle/>
          <a:p>
            <a:r>
              <a:rPr lang="en-US" altLang="zh-CN" sz="3200" dirty="0" smtClean="0">
                <a:solidFill>
                  <a:schemeClr val="tx1"/>
                </a:solidFill>
              </a:rPr>
              <a:t>Regular interleaver for channel aggregation</a:t>
            </a:r>
            <a:endParaRPr lang="zh-CN" altLang="en-US" sz="3200" dirty="0">
              <a:solidFill>
                <a:schemeClr val="tx1"/>
              </a:solidFill>
            </a:endParaRPr>
          </a:p>
        </p:txBody>
      </p:sp>
      <p:sp>
        <p:nvSpPr>
          <p:cNvPr id="9" name="Content Placeholder 2"/>
          <p:cNvSpPr>
            <a:spLocks noGrp="1"/>
          </p:cNvSpPr>
          <p:nvPr>
            <p:ph idx="1"/>
          </p:nvPr>
        </p:nvSpPr>
        <p:spPr>
          <a:xfrm>
            <a:off x="302649" y="5084703"/>
            <a:ext cx="7772400" cy="1267330"/>
          </a:xfrm>
        </p:spPr>
        <p:txBody>
          <a:bodyPr>
            <a:normAutofit/>
          </a:bodyPr>
          <a:lstStyle/>
          <a:p>
            <a:pPr algn="just">
              <a:buFont typeface="Wingdings" pitchFamily="2" charset="2"/>
              <a:buChar char="l"/>
            </a:pPr>
            <a:r>
              <a:rPr lang="en-US" sz="2100" dirty="0" smtClean="0"/>
              <a:t>After interleaving, the transmitted signals over each channel include coded bits from the both encoders:</a:t>
            </a:r>
          </a:p>
          <a:p>
            <a:pPr lvl="1" algn="just">
              <a:buFont typeface="Arial" pitchFamily="34" charset="0"/>
              <a:buChar char="•"/>
            </a:pPr>
            <a:r>
              <a:rPr lang="en-US" sz="1700" dirty="0" smtClean="0"/>
              <a:t>The output of two encoder are transmitted alternately in one channel;</a:t>
            </a:r>
          </a:p>
          <a:p>
            <a:pPr lvl="1" algn="just"/>
            <a:endParaRPr lang="en-US" sz="2000" dirty="0" smtClean="0"/>
          </a:p>
        </p:txBody>
      </p:sp>
      <p:pic>
        <p:nvPicPr>
          <p:cNvPr id="8" name="Picture 1"/>
          <p:cNvPicPr>
            <a:picLocks noChangeAspect="1" noChangeArrowheads="1"/>
          </p:cNvPicPr>
          <p:nvPr/>
        </p:nvPicPr>
        <p:blipFill>
          <a:blip r:embed="rId2" cstate="print"/>
          <a:srcRect/>
          <a:stretch>
            <a:fillRect/>
          </a:stretch>
        </p:blipFill>
        <p:spPr bwMode="auto">
          <a:xfrm>
            <a:off x="1440657" y="1191903"/>
            <a:ext cx="5456288" cy="39309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2624"/>
          </a:xfrm>
        </p:spPr>
        <p:txBody>
          <a:bodyPr/>
          <a:lstStyle/>
          <a:p>
            <a:r>
              <a:rPr lang="en-US" altLang="zh-CN" dirty="0" smtClean="0">
                <a:solidFill>
                  <a:schemeClr val="tx1"/>
                </a:solidFill>
              </a:rPr>
              <a:t>DCM QPSK Method 1 </a:t>
            </a:r>
            <a:r>
              <a:rPr lang="en-US" altLang="zh-CN" dirty="0" smtClean="0">
                <a:solidFill>
                  <a:srgbClr val="00B0F0"/>
                </a:solidFill>
              </a:rPr>
              <a:t>- </a:t>
            </a:r>
            <a:r>
              <a:rPr lang="en-US" altLang="zh-CN" dirty="0" smtClean="0">
                <a:solidFill>
                  <a:srgbClr val="00B050"/>
                </a:solidFill>
              </a:rPr>
              <a:t>16QAM</a:t>
            </a:r>
            <a:endParaRPr lang="zh-CN" altLang="en-US" dirty="0">
              <a:solidFill>
                <a:srgbClr val="00B050"/>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7"/>
          <p:cNvPicPr>
            <a:picLocks noChangeAspect="1" noChangeArrowheads="1"/>
          </p:cNvPicPr>
          <p:nvPr/>
        </p:nvPicPr>
        <p:blipFill>
          <a:blip r:embed="rId3" cstate="print"/>
          <a:srcRect/>
          <a:stretch>
            <a:fillRect/>
          </a:stretch>
        </p:blipFill>
        <p:spPr bwMode="auto">
          <a:xfrm>
            <a:off x="1381124" y="1467446"/>
            <a:ext cx="3801397" cy="2985799"/>
          </a:xfrm>
          <a:prstGeom prst="rect">
            <a:avLst/>
          </a:prstGeom>
          <a:noFill/>
          <a:ln w="9525">
            <a:noFill/>
            <a:miter lim="800000"/>
            <a:headEnd/>
            <a:tailEnd/>
          </a:ln>
        </p:spPr>
      </p:pic>
      <p:cxnSp>
        <p:nvCxnSpPr>
          <p:cNvPr id="7" name="直接箭头连接符 6"/>
          <p:cNvCxnSpPr/>
          <p:nvPr/>
        </p:nvCxnSpPr>
        <p:spPr>
          <a:xfrm flipV="1">
            <a:off x="4391025" y="2943225"/>
            <a:ext cx="1362075" cy="3238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Object 6"/>
          <p:cNvGraphicFramePr>
            <a:graphicFrameLocks noChangeAspect="1"/>
          </p:cNvGraphicFramePr>
          <p:nvPr/>
        </p:nvGraphicFramePr>
        <p:xfrm>
          <a:off x="5924550" y="2064739"/>
          <a:ext cx="2549475" cy="2135786"/>
        </p:xfrm>
        <a:graphic>
          <a:graphicData uri="http://schemas.openxmlformats.org/presentationml/2006/ole">
            <p:oleObj spid="_x0000_s25602" name="Visio" r:id="rId4" imgW="2514600" imgH="2115122" progId="Visio.Drawing.11">
              <p:embed/>
            </p:oleObj>
          </a:graphicData>
        </a:graphic>
      </p:graphicFrame>
      <p:pic>
        <p:nvPicPr>
          <p:cNvPr id="25604" name="Picture 4"/>
          <p:cNvPicPr>
            <a:picLocks noChangeAspect="1" noChangeArrowheads="1"/>
          </p:cNvPicPr>
          <p:nvPr/>
        </p:nvPicPr>
        <p:blipFill>
          <a:blip r:embed="rId5" cstate="print"/>
          <a:srcRect/>
          <a:stretch>
            <a:fillRect/>
          </a:stretch>
        </p:blipFill>
        <p:spPr bwMode="auto">
          <a:xfrm>
            <a:off x="961455" y="4873886"/>
            <a:ext cx="4251989" cy="1464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2624"/>
          </a:xfrm>
        </p:spPr>
        <p:txBody>
          <a:bodyPr/>
          <a:lstStyle/>
          <a:p>
            <a:r>
              <a:rPr lang="en-US" altLang="zh-CN" dirty="0" smtClean="0">
                <a:solidFill>
                  <a:schemeClr val="tx1"/>
                </a:solidFill>
              </a:rPr>
              <a:t>DCM QPSK Method 2</a:t>
            </a:r>
            <a:r>
              <a:rPr lang="en-US" altLang="zh-CN" dirty="0" smtClean="0">
                <a:solidFill>
                  <a:srgbClr val="00B0F0"/>
                </a:solidFill>
              </a:rPr>
              <a:t>-</a:t>
            </a:r>
            <a:r>
              <a:rPr lang="en-US" altLang="zh-CN" dirty="0" smtClean="0">
                <a:solidFill>
                  <a:srgbClr val="00B050"/>
                </a:solidFill>
              </a:rPr>
              <a:t>16APSK</a:t>
            </a:r>
            <a:endParaRPr lang="zh-CN" altLang="en-US" dirty="0">
              <a:solidFill>
                <a:srgbClr val="00B050"/>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4"/>
          <p:cNvPicPr>
            <a:picLocks noChangeAspect="1" noChangeArrowheads="1"/>
          </p:cNvPicPr>
          <p:nvPr/>
        </p:nvPicPr>
        <p:blipFill>
          <a:blip r:embed="rId3" cstate="print"/>
          <a:srcRect/>
          <a:stretch>
            <a:fillRect/>
          </a:stretch>
        </p:blipFill>
        <p:spPr bwMode="auto">
          <a:xfrm>
            <a:off x="1094761" y="1341760"/>
            <a:ext cx="4391332" cy="3449162"/>
          </a:xfrm>
          <a:prstGeom prst="rect">
            <a:avLst/>
          </a:prstGeom>
          <a:noFill/>
          <a:ln w="9525">
            <a:noFill/>
            <a:miter lim="800000"/>
            <a:headEnd/>
            <a:tailEnd/>
          </a:ln>
        </p:spPr>
      </p:pic>
      <p:graphicFrame>
        <p:nvGraphicFramePr>
          <p:cNvPr id="7" name="Object 4"/>
          <p:cNvGraphicFramePr>
            <a:graphicFrameLocks noChangeAspect="1"/>
          </p:cNvGraphicFramePr>
          <p:nvPr/>
        </p:nvGraphicFramePr>
        <p:xfrm>
          <a:off x="5886449" y="1914526"/>
          <a:ext cx="2654231" cy="2032000"/>
        </p:xfrm>
        <a:graphic>
          <a:graphicData uri="http://schemas.openxmlformats.org/presentationml/2006/ole">
            <p:oleObj spid="_x0000_s26626" name="Visio" r:id="rId4" imgW="2760631" imgH="2115122" progId="Visio.Drawing.11">
              <p:embed/>
            </p:oleObj>
          </a:graphicData>
        </a:graphic>
      </p:graphicFrame>
      <p:cxnSp>
        <p:nvCxnSpPr>
          <p:cNvPr id="8" name="直接箭头连接符 7"/>
          <p:cNvCxnSpPr/>
          <p:nvPr/>
        </p:nvCxnSpPr>
        <p:spPr>
          <a:xfrm flipV="1">
            <a:off x="4352925" y="3000375"/>
            <a:ext cx="1485900" cy="266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6627" name="Picture 3"/>
          <p:cNvPicPr>
            <a:picLocks noChangeAspect="1" noChangeArrowheads="1"/>
          </p:cNvPicPr>
          <p:nvPr/>
        </p:nvPicPr>
        <p:blipFill>
          <a:blip r:embed="rId5" cstate="print"/>
          <a:srcRect/>
          <a:stretch>
            <a:fillRect/>
          </a:stretch>
        </p:blipFill>
        <p:spPr bwMode="auto">
          <a:xfrm>
            <a:off x="849218" y="4977310"/>
            <a:ext cx="6162675" cy="135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60612"/>
          </a:xfrm>
        </p:spPr>
        <p:txBody>
          <a:bodyPr/>
          <a:lstStyle/>
          <a:p>
            <a:r>
              <a:rPr lang="en-US" altLang="zh-CN" dirty="0" smtClean="0">
                <a:solidFill>
                  <a:schemeClr val="tx1"/>
                </a:solidFill>
              </a:rPr>
              <a:t>DCM QPSK Method 2</a:t>
            </a:r>
            <a:r>
              <a:rPr lang="en-US" altLang="zh-CN" dirty="0" smtClean="0">
                <a:solidFill>
                  <a:srgbClr val="00B0F0"/>
                </a:solidFill>
              </a:rPr>
              <a:t>-</a:t>
            </a:r>
            <a:r>
              <a:rPr lang="en-US" altLang="zh-CN" dirty="0" smtClean="0">
                <a:solidFill>
                  <a:srgbClr val="00B050"/>
                </a:solidFill>
              </a:rPr>
              <a:t>16APSK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27650" name="Picture 2"/>
          <p:cNvPicPr>
            <a:picLocks noChangeAspect="1" noChangeArrowheads="1"/>
          </p:cNvPicPr>
          <p:nvPr/>
        </p:nvPicPr>
        <p:blipFill>
          <a:blip r:embed="rId2" cstate="print"/>
          <a:srcRect/>
          <a:stretch>
            <a:fillRect/>
          </a:stretch>
        </p:blipFill>
        <p:spPr bwMode="auto">
          <a:xfrm>
            <a:off x="314325" y="1494003"/>
            <a:ext cx="8829675" cy="4743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78976"/>
          </a:xfrm>
        </p:spPr>
        <p:txBody>
          <a:bodyPr/>
          <a:lstStyle/>
          <a:p>
            <a:r>
              <a:rPr lang="en-US" altLang="zh-CN" dirty="0" smtClean="0">
                <a:solidFill>
                  <a:schemeClr val="tx1"/>
                </a:solidFill>
              </a:rPr>
              <a:t>Simulation result on DCM QPSK PAPR</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2"/>
          <p:cNvPicPr>
            <a:picLocks noChangeAspect="1" noChangeArrowheads="1"/>
          </p:cNvPicPr>
          <p:nvPr/>
        </p:nvPicPr>
        <p:blipFill>
          <a:blip r:embed="rId2" cstate="print"/>
          <a:srcRect/>
          <a:stretch>
            <a:fillRect/>
          </a:stretch>
        </p:blipFill>
        <p:spPr bwMode="auto">
          <a:xfrm>
            <a:off x="2286000" y="1301657"/>
            <a:ext cx="3905250" cy="3208431"/>
          </a:xfrm>
          <a:prstGeom prst="rect">
            <a:avLst/>
          </a:prstGeom>
          <a:noFill/>
          <a:ln w="9525">
            <a:noFill/>
            <a:miter lim="800000"/>
            <a:headEnd/>
            <a:tailEnd/>
          </a:ln>
        </p:spPr>
      </p:pic>
      <p:sp>
        <p:nvSpPr>
          <p:cNvPr id="7" name="Content Placeholder 2"/>
          <p:cNvSpPr>
            <a:spLocks noGrp="1"/>
          </p:cNvSpPr>
          <p:nvPr>
            <p:ph idx="1"/>
          </p:nvPr>
        </p:nvSpPr>
        <p:spPr>
          <a:xfrm>
            <a:off x="607142" y="4798142"/>
            <a:ext cx="7772400" cy="1337187"/>
          </a:xfrm>
        </p:spPr>
        <p:txBody>
          <a:bodyPr>
            <a:normAutofit fontScale="85000" lnSpcReduction="10000"/>
          </a:bodyPr>
          <a:lstStyle/>
          <a:p>
            <a:pPr algn="just">
              <a:buFont typeface="Wingdings" pitchFamily="2" charset="2"/>
              <a:buChar char="l"/>
            </a:pPr>
            <a:r>
              <a:rPr lang="en-US" sz="2400" dirty="0" smtClean="0"/>
              <a:t>According to the simulation, it is easy to see that:</a:t>
            </a:r>
          </a:p>
          <a:p>
            <a:pPr lvl="1" algn="just">
              <a:buFont typeface="Arial" pitchFamily="34" charset="0"/>
              <a:buChar char="•"/>
            </a:pPr>
            <a:r>
              <a:rPr lang="en-US" sz="2000" dirty="0" smtClean="0"/>
              <a:t>PAPR of DCM QPSK method 1(16QAM) is 1dB higher than CA QPSK </a:t>
            </a:r>
            <a:r>
              <a:rPr lang="en-US" altLang="zh-CN" sz="2000" dirty="0" smtClean="0"/>
              <a:t>method </a:t>
            </a:r>
            <a:r>
              <a:rPr lang="en-US" sz="2000" dirty="0" smtClean="0"/>
              <a:t>. </a:t>
            </a:r>
          </a:p>
          <a:p>
            <a:pPr lvl="1" algn="just">
              <a:buFont typeface="Arial" pitchFamily="34" charset="0"/>
              <a:buChar char="•"/>
            </a:pPr>
            <a:r>
              <a:rPr lang="en-US" altLang="zh-CN" sz="2000" dirty="0" smtClean="0"/>
              <a:t>PAPR of DCM QPSK method 2 (16APSK) is lower than CA QPSK method. </a:t>
            </a:r>
          </a:p>
          <a:p>
            <a:pPr lvl="1" algn="just"/>
            <a:endParaRPr 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482</TotalTime>
  <Words>758</Words>
  <Application>Microsoft Office PowerPoint</Application>
  <PresentationFormat>全屏显示(4:3)</PresentationFormat>
  <Paragraphs>142</Paragraphs>
  <Slides>13</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5" baseType="lpstr">
      <vt:lpstr>802-11-Submission</vt:lpstr>
      <vt:lpstr>Visio</vt:lpstr>
      <vt:lpstr>DCM QPSK For Channel Aggregation In 11ay</vt:lpstr>
      <vt:lpstr>Introduction</vt:lpstr>
      <vt:lpstr>Simulation Assumptions</vt:lpstr>
      <vt:lpstr>Channel Aggregation</vt:lpstr>
      <vt:lpstr>Regular interleaver for channel aggregation</vt:lpstr>
      <vt:lpstr>DCM QPSK Method 1 - 16QAM</vt:lpstr>
      <vt:lpstr>DCM QPSK Method 2-16APSK</vt:lpstr>
      <vt:lpstr>DCM QPSK Method 2-16APSK</vt:lpstr>
      <vt:lpstr>Simulation result on DCM QPSK PAPR</vt:lpstr>
      <vt:lpstr>Simulated FER of DCM QPSK</vt:lpstr>
      <vt:lpstr>Performance Comparison</vt:lpstr>
      <vt:lpstr>Summary</vt:lpstr>
      <vt:lpstr>Straw Poll/Motion</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lastModifiedBy>w00234703</cp:lastModifiedBy>
  <cp:revision>164</cp:revision>
  <cp:lastPrinted>1601-01-01T00:00:00Z</cp:lastPrinted>
  <dcterms:created xsi:type="dcterms:W3CDTF">2015-05-05T17:39:16Z</dcterms:created>
  <dcterms:modified xsi:type="dcterms:W3CDTF">2016-11-09T22:12:31Z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_2015_ms_pID_725343">
    <vt:lpwstr>(2)U7GvSJureeMLrRC434NiW0Fuhwkfca/j51Hyxbyvg80zzBeMQ0Ln+yG0dAcWIM6ls9jlQdJX
n70p0TfFWlNP2VxLGJubStfgqGaDQkszltp6VuxXQVhos6/ACrpuV7QF9A/d85DLwODc7/NT
rrDeLWcH0YAC483BkLhw0Om6rd9zVJuDFmGG97BV6M9oFiNGg3kAyyjPOcILqnxNaNzIT7d1
N3XYMTnYXRwCqksVAT</vt:lpwstr>
  </property>
  <property fmtid="{D5CDD505-2E9C-101B-9397-08002B2CF9AE}" pid="6" name="_2015_ms_pID_7253431">
    <vt:lpwstr>KNuf9SRinPDiIs2qKiIj4WFQhQOo3fZmkpUktLuzrpm5Ss3QRMlqhK
QDRZGF71Y3u5+K9I1BwqrVJInqlcr7dOcZ+NmDitj7BEo1HaILVIuo83YDgY5fVJqzh+iNe8
65AJxQ/SpugDL7euBqu8RLQhrCgQ8A2yUTJ5G+SIlZOsoA==</vt:lpwstr>
  </property>
  <property fmtid="{D5CDD505-2E9C-101B-9397-08002B2CF9AE}" pid="7" name="sflag">
    <vt:lpwstr>1478728866</vt:lpwstr>
  </property>
</Properties>
</file>