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82" r:id="rId2"/>
    <p:sldId id="279" r:id="rId3"/>
    <p:sldId id="271" r:id="rId4"/>
    <p:sldId id="272" r:id="rId5"/>
    <p:sldId id="284" r:id="rId6"/>
    <p:sldId id="280" r:id="rId7"/>
    <p:sldId id="273" r:id="rId8"/>
    <p:sldId id="274" r:id="rId9"/>
    <p:sldId id="275" r:id="rId10"/>
    <p:sldId id="276" r:id="rId11"/>
    <p:sldId id="270" r:id="rId12"/>
    <p:sldId id="283" r:id="rId13"/>
    <p:sldId id="285" r:id="rId14"/>
    <p:sldId id="286" r:id="rId15"/>
    <p:sldId id="287" r:id="rId16"/>
    <p:sldId id="288" r:id="rId17"/>
    <p:sldId id="289" r:id="rId18"/>
    <p:sldId id="290" r:id="rId19"/>
    <p:sldId id="291" r:id="rId20"/>
    <p:sldId id="292" r:id="rId21"/>
    <p:sldId id="293" r:id="rId22"/>
    <p:sldId id="294" r:id="rId23"/>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8925" autoAdjust="0"/>
  </p:normalViewPr>
  <p:slideViewPr>
    <p:cSldViewPr>
      <p:cViewPr varScale="1">
        <p:scale>
          <a:sx n="70" d="100"/>
          <a:sy n="70" d="100"/>
        </p:scale>
        <p:origin x="1182" y="78"/>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802.11-11/1588r0</a:t>
            </a:r>
            <a:endParaRPr lang="en-US"/>
          </a:p>
        </p:txBody>
      </p:sp>
      <p:sp>
        <p:nvSpPr>
          <p:cNvPr id="5" name="Date Placeholder 4"/>
          <p:cNvSpPr>
            <a:spLocks noGrp="1"/>
          </p:cNvSpPr>
          <p:nvPr>
            <p:ph type="dt" idx="11"/>
          </p:nvPr>
        </p:nvSpPr>
        <p:spPr/>
        <p:txBody>
          <a:bodyPr/>
          <a:lstStyle/>
          <a:p>
            <a:pPr>
              <a:defRPr/>
            </a:pPr>
            <a:r>
              <a:rPr lang="en-US" smtClean="0"/>
              <a:t>December 2015</a:t>
            </a:r>
            <a:endParaRPr lang="en-US"/>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a:t>
            </a:fld>
            <a:endParaRPr lang="en-US"/>
          </a:p>
        </p:txBody>
      </p:sp>
    </p:spTree>
    <p:extLst>
      <p:ext uri="{BB962C8B-B14F-4D97-AF65-F5344CB8AC3E}">
        <p14:creationId xmlns:p14="http://schemas.microsoft.com/office/powerpoint/2010/main" val="13020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2016</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November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6310235" y="332601"/>
            <a:ext cx="21352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kern="1200" dirty="0" smtClean="0">
                <a:solidFill>
                  <a:schemeClr val="tx1"/>
                </a:solidFill>
                <a:latin typeface="Times New Roman" pitchFamily="18" charset="0"/>
                <a:ea typeface="+mn-ea"/>
                <a:cs typeface="Arial" charset="0"/>
              </a:rPr>
              <a:t>802.11-16/</a:t>
            </a:r>
            <a:r>
              <a:rPr lang="en-US" altLang="en-US" sz="1800" b="1" kern="1200" dirty="0" err="1" smtClean="0">
                <a:solidFill>
                  <a:schemeClr val="tx1"/>
                </a:solidFill>
                <a:latin typeface="Times New Roman" pitchFamily="18" charset="0"/>
                <a:ea typeface="+mn-ea"/>
                <a:cs typeface="Arial" charset="0"/>
              </a:rPr>
              <a:t>1487</a:t>
            </a:r>
            <a:r>
              <a:rPr lang="en-US" sz="1800" b="1" kern="1200" dirty="0" err="1" smtClean="0">
                <a:solidFill>
                  <a:schemeClr val="tx1"/>
                </a:solidFill>
                <a:latin typeface="Times New Roman" pitchFamily="18" charset="0"/>
                <a:ea typeface="+mn-ea"/>
                <a:cs typeface="Arial" charset="0"/>
              </a:rPr>
              <a:t>r1</a:t>
            </a:r>
            <a:endParaRPr lang="en-US" altLang="en-US" sz="1800" b="1" kern="1200" dirty="0" smtClean="0">
              <a:solidFill>
                <a:schemeClr val="tx1"/>
              </a:solidFill>
              <a:latin typeface="Times New Roman" pitchFamily="18" charset="0"/>
              <a:ea typeface="+mn-ea"/>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urphy.events.ieee.org/imat/attendance/inde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November 2016</a:t>
            </a:r>
            <a:endParaRPr lang="en-US" sz="1800" dirty="0" smtClean="0"/>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Agenda </a:t>
            </a:r>
            <a:r>
              <a:rPr lang="en-US" sz="2800" dirty="0" smtClean="0"/>
              <a:t>November 2016</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2016-11-07</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935063906"/>
              </p:ext>
            </p:extLst>
          </p:nvPr>
        </p:nvGraphicFramePr>
        <p:xfrm>
          <a:off x="520700" y="2292350"/>
          <a:ext cx="7694613" cy="2913063"/>
        </p:xfrm>
        <a:graphic>
          <a:graphicData uri="http://schemas.openxmlformats.org/presentationml/2006/ole">
            <mc:AlternateContent xmlns:mc="http://schemas.openxmlformats.org/markup-compatibility/2006">
              <mc:Choice xmlns:v="urn:schemas-microsoft-com:vml" Requires="v">
                <p:oleObj spid="_x0000_s3263" name="Document" r:id="rId4" imgW="8276230" imgH="3132108" progId="Word.Document.8">
                  <p:embed/>
                </p:oleObj>
              </mc:Choice>
              <mc:Fallback>
                <p:oleObj name="Document" r:id="rId4" imgW="8276230" imgH="3132108" progId="Word.Document.8">
                  <p:embed/>
                  <p:pic>
                    <p:nvPicPr>
                      <p:cNvPr id="0" name=""/>
                      <p:cNvPicPr>
                        <a:picLocks noChangeAspect="1" noChangeArrowheads="1"/>
                      </p:cNvPicPr>
                      <p:nvPr/>
                    </p:nvPicPr>
                    <p:blipFill>
                      <a:blip r:embed="rId5"/>
                      <a:srcRect/>
                      <a:stretch>
                        <a:fillRect/>
                      </a:stretch>
                    </p:blipFill>
                    <p:spPr bwMode="auto">
                      <a:xfrm>
                        <a:off x="520700" y="2292350"/>
                        <a:ext cx="7694613" cy="2913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CA" altLang="en-US" dirty="0" smtClean="0"/>
              <a:t>Submissions</a:t>
            </a:r>
            <a:endParaRPr lang="en-CA" altLang="en-US" dirty="0" smtClean="0"/>
          </a:p>
        </p:txBody>
      </p:sp>
      <p:sp>
        <p:nvSpPr>
          <p:cNvPr id="1843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z="1800" dirty="0"/>
              <a:t>November </a:t>
            </a:r>
            <a:r>
              <a:rPr lang="en-US" altLang="en-US" sz="1800" dirty="0" smtClean="0"/>
              <a:t>2016</a:t>
            </a:r>
            <a:endParaRPr lang="en-US" altLang="en-US" sz="1800" dirty="0" smtClean="0"/>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12836B62-6EFA-49C2-892A-E200917682A7}" type="slidenum">
              <a:rPr lang="en-US" altLang="en-US"/>
              <a:pPr/>
              <a:t>12</a:t>
            </a:fld>
            <a:endParaRPr lang="en-US" altLang="en-US"/>
          </a:p>
        </p:txBody>
      </p:sp>
      <p:sp>
        <p:nvSpPr>
          <p:cNvPr id="3" name="TextBox 2"/>
          <p:cNvSpPr txBox="1"/>
          <p:nvPr/>
        </p:nvSpPr>
        <p:spPr>
          <a:xfrm>
            <a:off x="533400" y="5562600"/>
            <a:ext cx="1332416" cy="861774"/>
          </a:xfrm>
          <a:prstGeom prst="rect">
            <a:avLst/>
          </a:prstGeom>
          <a:noFill/>
        </p:spPr>
        <p:txBody>
          <a:bodyPr wrap="none" rtlCol="0">
            <a:spAutoFit/>
          </a:bodyPr>
          <a:lstStyle/>
          <a:p>
            <a:r>
              <a:rPr lang="en-US" sz="1800" dirty="0">
                <a:solidFill>
                  <a:srgbClr val="00CC00"/>
                </a:solidFill>
                <a:latin typeface="+mn-lt"/>
                <a:cs typeface="+mn-cs"/>
              </a:rPr>
              <a:t>Presented</a:t>
            </a:r>
          </a:p>
          <a:p>
            <a:r>
              <a:rPr lang="en-US" sz="1600" dirty="0" smtClean="0">
                <a:solidFill>
                  <a:schemeClr val="bg1">
                    <a:lumMod val="50000"/>
                  </a:schemeClr>
                </a:solidFill>
              </a:rPr>
              <a:t>Deferred</a:t>
            </a:r>
          </a:p>
          <a:p>
            <a:r>
              <a:rPr lang="en-US" sz="1600" dirty="0" smtClean="0"/>
              <a:t>Not presented</a:t>
            </a: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1296563642"/>
              </p:ext>
            </p:extLst>
          </p:nvPr>
        </p:nvGraphicFramePr>
        <p:xfrm>
          <a:off x="631824" y="1524004"/>
          <a:ext cx="8131175" cy="3816804"/>
        </p:xfrm>
        <a:graphic>
          <a:graphicData uri="http://schemas.openxmlformats.org/drawingml/2006/table">
            <a:tbl>
              <a:tblPr>
                <a:tableStyleId>{5C22544A-7EE6-4342-B048-85BDC9FD1C3A}</a:tableStyleId>
              </a:tblPr>
              <a:tblGrid>
                <a:gridCol w="1165588"/>
                <a:gridCol w="5257122"/>
                <a:gridCol w="1708465"/>
              </a:tblGrid>
              <a:tr h="241126">
                <a:tc>
                  <a:txBody>
                    <a:bodyPr/>
                    <a:lstStyle/>
                    <a:p>
                      <a:pPr algn="ctr" fontAlgn="b"/>
                      <a:r>
                        <a:rPr lang="en-US" sz="1400" u="none" strike="noStrike" dirty="0">
                          <a:effectLst/>
                        </a:rPr>
                        <a:t>DCN</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Title</a:t>
                      </a:r>
                      <a:endParaRPr lang="en-US" sz="14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Author</a:t>
                      </a:r>
                      <a:endParaRPr lang="en-US" sz="1400" b="1" i="0" u="none" strike="noStrike">
                        <a:solidFill>
                          <a:srgbClr val="FFFFFF"/>
                        </a:solidFill>
                        <a:effectLst/>
                        <a:latin typeface="Calibri" panose="020F0502020204030204" pitchFamily="34" charset="0"/>
                      </a:endParaRPr>
                    </a:p>
                  </a:txBody>
                  <a:tcPr marL="9525" marR="9525" marT="9525" marB="0" anchor="b"/>
                </a:tc>
              </a:tr>
              <a:tr h="241126">
                <a:tc>
                  <a:txBody>
                    <a:bodyPr/>
                    <a:lstStyle/>
                    <a:p>
                      <a:pPr algn="l" fontAlgn="b"/>
                      <a:r>
                        <a:rPr lang="en-US" sz="1400" b="1" u="none" strike="noStrike" dirty="0">
                          <a:solidFill>
                            <a:srgbClr val="00CC00"/>
                          </a:solidFill>
                          <a:effectLst/>
                        </a:rPr>
                        <a:t>11-16/1353</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CC23 MAC CR Miscellaneous Part-2</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Yongho Seok </a:t>
                      </a:r>
                      <a:endParaRPr lang="en-US" sz="1400" b="1" i="0" u="none" strike="noStrike" dirty="0">
                        <a:solidFill>
                          <a:srgbClr val="00CC00"/>
                        </a:solidFill>
                        <a:effectLst/>
                        <a:latin typeface="Calibri" panose="020F0502020204030204" pitchFamily="34" charset="0"/>
                      </a:endParaRPr>
                    </a:p>
                  </a:txBody>
                  <a:tcPr marL="9525" marR="9525" marT="9525" marB="0" anchor="b"/>
                </a:tc>
              </a:tr>
              <a:tr h="241126">
                <a:tc>
                  <a:txBody>
                    <a:bodyPr/>
                    <a:lstStyle/>
                    <a:p>
                      <a:pPr algn="l" fontAlgn="b"/>
                      <a:r>
                        <a:rPr lang="en-US" sz="1400" b="1" u="none" strike="noStrike" dirty="0">
                          <a:solidFill>
                            <a:srgbClr val="00CC00"/>
                          </a:solidFill>
                          <a:effectLst/>
                        </a:rPr>
                        <a:t>11-16/1361</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CC0- Remaining CIDs on MU Operation</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Alfred Asterjadhi </a:t>
                      </a:r>
                      <a:endParaRPr lang="en-US" sz="1400" b="1" i="0" u="none" strike="noStrike" dirty="0">
                        <a:solidFill>
                          <a:srgbClr val="00CC00"/>
                        </a:solidFill>
                        <a:effectLst/>
                        <a:latin typeface="Calibri" panose="020F0502020204030204" pitchFamily="34" charset="0"/>
                      </a:endParaRPr>
                    </a:p>
                  </a:txBody>
                  <a:tcPr marL="9525" marR="9525" marT="9525" marB="0" anchor="b"/>
                </a:tc>
              </a:tr>
              <a:tr h="241126">
                <a:tc>
                  <a:txBody>
                    <a:bodyPr/>
                    <a:lstStyle/>
                    <a:p>
                      <a:pPr algn="l" fontAlgn="b"/>
                      <a:r>
                        <a:rPr lang="en-US" sz="1400" u="none" strike="noStrike" dirty="0">
                          <a:solidFill>
                            <a:srgbClr val="00CC00"/>
                          </a:solidFill>
                          <a:effectLst/>
                        </a:rPr>
                        <a:t>11-16/1382</a:t>
                      </a:r>
                      <a:endParaRPr lang="en-US" sz="1400" b="0"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CC00"/>
                          </a:solidFill>
                          <a:effectLst/>
                        </a:rPr>
                        <a:t>MAC support of preamble puncture</a:t>
                      </a:r>
                      <a:endParaRPr lang="en-US" sz="1400" b="0"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CC00"/>
                          </a:solidFill>
                          <a:effectLst/>
                        </a:rPr>
                        <a:t>Zhou Lan</a:t>
                      </a:r>
                      <a:endParaRPr lang="en-US" sz="1400" b="0" i="0" u="none" strike="noStrike" dirty="0">
                        <a:solidFill>
                          <a:srgbClr val="00CC00"/>
                        </a:solidFill>
                        <a:effectLst/>
                        <a:latin typeface="Calibri" panose="020F0502020204030204" pitchFamily="34" charset="0"/>
                      </a:endParaRPr>
                    </a:p>
                  </a:txBody>
                  <a:tcPr marL="9525" marR="9525" marT="9525" marB="0" anchor="b"/>
                </a:tc>
              </a:tr>
              <a:tr h="241126">
                <a:tc>
                  <a:txBody>
                    <a:bodyPr/>
                    <a:lstStyle/>
                    <a:p>
                      <a:pPr algn="l" fontAlgn="b"/>
                      <a:r>
                        <a:rPr lang="en-US" sz="1400" u="none" strike="noStrike" dirty="0">
                          <a:solidFill>
                            <a:srgbClr val="00CC00"/>
                          </a:solidFill>
                          <a:effectLst/>
                        </a:rPr>
                        <a:t>11-16/1383</a:t>
                      </a:r>
                      <a:endParaRPr lang="en-US" sz="1400" b="0"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CC00"/>
                          </a:solidFill>
                          <a:effectLst/>
                        </a:rPr>
                        <a:t>spec text: MAC support of preamble puncture</a:t>
                      </a:r>
                      <a:endParaRPr lang="en-US" sz="1400" b="0"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CC00"/>
                          </a:solidFill>
                          <a:effectLst/>
                        </a:rPr>
                        <a:t>Zhou Lan</a:t>
                      </a:r>
                      <a:endParaRPr lang="en-US" sz="1400" b="0" i="0" u="none" strike="noStrike" dirty="0">
                        <a:solidFill>
                          <a:srgbClr val="00CC00"/>
                        </a:solidFill>
                        <a:effectLst/>
                        <a:latin typeface="Calibri" panose="020F0502020204030204" pitchFamily="34" charset="0"/>
                      </a:endParaRPr>
                    </a:p>
                  </a:txBody>
                  <a:tcPr marL="9525" marR="9525" marT="9525" marB="0" anchor="b"/>
                </a:tc>
              </a:tr>
              <a:tr h="241126">
                <a:tc>
                  <a:txBody>
                    <a:bodyPr/>
                    <a:lstStyle/>
                    <a:p>
                      <a:pPr algn="l" fontAlgn="b"/>
                      <a:r>
                        <a:rPr lang="en-US" sz="1400" b="1" u="none" strike="noStrike" dirty="0">
                          <a:solidFill>
                            <a:srgbClr val="00CC00"/>
                          </a:solidFill>
                          <a:effectLst/>
                        </a:rPr>
                        <a:t>11-16/1389</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Comment Resolution for CID 807</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Po-Kai Huang</a:t>
                      </a:r>
                      <a:endParaRPr lang="en-US" sz="1400" b="1" i="0" u="none" strike="noStrike" dirty="0">
                        <a:solidFill>
                          <a:srgbClr val="00CC00"/>
                        </a:solidFill>
                        <a:effectLst/>
                        <a:latin typeface="Calibri" panose="020F0502020204030204" pitchFamily="34" charset="0"/>
                      </a:endParaRPr>
                    </a:p>
                  </a:txBody>
                  <a:tcPr marL="9525" marR="9525" marT="9525" marB="0" anchor="b"/>
                </a:tc>
              </a:tr>
              <a:tr h="471949">
                <a:tc>
                  <a:txBody>
                    <a:bodyPr/>
                    <a:lstStyle/>
                    <a:p>
                      <a:pPr algn="l" fontAlgn="b"/>
                      <a:r>
                        <a:rPr lang="en-US" sz="1400" u="none" strike="noStrike" dirty="0">
                          <a:solidFill>
                            <a:srgbClr val="00CC00"/>
                          </a:solidFill>
                          <a:effectLst/>
                        </a:rPr>
                        <a:t>11-16/1390</a:t>
                      </a:r>
                      <a:endParaRPr lang="en-US" sz="1400" b="0"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CC00"/>
                          </a:solidFill>
                          <a:effectLst/>
                        </a:rPr>
                        <a:t>Spec Text: Revision for NAV Setting Rule under Immediate Response</a:t>
                      </a:r>
                      <a:endParaRPr lang="en-US" sz="1400" b="0"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CC00"/>
                          </a:solidFill>
                          <a:effectLst/>
                        </a:rPr>
                        <a:t>Po-Kai Huang</a:t>
                      </a:r>
                      <a:endParaRPr lang="en-US" sz="1400" b="0" i="0" u="none" strike="noStrike" dirty="0">
                        <a:solidFill>
                          <a:srgbClr val="00CC00"/>
                        </a:solidFill>
                        <a:effectLst/>
                        <a:latin typeface="Calibri" panose="020F0502020204030204" pitchFamily="34" charset="0"/>
                      </a:endParaRPr>
                    </a:p>
                  </a:txBody>
                  <a:tcPr marL="9525" marR="9525" marT="9525" marB="0" anchor="b"/>
                </a:tc>
              </a:tr>
              <a:tr h="471949">
                <a:tc>
                  <a:txBody>
                    <a:bodyPr/>
                    <a:lstStyle/>
                    <a:p>
                      <a:pPr algn="l" fontAlgn="b"/>
                      <a:r>
                        <a:rPr lang="en-US" sz="1400" b="1" u="none" strike="noStrike" dirty="0">
                          <a:solidFill>
                            <a:srgbClr val="00CC00"/>
                          </a:solidFill>
                          <a:effectLst/>
                        </a:rPr>
                        <a:t>11-16/1391</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comment-resolution-random-access-miscellaneous</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Young Hoon Kwon </a:t>
                      </a:r>
                      <a:endParaRPr lang="en-US" sz="1400" b="1" i="0" u="none" strike="noStrike" dirty="0">
                        <a:solidFill>
                          <a:srgbClr val="00CC00"/>
                        </a:solidFill>
                        <a:effectLst/>
                        <a:latin typeface="Calibri" panose="020F0502020204030204" pitchFamily="34" charset="0"/>
                      </a:endParaRPr>
                    </a:p>
                  </a:txBody>
                  <a:tcPr marL="9525" marR="9525" marT="9525" marB="0" anchor="b"/>
                </a:tc>
              </a:tr>
              <a:tr h="471949">
                <a:tc>
                  <a:txBody>
                    <a:bodyPr/>
                    <a:lstStyle/>
                    <a:p>
                      <a:pPr algn="l" fontAlgn="b"/>
                      <a:r>
                        <a:rPr lang="en-US" sz="1400" b="1" u="none" strike="noStrike" dirty="0">
                          <a:solidFill>
                            <a:srgbClr val="00CC00"/>
                          </a:solidFill>
                          <a:effectLst/>
                        </a:rPr>
                        <a:t>11-16/1392</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comment-resolution-CID-2624-and-2738</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Young Hoon Kwon </a:t>
                      </a:r>
                      <a:endParaRPr lang="en-US" sz="1400" b="1" i="0" u="none" strike="noStrike" dirty="0">
                        <a:solidFill>
                          <a:srgbClr val="00CC00"/>
                        </a:solidFill>
                        <a:effectLst/>
                        <a:latin typeface="Calibri" panose="020F0502020204030204" pitchFamily="34" charset="0"/>
                      </a:endParaRPr>
                    </a:p>
                  </a:txBody>
                  <a:tcPr marL="9525" marR="9525" marT="9525" marB="0" anchor="b"/>
                </a:tc>
              </a:tr>
              <a:tr h="471949">
                <a:tc>
                  <a:txBody>
                    <a:bodyPr/>
                    <a:lstStyle/>
                    <a:p>
                      <a:pPr algn="l" fontAlgn="b"/>
                      <a:r>
                        <a:rPr lang="en-US" sz="1400" u="none" strike="noStrike" dirty="0">
                          <a:solidFill>
                            <a:srgbClr val="00CC00"/>
                          </a:solidFill>
                          <a:effectLst/>
                        </a:rPr>
                        <a:t>11-16/1441</a:t>
                      </a:r>
                      <a:endParaRPr lang="en-US" sz="1400" b="0"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CC00"/>
                          </a:solidFill>
                          <a:effectLst/>
                        </a:rPr>
                        <a:t>Consideration on Internal Contention Between Data and Trigger Frame</a:t>
                      </a:r>
                      <a:endParaRPr lang="en-US" sz="1400" b="0"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u="none" strike="noStrike" dirty="0">
                          <a:solidFill>
                            <a:srgbClr val="00CC00"/>
                          </a:solidFill>
                          <a:effectLst/>
                        </a:rPr>
                        <a:t>Jing Ma </a:t>
                      </a:r>
                      <a:endParaRPr lang="en-US" sz="1400" b="0" i="0" u="none" strike="noStrike" dirty="0">
                        <a:solidFill>
                          <a:srgbClr val="00CC00"/>
                        </a:solidFill>
                        <a:effectLst/>
                        <a:latin typeface="Calibri" panose="020F0502020204030204" pitchFamily="34" charset="0"/>
                      </a:endParaRPr>
                    </a:p>
                  </a:txBody>
                  <a:tcPr marL="9525" marR="9525" marT="9525" marB="0" anchor="b"/>
                </a:tc>
              </a:tr>
              <a:tr h="241126">
                <a:tc>
                  <a:txBody>
                    <a:bodyPr/>
                    <a:lstStyle/>
                    <a:p>
                      <a:pPr algn="l" fontAlgn="b"/>
                      <a:r>
                        <a:rPr lang="en-US" sz="1400" b="1" u="none" strike="noStrike" dirty="0">
                          <a:solidFill>
                            <a:srgbClr val="00CC00"/>
                          </a:solidFill>
                          <a:effectLst/>
                        </a:rPr>
                        <a:t>11-16/1457</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err="1">
                          <a:solidFill>
                            <a:srgbClr val="00CC00"/>
                          </a:solidFill>
                          <a:effectLst/>
                        </a:rPr>
                        <a:t>11ax</a:t>
                      </a:r>
                      <a:r>
                        <a:rPr lang="en-US" sz="1400" b="1" u="none" strike="noStrike" dirty="0">
                          <a:solidFill>
                            <a:srgbClr val="00CC00"/>
                          </a:solidFill>
                          <a:effectLst/>
                        </a:rPr>
                        <a:t> </a:t>
                      </a:r>
                      <a:r>
                        <a:rPr lang="en-US" sz="1400" b="1" u="none" strike="noStrike" dirty="0" err="1">
                          <a:solidFill>
                            <a:srgbClr val="00CC00"/>
                          </a:solidFill>
                          <a:effectLst/>
                        </a:rPr>
                        <a:t>D0.1</a:t>
                      </a:r>
                      <a:r>
                        <a:rPr lang="en-US" sz="1400" b="1" u="none" strike="noStrike" dirty="0">
                          <a:solidFill>
                            <a:srgbClr val="00CC00"/>
                          </a:solidFill>
                          <a:effectLst/>
                        </a:rPr>
                        <a:t> Comment Resolution for Clause 25.5.3</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solidFill>
                            <a:srgbClr val="00CC00"/>
                          </a:solidFill>
                          <a:effectLst/>
                        </a:rPr>
                        <a:t>David </a:t>
                      </a:r>
                      <a:r>
                        <a:rPr lang="en-US" sz="1400" b="1" u="none" strike="noStrike" dirty="0" err="1">
                          <a:solidFill>
                            <a:srgbClr val="00CC00"/>
                          </a:solidFill>
                          <a:effectLst/>
                        </a:rPr>
                        <a:t>Xun</a:t>
                      </a:r>
                      <a:r>
                        <a:rPr lang="en-US" sz="1400" b="1" u="none" strike="noStrike" dirty="0">
                          <a:solidFill>
                            <a:srgbClr val="00CC00"/>
                          </a:solidFill>
                          <a:effectLst/>
                        </a:rPr>
                        <a:t> Yang </a:t>
                      </a:r>
                      <a:endParaRPr lang="en-US" sz="1400" b="1" i="0" u="none" strike="noStrike" dirty="0">
                        <a:solidFill>
                          <a:srgbClr val="00CC00"/>
                        </a:solidFill>
                        <a:effectLst/>
                        <a:latin typeface="Calibri" panose="020F0502020204030204" pitchFamily="34" charset="0"/>
                      </a:endParaRPr>
                    </a:p>
                  </a:txBody>
                  <a:tcPr marL="9525" marR="9525" marT="9525" marB="0" anchor="b"/>
                </a:tc>
              </a:tr>
              <a:tr h="241126">
                <a:tc>
                  <a:txBody>
                    <a:bodyPr/>
                    <a:lstStyle/>
                    <a:p>
                      <a:pPr algn="l" fontAlgn="b"/>
                      <a:r>
                        <a:rPr lang="en-US" sz="1400" b="1" i="0" u="none" strike="noStrike" dirty="0" smtClean="0">
                          <a:solidFill>
                            <a:srgbClr val="00CC00"/>
                          </a:solidFill>
                          <a:effectLst/>
                          <a:latin typeface="Calibri" panose="020F0502020204030204" pitchFamily="34" charset="0"/>
                        </a:rPr>
                        <a:t>11-16/1516</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dirty="0" smtClean="0">
                          <a:solidFill>
                            <a:srgbClr val="00CC00"/>
                          </a:solidFill>
                        </a:rPr>
                        <a:t>Random Access CIDs</a:t>
                      </a:r>
                      <a:endParaRPr lang="en-US" sz="1400" b="1" i="0" u="none" strike="noStrike" dirty="0">
                        <a:solidFill>
                          <a:srgbClr val="00CC00"/>
                        </a:solidFill>
                        <a:effectLst/>
                        <a:latin typeface="Calibri" panose="020F0502020204030204" pitchFamily="34" charset="0"/>
                      </a:endParaRPr>
                    </a:p>
                  </a:txBody>
                  <a:tcPr marL="9525" marR="9525" marT="9525" marB="0" anchor="b"/>
                </a:tc>
                <a:tc>
                  <a:txBody>
                    <a:bodyPr/>
                    <a:lstStyle/>
                    <a:p>
                      <a:pPr algn="l" fontAlgn="b"/>
                      <a:r>
                        <a:rPr lang="en-US" sz="1400" dirty="0" smtClean="0">
                          <a:solidFill>
                            <a:srgbClr val="00CC00"/>
                          </a:solidFill>
                        </a:rPr>
                        <a:t>Reza Hedayat</a:t>
                      </a:r>
                      <a:endParaRPr lang="en-US" sz="1400" b="1" i="0" u="none" strike="noStrike" dirty="0">
                        <a:solidFill>
                          <a:srgbClr val="00CC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467191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 you agree with the resolution of CIDs 2490 and </a:t>
            </a:r>
            <a:r>
              <a:rPr lang="en-GB" dirty="0"/>
              <a:t>2505 </a:t>
            </a:r>
            <a:r>
              <a:rPr lang="en-GB" dirty="0" smtClean="0"/>
              <a:t>as proposed in 802.11-16/</a:t>
            </a:r>
            <a:r>
              <a:rPr lang="en-GB" dirty="0" err="1" smtClean="0"/>
              <a:t>1353r1</a:t>
            </a:r>
            <a:r>
              <a:rPr lang="en-GB" dirty="0" smtClean="0"/>
              <a:t>?</a:t>
            </a:r>
          </a:p>
          <a:p>
            <a:endParaRPr lang="en-GB" dirty="0"/>
          </a:p>
          <a:p>
            <a:r>
              <a:rPr lang="en-US" dirty="0" smtClean="0"/>
              <a:t>SP Approved with no objection</a:t>
            </a:r>
          </a:p>
          <a:p>
            <a:endParaRPr lang="en-US" dirty="0"/>
          </a:p>
          <a:p>
            <a:endParaRPr lang="en-US" dirty="0" smtClean="0"/>
          </a:p>
          <a:p>
            <a:endParaRPr lang="en-US" dirty="0"/>
          </a:p>
          <a:p>
            <a:endParaRPr lang="en-US" dirty="0" smtClean="0"/>
          </a:p>
          <a:p>
            <a:r>
              <a:rPr lang="en-GB" dirty="0" smtClean="0"/>
              <a:t>802.11-16/</a:t>
            </a:r>
            <a:r>
              <a:rPr lang="en-GB" dirty="0" err="1" smtClean="0"/>
              <a:t>1353r1</a:t>
            </a:r>
            <a:endParaRPr lang="en-GB" dirty="0"/>
          </a:p>
          <a:p>
            <a:endParaRPr lang="en-US" dirty="0"/>
          </a:p>
        </p:txBody>
      </p:sp>
      <p:sp>
        <p:nvSpPr>
          <p:cNvPr id="3" name="Title 2"/>
          <p:cNvSpPr>
            <a:spLocks noGrp="1"/>
          </p:cNvSpPr>
          <p:nvPr>
            <p:ph type="title"/>
          </p:nvPr>
        </p:nvSpPr>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13</a:t>
            </a:fld>
            <a:endParaRPr lang="en-US"/>
          </a:p>
        </p:txBody>
      </p:sp>
    </p:spTree>
    <p:extLst>
      <p:ext uri="{BB962C8B-B14F-4D97-AF65-F5344CB8AC3E}">
        <p14:creationId xmlns:p14="http://schemas.microsoft.com/office/powerpoint/2010/main" val="3489963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 you agree with the resolution of CIDs  </a:t>
            </a:r>
            <a:r>
              <a:rPr lang="en-GB" dirty="0"/>
              <a:t>37, 38, 171, 759, 761, 763, 764, 815, 950, 1219, 1540, 2273, 2320, 2449, 2467, </a:t>
            </a:r>
            <a:r>
              <a:rPr lang="en-GB" dirty="0" smtClean="0"/>
              <a:t>2636, 2656 and 2910 as proposed in 802.11-16/</a:t>
            </a:r>
            <a:r>
              <a:rPr lang="en-GB" dirty="0" err="1" smtClean="0"/>
              <a:t>1361r1</a:t>
            </a:r>
            <a:r>
              <a:rPr lang="en-GB" dirty="0" smtClean="0"/>
              <a:t>?</a:t>
            </a:r>
          </a:p>
          <a:p>
            <a:endParaRPr lang="en-GB" dirty="0" smtClean="0"/>
          </a:p>
          <a:p>
            <a:r>
              <a:rPr lang="en-US" dirty="0"/>
              <a:t>SP Approved with no objection</a:t>
            </a:r>
          </a:p>
          <a:p>
            <a:pPr marL="0" indent="0">
              <a:buNone/>
            </a:pPr>
            <a:endParaRPr lang="en-US" dirty="0"/>
          </a:p>
          <a:p>
            <a:pPr marL="0" indent="0">
              <a:buNone/>
            </a:pPr>
            <a:endParaRPr lang="en-US" dirty="0" smtClean="0"/>
          </a:p>
          <a:p>
            <a:r>
              <a:rPr lang="en-GB" dirty="0" smtClean="0"/>
              <a:t>802.11-16/</a:t>
            </a:r>
            <a:r>
              <a:rPr lang="en-GB" dirty="0" err="1" smtClean="0"/>
              <a:t>1361r1</a:t>
            </a:r>
            <a:endParaRPr lang="en-GB" dirty="0"/>
          </a:p>
          <a:p>
            <a:endParaRPr lang="en-US" dirty="0"/>
          </a:p>
        </p:txBody>
      </p:sp>
      <p:sp>
        <p:nvSpPr>
          <p:cNvPr id="3" name="Title 2"/>
          <p:cNvSpPr>
            <a:spLocks noGrp="1"/>
          </p:cNvSpPr>
          <p:nvPr>
            <p:ph type="title"/>
          </p:nvPr>
        </p:nvSpPr>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14</a:t>
            </a:fld>
            <a:endParaRPr lang="en-US"/>
          </a:p>
        </p:txBody>
      </p:sp>
    </p:spTree>
    <p:extLst>
      <p:ext uri="{BB962C8B-B14F-4D97-AF65-F5344CB8AC3E}">
        <p14:creationId xmlns:p14="http://schemas.microsoft.com/office/powerpoint/2010/main" val="2223514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7603" y="1752600"/>
            <a:ext cx="7772400" cy="4114800"/>
          </a:xfrm>
        </p:spPr>
        <p:txBody>
          <a:bodyPr/>
          <a:lstStyle/>
          <a:p>
            <a:r>
              <a:rPr lang="en-US" altLang="zh-CN" sz="2000" dirty="0"/>
              <a:t>Do you support to </a:t>
            </a:r>
            <a:r>
              <a:rPr lang="en-US" altLang="zh-CN" sz="2000" dirty="0" smtClean="0"/>
              <a:t>update the </a:t>
            </a:r>
            <a:r>
              <a:rPr lang="en-US" altLang="zh-CN" sz="2000" dirty="0" err="1" smtClean="0"/>
              <a:t>11ax</a:t>
            </a:r>
            <a:r>
              <a:rPr lang="en-US" altLang="zh-CN" sz="2000" dirty="0" smtClean="0"/>
              <a:t> </a:t>
            </a:r>
            <a:r>
              <a:rPr lang="en-US" altLang="zh-CN" sz="2000" dirty="0"/>
              <a:t>draft specification </a:t>
            </a:r>
            <a:r>
              <a:rPr lang="en-US" altLang="zh-CN" sz="2000" dirty="0" err="1"/>
              <a:t>D0.5</a:t>
            </a:r>
            <a:r>
              <a:rPr lang="en-US" altLang="zh-CN" sz="2000" dirty="0"/>
              <a:t> according to editor instruction in document </a:t>
            </a:r>
            <a:r>
              <a:rPr lang="en-US" altLang="zh-CN" sz="2000" dirty="0" smtClean="0"/>
              <a:t>802.11-16/</a:t>
            </a:r>
            <a:r>
              <a:rPr lang="en-US" altLang="zh-CN" sz="2000" dirty="0" err="1" smtClean="0"/>
              <a:t>1383r2</a:t>
            </a:r>
            <a:r>
              <a:rPr lang="en-US" altLang="zh-CN" sz="2000" dirty="0" smtClean="0"/>
              <a:t>. </a:t>
            </a:r>
            <a:endParaRPr lang="en-US" altLang="zh-CN" sz="2000" dirty="0"/>
          </a:p>
          <a:p>
            <a:pPr lvl="1"/>
            <a:r>
              <a:rPr lang="en-US" altLang="zh-CN" sz="1800" dirty="0"/>
              <a:t>A HE AP transmits a new trigger variant (Bandwidth Query Report Poll) to solicit bandwidth Query Report from one or multiple HE non AP STAs</a:t>
            </a:r>
          </a:p>
          <a:p>
            <a:pPr lvl="1"/>
            <a:r>
              <a:rPr lang="en-US" altLang="zh-CN" sz="1800" dirty="0"/>
              <a:t>A HE non AP STA after receiving Bandwidth Query Report Poll from a HE AP responds with channel availability information in a new A-control field (Bandwidth Query Report)</a:t>
            </a:r>
          </a:p>
          <a:p>
            <a:pPr lvl="1"/>
            <a:r>
              <a:rPr lang="en-US" altLang="zh-CN" sz="1800" dirty="0"/>
              <a:t>It is optional for a non AP STA to support the Bandwidth Query mechanism</a:t>
            </a:r>
          </a:p>
          <a:p>
            <a:pPr marL="457200" lvl="1" indent="0">
              <a:buNone/>
            </a:pPr>
            <a:endParaRPr lang="en-US" altLang="zh-CN" sz="1800" dirty="0"/>
          </a:p>
          <a:p>
            <a:pPr marL="800100" lvl="1" indent="-342900">
              <a:buFont typeface="Times New Roman" pitchFamily="18" charset="0"/>
              <a:buChar char="‒"/>
            </a:pPr>
            <a:r>
              <a:rPr lang="en-US" altLang="zh-CN" sz="1800" dirty="0" smtClean="0"/>
              <a:t>Y/N/A: 19/0/3</a:t>
            </a:r>
          </a:p>
          <a:p>
            <a:pPr marL="800100" lvl="1" indent="-342900">
              <a:buFont typeface="Times New Roman" pitchFamily="18" charset="0"/>
              <a:buChar char="‒"/>
            </a:pPr>
            <a:endParaRPr lang="en-US" altLang="zh-CN" sz="1800" dirty="0"/>
          </a:p>
          <a:p>
            <a:pPr marL="400050">
              <a:buFont typeface="Times New Roman" pitchFamily="18" charset="0"/>
              <a:buChar char="‒"/>
            </a:pPr>
            <a:r>
              <a:rPr lang="en-US" altLang="zh-CN" sz="2200" dirty="0" smtClean="0"/>
              <a:t>SP passes</a:t>
            </a:r>
            <a:endParaRPr lang="en-US" sz="2400" dirty="0" smtClean="0"/>
          </a:p>
          <a:p>
            <a:r>
              <a:rPr lang="en-US" sz="2000" dirty="0" smtClean="0"/>
              <a:t>802.11-16/</a:t>
            </a:r>
            <a:r>
              <a:rPr lang="en-US" sz="2000" dirty="0" err="1" smtClean="0">
                <a:cs typeface="Arial" charset="0"/>
              </a:rPr>
              <a:t>1382</a:t>
            </a:r>
            <a:r>
              <a:rPr lang="en-US" sz="2000" dirty="0" err="1" smtClean="0"/>
              <a:t>r1</a:t>
            </a:r>
            <a:r>
              <a:rPr lang="en-US" sz="2000" dirty="0" smtClean="0"/>
              <a:t>/</a:t>
            </a:r>
            <a:r>
              <a:rPr lang="en-US" sz="2000" dirty="0"/>
              <a:t> </a:t>
            </a:r>
            <a:r>
              <a:rPr lang="en-US" sz="2000" dirty="0" smtClean="0"/>
              <a:t>802.11-16/</a:t>
            </a:r>
            <a:r>
              <a:rPr lang="en-US" sz="2000" dirty="0" err="1" smtClean="0">
                <a:cs typeface="Arial" charset="0"/>
              </a:rPr>
              <a:t>1383</a:t>
            </a:r>
            <a:r>
              <a:rPr lang="en-US" sz="2000" dirty="0" err="1" smtClean="0"/>
              <a:t>r2</a:t>
            </a:r>
            <a:endParaRPr lang="en-US" sz="2000" dirty="0"/>
          </a:p>
        </p:txBody>
      </p:sp>
      <p:sp>
        <p:nvSpPr>
          <p:cNvPr id="3" name="Title 2"/>
          <p:cNvSpPr>
            <a:spLocks noGrp="1"/>
          </p:cNvSpPr>
          <p:nvPr>
            <p:ph type="title"/>
          </p:nvPr>
        </p:nvSpPr>
        <p:spPr/>
        <p:txBody>
          <a:bodyPr/>
          <a:lstStyle/>
          <a:p>
            <a:r>
              <a:rPr lang="en-US" dirty="0" smtClean="0"/>
              <a:t>Straw Poll 3</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15</a:t>
            </a:fld>
            <a:endParaRPr lang="en-US"/>
          </a:p>
        </p:txBody>
      </p:sp>
    </p:spTree>
    <p:extLst>
      <p:ext uri="{BB962C8B-B14F-4D97-AF65-F5344CB8AC3E}">
        <p14:creationId xmlns:p14="http://schemas.microsoft.com/office/powerpoint/2010/main" val="3876286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 you agree with the resolution of </a:t>
            </a:r>
            <a:r>
              <a:rPr lang="en-GB" dirty="0"/>
              <a:t>CIDs 59, </a:t>
            </a:r>
            <a:r>
              <a:rPr lang="en-GB" dirty="0" smtClean="0"/>
              <a:t>2652 </a:t>
            </a:r>
            <a:r>
              <a:rPr lang="en-GB" dirty="0"/>
              <a:t>and 2653</a:t>
            </a:r>
            <a:r>
              <a:rPr lang="en-GB" dirty="0" smtClean="0"/>
              <a:t> as proposed in 802.11-16/</a:t>
            </a:r>
            <a:r>
              <a:rPr lang="en-GB" dirty="0" err="1" smtClean="0"/>
              <a:t>1391r0</a:t>
            </a:r>
            <a:r>
              <a:rPr lang="en-GB" dirty="0" smtClean="0"/>
              <a:t>?</a:t>
            </a:r>
          </a:p>
          <a:p>
            <a:endParaRPr lang="en-GB" dirty="0"/>
          </a:p>
          <a:p>
            <a:r>
              <a:rPr lang="en-US" dirty="0"/>
              <a:t>SP Approved with no objection</a:t>
            </a:r>
          </a:p>
          <a:p>
            <a:pPr marL="0" indent="0">
              <a:buNone/>
            </a:pPr>
            <a:endParaRPr lang="en-US" dirty="0"/>
          </a:p>
          <a:p>
            <a:endParaRPr lang="en-US" dirty="0" smtClean="0"/>
          </a:p>
          <a:p>
            <a:endParaRPr lang="en-US" dirty="0"/>
          </a:p>
          <a:p>
            <a:endParaRPr lang="en-US" dirty="0" smtClean="0"/>
          </a:p>
          <a:p>
            <a:r>
              <a:rPr lang="en-GB" dirty="0" smtClean="0"/>
              <a:t>802.11-16/</a:t>
            </a:r>
            <a:r>
              <a:rPr lang="en-GB" dirty="0" err="1" smtClean="0"/>
              <a:t>1391r0</a:t>
            </a:r>
            <a:endParaRPr lang="en-GB" dirty="0"/>
          </a:p>
          <a:p>
            <a:endParaRPr lang="en-US" dirty="0"/>
          </a:p>
        </p:txBody>
      </p:sp>
      <p:sp>
        <p:nvSpPr>
          <p:cNvPr id="3" name="Title 2"/>
          <p:cNvSpPr>
            <a:spLocks noGrp="1"/>
          </p:cNvSpPr>
          <p:nvPr>
            <p:ph type="title"/>
          </p:nvPr>
        </p:nvSpPr>
        <p:spPr/>
        <p:txBody>
          <a:bodyPr/>
          <a:lstStyle/>
          <a:p>
            <a:r>
              <a:rPr lang="en-US" dirty="0" smtClean="0"/>
              <a:t>Straw Poll 4</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16</a:t>
            </a:fld>
            <a:endParaRPr lang="en-US"/>
          </a:p>
        </p:txBody>
      </p:sp>
    </p:spTree>
    <p:extLst>
      <p:ext uri="{BB962C8B-B14F-4D97-AF65-F5344CB8AC3E}">
        <p14:creationId xmlns:p14="http://schemas.microsoft.com/office/powerpoint/2010/main" val="2747798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 you agree with the resolution of </a:t>
            </a:r>
            <a:r>
              <a:rPr lang="en-GB" dirty="0"/>
              <a:t>CIDs 2624 and 2738</a:t>
            </a:r>
            <a:r>
              <a:rPr lang="en-GB" dirty="0" smtClean="0"/>
              <a:t> as proposed in 802.11-16/</a:t>
            </a:r>
            <a:r>
              <a:rPr lang="en-GB" dirty="0" err="1" smtClean="0"/>
              <a:t>1392r0</a:t>
            </a:r>
            <a:r>
              <a:rPr lang="en-GB" dirty="0" smtClean="0"/>
              <a:t>?</a:t>
            </a:r>
          </a:p>
          <a:p>
            <a:endParaRPr lang="en-GB" dirty="0"/>
          </a:p>
          <a:p>
            <a:r>
              <a:rPr lang="en-US" dirty="0"/>
              <a:t>SP Approved with no objection</a:t>
            </a:r>
          </a:p>
          <a:p>
            <a:endParaRPr lang="en-US" dirty="0"/>
          </a:p>
          <a:p>
            <a:endParaRPr lang="en-US" dirty="0"/>
          </a:p>
          <a:p>
            <a:endParaRPr lang="en-US" dirty="0" smtClean="0"/>
          </a:p>
          <a:p>
            <a:r>
              <a:rPr lang="en-GB" dirty="0" smtClean="0"/>
              <a:t>802.11-16/</a:t>
            </a:r>
            <a:r>
              <a:rPr lang="en-GB" dirty="0" err="1" smtClean="0"/>
              <a:t>1392r0</a:t>
            </a:r>
            <a:endParaRPr lang="en-GB" dirty="0"/>
          </a:p>
          <a:p>
            <a:endParaRPr lang="en-US" dirty="0"/>
          </a:p>
        </p:txBody>
      </p:sp>
      <p:sp>
        <p:nvSpPr>
          <p:cNvPr id="3" name="Title 2"/>
          <p:cNvSpPr>
            <a:spLocks noGrp="1"/>
          </p:cNvSpPr>
          <p:nvPr>
            <p:ph type="title"/>
          </p:nvPr>
        </p:nvSpPr>
        <p:spPr/>
        <p:txBody>
          <a:bodyPr/>
          <a:lstStyle/>
          <a:p>
            <a:r>
              <a:rPr lang="en-US" dirty="0" smtClean="0"/>
              <a:t>Straw Poll 5</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17</a:t>
            </a:fld>
            <a:endParaRPr lang="en-US"/>
          </a:p>
        </p:txBody>
      </p:sp>
    </p:spTree>
    <p:extLst>
      <p:ext uri="{BB962C8B-B14F-4D97-AF65-F5344CB8AC3E}">
        <p14:creationId xmlns:p14="http://schemas.microsoft.com/office/powerpoint/2010/main" val="4135664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 you agree with the resolution of CID 807 as proposed in 802.11-16/</a:t>
            </a:r>
            <a:r>
              <a:rPr lang="en-GB" dirty="0" err="1" smtClean="0"/>
              <a:t>1389r0</a:t>
            </a:r>
            <a:r>
              <a:rPr lang="en-GB" dirty="0" smtClean="0"/>
              <a:t>?</a:t>
            </a:r>
          </a:p>
          <a:p>
            <a:endParaRPr lang="en-GB" dirty="0"/>
          </a:p>
          <a:p>
            <a:r>
              <a:rPr lang="en-US" dirty="0"/>
              <a:t>SP Approved with no objection</a:t>
            </a:r>
          </a:p>
          <a:p>
            <a:pPr marL="0" indent="0">
              <a:buNone/>
            </a:pPr>
            <a:endParaRPr lang="en-US" dirty="0"/>
          </a:p>
          <a:p>
            <a:endParaRPr lang="en-US" dirty="0"/>
          </a:p>
          <a:p>
            <a:endParaRPr lang="en-US" dirty="0" smtClean="0"/>
          </a:p>
          <a:p>
            <a:r>
              <a:rPr lang="en-GB" dirty="0" smtClean="0"/>
              <a:t>802.11-16/</a:t>
            </a:r>
            <a:r>
              <a:rPr lang="en-GB" dirty="0" err="1" smtClean="0"/>
              <a:t>1389r0</a:t>
            </a:r>
            <a:endParaRPr lang="en-GB" dirty="0"/>
          </a:p>
          <a:p>
            <a:endParaRPr lang="en-US" dirty="0"/>
          </a:p>
        </p:txBody>
      </p:sp>
      <p:sp>
        <p:nvSpPr>
          <p:cNvPr id="3" name="Title 2"/>
          <p:cNvSpPr>
            <a:spLocks noGrp="1"/>
          </p:cNvSpPr>
          <p:nvPr>
            <p:ph type="title"/>
          </p:nvPr>
        </p:nvSpPr>
        <p:spPr/>
        <p:txBody>
          <a:bodyPr/>
          <a:lstStyle/>
          <a:p>
            <a:r>
              <a:rPr lang="en-US" dirty="0" smtClean="0"/>
              <a:t>Straw Poll 6</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18</a:t>
            </a:fld>
            <a:endParaRPr lang="en-US"/>
          </a:p>
        </p:txBody>
      </p:sp>
    </p:spTree>
    <p:extLst>
      <p:ext uri="{BB962C8B-B14F-4D97-AF65-F5344CB8AC3E}">
        <p14:creationId xmlns:p14="http://schemas.microsoft.com/office/powerpoint/2010/main" val="1274239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 you agree with the proposed changes to </a:t>
            </a:r>
            <a:r>
              <a:rPr lang="en-GB" dirty="0" err="1" smtClean="0"/>
              <a:t>D0.5</a:t>
            </a:r>
            <a:r>
              <a:rPr lang="en-GB" dirty="0" smtClean="0"/>
              <a:t> in 802.11-16/</a:t>
            </a:r>
            <a:r>
              <a:rPr lang="en-GB" dirty="0" err="1" smtClean="0"/>
              <a:t>1390r0</a:t>
            </a:r>
            <a:r>
              <a:rPr lang="en-GB" dirty="0" smtClean="0"/>
              <a:t>?</a:t>
            </a:r>
          </a:p>
          <a:p>
            <a:endParaRPr lang="en-GB" dirty="0"/>
          </a:p>
          <a:p>
            <a:r>
              <a:rPr lang="en-US" dirty="0"/>
              <a:t>SP Approved with no objection</a:t>
            </a:r>
          </a:p>
          <a:p>
            <a:endParaRPr lang="en-US" dirty="0"/>
          </a:p>
          <a:p>
            <a:endParaRPr lang="en-US" dirty="0" smtClean="0"/>
          </a:p>
          <a:p>
            <a:r>
              <a:rPr lang="en-GB" dirty="0" smtClean="0"/>
              <a:t>802.11-16/</a:t>
            </a:r>
            <a:r>
              <a:rPr lang="en-GB" dirty="0" err="1" smtClean="0"/>
              <a:t>1390r0</a:t>
            </a:r>
            <a:endParaRPr lang="en-GB" dirty="0"/>
          </a:p>
          <a:p>
            <a:endParaRPr lang="en-US" dirty="0"/>
          </a:p>
        </p:txBody>
      </p:sp>
      <p:sp>
        <p:nvSpPr>
          <p:cNvPr id="3" name="Title 2"/>
          <p:cNvSpPr>
            <a:spLocks noGrp="1"/>
          </p:cNvSpPr>
          <p:nvPr>
            <p:ph type="title"/>
          </p:nvPr>
        </p:nvSpPr>
        <p:spPr/>
        <p:txBody>
          <a:bodyPr/>
          <a:lstStyle/>
          <a:p>
            <a:r>
              <a:rPr lang="en-US" dirty="0" smtClean="0"/>
              <a:t>Straw Poll 7</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19</a:t>
            </a:fld>
            <a:endParaRPr lang="en-US"/>
          </a:p>
        </p:txBody>
      </p:sp>
    </p:spTree>
    <p:extLst>
      <p:ext uri="{BB962C8B-B14F-4D97-AF65-F5344CB8AC3E}">
        <p14:creationId xmlns:p14="http://schemas.microsoft.com/office/powerpoint/2010/main" val="405202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smtClean="0"/>
              <a:t>Sigurd </a:t>
            </a:r>
            <a:r>
              <a:rPr lang="en-US" altLang="en-US" sz="2000" dirty="0"/>
              <a:t>Schelstraete (</a:t>
            </a:r>
            <a:r>
              <a:rPr lang="en-US" altLang="en-US" sz="2000" dirty="0" err="1"/>
              <a:t>Quantenna</a:t>
            </a:r>
            <a:r>
              <a:rPr lang="en-US" altLang="en-US" sz="2000" dirty="0" smtClean="0"/>
              <a:t>)</a:t>
            </a:r>
          </a:p>
          <a:p>
            <a:pPr algn="ctr">
              <a:lnSpc>
                <a:spcPct val="90000"/>
              </a:lnSpc>
              <a:buNone/>
            </a:pPr>
            <a:r>
              <a:rPr lang="en-US" altLang="en-US" sz="2000" dirty="0" err="1" smtClean="0"/>
              <a:t>Kiseon</a:t>
            </a:r>
            <a:r>
              <a:rPr lang="en-US" altLang="en-US" sz="2000" dirty="0" smtClean="0"/>
              <a:t> </a:t>
            </a:r>
            <a:r>
              <a:rPr lang="en-US" altLang="en-US" sz="2000" dirty="0"/>
              <a:t>Ryu (LG Electronics</a:t>
            </a:r>
            <a:r>
              <a:rPr lang="en-US" altLang="en-US" sz="2000" dirty="0" smtClean="0"/>
              <a:t>)</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altLang="ja-JP" sz="2800" dirty="0"/>
              <a:t>Which </a:t>
            </a:r>
            <a:r>
              <a:rPr lang="en-GB" altLang="ja-JP" sz="2800" dirty="0" smtClean="0"/>
              <a:t>of the following options in 11-16/1441 </a:t>
            </a:r>
            <a:r>
              <a:rPr lang="en-GB" altLang="ja-JP" sz="2800" dirty="0"/>
              <a:t>do you </a:t>
            </a:r>
            <a:r>
              <a:rPr lang="en-GB" altLang="ja-JP" sz="2800" dirty="0" smtClean="0"/>
              <a:t>prefer:</a:t>
            </a:r>
            <a:endParaRPr lang="en-GB" altLang="ja-JP" sz="2800" dirty="0"/>
          </a:p>
          <a:p>
            <a:pPr lvl="1"/>
            <a:r>
              <a:rPr lang="en-GB" altLang="ja-JP" sz="2400" dirty="0"/>
              <a:t>Option 1: As described in page </a:t>
            </a:r>
            <a:r>
              <a:rPr lang="en-GB" altLang="ja-JP" sz="2400" dirty="0" smtClean="0"/>
              <a:t>4 of </a:t>
            </a:r>
            <a:r>
              <a:rPr lang="en-GB" altLang="ja-JP" sz="2400" dirty="0" err="1" smtClean="0"/>
              <a:t>1441r0</a:t>
            </a:r>
            <a:endParaRPr lang="en-GB" altLang="ja-JP" sz="2400" dirty="0"/>
          </a:p>
          <a:p>
            <a:pPr lvl="1"/>
            <a:r>
              <a:rPr lang="en-US" altLang="ja-JP" sz="2400" dirty="0"/>
              <a:t>Option 2: As described in page </a:t>
            </a:r>
            <a:r>
              <a:rPr lang="en-US" altLang="ja-JP" sz="2400" dirty="0" smtClean="0"/>
              <a:t>5</a:t>
            </a:r>
            <a:r>
              <a:rPr lang="en-GB" altLang="ja-JP" sz="2400" dirty="0"/>
              <a:t> of </a:t>
            </a:r>
            <a:r>
              <a:rPr lang="en-GB" altLang="ja-JP" sz="2400" dirty="0" err="1" smtClean="0"/>
              <a:t>1441r0</a:t>
            </a:r>
            <a:endParaRPr lang="en-US" altLang="ja-JP" sz="2400" dirty="0"/>
          </a:p>
          <a:p>
            <a:pPr lvl="1"/>
            <a:r>
              <a:rPr lang="en-GB" altLang="ja-JP" sz="2400" dirty="0"/>
              <a:t>Option 3: As described in page </a:t>
            </a:r>
            <a:r>
              <a:rPr lang="en-GB" altLang="ja-JP" sz="2400" dirty="0" smtClean="0"/>
              <a:t>6 </a:t>
            </a:r>
            <a:r>
              <a:rPr lang="en-GB" altLang="ja-JP" sz="2400" dirty="0"/>
              <a:t> of </a:t>
            </a:r>
            <a:r>
              <a:rPr lang="en-GB" altLang="ja-JP" sz="2400" dirty="0" err="1" smtClean="0"/>
              <a:t>1441r0</a:t>
            </a:r>
            <a:endParaRPr lang="en-GB" altLang="ja-JP" sz="2400" dirty="0" smtClean="0"/>
          </a:p>
          <a:p>
            <a:pPr lvl="1"/>
            <a:r>
              <a:rPr lang="en-GB" altLang="ja-JP" sz="2400" dirty="0" smtClean="0"/>
              <a:t>Option 4: as in </a:t>
            </a:r>
            <a:r>
              <a:rPr lang="en-GB" altLang="ja-JP" sz="2400" dirty="0" err="1" smtClean="0"/>
              <a:t>D0.5</a:t>
            </a:r>
            <a:r>
              <a:rPr lang="en-GB" altLang="ja-JP" sz="2400" dirty="0" smtClean="0"/>
              <a:t> (no changes)</a:t>
            </a:r>
          </a:p>
          <a:p>
            <a:pPr lvl="1"/>
            <a:endParaRPr lang="en-GB" sz="2400" dirty="0"/>
          </a:p>
          <a:p>
            <a:r>
              <a:rPr lang="en-GB" dirty="0" smtClean="0"/>
              <a:t>Option 1/2/3/4: 0/1/8/22</a:t>
            </a:r>
            <a:endParaRPr lang="en-US" dirty="0"/>
          </a:p>
          <a:p>
            <a:r>
              <a:rPr lang="en-US" i="1" dirty="0" smtClean="0"/>
              <a:t>SP For information only</a:t>
            </a:r>
            <a:endParaRPr lang="en-US" i="1" dirty="0"/>
          </a:p>
          <a:p>
            <a:r>
              <a:rPr lang="en-GB" dirty="0" smtClean="0"/>
              <a:t>802.11-16/1441</a:t>
            </a:r>
            <a:endParaRPr lang="en-GB" dirty="0"/>
          </a:p>
          <a:p>
            <a:endParaRPr lang="en-US" dirty="0"/>
          </a:p>
        </p:txBody>
      </p:sp>
      <p:sp>
        <p:nvSpPr>
          <p:cNvPr id="3" name="Title 2"/>
          <p:cNvSpPr>
            <a:spLocks noGrp="1"/>
          </p:cNvSpPr>
          <p:nvPr>
            <p:ph type="title"/>
          </p:nvPr>
        </p:nvSpPr>
        <p:spPr/>
        <p:txBody>
          <a:bodyPr/>
          <a:lstStyle/>
          <a:p>
            <a:r>
              <a:rPr lang="en-US" dirty="0" smtClean="0"/>
              <a:t>Straw Poll 8</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20</a:t>
            </a:fld>
            <a:endParaRPr lang="en-US"/>
          </a:p>
        </p:txBody>
      </p:sp>
    </p:spTree>
    <p:extLst>
      <p:ext uri="{BB962C8B-B14F-4D97-AF65-F5344CB8AC3E}">
        <p14:creationId xmlns:p14="http://schemas.microsoft.com/office/powerpoint/2010/main" val="1577756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 you agree with the resolution of CIDs </a:t>
            </a:r>
            <a:r>
              <a:rPr lang="en-GB" dirty="0"/>
              <a:t>53, 54, 56, 57, 604, 1553, 1554, </a:t>
            </a:r>
            <a:r>
              <a:rPr lang="en-GB" dirty="0" smtClean="0"/>
              <a:t>1555, 1557 and 2655 as proposed in 802.11-16/</a:t>
            </a:r>
            <a:r>
              <a:rPr lang="en-GB" dirty="0" err="1" smtClean="0"/>
              <a:t>1457r3</a:t>
            </a:r>
            <a:r>
              <a:rPr lang="en-GB" dirty="0" smtClean="0"/>
              <a:t>?</a:t>
            </a:r>
          </a:p>
          <a:p>
            <a:endParaRPr lang="en-GB" dirty="0"/>
          </a:p>
          <a:p>
            <a:r>
              <a:rPr lang="en-US" dirty="0"/>
              <a:t>SP Approved with no objection</a:t>
            </a:r>
          </a:p>
          <a:p>
            <a:endParaRPr lang="en-US" dirty="0" smtClean="0"/>
          </a:p>
          <a:p>
            <a:r>
              <a:rPr lang="en-GB" dirty="0" smtClean="0"/>
              <a:t>802.11-16/</a:t>
            </a:r>
            <a:r>
              <a:rPr lang="en-GB" dirty="0" err="1" smtClean="0"/>
              <a:t>1457r3</a:t>
            </a:r>
            <a:endParaRPr lang="en-GB" dirty="0"/>
          </a:p>
          <a:p>
            <a:endParaRPr lang="en-US" dirty="0"/>
          </a:p>
        </p:txBody>
      </p:sp>
      <p:sp>
        <p:nvSpPr>
          <p:cNvPr id="3" name="Title 2"/>
          <p:cNvSpPr>
            <a:spLocks noGrp="1"/>
          </p:cNvSpPr>
          <p:nvPr>
            <p:ph type="title"/>
          </p:nvPr>
        </p:nvSpPr>
        <p:spPr/>
        <p:txBody>
          <a:bodyPr/>
          <a:lstStyle/>
          <a:p>
            <a:r>
              <a:rPr lang="en-US" dirty="0" smtClean="0"/>
              <a:t>Straw Poll 9</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21</a:t>
            </a:fld>
            <a:endParaRPr lang="en-US"/>
          </a:p>
        </p:txBody>
      </p:sp>
    </p:spTree>
    <p:extLst>
      <p:ext uri="{BB962C8B-B14F-4D97-AF65-F5344CB8AC3E}">
        <p14:creationId xmlns:p14="http://schemas.microsoft.com/office/powerpoint/2010/main" val="4293400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Do you agree with the resolution of CIDs 46 and 50 as proposed in 802.11-16/</a:t>
            </a:r>
            <a:r>
              <a:rPr lang="en-GB" dirty="0" err="1" smtClean="0"/>
              <a:t>1516r1</a:t>
            </a:r>
            <a:r>
              <a:rPr lang="en-GB" dirty="0" smtClean="0"/>
              <a:t>?</a:t>
            </a:r>
          </a:p>
          <a:p>
            <a:endParaRPr lang="en-GB" dirty="0"/>
          </a:p>
          <a:p>
            <a:endParaRPr lang="en-US" dirty="0"/>
          </a:p>
          <a:p>
            <a:r>
              <a:rPr lang="en-US" dirty="0" smtClean="0"/>
              <a:t>Y/N/A: 10/3/16</a:t>
            </a:r>
          </a:p>
          <a:p>
            <a:r>
              <a:rPr lang="en-US" dirty="0" smtClean="0"/>
              <a:t>SP passes</a:t>
            </a:r>
            <a:endParaRPr lang="en-US" dirty="0"/>
          </a:p>
          <a:p>
            <a:endParaRPr lang="en-US" dirty="0" smtClean="0"/>
          </a:p>
          <a:p>
            <a:r>
              <a:rPr lang="en-GB" dirty="0" smtClean="0"/>
              <a:t>802.11-16/</a:t>
            </a:r>
            <a:r>
              <a:rPr lang="en-GB" dirty="0" err="1" smtClean="0"/>
              <a:t>1516r1</a:t>
            </a:r>
            <a:endParaRPr lang="en-GB" dirty="0"/>
          </a:p>
          <a:p>
            <a:endParaRPr lang="en-US" dirty="0"/>
          </a:p>
        </p:txBody>
      </p:sp>
      <p:sp>
        <p:nvSpPr>
          <p:cNvPr id="3" name="Title 2"/>
          <p:cNvSpPr>
            <a:spLocks noGrp="1"/>
          </p:cNvSpPr>
          <p:nvPr>
            <p:ph type="title"/>
          </p:nvPr>
        </p:nvSpPr>
        <p:spPr/>
        <p:txBody>
          <a:bodyPr/>
          <a:lstStyle/>
          <a:p>
            <a:r>
              <a:rPr lang="en-US" dirty="0" smtClean="0"/>
              <a:t>Straw Poll 10</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TGax MU ad-hoc group</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22</a:t>
            </a:fld>
            <a:endParaRPr lang="en-US"/>
          </a:p>
        </p:txBody>
      </p:sp>
    </p:spTree>
    <p:extLst>
      <p:ext uri="{BB962C8B-B14F-4D97-AF65-F5344CB8AC3E}">
        <p14:creationId xmlns:p14="http://schemas.microsoft.com/office/powerpoint/2010/main" val="5054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3"/>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sz="1800" dirty="0"/>
              <a:t>November </a:t>
            </a:r>
            <a:r>
              <a:rPr lang="en-US" altLang="en-US" sz="1800" dirty="0" smtClean="0"/>
              <a:t>2016</a:t>
            </a:r>
            <a:endParaRPr lang="en-US" altLang="en-US" sz="1800" dirty="0" smtClean="0"/>
          </a:p>
        </p:txBody>
      </p:sp>
      <p:sp>
        <p:nvSpPr>
          <p:cNvPr id="25603" name="Title 1"/>
          <p:cNvSpPr>
            <a:spLocks noGrp="1"/>
          </p:cNvSpPr>
          <p:nvPr>
            <p:ph type="title"/>
          </p:nvPr>
        </p:nvSpPr>
        <p:spPr/>
        <p:txBody>
          <a:bodyPr/>
          <a:lstStyle/>
          <a:p>
            <a:r>
              <a:rPr lang="en-US" altLang="en-US" dirty="0" smtClean="0"/>
              <a:t>MU sessions this week</a:t>
            </a:r>
          </a:p>
        </p:txBody>
      </p:sp>
      <p:sp>
        <p:nvSpPr>
          <p:cNvPr id="25604"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Osama Aboul-Magd (Huawei Technologies)</a:t>
            </a:r>
          </a:p>
        </p:txBody>
      </p:sp>
      <p:sp>
        <p:nvSpPr>
          <p:cNvPr id="256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FEC3EF2-B1B7-494D-BC08-A71218A4C748}" type="slidenum">
              <a:rPr lang="en-US" altLang="en-US" sz="1200" b="0" smtClean="0"/>
              <a:pPr>
                <a:spcBef>
                  <a:spcPct val="0"/>
                </a:spcBef>
                <a:buFontTx/>
                <a:buNone/>
              </a:pPr>
              <a:t>5</a:t>
            </a:fld>
            <a:endParaRPr lang="en-US" altLang="en-US" sz="1200" b="0" smtClean="0"/>
          </a:p>
        </p:txBody>
      </p:sp>
      <p:sp>
        <p:nvSpPr>
          <p:cNvPr id="3" name="TextBox 2"/>
          <p:cNvSpPr txBox="1"/>
          <p:nvPr/>
        </p:nvSpPr>
        <p:spPr>
          <a:xfrm>
            <a:off x="1219200" y="1981200"/>
            <a:ext cx="3544560" cy="646331"/>
          </a:xfrm>
          <a:prstGeom prst="rect">
            <a:avLst/>
          </a:prstGeom>
          <a:noFill/>
        </p:spPr>
        <p:txBody>
          <a:bodyPr wrap="none" rtlCol="0">
            <a:spAutoFit/>
          </a:bodyPr>
          <a:lstStyle/>
          <a:p>
            <a:r>
              <a:rPr lang="en-US" altLang="en-US" sz="1800" dirty="0" smtClean="0"/>
              <a:t>Monday EVE 19:30 PM - 21:30 PM</a:t>
            </a:r>
            <a:endParaRPr lang="en-US" altLang="en-US" sz="1800" dirty="0" smtClean="0"/>
          </a:p>
          <a:p>
            <a:r>
              <a:rPr lang="en-US" sz="1800" dirty="0" smtClean="0"/>
              <a:t>Tuesday PM2 </a:t>
            </a:r>
            <a:r>
              <a:rPr lang="en-US" sz="1800" dirty="0" smtClean="0"/>
              <a:t>4:00 PM – 6:00 PM</a:t>
            </a:r>
            <a:endParaRPr lang="en-US" sz="1800" dirty="0"/>
          </a:p>
        </p:txBody>
      </p:sp>
      <p:graphicFrame>
        <p:nvGraphicFramePr>
          <p:cNvPr id="8" name="Table 7"/>
          <p:cNvGraphicFramePr>
            <a:graphicFrameLocks noGrp="1"/>
          </p:cNvGraphicFramePr>
          <p:nvPr>
            <p:extLst>
              <p:ext uri="{D42A27DB-BD31-4B8C-83A1-F6EECF244321}">
                <p14:modId xmlns:p14="http://schemas.microsoft.com/office/powerpoint/2010/main" val="1817523824"/>
              </p:ext>
            </p:extLst>
          </p:nvPr>
        </p:nvGraphicFramePr>
        <p:xfrm>
          <a:off x="215106" y="2856131"/>
          <a:ext cx="8713787" cy="3050848"/>
        </p:xfrm>
        <a:graphic>
          <a:graphicData uri="http://schemas.openxmlformats.org/drawingml/2006/table">
            <a:tbl>
              <a:tblPr>
                <a:tableStyleId>{C4B1156A-380E-4F78-BDF5-A606A8083BF9}</a:tableStyleId>
              </a:tblPr>
              <a:tblGrid>
                <a:gridCol w="858536"/>
                <a:gridCol w="1077029"/>
                <a:gridCol w="870451"/>
                <a:gridCol w="1080690"/>
                <a:gridCol w="849113"/>
                <a:gridCol w="1157882"/>
                <a:gridCol w="1003497"/>
                <a:gridCol w="967474"/>
                <a:gridCol w="849115"/>
              </a:tblGrid>
              <a:tr h="39279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hMerge="1">
                  <a:txBody>
                    <a:bodyPr/>
                    <a:lstStyle/>
                    <a:p>
                      <a:endParaRPr lang="en-CA"/>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tc>
              </a:tr>
              <a:tr h="4571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20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2000" b="1" dirty="0" smtClean="0"/>
                        <a:t>TGax</a:t>
                      </a:r>
                      <a:endParaRPr lang="en-CA" sz="2000" b="1" dirty="0"/>
                    </a:p>
                  </a:txBody>
                  <a:tcPr marL="91439" marR="91439" marT="45714" marB="45714"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r>
              <a:tr h="63993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r>
              <a:tr h="463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u="none" strike="noStrike" cap="none" normalizeH="0" baseline="0" dirty="0" err="1" smtClean="0">
                          <a:ln>
                            <a:noFill/>
                          </a:ln>
                          <a:effectLst/>
                        </a:rPr>
                        <a:t>TGax</a:t>
                      </a:r>
                      <a:endParaRPr kumimoji="0" lang="en-CA" sz="2000" b="1" u="none" strike="noStrike" cap="none" normalizeH="0" baseline="0" dirty="0" smtClean="0">
                        <a:ln>
                          <a:noFill/>
                        </a:ln>
                        <a:effectLst/>
                      </a:endParaRPr>
                    </a:p>
                  </a:txBody>
                  <a:tcPr marL="91439" marR="91439" marT="45714" marB="45714" horzOverflow="overflow"/>
                </a:tc>
                <a:tc hMerge="1">
                  <a:txBody>
                    <a:bodyPr/>
                    <a:lstStyle/>
                    <a:p>
                      <a:endParaRPr lang="en-US"/>
                    </a:p>
                  </a:txBody>
                  <a:tcPr/>
                </a:tc>
                <a:tc>
                  <a:txBody>
                    <a:bodyPr/>
                    <a:lstStyle/>
                    <a:p>
                      <a:endParaRPr lang="en-US" sz="1200" dirty="0"/>
                    </a:p>
                  </a:txBody>
                  <a:tcPr marL="91439" marR="91439" marT="45714" marB="45714" horzOverflow="overflow"/>
                </a:tc>
                <a:tc>
                  <a:txBody>
                    <a:bodyPr/>
                    <a:lstStyle/>
                    <a:p>
                      <a:endParaRPr lang="en-US" sz="1200" dirty="0"/>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tc>
              </a:tr>
              <a:tr h="57910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PHY</a:t>
                      </a: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MAC</a:t>
                      </a: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800" b="1" u="none" strike="noStrike" cap="none" normalizeH="0" baseline="0" dirty="0" smtClean="0">
                          <a:ln>
                            <a:noFill/>
                          </a:ln>
                          <a:solidFill>
                            <a:srgbClr val="FF0000"/>
                          </a:solidFill>
                          <a:effectLst/>
                        </a:rPr>
                        <a:t>MU</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2000" b="1" i="0" u="none" strike="noStrike" cap="none" normalizeH="0" baseline="0" dirty="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tc>
              </a:tr>
              <a:tr h="4898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SR</a:t>
                      </a: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800" b="1" i="0" u="none" strike="noStrike" cap="none" normalizeH="0" baseline="0" dirty="0" smtClean="0">
                          <a:ln>
                            <a:noFill/>
                          </a:ln>
                          <a:solidFill>
                            <a:srgbClr val="FF0000"/>
                          </a:solidFill>
                          <a:effectLst/>
                          <a:latin typeface="Times New Roman" pitchFamily="18" charset="0"/>
                          <a:ea typeface="MS PGothic" pitchFamily="34" charset="-128"/>
                        </a:rPr>
                        <a:t>MU</a:t>
                      </a:r>
                      <a:endParaRPr kumimoji="0" lang="en-CA" sz="1200" b="1" i="0" u="none" strike="noStrike" cap="none" normalizeH="0" baseline="0" dirty="0" smtClean="0">
                        <a:ln>
                          <a:noFill/>
                        </a:ln>
                        <a:solidFill>
                          <a:srgbClr val="FF0000"/>
                        </a:solidFill>
                        <a:effectLst/>
                        <a:latin typeface="Times New Roman" pitchFamily="18" charset="0"/>
                        <a:ea typeface="MS PGothic" pitchFamily="34" charset="-128"/>
                      </a:endParaRPr>
                    </a:p>
                  </a:txBody>
                  <a:tcPr marL="91439" marR="91439" marT="45714" marB="45714" horzOverflow="overflow"/>
                </a:tc>
                <a:tc gridSpan="2">
                  <a:txBody>
                    <a:bodyPr/>
                    <a:lstStyle/>
                    <a:p>
                      <a:pPr algn="ctr"/>
                      <a:endParaRPr lang="en-US" sz="1200" b="1" dirty="0"/>
                    </a:p>
                  </a:txBody>
                  <a:tcPr marL="91439" marR="91439" marT="45714" marB="45714"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L="91439" marR="91439" marT="45714" marB="45714" horzOverflow="overflow"/>
                </a:tc>
              </a:tr>
            </a:tbl>
          </a:graphicData>
        </a:graphic>
      </p:graphicFrame>
    </p:spTree>
    <p:extLst>
      <p:ext uri="{BB962C8B-B14F-4D97-AF65-F5344CB8AC3E}">
        <p14:creationId xmlns:p14="http://schemas.microsoft.com/office/powerpoint/2010/main" val="4185736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Ad-hoc rules </a:t>
            </a:r>
          </a:p>
          <a:p>
            <a:r>
              <a:rPr lang="en-US" altLang="en-US" sz="2000" dirty="0" smtClean="0"/>
              <a:t>Set </a:t>
            </a:r>
            <a:r>
              <a:rPr lang="en-US" altLang="en-US" sz="2000" dirty="0"/>
              <a:t>and approve agenda</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32601"/>
            <a:ext cx="1600199"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z="1800" dirty="0"/>
              <a:t>November 2016</a:t>
            </a:r>
            <a:endParaRPr lang="en-US"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5937</TotalTime>
  <Words>1370</Words>
  <Application>Microsoft Office PowerPoint</Application>
  <PresentationFormat>On-screen Show (4:3)</PresentationFormat>
  <Paragraphs>323</Paragraphs>
  <Slides>22</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MS PGothic</vt:lpstr>
      <vt:lpstr>SimSun</vt:lpstr>
      <vt:lpstr>Arial</vt:lpstr>
      <vt:lpstr>Calibri</vt:lpstr>
      <vt:lpstr>Helvetica</vt:lpstr>
      <vt:lpstr>Monotype Sorts</vt:lpstr>
      <vt:lpstr>Times New Roman</vt:lpstr>
      <vt:lpstr>802-11-Submission</vt:lpstr>
      <vt:lpstr>Microsoft Word 97 - 2003 Document</vt:lpstr>
      <vt:lpstr>TGax MU Ad-hoc Agenda November 2016</vt:lpstr>
      <vt:lpstr>IEEE 802.11 TGax High Efficiency WLAN MU Ad Hoc</vt:lpstr>
      <vt:lpstr>Meeting Protocol</vt:lpstr>
      <vt:lpstr>Attendance</vt:lpstr>
      <vt:lpstr>MU sessions this week</vt:lpstr>
      <vt:lpstr>Agenda Items</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vt:lpstr>
      <vt:lpstr>Straw Poll 1</vt:lpstr>
      <vt:lpstr>Straw Poll 2</vt:lpstr>
      <vt:lpstr>Straw Poll 3</vt:lpstr>
      <vt:lpstr>Straw Poll 4</vt:lpstr>
      <vt:lpstr>Straw Poll 5</vt:lpstr>
      <vt:lpstr>Straw Poll 6</vt:lpstr>
      <vt:lpstr>Straw Poll 7</vt:lpstr>
      <vt:lpstr>Straw Poll 8</vt:lpstr>
      <vt:lpstr>Straw Poll 9</vt:lpstr>
      <vt:lpstr>Straw Poll 10</vt:lpstr>
    </vt:vector>
  </TitlesOfParts>
  <Company>Quantenna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Sigurd Schelstraete</cp:lastModifiedBy>
  <cp:revision>221</cp:revision>
  <cp:lastPrinted>1998-02-10T13:28:06Z</cp:lastPrinted>
  <dcterms:created xsi:type="dcterms:W3CDTF">2015-03-09T09:52:27Z</dcterms:created>
  <dcterms:modified xsi:type="dcterms:W3CDTF">2016-11-08T23:41:03Z</dcterms:modified>
</cp:coreProperties>
</file>