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393" r:id="rId3"/>
    <p:sldId id="324" r:id="rId4"/>
    <p:sldId id="352" r:id="rId5"/>
    <p:sldId id="317" r:id="rId6"/>
    <p:sldId id="318" r:id="rId7"/>
    <p:sldId id="319" r:id="rId8"/>
    <p:sldId id="320" r:id="rId9"/>
    <p:sldId id="321" r:id="rId10"/>
    <p:sldId id="322" r:id="rId11"/>
    <p:sldId id="433" r:id="rId12"/>
    <p:sldId id="539" r:id="rId13"/>
    <p:sldId id="540" r:id="rId14"/>
    <p:sldId id="435" r:id="rId15"/>
    <p:sldId id="416" r:id="rId16"/>
    <p:sldId id="542" r:id="rId17"/>
    <p:sldId id="543" r:id="rId18"/>
    <p:sldId id="482" r:id="rId19"/>
    <p:sldId id="544" r:id="rId20"/>
    <p:sldId id="545" r:id="rId21"/>
    <p:sldId id="546" r:id="rId22"/>
    <p:sldId id="547" r:id="rId23"/>
    <p:sldId id="548" r:id="rId24"/>
    <p:sldId id="549" r:id="rId25"/>
    <p:sldId id="550" r:id="rId26"/>
    <p:sldId id="551" r:id="rId27"/>
    <p:sldId id="552" r:id="rId28"/>
    <p:sldId id="553" r:id="rId29"/>
    <p:sldId id="556" r:id="rId30"/>
    <p:sldId id="555" r:id="rId31"/>
    <p:sldId id="557" r:id="rId32"/>
    <p:sldId id="558" r:id="rId33"/>
    <p:sldId id="559" r:id="rId34"/>
    <p:sldId id="554" r:id="rId35"/>
    <p:sldId id="56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2016</a:t>
            </a:r>
            <a:endParaRPr lang="en-US" dirty="0"/>
          </a:p>
        </p:txBody>
      </p:sp>
      <p:sp>
        <p:nvSpPr>
          <p:cNvPr id="1029" name="Rectangle 5"/>
          <p:cNvSpPr>
            <a:spLocks noGrp="1" noChangeArrowheads="1"/>
          </p:cNvSpPr>
          <p:nvPr>
            <p:ph type="ftr" sz="quarter" idx="3"/>
          </p:nvPr>
        </p:nvSpPr>
        <p:spPr bwMode="auto">
          <a:xfrm>
            <a:off x="7239081" y="6475413"/>
            <a:ext cx="13048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1475r1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Nov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2016-11-07</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6"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CIDs Status</a:t>
            </a:r>
            <a:endParaRPr lang="zh-CN" altLang="en-US" dirty="0"/>
          </a:p>
        </p:txBody>
      </p:sp>
      <p:sp>
        <p:nvSpPr>
          <p:cNvPr id="3" name="内容占位符 2"/>
          <p:cNvSpPr>
            <a:spLocks noGrp="1"/>
          </p:cNvSpPr>
          <p:nvPr>
            <p:ph idx="1"/>
          </p:nvPr>
        </p:nvSpPr>
        <p:spPr/>
        <p:txBody>
          <a:bodyPr/>
          <a:lstStyle/>
          <a:p>
            <a:r>
              <a:rPr lang="en-US" altLang="zh-CN" dirty="0" smtClean="0"/>
              <a:t>After Sep meeting: 		29</a:t>
            </a:r>
          </a:p>
          <a:p>
            <a:pPr lvl="1"/>
            <a:r>
              <a:rPr lang="en-US" altLang="zh-CN" dirty="0" smtClean="0"/>
              <a:t>Un-assigned: 			1 (CID495)</a:t>
            </a:r>
          </a:p>
          <a:p>
            <a:r>
              <a:rPr lang="en-US" altLang="zh-CN" dirty="0" smtClean="0"/>
              <a:t>Before </a:t>
            </a:r>
            <a:r>
              <a:rPr lang="en-US" altLang="zh-CN" dirty="0" smtClean="0"/>
              <a:t>this </a:t>
            </a:r>
            <a:r>
              <a:rPr lang="en-US" altLang="zh-CN" dirty="0" smtClean="0"/>
              <a:t>meeting</a:t>
            </a:r>
            <a:r>
              <a:rPr lang="en-US" altLang="zh-CN" dirty="0" smtClean="0"/>
              <a:t>:		30 + 15</a:t>
            </a:r>
            <a:endParaRPr lang="en-US" altLang="zh-CN" dirty="0" smtClean="0"/>
          </a:p>
          <a:p>
            <a:pPr lvl="1"/>
            <a:r>
              <a:rPr lang="en-US" altLang="zh-CN" dirty="0" smtClean="0"/>
              <a:t>Resolved (to be </a:t>
            </a:r>
            <a:r>
              <a:rPr lang="en-US" altLang="zh-CN" dirty="0" smtClean="0"/>
              <a:t>motioned</a:t>
            </a:r>
            <a:r>
              <a:rPr lang="en-US" altLang="zh-CN" dirty="0" smtClean="0"/>
              <a:t>):		</a:t>
            </a:r>
            <a:r>
              <a:rPr lang="en-US" altLang="zh-CN" dirty="0" smtClean="0"/>
              <a:t>26+15</a:t>
            </a:r>
          </a:p>
          <a:p>
            <a:pPr lvl="1"/>
            <a:r>
              <a:rPr lang="en-US" altLang="zh-CN" dirty="0" smtClean="0"/>
              <a:t>Withdrawn</a:t>
            </a:r>
            <a:r>
              <a:rPr lang="en-US" altLang="zh-CN" dirty="0" smtClean="0"/>
              <a:t>:			</a:t>
            </a:r>
            <a:r>
              <a:rPr lang="en-US" altLang="zh-CN" dirty="0" smtClean="0"/>
              <a:t>3 </a:t>
            </a:r>
            <a:r>
              <a:rPr lang="en-US" altLang="zh-CN" dirty="0" smtClean="0"/>
              <a:t>(</a:t>
            </a:r>
            <a:r>
              <a:rPr lang="en-US" altLang="zh-CN" dirty="0" smtClean="0"/>
              <a:t>CID1868, 480, 1061)</a:t>
            </a:r>
            <a:endParaRPr lang="en-US" altLang="zh-CN" dirty="0" smtClean="0"/>
          </a:p>
          <a:p>
            <a:pPr lvl="1"/>
            <a:r>
              <a:rPr lang="en-US" altLang="zh-CN" dirty="0" smtClean="0"/>
              <a:t>Transferred to MAC:		1 (CID 1703)</a:t>
            </a:r>
            <a:endParaRPr lang="en-US" altLang="zh-CN" dirty="0" smtClean="0"/>
          </a:p>
          <a:p>
            <a:pPr lvl="1">
              <a:buNone/>
            </a:pPr>
            <a:endParaRPr lang="zh-CN" altLang="zh-CN" dirty="0" smtClean="0"/>
          </a:p>
          <a:p>
            <a:pPr lvl="1"/>
            <a:endParaRPr lang="zh-CN" altLang="zh-CN" dirty="0" smtClean="0"/>
          </a:p>
          <a:p>
            <a:pPr lvl="1"/>
            <a:endParaRPr lang="en-US" altLang="zh-CN" dirty="0" smtClean="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dirty="0"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Unsolved PHY CIDs Assignment</a:t>
            </a:r>
            <a:endParaRPr lang="zh-CN" altLang="en-US" dirty="0"/>
          </a:p>
        </p:txBody>
      </p:sp>
      <p:sp>
        <p:nvSpPr>
          <p:cNvPr id="3" name="内容占位符 2"/>
          <p:cNvSpPr>
            <a:spLocks noGrp="1"/>
          </p:cNvSpPr>
          <p:nvPr>
            <p:ph idx="1"/>
          </p:nvPr>
        </p:nvSpPr>
        <p:spPr>
          <a:xfrm>
            <a:off x="609600" y="1981200"/>
            <a:ext cx="8153400" cy="4495800"/>
          </a:xfrm>
        </p:spPr>
        <p:txBody>
          <a:bodyPr>
            <a:normAutofit fontScale="62500" lnSpcReduction="20000"/>
          </a:bodyPr>
          <a:lstStyle/>
          <a:p>
            <a:r>
              <a:rPr lang="en-US" altLang="zh-CN" dirty="0" smtClean="0"/>
              <a:t>Po-Kai	:	</a:t>
            </a:r>
            <a:r>
              <a:rPr lang="en-US" altLang="zh-CN" dirty="0" smtClean="0">
                <a:solidFill>
                  <a:srgbClr val="0070C0"/>
                </a:solidFill>
              </a:rPr>
              <a:t>85 (Rejected as PHY </a:t>
            </a:r>
            <a:r>
              <a:rPr lang="en-US" altLang="zh-CN" dirty="0" err="1" smtClean="0">
                <a:solidFill>
                  <a:srgbClr val="0070C0"/>
                </a:solidFill>
              </a:rPr>
              <a:t>adhoc</a:t>
            </a:r>
            <a:r>
              <a:rPr lang="en-US" altLang="zh-CN" dirty="0" smtClean="0">
                <a:solidFill>
                  <a:srgbClr val="0070C0"/>
                </a:solidFill>
              </a:rPr>
              <a:t> proposal)</a:t>
            </a:r>
          </a:p>
          <a:p>
            <a:r>
              <a:rPr lang="en-US" altLang="zh-CN" dirty="0" smtClean="0"/>
              <a:t>Bin </a:t>
            </a:r>
            <a:r>
              <a:rPr lang="en-US" altLang="zh-CN" dirty="0" err="1" smtClean="0"/>
              <a:t>Tian</a:t>
            </a:r>
            <a:r>
              <a:rPr lang="en-US" altLang="zh-CN" dirty="0" smtClean="0"/>
              <a:t>:	</a:t>
            </a:r>
            <a:r>
              <a:rPr lang="en-US" altLang="zh-CN" dirty="0" smtClean="0">
                <a:solidFill>
                  <a:srgbClr val="0070C0"/>
                </a:solidFill>
              </a:rPr>
              <a:t>1061 (withdrawn)</a:t>
            </a:r>
            <a:endParaRPr lang="en-US" altLang="zh-CN" dirty="0" smtClean="0">
              <a:solidFill>
                <a:srgbClr val="0070C0"/>
              </a:solidFill>
            </a:endParaRPr>
          </a:p>
          <a:p>
            <a:r>
              <a:rPr lang="en-US" altLang="zh-CN" dirty="0" err="1" smtClean="0"/>
              <a:t>Shahrnaz</a:t>
            </a:r>
            <a:r>
              <a:rPr lang="en-US" altLang="zh-CN" dirty="0" smtClean="0"/>
              <a:t>: 	</a:t>
            </a:r>
            <a:r>
              <a:rPr lang="en-US" altLang="zh-CN" dirty="0" smtClean="0">
                <a:solidFill>
                  <a:srgbClr val="0070C0"/>
                </a:solidFill>
              </a:rPr>
              <a:t>2506</a:t>
            </a:r>
            <a:endParaRPr lang="en-US" altLang="zh-CN" dirty="0" smtClean="0">
              <a:solidFill>
                <a:srgbClr val="0070C0"/>
              </a:solidFill>
            </a:endParaRPr>
          </a:p>
          <a:p>
            <a:r>
              <a:rPr lang="en-US" altLang="zh-CN" dirty="0" err="1" smtClean="0"/>
              <a:t>Joonsuk</a:t>
            </a:r>
            <a:r>
              <a:rPr lang="en-US" altLang="zh-CN" dirty="0" smtClean="0"/>
              <a:t>: 	</a:t>
            </a:r>
            <a:r>
              <a:rPr lang="en-US" altLang="zh-CN" dirty="0" smtClean="0">
                <a:solidFill>
                  <a:srgbClr val="0070C0"/>
                </a:solidFill>
              </a:rPr>
              <a:t>1849 (1341r6)</a:t>
            </a:r>
            <a:endParaRPr lang="en-US" altLang="zh-CN" dirty="0" smtClean="0">
              <a:solidFill>
                <a:srgbClr val="0070C0"/>
              </a:solidFill>
            </a:endParaRPr>
          </a:p>
          <a:p>
            <a:r>
              <a:rPr lang="en-US" altLang="zh-CN" dirty="0" err="1" smtClean="0"/>
              <a:t>Ke</a:t>
            </a:r>
            <a:r>
              <a:rPr lang="en-US" altLang="zh-CN" dirty="0" smtClean="0"/>
              <a:t> Yao: 	</a:t>
            </a:r>
            <a:r>
              <a:rPr lang="en-US" altLang="zh-CN" dirty="0" smtClean="0">
                <a:solidFill>
                  <a:srgbClr val="0070C0"/>
                </a:solidFill>
              </a:rPr>
              <a:t>1031</a:t>
            </a:r>
            <a:r>
              <a:rPr lang="en-US" altLang="zh-CN" dirty="0" smtClean="0">
                <a:solidFill>
                  <a:srgbClr val="0070C0"/>
                </a:solidFill>
              </a:rPr>
              <a:t>, 1827, 2472, </a:t>
            </a:r>
            <a:r>
              <a:rPr lang="en-US" altLang="zh-CN" dirty="0" smtClean="0">
                <a:solidFill>
                  <a:srgbClr val="0070C0"/>
                </a:solidFill>
              </a:rPr>
              <a:t>2753 (1448r0)</a:t>
            </a:r>
            <a:endParaRPr lang="en-US" altLang="zh-CN" dirty="0" smtClean="0">
              <a:solidFill>
                <a:srgbClr val="0070C0"/>
              </a:solidFill>
            </a:endParaRPr>
          </a:p>
          <a:p>
            <a:r>
              <a:rPr lang="en-US" altLang="zh-CN" dirty="0" err="1" smtClean="0"/>
              <a:t>Lochan</a:t>
            </a:r>
            <a:r>
              <a:rPr lang="en-US" altLang="zh-CN" dirty="0" smtClean="0"/>
              <a:t>: 	</a:t>
            </a:r>
            <a:r>
              <a:rPr lang="en-US" altLang="zh-CN" dirty="0" smtClean="0">
                <a:solidFill>
                  <a:srgbClr val="0070C0"/>
                </a:solidFill>
              </a:rPr>
              <a:t>2431(1295r0) , </a:t>
            </a:r>
            <a:r>
              <a:rPr lang="en-US" altLang="zh-CN" dirty="0" smtClean="0">
                <a:solidFill>
                  <a:srgbClr val="0070C0"/>
                </a:solidFill>
              </a:rPr>
              <a:t>1932, 2106, 2572, </a:t>
            </a:r>
            <a:r>
              <a:rPr lang="en-US" altLang="zh-CN" dirty="0" smtClean="0">
                <a:solidFill>
                  <a:srgbClr val="0070C0"/>
                </a:solidFill>
              </a:rPr>
              <a:t>2796 (1340r3), </a:t>
            </a:r>
            <a:r>
              <a:rPr lang="en-US" altLang="zh-CN" dirty="0" smtClean="0">
                <a:solidFill>
                  <a:srgbClr val="0070C0"/>
                </a:solidFill>
              </a:rPr>
              <a:t>1864 (</a:t>
            </a:r>
            <a:r>
              <a:rPr lang="en-US" altLang="zh-CN" dirty="0" smtClean="0">
                <a:solidFill>
                  <a:srgbClr val="0070C0"/>
                </a:solidFill>
              </a:rPr>
              <a:t>11-16/1341r2)</a:t>
            </a:r>
            <a:endParaRPr lang="en-US" altLang="zh-CN" dirty="0" smtClean="0">
              <a:solidFill>
                <a:srgbClr val="0070C0"/>
              </a:solidFill>
            </a:endParaRPr>
          </a:p>
          <a:p>
            <a:r>
              <a:rPr lang="en-US" altLang="zh-CN" dirty="0" smtClean="0"/>
              <a:t>Osama: 	</a:t>
            </a:r>
            <a:r>
              <a:rPr lang="en-US" altLang="zh-CN" dirty="0" smtClean="0">
                <a:solidFill>
                  <a:srgbClr val="FF0000"/>
                </a:solidFill>
              </a:rPr>
              <a:t>1703 </a:t>
            </a:r>
            <a:r>
              <a:rPr lang="en-US" altLang="zh-CN" dirty="0" smtClean="0">
                <a:solidFill>
                  <a:srgbClr val="FF0000"/>
                </a:solidFill>
              </a:rPr>
              <a:t>(Annex G, transferred to MAC)</a:t>
            </a:r>
          </a:p>
          <a:p>
            <a:r>
              <a:rPr lang="en-US" altLang="zh-CN" dirty="0" err="1" smtClean="0"/>
              <a:t>Xiaogang</a:t>
            </a:r>
            <a:r>
              <a:rPr lang="en-US" altLang="zh-CN" dirty="0" smtClean="0"/>
              <a:t> Chen: 	</a:t>
            </a:r>
            <a:r>
              <a:rPr lang="en-US" altLang="zh-CN" dirty="0" smtClean="0">
                <a:solidFill>
                  <a:srgbClr val="0070C0"/>
                </a:solidFill>
              </a:rPr>
              <a:t>1116, 2350, 2460, 2461, 275, 1038, </a:t>
            </a:r>
            <a:r>
              <a:rPr lang="en-US" altLang="zh-CN" dirty="0" smtClean="0">
                <a:solidFill>
                  <a:srgbClr val="0070C0"/>
                </a:solidFill>
              </a:rPr>
              <a:t>2147 (1408r0)</a:t>
            </a:r>
            <a:endParaRPr lang="en-US" altLang="zh-CN" dirty="0" smtClean="0">
              <a:solidFill>
                <a:srgbClr val="0070C0"/>
              </a:solidFill>
            </a:endParaRPr>
          </a:p>
          <a:p>
            <a:r>
              <a:rPr lang="en-US" altLang="zh-CN" dirty="0" smtClean="0"/>
              <a:t>Ross: 	</a:t>
            </a:r>
            <a:r>
              <a:rPr lang="en-US" altLang="zh-CN" dirty="0" smtClean="0"/>
              <a:t>	</a:t>
            </a:r>
            <a:r>
              <a:rPr lang="en-US" altLang="zh-CN" dirty="0" smtClean="0">
                <a:solidFill>
                  <a:srgbClr val="0070C0"/>
                </a:solidFill>
              </a:rPr>
              <a:t>308</a:t>
            </a:r>
            <a:r>
              <a:rPr lang="en-US" altLang="zh-CN" dirty="0" smtClean="0">
                <a:solidFill>
                  <a:srgbClr val="0070C0"/>
                </a:solidFill>
              </a:rPr>
              <a:t>, 1619, </a:t>
            </a:r>
            <a:r>
              <a:rPr lang="en-US" altLang="zh-CN" dirty="0" smtClean="0">
                <a:solidFill>
                  <a:srgbClr val="0070C0"/>
                </a:solidFill>
              </a:rPr>
              <a:t>2874 (1371)</a:t>
            </a:r>
            <a:endParaRPr lang="en-US" altLang="zh-CN" dirty="0" smtClean="0">
              <a:solidFill>
                <a:srgbClr val="0070C0"/>
              </a:solidFill>
            </a:endParaRPr>
          </a:p>
          <a:p>
            <a:r>
              <a:rPr lang="en-US" altLang="zh-CN" dirty="0" err="1" smtClean="0"/>
              <a:t>Shusaku</a:t>
            </a:r>
            <a:r>
              <a:rPr lang="en-US" altLang="zh-CN" dirty="0" smtClean="0"/>
              <a:t>: 	</a:t>
            </a:r>
            <a:r>
              <a:rPr lang="en-US" altLang="zh-CN" dirty="0" smtClean="0">
                <a:solidFill>
                  <a:srgbClr val="0070C0"/>
                </a:solidFill>
              </a:rPr>
              <a:t>1868</a:t>
            </a:r>
            <a:r>
              <a:rPr lang="en-US" altLang="zh-CN" dirty="0" smtClean="0"/>
              <a:t> </a:t>
            </a:r>
            <a:r>
              <a:rPr lang="en-US" altLang="zh-CN" dirty="0" smtClean="0">
                <a:solidFill>
                  <a:srgbClr val="0070C0"/>
                </a:solidFill>
              </a:rPr>
              <a:t>(withdrawn</a:t>
            </a:r>
            <a:r>
              <a:rPr lang="en-US" altLang="zh-CN" dirty="0" smtClean="0">
                <a:solidFill>
                  <a:srgbClr val="0070C0"/>
                </a:solidFill>
              </a:rPr>
              <a:t>)</a:t>
            </a:r>
          </a:p>
          <a:p>
            <a:r>
              <a:rPr lang="en-US" altLang="zh-CN" dirty="0" err="1" smtClean="0"/>
              <a:t>Sriram</a:t>
            </a:r>
            <a:r>
              <a:rPr lang="en-US" altLang="zh-CN" dirty="0" smtClean="0"/>
              <a:t>: 	</a:t>
            </a:r>
            <a:r>
              <a:rPr lang="en-US" altLang="zh-CN" dirty="0" smtClean="0">
                <a:solidFill>
                  <a:srgbClr val="0070C0"/>
                </a:solidFill>
              </a:rPr>
              <a:t>2077 (1398r1)</a:t>
            </a:r>
            <a:endParaRPr lang="en-US" altLang="zh-CN" dirty="0" smtClean="0">
              <a:solidFill>
                <a:srgbClr val="0070C0"/>
              </a:solidFill>
            </a:endParaRPr>
          </a:p>
          <a:p>
            <a:r>
              <a:rPr lang="en-US" altLang="zh-CN" dirty="0" err="1" smtClean="0"/>
              <a:t>Yujin</a:t>
            </a:r>
            <a:r>
              <a:rPr lang="en-US" altLang="zh-CN" dirty="0" smtClean="0"/>
              <a:t> Noh: 	</a:t>
            </a:r>
            <a:r>
              <a:rPr lang="en-US" altLang="zh-CN" dirty="0" smtClean="0">
                <a:solidFill>
                  <a:srgbClr val="0070C0"/>
                </a:solidFill>
              </a:rPr>
              <a:t>2867 (1375r1)</a:t>
            </a:r>
            <a:r>
              <a:rPr lang="en-US" altLang="zh-CN" dirty="0" smtClean="0"/>
              <a:t>, </a:t>
            </a:r>
            <a:r>
              <a:rPr lang="en-US" altLang="zh-CN" dirty="0" smtClean="0">
                <a:solidFill>
                  <a:srgbClr val="0070C0"/>
                </a:solidFill>
              </a:rPr>
              <a:t>495 (11-16/1374r0)</a:t>
            </a:r>
          </a:p>
          <a:p>
            <a:r>
              <a:rPr lang="en-US" altLang="zh-CN" dirty="0" smtClean="0"/>
              <a:t>Yusuke: 	</a:t>
            </a:r>
            <a:r>
              <a:rPr lang="en-GB" altLang="zh-CN" dirty="0" smtClean="0">
                <a:solidFill>
                  <a:srgbClr val="0070C0"/>
                </a:solidFill>
              </a:rPr>
              <a:t>2043, 2044, 2047, 2048, 2049, 2050, 2051, 2052, 2053, 2054, 2055, 2056, </a:t>
            </a:r>
            <a:r>
              <a:rPr lang="en-GB" altLang="zh-CN" dirty="0" smtClean="0">
                <a:solidFill>
                  <a:srgbClr val="0070C0"/>
                </a:solidFill>
              </a:rPr>
              <a:t>		2058</a:t>
            </a:r>
            <a:r>
              <a:rPr lang="en-GB" altLang="zh-CN" dirty="0" smtClean="0">
                <a:solidFill>
                  <a:srgbClr val="0070C0"/>
                </a:solidFill>
              </a:rPr>
              <a:t>, 2059, </a:t>
            </a:r>
            <a:r>
              <a:rPr lang="en-GB" altLang="zh-CN" dirty="0" smtClean="0">
                <a:solidFill>
                  <a:srgbClr val="0070C0"/>
                </a:solidFill>
              </a:rPr>
              <a:t>2062 (1377r4); </a:t>
            </a:r>
          </a:p>
          <a:p>
            <a:pPr lvl="3">
              <a:buNone/>
            </a:pPr>
            <a:r>
              <a:rPr lang="en-GB" altLang="zh-CN" sz="2400" b="1" dirty="0" smtClean="0">
                <a:solidFill>
                  <a:srgbClr val="0070C0"/>
                </a:solidFill>
                <a:cs typeface="ＭＳ Ｐゴシック" charset="0"/>
              </a:rPr>
              <a:t>		2058 </a:t>
            </a:r>
            <a:r>
              <a:rPr lang="en-GB" altLang="zh-CN" sz="2400" b="1" dirty="0" smtClean="0">
                <a:solidFill>
                  <a:srgbClr val="0070C0"/>
                </a:solidFill>
                <a:cs typeface="ＭＳ Ｐゴシック" charset="0"/>
              </a:rPr>
              <a:t>(1377r6)</a:t>
            </a:r>
          </a:p>
          <a:p>
            <a:r>
              <a:rPr lang="en-GB" altLang="zh-CN" dirty="0" smtClean="0"/>
              <a:t>Un-assigned:    	</a:t>
            </a:r>
            <a:r>
              <a:rPr lang="en-US" altLang="zh-CN" dirty="0" smtClean="0">
                <a:solidFill>
                  <a:srgbClr val="0070C0"/>
                </a:solidFill>
              </a:rPr>
              <a:t> 480 (withdrawn), </a:t>
            </a:r>
            <a:endParaRPr lang="en-US" altLang="zh-CN" dirty="0" smtClean="0">
              <a:solidFill>
                <a:srgbClr val="0070C0"/>
              </a:solidFill>
            </a:endParaRPr>
          </a:p>
          <a:p>
            <a:pPr>
              <a:buNone/>
            </a:pPr>
            <a:endParaRPr lang="en-US" altLang="zh-CN" dirty="0" smtClean="0">
              <a:solidFill>
                <a:srgbClr val="0070C0"/>
              </a:solidFill>
            </a:endParaRPr>
          </a:p>
          <a:p>
            <a:pPr>
              <a:buNone/>
            </a:pPr>
            <a:r>
              <a:rPr lang="en-US" altLang="zh-CN" dirty="0" smtClean="0">
                <a:solidFill>
                  <a:srgbClr val="0070C0"/>
                </a:solidFill>
              </a:rPr>
              <a:t>All PHY CIDs are resolved!</a:t>
            </a:r>
            <a:endParaRPr lang="en-US" altLang="zh-CN" dirty="0" smtClean="0"/>
          </a:p>
        </p:txBody>
      </p:sp>
      <p:sp>
        <p:nvSpPr>
          <p:cNvPr id="4" name="日期占位符 3"/>
          <p:cNvSpPr>
            <a:spLocks noGrp="1"/>
          </p:cNvSpPr>
          <p:nvPr>
            <p:ph type="dt" sz="half" idx="10"/>
          </p:nvPr>
        </p:nvSpPr>
        <p:spPr>
          <a:xfrm>
            <a:off x="696913" y="332601"/>
            <a:ext cx="916918" cy="276999"/>
          </a:xfrm>
        </p:spPr>
        <p:txBody>
          <a:bodyPr/>
          <a:lstStyle/>
          <a:p>
            <a:pPr>
              <a:defRPr/>
            </a:pPr>
            <a:r>
              <a:rPr lang="en-US" dirty="0" smtClean="0"/>
              <a:t>Nov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graphicFrame>
        <p:nvGraphicFramePr>
          <p:cNvPr id="10" name="Table 6"/>
          <p:cNvGraphicFramePr>
            <a:graphicFrameLocks noGrp="1"/>
          </p:cNvGraphicFramePr>
          <p:nvPr/>
        </p:nvGraphicFramePr>
        <p:xfrm>
          <a:off x="1219200" y="2514600"/>
          <a:ext cx="6324600" cy="1836769"/>
        </p:xfrm>
        <a:graphic>
          <a:graphicData uri="http://schemas.openxmlformats.org/drawingml/2006/table">
            <a:tbl>
              <a:tblPr/>
              <a:tblGrid>
                <a:gridCol w="858838"/>
                <a:gridCol w="665162"/>
                <a:gridCol w="685800"/>
                <a:gridCol w="685800"/>
                <a:gridCol w="685800"/>
                <a:gridCol w="762000"/>
                <a:gridCol w="685800"/>
                <a:gridCol w="609600"/>
                <a:gridCol w="685800"/>
              </a:tblGrid>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400" b="1" i="0" u="none" strike="noStrike" cap="none" normalizeH="0" baseline="0" smtClean="0">
                        <a:ln>
                          <a:noFill/>
                        </a:ln>
                        <a:solidFill>
                          <a:srgbClr val="FFFFFF"/>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2706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AM1</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TGax</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1371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AM2</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endParaRPr lang="zh-CN" altLang="en-US" sz="1400" b="0" dirty="0"/>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PM1</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2346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0000"/>
                          </a:solidFill>
                          <a:effectLst/>
                          <a:latin typeface="Times New Roman" pitchFamily="18" charset="0"/>
                          <a:ea typeface="MS PGothic" pitchFamily="34" charset="-128"/>
                        </a:rPr>
                        <a:t>PM2</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SR</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312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1" i="0" u="none" strike="noStrike" cap="none" normalizeH="0" baseline="0" smtClean="0">
                          <a:ln>
                            <a:noFill/>
                          </a:ln>
                          <a:solidFill>
                            <a:srgbClr val="000000"/>
                          </a:solidFill>
                          <a:effectLst/>
                          <a:latin typeface="Times New Roman" pitchFamily="18" charset="0"/>
                          <a:ea typeface="MS PGothic" pitchFamily="34" charset="-128"/>
                        </a:rPr>
                        <a:t>EVE</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SR</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endParaRPr lang="zh-CN" altLang="en-US" sz="1400" b="0" dirty="0"/>
                    </a:p>
                  </a:txBody>
                  <a:tcPr marL="91439" marR="91439"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11" name="TextBox 10"/>
          <p:cNvSpPr txBox="1"/>
          <p:nvPr/>
        </p:nvSpPr>
        <p:spPr>
          <a:xfrm>
            <a:off x="1447800" y="4876800"/>
            <a:ext cx="4495800" cy="338554"/>
          </a:xfrm>
          <a:prstGeom prst="rect">
            <a:avLst/>
          </a:prstGeom>
          <a:noFill/>
        </p:spPr>
        <p:txBody>
          <a:bodyPr wrap="square" rtlCol="0">
            <a:spAutoFit/>
          </a:bodyPr>
          <a:lstStyle/>
          <a:p>
            <a:r>
              <a:rPr lang="en-US" altLang="zh-CN" sz="1600" u="sng" dirty="0" smtClean="0">
                <a:solidFill>
                  <a:srgbClr val="0070C0"/>
                </a:solidFill>
              </a:rPr>
              <a:t>Refer to 11-16/1310r1</a:t>
            </a:r>
            <a:endParaRPr lang="zh-CN" altLang="en-US" sz="1600" u="sng" dirty="0">
              <a:solidFill>
                <a:srgbClr val="0070C0"/>
              </a:solidFill>
            </a:endParaRPr>
          </a:p>
        </p:txBody>
      </p:sp>
      <p:sp>
        <p:nvSpPr>
          <p:cNvPr id="9" name="矩形 8"/>
          <p:cNvSpPr/>
          <p:nvPr/>
        </p:nvSpPr>
        <p:spPr>
          <a:xfrm>
            <a:off x="1524000" y="5410200"/>
            <a:ext cx="4572000" cy="646331"/>
          </a:xfrm>
          <a:prstGeom prst="rect">
            <a:avLst/>
          </a:prstGeom>
        </p:spPr>
        <p:txBody>
          <a:bodyPr>
            <a:spAutoFit/>
          </a:bodyPr>
          <a:lstStyle/>
          <a:p>
            <a:r>
              <a:rPr lang="en-US" altLang="en-US" sz="1800" dirty="0" smtClean="0"/>
              <a:t>Ad Hoc Group Meetings</a:t>
            </a:r>
          </a:p>
          <a:p>
            <a:pPr lvl="1"/>
            <a:r>
              <a:rPr lang="en-US" altLang="en-US" sz="1800" dirty="0" smtClean="0"/>
              <a:t>PHY </a:t>
            </a:r>
            <a:r>
              <a:rPr lang="en-US" altLang="en-US" sz="1800" dirty="0" smtClean="0">
                <a:sym typeface="Wingdings" pitchFamily="2" charset="2"/>
              </a:rPr>
              <a:t> Texas D</a:t>
            </a:r>
            <a:endParaRPr lang="en-US" altLang="en-US"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11 CR docs</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3"/>
          <a:ext cx="8382000" cy="3277252"/>
        </p:xfrm>
        <a:graphic>
          <a:graphicData uri="http://schemas.openxmlformats.org/drawingml/2006/table">
            <a:tbl>
              <a:tblPr/>
              <a:tblGrid>
                <a:gridCol w="990600"/>
                <a:gridCol w="4724400"/>
                <a:gridCol w="1143000"/>
                <a:gridCol w="609600"/>
                <a:gridCol w="914400"/>
              </a:tblGrid>
              <a:tr h="23733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11-16/1340</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HE-PHY Miscellaneous Part-3</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B050"/>
                          </a:solidFill>
                          <a:effectLst/>
                          <a:latin typeface="Times New Roman" pitchFamily="18" charset="0"/>
                          <a:ea typeface="MS PGothic" pitchFamily="34" charset="-128"/>
                        </a:rPr>
                        <a:t>Lochan Verma</a:t>
                      </a:r>
                      <a:endParaRPr kumimoji="0" lang="en-US" altLang="zh-CN" sz="1400" b="1"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4084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11-16/1341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HE-PHY-Introduction-Part-2</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11-16/1295</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CC23 PHY CR Miscellaneous Part-1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Yongho</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Seok</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11-16/1356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HE NDP</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Yongho</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Seok</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11-16/1370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CCA Section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Laurent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cariou</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11-16/1371</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HE-SIG-B part III</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11-16/1372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Some proposed changes to D0.5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11-16/1374</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Resoluction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on CID495 and Removal of Unnecessary PHY TBDs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670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11-16/1375</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Commont</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Resolution for CID2867 and Text Change Proposal of 26.3.10.8 HE-SIG-B</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11-16/1377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Comment resolution on Clauses 26.3.9 and 26.3.10</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Yusuke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Asai</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37334">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16</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2"/>
          <a:ext cx="8382000" cy="3356930"/>
        </p:xfrm>
        <a:graphic>
          <a:graphicData uri="http://schemas.openxmlformats.org/drawingml/2006/table">
            <a:tbl>
              <a:tblPr/>
              <a:tblGrid>
                <a:gridCol w="990600"/>
                <a:gridCol w="3996774"/>
                <a:gridCol w="1870626"/>
                <a:gridCol w="685800"/>
                <a:gridCol w="838200"/>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11-16/1387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Comment resolution on CID2506 and proposed changes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Jinsoo</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Choi</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11-16/1393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EVM Definition for UL OFDMA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11-16/1427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Remove TBDs in PHY Transmit Spec.</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Noh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11-16/1398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CR for CID 2077</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11-16/1399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Changes to D0.5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Sriram</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Venkateswaran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11-16/1402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Receiver Specification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11-16/1406</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11ax Receiver Requirements</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11-16/1407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Changes to D0.5</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Xiaogang Chen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11-16/1408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 CRs 26.3.3,26.3.18,26.3.19</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Chen </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11-16/1410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Clause 26 Fixes</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Hongyuan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Zhang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11-16/1411</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TXTIME and RXTIME Fixes</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Hongyuan Zhang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11-16/1421</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Smoothness Recommendation for 4x HE-LTF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Feng</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Jiang </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endParaRPr lang="zh-CN" altLang="en-US" dirty="0"/>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7"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17</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6"/>
          <p:cNvGraphicFramePr>
            <a:graphicFrameLocks noGrp="1"/>
          </p:cNvGraphicFramePr>
          <p:nvPr/>
        </p:nvGraphicFramePr>
        <p:xfrm>
          <a:off x="533400" y="3018282"/>
          <a:ext cx="8382000" cy="2855755"/>
        </p:xfrm>
        <a:graphic>
          <a:graphicData uri="http://schemas.openxmlformats.org/drawingml/2006/table">
            <a:tbl>
              <a:tblPr/>
              <a:tblGrid>
                <a:gridCol w="990600"/>
                <a:gridCol w="4495800"/>
                <a:gridCol w="1295400"/>
                <a:gridCol w="762000"/>
                <a:gridCol w="838200"/>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11-16/1434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Miscellaneous HE PHY corrections</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rPr>
                        <a:t>TGAX</a:t>
                      </a: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Updated Text for DCM</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Jianhan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Liu</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11-16/1438</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0.8us GI with 4x HE 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11-16/1439</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Error correction to D0.5_on Beam-change text</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Jianhan Liu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11-16/1443</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spec text: Smoothness Recommendation for HE-LTF</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Feng Jiang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11-16/1448</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Remaining CR on secition-26-2-2 TXRXVECTOR Parameters</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err="1" smtClean="0">
                          <a:ln>
                            <a:noFill/>
                          </a:ln>
                          <a:solidFill>
                            <a:srgbClr val="00B050"/>
                          </a:solidFill>
                          <a:effectLst/>
                          <a:latin typeface="Times New Roman" pitchFamily="18" charset="0"/>
                          <a:ea typeface="MS PGothic" pitchFamily="34" charset="-128"/>
                        </a:rPr>
                        <a:t>Ke</a:t>
                      </a: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 Yao</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1"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11-16/1449</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Proposed Text Changes to TXRXVECTOR in Clause 26.2.2</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rPr>
                        <a:t>Ke</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 Yao</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6637" marR="6637" marT="6637"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7"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a:t>
            </a:r>
            <a:r>
              <a:rPr lang="en-US" altLang="zh-CN" dirty="0" smtClean="0"/>
              <a:t>11-16/1374r1)</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CID 495 as in 11-16/1374r1?</a:t>
            </a:r>
            <a:endParaRPr lang="en-US" altLang="zh-CN" dirty="0" smtClean="0"/>
          </a:p>
          <a:p>
            <a:pPr lvl="1"/>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(#1, 11-16/1375r1)</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11-16/1375r1?</a:t>
            </a:r>
            <a:endParaRPr lang="en-US" altLang="zh-CN" dirty="0" smtClean="0"/>
          </a:p>
          <a:p>
            <a:pPr lvl="1"/>
            <a:r>
              <a:rPr lang="en-US" altLang="zh-CN" dirty="0" smtClean="0"/>
              <a:t>CID 2867</a:t>
            </a:r>
          </a:p>
          <a:p>
            <a:pPr lvl="1"/>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(#1, 11-16/1377r4)</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11-16/1377r4?</a:t>
            </a:r>
            <a:endParaRPr lang="en-US" altLang="zh-CN" dirty="0" smtClean="0"/>
          </a:p>
          <a:p>
            <a:pPr lvl="1"/>
            <a:r>
              <a:rPr lang="en-US" altLang="zh-CN" dirty="0" smtClean="0"/>
              <a:t>CID </a:t>
            </a:r>
            <a:r>
              <a:rPr lang="en-GB" altLang="zh-CN" dirty="0" smtClean="0"/>
              <a:t>2043, 2044, 2047, 2048, 2049, 2050, 2051, 2052, 2053, 2054, 2055, 2056, </a:t>
            </a:r>
            <a:r>
              <a:rPr lang="en-GB" altLang="zh-CN" dirty="0" smtClean="0"/>
              <a:t>2059</a:t>
            </a:r>
            <a:r>
              <a:rPr lang="en-GB" altLang="zh-CN" dirty="0" smtClean="0"/>
              <a:t>, </a:t>
            </a:r>
            <a:r>
              <a:rPr lang="en-GB" altLang="zh-CN" dirty="0" smtClean="0"/>
              <a:t>2062</a:t>
            </a:r>
          </a:p>
          <a:p>
            <a:pPr lvl="1"/>
            <a:r>
              <a:rPr lang="en-GB" altLang="zh-CN" dirty="0" smtClean="0"/>
              <a:t>Except CID 2058</a:t>
            </a:r>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4 (#1, 11-16/1295r0)</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11-16/1295r0</a:t>
            </a:r>
            <a:endParaRPr lang="en-US" altLang="zh-CN" dirty="0" smtClean="0"/>
          </a:p>
          <a:p>
            <a:pPr lvl="1"/>
            <a:r>
              <a:rPr lang="en-US" altLang="zh-CN" dirty="0" smtClean="0"/>
              <a:t>CID </a:t>
            </a:r>
            <a:r>
              <a:rPr lang="en-GB" altLang="zh-CN" dirty="0" smtClean="0"/>
              <a:t>2431</a:t>
            </a:r>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 (#1, 11-16/1398r1)</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11-16/1398r1</a:t>
            </a:r>
            <a:endParaRPr lang="en-US" altLang="zh-CN" dirty="0" smtClean="0"/>
          </a:p>
          <a:p>
            <a:pPr lvl="1"/>
            <a:r>
              <a:rPr lang="en-US" altLang="zh-CN" dirty="0" smtClean="0"/>
              <a:t>CID 2077</a:t>
            </a:r>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6 (#1, 11-16/1448r0)</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11-16/1448r0</a:t>
            </a:r>
            <a:endParaRPr lang="en-US" altLang="zh-CN" dirty="0" smtClean="0"/>
          </a:p>
          <a:p>
            <a:pPr lvl="1"/>
            <a:r>
              <a:rPr lang="en-US" altLang="zh-CN" dirty="0" smtClean="0"/>
              <a:t>CID </a:t>
            </a:r>
            <a:r>
              <a:rPr lang="en-GB" altLang="zh-CN" dirty="0" smtClean="0"/>
              <a:t>1031, 1827, 2472, 2753</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7 (#1, 11-16/1408r0)</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11-16/1408r0</a:t>
            </a:r>
            <a:endParaRPr lang="en-US" altLang="zh-CN" dirty="0" smtClean="0"/>
          </a:p>
          <a:p>
            <a:pPr lvl="1"/>
            <a:r>
              <a:rPr lang="en-US" altLang="zh-CN" dirty="0" smtClean="0"/>
              <a:t>CID </a:t>
            </a:r>
            <a:r>
              <a:rPr lang="en-GB" altLang="zh-CN" dirty="0" smtClean="0"/>
              <a:t>1116, 2350, 2460, 2461, 1038, 2147, 275</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8 (#1, 11-16/1356r0)</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proposed changes to 11ax D0.5 spec text as in 11-16/1356r0</a:t>
            </a:r>
            <a:endParaRPr lang="en-US"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9 (#1, 11-16/1393r0)</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adding to D0.5 the proposals on slide 13 and 16?</a:t>
            </a:r>
            <a:endParaRPr lang="en-US" altLang="zh-CN" sz="1800"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solidFill>
                <a:srgbClr val="00B050"/>
              </a:solidFill>
            </a:endParaRPr>
          </a:p>
          <a:p>
            <a:pPr>
              <a:buNone/>
            </a:pPr>
            <a:r>
              <a:rPr lang="en-US" altLang="zh-CN" dirty="0" smtClean="0">
                <a:solidFill>
                  <a:srgbClr val="FF0000"/>
                </a:solidFill>
              </a:rPr>
              <a:t>This SP is informative, not for motion.</a:t>
            </a:r>
            <a:endParaRPr lang="en-US" altLang="zh-CN" dirty="0" smtClean="0">
              <a:solidFill>
                <a:srgbClr val="FF000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10 (#1, 11-16/1341r6)</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11-16/1341r6</a:t>
            </a:r>
            <a:endParaRPr lang="en-US" altLang="zh-CN" dirty="0" smtClean="0"/>
          </a:p>
          <a:p>
            <a:pPr lvl="1"/>
            <a:r>
              <a:rPr lang="en-US" altLang="zh-CN" dirty="0" smtClean="0"/>
              <a:t>CID </a:t>
            </a:r>
            <a:r>
              <a:rPr lang="en-GB" altLang="zh-CN" dirty="0" smtClean="0"/>
              <a:t>1849</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11 (#1, 11-16/1387r3)</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11-16/1387r3</a:t>
            </a:r>
            <a:endParaRPr lang="en-US" altLang="zh-CN" dirty="0" smtClean="0"/>
          </a:p>
          <a:p>
            <a:pPr lvl="1"/>
            <a:r>
              <a:rPr lang="en-US" altLang="zh-CN" dirty="0" smtClean="0"/>
              <a:t>CID </a:t>
            </a:r>
            <a:r>
              <a:rPr lang="en-GB" altLang="zh-CN" dirty="0" smtClean="0"/>
              <a:t>2506</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12 (#2, 11-16/1387r3)</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proposed spec changes as in 11-16/1387r3</a:t>
            </a:r>
            <a:endParaRPr lang="en-US" altLang="zh-CN" dirty="0" smtClean="0"/>
          </a:p>
          <a:p>
            <a:pPr lvl="1">
              <a:buNone/>
            </a:pP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13 (#1, PHY </a:t>
            </a:r>
            <a:r>
              <a:rPr lang="en-US" altLang="zh-CN" dirty="0" err="1" smtClean="0"/>
              <a:t>adhoc</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a:t>
            </a:r>
            <a:r>
              <a:rPr lang="en-US" altLang="zh-CN" dirty="0" smtClean="0"/>
              <a:t>e the following resolution to CID 85</a:t>
            </a:r>
            <a:endParaRPr lang="en-US" altLang="zh-CN" dirty="0" smtClean="0"/>
          </a:p>
          <a:p>
            <a:pPr lvl="1"/>
            <a:r>
              <a:rPr lang="en-US" altLang="zh-CN" dirty="0" smtClean="0"/>
              <a:t>Resolution: Rejected</a:t>
            </a:r>
          </a:p>
          <a:p>
            <a:pPr lvl="1"/>
            <a:r>
              <a:rPr lang="en-US" altLang="zh-CN" dirty="0" smtClean="0"/>
              <a:t>Reason: The comment doesn’t provide an applicable change suggestion to the spec draft. </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14 (#1, 11-16/1427r2)</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a:t>
            </a:r>
            <a:r>
              <a:rPr lang="en-US" altLang="zh-CN" dirty="0" smtClean="0"/>
              <a:t>e the proposed spec text changes as in 11-16/1427r2</a:t>
            </a:r>
            <a:endParaRPr lang="en-US"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15 (#1, 11-16/1370r4)</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a:t>
            </a:r>
            <a:r>
              <a:rPr lang="en-US" altLang="zh-CN" dirty="0" smtClean="0"/>
              <a:t>e the proposed spec text changes as in 11-16/1370r4</a:t>
            </a:r>
            <a:endParaRPr lang="en-US"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16 (#1, 11-16/1399r2)</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a:t>
            </a:r>
            <a:r>
              <a:rPr lang="en-US" altLang="zh-CN" dirty="0" smtClean="0"/>
              <a:t>e the proposed spec text changes as in 11-16/1399r2</a:t>
            </a:r>
            <a:endParaRPr lang="en-US"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17 (#1, 11-16/1377r6)</a:t>
            </a:r>
            <a:endParaRPr lang="zh-CN" altLang="en-US" dirty="0"/>
          </a:p>
        </p:txBody>
      </p:sp>
      <p:sp>
        <p:nvSpPr>
          <p:cNvPr id="3" name="内容占位符 2"/>
          <p:cNvSpPr>
            <a:spLocks noGrp="1"/>
          </p:cNvSpPr>
          <p:nvPr>
            <p:ph idx="1"/>
          </p:nvPr>
        </p:nvSpPr>
        <p:spPr/>
        <p:txBody>
          <a:bodyPr/>
          <a:lstStyle/>
          <a:p>
            <a:r>
              <a:rPr lang="en-US" altLang="zh-CN" dirty="0" smtClean="0"/>
              <a:t>Do you </a:t>
            </a:r>
            <a:r>
              <a:rPr lang="en-US" altLang="zh-CN" dirty="0" smtClean="0"/>
              <a:t>agree the comment resolution to the following CIDs as in 11-16/1377r6</a:t>
            </a:r>
            <a:endParaRPr lang="en-US" altLang="zh-CN" dirty="0" smtClean="0"/>
          </a:p>
          <a:p>
            <a:pPr lvl="1"/>
            <a:r>
              <a:rPr lang="en-US" altLang="zh-CN" dirty="0" smtClean="0"/>
              <a:t>CID </a:t>
            </a:r>
            <a:r>
              <a:rPr lang="en-GB" altLang="zh-CN" dirty="0" smtClean="0"/>
              <a:t>2058</a:t>
            </a:r>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18 (#2, 11-16/1402r2)</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in doc 11/16-1406r1 11ax Receiver Requirements?</a:t>
            </a:r>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Rectangle 4"/>
          <p:cNvSpPr>
            <a:spLocks noGrp="1" noChangeArrowheads="1"/>
          </p:cNvSpPr>
          <p:nvPr>
            <p:ph type="dt" sz="quarter" idx="10"/>
          </p:nvPr>
        </p:nvSpPr>
        <p:spPr>
          <a:xfrm>
            <a:off x="696913" y="332601"/>
            <a:ext cx="91691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30934</TotalTime>
  <Words>1939</Words>
  <Application>Microsoft Office PowerPoint</Application>
  <PresentationFormat>全屏显示(4:3)</PresentationFormat>
  <Paragraphs>531</Paragraphs>
  <Slides>35</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37" baseType="lpstr">
      <vt:lpstr>802-11-Submission</vt:lpstr>
      <vt:lpstr>Document</vt:lpstr>
      <vt:lpstr>TGax PHY Ad Hoc Nov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PHY Adhoc CIDs Status</vt:lpstr>
      <vt:lpstr>Unsolved PHY CIDs Assignment</vt:lpstr>
      <vt:lpstr>TGax PHY Adhoc Schedule in a Glance</vt:lpstr>
      <vt:lpstr>PHY Submissions (1/3) </vt:lpstr>
      <vt:lpstr>PHY Submissions (2/3) </vt:lpstr>
      <vt:lpstr>PHY Submissions (3/3) </vt:lpstr>
      <vt:lpstr>Straw-poll 1 (#1, 11-16/1374r1)</vt:lpstr>
      <vt:lpstr>Straw-poll 2 (#1, 11-16/1375r1)</vt:lpstr>
      <vt:lpstr>Straw-poll 3 (#1, 11-16/1377r4)</vt:lpstr>
      <vt:lpstr>Straw-poll 4 (#1, 11-16/1295r0)</vt:lpstr>
      <vt:lpstr>Straw-poll 5 (#1, 11-16/1398r1)</vt:lpstr>
      <vt:lpstr>Straw-poll 6 (#1, 11-16/1448r0)</vt:lpstr>
      <vt:lpstr>Straw-poll 7 (#1, 11-16/1408r0)</vt:lpstr>
      <vt:lpstr>Straw-poll 8 (#1, 11-16/1356r0)</vt:lpstr>
      <vt:lpstr>Straw-poll 9 (#1, 11-16/1393r0)</vt:lpstr>
      <vt:lpstr>Straw-poll 10 (#1, 11-16/1341r6)</vt:lpstr>
      <vt:lpstr>Straw-poll 11 (#1, 11-16/1387r3)</vt:lpstr>
      <vt:lpstr>Straw-poll 12 (#2, 11-16/1387r3)</vt:lpstr>
      <vt:lpstr>Straw-poll 13 (#1, PHY adhoc)</vt:lpstr>
      <vt:lpstr>Straw-poll 14 (#1, 11-16/1427r2)</vt:lpstr>
      <vt:lpstr>Straw-poll 15 (#1, 11-16/1370r4)</vt:lpstr>
      <vt:lpstr>Straw-poll 16 (#1, 11-16/1399r2)</vt:lpstr>
      <vt:lpstr>Straw-poll 17 (#1, 11-16/1377r6)</vt:lpstr>
      <vt:lpstr>Straw-poll 18 (#2, 11-16/1402r2)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2009</cp:revision>
  <cp:lastPrinted>1998-02-10T13:28:06Z</cp:lastPrinted>
  <dcterms:created xsi:type="dcterms:W3CDTF">2007-04-17T18:10:23Z</dcterms:created>
  <dcterms:modified xsi:type="dcterms:W3CDTF">2016-11-08T21:14:17Z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