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33" r:id="rId12"/>
    <p:sldId id="539" r:id="rId13"/>
    <p:sldId id="540" r:id="rId14"/>
    <p:sldId id="435" r:id="rId15"/>
    <p:sldId id="416" r:id="rId16"/>
    <p:sldId id="542" r:id="rId17"/>
    <p:sldId id="543" r:id="rId18"/>
    <p:sldId id="482"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0" d="100"/>
          <a:sy n="70" d="100"/>
        </p:scale>
        <p:origin x="-138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2016</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16440" y="304800"/>
            <a:ext cx="334072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1475r0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a:t>
            </a:r>
            <a:r>
              <a:rPr lang="en-US" altLang="en-US" sz="1800" dirty="0" smtClean="0"/>
              <a:t> </a:t>
            </a:r>
            <a:r>
              <a:rPr lang="en-US" altLang="en-US" sz="1800" dirty="0" smtClean="0"/>
              <a:t>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a:t>
            </a:r>
            <a:r>
              <a:rPr lang="en-US" altLang="en-US" sz="2800" dirty="0" smtClean="0"/>
              <a:t>Nov </a:t>
            </a:r>
            <a:r>
              <a:rPr lang="en-US" altLang="en-US" sz="2800" dirty="0" smtClean="0"/>
              <a:t>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2016-11-07</a:t>
            </a:r>
            <a:endParaRPr lang="en-US" alt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CIDs Status</a:t>
            </a:r>
            <a:endParaRPr lang="zh-CN" altLang="en-US" dirty="0"/>
          </a:p>
        </p:txBody>
      </p:sp>
      <p:sp>
        <p:nvSpPr>
          <p:cNvPr id="3" name="内容占位符 2"/>
          <p:cNvSpPr>
            <a:spLocks noGrp="1"/>
          </p:cNvSpPr>
          <p:nvPr>
            <p:ph idx="1"/>
          </p:nvPr>
        </p:nvSpPr>
        <p:spPr/>
        <p:txBody>
          <a:bodyPr/>
          <a:lstStyle/>
          <a:p>
            <a:r>
              <a:rPr lang="en-US" altLang="zh-CN" dirty="0" smtClean="0"/>
              <a:t>After Sep</a:t>
            </a:r>
            <a:r>
              <a:rPr lang="en-US" altLang="zh-CN" dirty="0" smtClean="0"/>
              <a:t> </a:t>
            </a:r>
            <a:r>
              <a:rPr lang="en-US" altLang="zh-CN" dirty="0" smtClean="0"/>
              <a:t>meeting: 		</a:t>
            </a:r>
            <a:r>
              <a:rPr lang="en-US" altLang="zh-CN" dirty="0" smtClean="0"/>
              <a:t>29</a:t>
            </a:r>
          </a:p>
          <a:p>
            <a:pPr lvl="1"/>
            <a:r>
              <a:rPr lang="en-US" altLang="zh-CN" dirty="0" smtClean="0"/>
              <a:t>Un-assigned: 			1 (CID495)</a:t>
            </a:r>
            <a:endParaRPr lang="en-US" altLang="zh-CN" dirty="0" smtClean="0"/>
          </a:p>
          <a:p>
            <a:r>
              <a:rPr lang="en-US" altLang="zh-CN" dirty="0" smtClean="0"/>
              <a:t>Before Nov meeting:</a:t>
            </a:r>
          </a:p>
          <a:p>
            <a:pPr lvl="1"/>
            <a:r>
              <a:rPr lang="en-US" altLang="zh-CN" dirty="0" smtClean="0"/>
              <a:t>Resolved </a:t>
            </a:r>
            <a:r>
              <a:rPr lang="en-US" altLang="zh-CN" dirty="0" smtClean="0"/>
              <a:t>(to be moved):		</a:t>
            </a:r>
            <a:r>
              <a:rPr lang="en-US" altLang="zh-CN" dirty="0" smtClean="0"/>
              <a:t>5</a:t>
            </a:r>
          </a:p>
          <a:p>
            <a:pPr lvl="1"/>
            <a:r>
              <a:rPr lang="en-US" altLang="zh-CN" dirty="0" smtClean="0"/>
              <a:t>Transferred to MAC:		1 (CID1703)</a:t>
            </a:r>
          </a:p>
          <a:p>
            <a:pPr lvl="1"/>
            <a:r>
              <a:rPr lang="en-US" altLang="zh-CN" dirty="0" smtClean="0"/>
              <a:t>Withdrawn:			1 (CID1868)</a:t>
            </a:r>
            <a:endParaRPr lang="en-US" altLang="zh-CN" dirty="0" smtClean="0"/>
          </a:p>
          <a:p>
            <a:pPr lvl="1"/>
            <a:r>
              <a:rPr lang="en-US" altLang="zh-CN" dirty="0" smtClean="0"/>
              <a:t>Unresolved PHY CIDs: </a:t>
            </a:r>
            <a:r>
              <a:rPr lang="en-US" altLang="zh-CN" dirty="0" smtClean="0"/>
              <a:t>		</a:t>
            </a:r>
            <a:r>
              <a:rPr lang="en-US" altLang="zh-CN" dirty="0" smtClean="0"/>
              <a:t>22</a:t>
            </a:r>
            <a:endParaRPr lang="en-US" altLang="zh-CN" dirty="0" smtClean="0"/>
          </a:p>
          <a:p>
            <a:pPr lvl="1">
              <a:buNone/>
            </a:pPr>
            <a:endParaRPr lang="zh-CN" altLang="zh-CN" dirty="0" smtClean="0"/>
          </a:p>
          <a:p>
            <a:pPr lvl="1"/>
            <a:endParaRPr lang="zh-CN" altLang="zh-CN" dirty="0" smtClean="0"/>
          </a:p>
          <a:p>
            <a:pPr lvl="1"/>
            <a:endParaRPr lang="en-US" altLang="zh-CN"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Unsolved PHY CIDs Assignment</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t>Bin </a:t>
            </a:r>
            <a:r>
              <a:rPr lang="en-US" altLang="zh-CN" dirty="0" err="1" smtClean="0"/>
              <a:t>Tian</a:t>
            </a:r>
            <a:r>
              <a:rPr lang="en-US" altLang="zh-CN" dirty="0" smtClean="0"/>
              <a:t>:		1061</a:t>
            </a:r>
          </a:p>
          <a:p>
            <a:r>
              <a:rPr lang="en-US" altLang="zh-CN" dirty="0" err="1" smtClean="0"/>
              <a:t>Shahrnaz</a:t>
            </a:r>
            <a:r>
              <a:rPr lang="en-US" altLang="zh-CN" dirty="0" smtClean="0"/>
              <a:t>: 		2506</a:t>
            </a:r>
          </a:p>
          <a:p>
            <a:r>
              <a:rPr lang="en-US" altLang="zh-CN" dirty="0" err="1" smtClean="0"/>
              <a:t>Joonsuk</a:t>
            </a:r>
            <a:r>
              <a:rPr lang="en-US" altLang="zh-CN" dirty="0" smtClean="0"/>
              <a:t>: 		1849</a:t>
            </a:r>
          </a:p>
          <a:p>
            <a:r>
              <a:rPr lang="en-US" altLang="zh-CN" dirty="0" err="1" smtClean="0"/>
              <a:t>Ke</a:t>
            </a:r>
            <a:r>
              <a:rPr lang="en-US" altLang="zh-CN" dirty="0" smtClean="0"/>
              <a:t> Yao: 		1031, 1827, 2472, 2753</a:t>
            </a:r>
          </a:p>
          <a:p>
            <a:r>
              <a:rPr lang="en-US" altLang="zh-CN" dirty="0" err="1" smtClean="0"/>
              <a:t>Lochan</a:t>
            </a:r>
            <a:r>
              <a:rPr lang="en-US" altLang="zh-CN" dirty="0" smtClean="0"/>
              <a:t>: 		2431, </a:t>
            </a:r>
            <a:r>
              <a:rPr lang="en-US" altLang="zh-CN" dirty="0" smtClean="0">
                <a:solidFill>
                  <a:srgbClr val="0070C0"/>
                </a:solidFill>
              </a:rPr>
              <a:t>1932, 2106, 2572, </a:t>
            </a:r>
            <a:r>
              <a:rPr lang="en-US" altLang="zh-CN" dirty="0" smtClean="0">
                <a:solidFill>
                  <a:srgbClr val="0070C0"/>
                </a:solidFill>
              </a:rPr>
              <a:t>2796, 1864 (11-16/1340r2)</a:t>
            </a:r>
            <a:endParaRPr lang="en-US" altLang="zh-CN" dirty="0" smtClean="0">
              <a:solidFill>
                <a:srgbClr val="0070C0"/>
              </a:solidFill>
            </a:endParaRPr>
          </a:p>
          <a:p>
            <a:r>
              <a:rPr lang="en-US" altLang="zh-CN" dirty="0" smtClean="0"/>
              <a:t>Osama: 		</a:t>
            </a:r>
            <a:r>
              <a:rPr lang="en-US" altLang="zh-CN" dirty="0" smtClean="0">
                <a:solidFill>
                  <a:srgbClr val="0070C0"/>
                </a:solidFill>
              </a:rPr>
              <a:t>1703</a:t>
            </a:r>
            <a:r>
              <a:rPr lang="en-US" altLang="zh-CN" dirty="0" smtClean="0"/>
              <a:t> </a:t>
            </a:r>
            <a:r>
              <a:rPr lang="en-US" altLang="zh-CN" dirty="0" smtClean="0">
                <a:solidFill>
                  <a:srgbClr val="0070C0"/>
                </a:solidFill>
              </a:rPr>
              <a:t>(Annex G, transferred to MAC)</a:t>
            </a:r>
            <a:endParaRPr lang="en-US" altLang="zh-CN" dirty="0" smtClean="0">
              <a:solidFill>
                <a:srgbClr val="0070C0"/>
              </a:solidFill>
            </a:endParaRPr>
          </a:p>
          <a:p>
            <a:r>
              <a:rPr lang="en-US" altLang="zh-CN" dirty="0" err="1" smtClean="0"/>
              <a:t>Xiaogang</a:t>
            </a:r>
            <a:r>
              <a:rPr lang="en-US" altLang="zh-CN" dirty="0" smtClean="0"/>
              <a:t> Chen: 	1116, 2350, 2460, 2461, 275, 1038, 2147</a:t>
            </a:r>
          </a:p>
          <a:p>
            <a:r>
              <a:rPr lang="en-US" altLang="zh-CN" dirty="0" smtClean="0"/>
              <a:t>Ross: 		</a:t>
            </a:r>
            <a:r>
              <a:rPr lang="en-US" altLang="zh-CN" dirty="0" smtClean="0"/>
              <a:t>308</a:t>
            </a:r>
            <a:r>
              <a:rPr lang="en-US" altLang="zh-CN" dirty="0" smtClean="0"/>
              <a:t>, 1619, 2874</a:t>
            </a:r>
          </a:p>
          <a:p>
            <a:r>
              <a:rPr lang="en-US" altLang="zh-CN" dirty="0" err="1" smtClean="0"/>
              <a:t>Shusaku</a:t>
            </a:r>
            <a:r>
              <a:rPr lang="en-US" altLang="zh-CN" dirty="0" smtClean="0"/>
              <a:t>: 		</a:t>
            </a:r>
            <a:r>
              <a:rPr lang="en-US" altLang="zh-CN" dirty="0" smtClean="0">
                <a:solidFill>
                  <a:srgbClr val="0070C0"/>
                </a:solidFill>
              </a:rPr>
              <a:t>1868</a:t>
            </a:r>
            <a:r>
              <a:rPr lang="en-US" altLang="zh-CN" dirty="0" smtClean="0"/>
              <a:t> </a:t>
            </a:r>
            <a:r>
              <a:rPr lang="en-US" altLang="zh-CN" dirty="0" smtClean="0">
                <a:solidFill>
                  <a:srgbClr val="0070C0"/>
                </a:solidFill>
              </a:rPr>
              <a:t>(Withdrawn)</a:t>
            </a:r>
            <a:endParaRPr lang="en-US" altLang="zh-CN" dirty="0" smtClean="0">
              <a:solidFill>
                <a:srgbClr val="0070C0"/>
              </a:solidFill>
            </a:endParaRPr>
          </a:p>
          <a:p>
            <a:r>
              <a:rPr lang="en-US" altLang="zh-CN" dirty="0" err="1" smtClean="0"/>
              <a:t>Sriram</a:t>
            </a:r>
            <a:r>
              <a:rPr lang="en-US" altLang="zh-CN" dirty="0" smtClean="0"/>
              <a:t>: 		2077</a:t>
            </a:r>
          </a:p>
          <a:p>
            <a:r>
              <a:rPr lang="en-US" altLang="zh-CN" dirty="0" err="1" smtClean="0"/>
              <a:t>Yujin</a:t>
            </a:r>
            <a:r>
              <a:rPr lang="en-US" altLang="zh-CN" dirty="0" smtClean="0"/>
              <a:t> </a:t>
            </a:r>
            <a:r>
              <a:rPr lang="en-US" altLang="zh-CN" dirty="0" smtClean="0"/>
              <a:t>Noh: 		480, 2867</a:t>
            </a:r>
          </a:p>
          <a:p>
            <a:r>
              <a:rPr lang="en-US" altLang="zh-CN" dirty="0" smtClean="0"/>
              <a:t>Un-assigned CID:	</a:t>
            </a:r>
            <a:r>
              <a:rPr lang="en-US" altLang="zh-CN" dirty="0" smtClean="0"/>
              <a:t>495 </a:t>
            </a:r>
            <a:r>
              <a:rPr lang="en-US" altLang="zh-CN" dirty="0" smtClean="0">
                <a:solidFill>
                  <a:srgbClr val="0070C0"/>
                </a:solidFill>
              </a:rPr>
              <a:t>(PHY MIB)</a:t>
            </a:r>
            <a:endParaRPr lang="en-US" altLang="zh-CN" dirty="0" smtClean="0">
              <a:solidFill>
                <a:srgbClr val="0070C0"/>
              </a:solidFill>
            </a:endParaRPr>
          </a:p>
          <a:p>
            <a:endParaRPr lang="zh-CN" altLang="en-US" dirty="0"/>
          </a:p>
        </p:txBody>
      </p:sp>
      <p:sp>
        <p:nvSpPr>
          <p:cNvPr id="4"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graphicFrame>
        <p:nvGraphicFramePr>
          <p:cNvPr id="10" name="Table 6"/>
          <p:cNvGraphicFramePr>
            <a:graphicFrameLocks noGrp="1"/>
          </p:cNvGraphicFramePr>
          <p:nvPr/>
        </p:nvGraphicFramePr>
        <p:xfrm>
          <a:off x="1219200" y="2514600"/>
          <a:ext cx="6324600" cy="1836769"/>
        </p:xfrm>
        <a:graphic>
          <a:graphicData uri="http://schemas.openxmlformats.org/drawingml/2006/table">
            <a:tbl>
              <a:tblPr/>
              <a:tblGrid>
                <a:gridCol w="858838"/>
                <a:gridCol w="665162"/>
                <a:gridCol w="685800"/>
                <a:gridCol w="685800"/>
                <a:gridCol w="685800"/>
                <a:gridCol w="762000"/>
                <a:gridCol w="685800"/>
                <a:gridCol w="609600"/>
                <a:gridCol w="685800"/>
              </a:tblGrid>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706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TGax</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1371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PM1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0000"/>
                          </a:solidFill>
                          <a:effectLst/>
                          <a:latin typeface="Times New Roman" pitchFamily="18" charset="0"/>
                          <a:ea typeface="MS PGothic" pitchFamily="34" charset="-128"/>
                        </a:rPr>
                        <a:t>PM2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312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EVE</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11-16/1310r1</a:t>
            </a:r>
            <a:endParaRPr lang="zh-CN" altLang="en-US" sz="1600" u="sng" dirty="0">
              <a:solidFill>
                <a:srgbClr val="0070C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r>
              <a:rPr lang="en-US" sz="1600" b="1" dirty="0" smtClean="0"/>
              <a:t> 11 CR docs</a:t>
            </a:r>
            <a:endParaRPr lang="en-US" sz="1600" b="1" dirty="0" smtClean="0"/>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3"/>
          <a:ext cx="8382000" cy="3273737"/>
        </p:xfrm>
        <a:graphic>
          <a:graphicData uri="http://schemas.openxmlformats.org/drawingml/2006/table">
            <a:tbl>
              <a:tblPr/>
              <a:tblGrid>
                <a:gridCol w="990600"/>
                <a:gridCol w="4724400"/>
                <a:gridCol w="1143000"/>
                <a:gridCol w="609600"/>
                <a:gridCol w="914400"/>
              </a:tblGrid>
              <a:tr h="23733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11-16/1340</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CR HE-PHY Miscellaneous Part-3</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US" altLang="zh-CN" sz="1400" b="1"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11-16/1341</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CR HE-PHY-Introduction-Part-2</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Lochan</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Verma</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11-16/1295</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CC23 PHY CR Miscellaneous Part-1</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Yongho</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Seok</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11-16/1356</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for HE NDP</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Yongho Seok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11-16/1370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CCA Section</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Laurent cariou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11-16/1371</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CR HE-SIG-B part III</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Ross </a:t>
                      </a: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Jian</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Yu </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11-16/1372</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Some proposed changes to D0.5</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11-16/1374</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Resoluction</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on CID495 and Removal of Unnecessary PHY TBDs</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670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11-16/1375</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Commont</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Resolution for CID2867 and Text Change Proposal of 26.3.10.8 HE-SIG-B</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11-16/1377</a:t>
                      </a:r>
                      <a:endParaRPr kumimoji="0" lang="en-US" altLang="zh-CN" sz="1400" b="1"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Comment resolution on Clauses 26.3.9 and 26.3.10</a:t>
                      </a:r>
                      <a:endParaRPr kumimoji="0" lang="en-US" altLang="zh-CN" sz="1400" b="1"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Yusuke </a:t>
                      </a: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Asai</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r>
              <a:rPr lang="en-US" altLang="en-US" dirty="0" smtClean="0"/>
              <a:t>(2/3</a:t>
            </a:r>
            <a:r>
              <a:rPr lang="en-US" altLang="en-US" dirty="0" smtClean="0"/>
              <a:t>)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16</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3075973"/>
        </p:xfrm>
        <a:graphic>
          <a:graphicData uri="http://schemas.openxmlformats.org/drawingml/2006/table">
            <a:tbl>
              <a:tblPr/>
              <a:tblGrid>
                <a:gridCol w="990600"/>
                <a:gridCol w="3996774"/>
                <a:gridCol w="1870626"/>
                <a:gridCol w="6858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11-16/1387</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Comment resolution on CID2506 and proposed changes</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Jinsoo</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Choi</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11-16/1393</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EVM Definition for UL OFDMA</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Ron Porat</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11-16/1398</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CR for CID 2077</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Sriram</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Venkateswaran</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11-16/1399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Sriram</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Venkateswaran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11-16/1402</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11ax Receiver Specification</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11-16/1406</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for 11ax Receiver Requirements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11-16/1407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11-16/1408</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 CRs 26.3.3,26.3.18,26.3.19</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Xiaogang</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Chen </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11-16/1410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Clause 26 Fixes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Hongyuan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Zhang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11-16/1411</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TXTIME and RXTIME Fixes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Hongyuan Zhang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11-16/1421</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Smoothness Recommendation for 4x HE-LTF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Feng</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Jiang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11-16/1427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Remove TBDs in PHY Transmit Spec.</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Yujin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Noh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r>
              <a:rPr lang="en-US" altLang="en-US" dirty="0" smtClean="0"/>
              <a:t>(3/3</a:t>
            </a:r>
            <a:r>
              <a:rPr lang="en-US" altLang="en-US" dirty="0" smtClean="0"/>
              <a:t>)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17</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2855755"/>
        </p:xfrm>
        <a:graphic>
          <a:graphicData uri="http://schemas.openxmlformats.org/drawingml/2006/table">
            <a:tbl>
              <a:tblPr/>
              <a:tblGrid>
                <a:gridCol w="990600"/>
                <a:gridCol w="4495800"/>
                <a:gridCol w="1295400"/>
                <a:gridCol w="7620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11-16/1434</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Miscellaneous HE PHY corrections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Updated Text for DCM</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11-16/1438</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0.8us GI with 4x HE 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Error correction to D0.5_on Beam-change text</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11-16/1443</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Smoothness Recommendation for HE-LTF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Feng Jiang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11-16/1448</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Remaining CR on secition-26-2-2 TXRXVECTOR Parameters</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Times New Roman" pitchFamily="18" charset="0"/>
                          <a:ea typeface="MS PGothic" pitchFamily="34" charset="-128"/>
                        </a:rPr>
                        <a:t>Ke</a:t>
                      </a: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 Yao</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11-16/1449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Proposed Text Changes to TXRXVECTOR in Clause 26.2.2</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Ke</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Yao</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a:t>
            </a:r>
            <a:r>
              <a:rPr lang="en-US" altLang="zh-CN" dirty="0" smtClean="0"/>
              <a:t>11-16/xxxxr0)</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a:t>
            </a:r>
            <a:r>
              <a:rPr lang="en-US" altLang="zh-CN" dirty="0" smtClean="0"/>
              <a:t>11/16-xxxxr0?</a:t>
            </a:r>
            <a:endParaRPr lang="en-US"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a:t>
            </a:r>
            <a:r>
              <a:rPr lang="en-US" altLang="en-US" sz="1800" dirty="0" smtClean="0"/>
              <a:t>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29433</TotalTime>
  <Words>1263</Words>
  <Application>Microsoft Office PowerPoint</Application>
  <PresentationFormat>全屏显示(4:3)</PresentationFormat>
  <Paragraphs>372</Paragraphs>
  <Slides>18</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802-11-Submission</vt:lpstr>
      <vt:lpstr>Document</vt:lpstr>
      <vt:lpstr>TGax PHY Ad Hoc Nov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PHY Adhoc CIDs Status</vt:lpstr>
      <vt:lpstr>Unsolved PHY CIDs Assignment</vt:lpstr>
      <vt:lpstr>TGax PHY Adhoc Schedule in a Glance</vt:lpstr>
      <vt:lpstr>PHY Submissions (1/3) </vt:lpstr>
      <vt:lpstr>PHY Submissions (2/3) </vt:lpstr>
      <vt:lpstr>PHY Submissions (3/3) </vt:lpstr>
      <vt:lpstr>Straw-poll 1 (#1, 11-16/xxxxr0)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1947</cp:revision>
  <cp:lastPrinted>1998-02-10T13:28:06Z</cp:lastPrinted>
  <dcterms:created xsi:type="dcterms:W3CDTF">2007-04-17T18:10:23Z</dcterms:created>
  <dcterms:modified xsi:type="dcterms:W3CDTF">2016-11-07T17:37:42Z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