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95" r:id="rId2"/>
    <p:sldId id="356" r:id="rId3"/>
    <p:sldId id="390" r:id="rId4"/>
    <p:sldId id="357" r:id="rId5"/>
    <p:sldId id="358" r:id="rId6"/>
    <p:sldId id="385" r:id="rId7"/>
    <p:sldId id="386" r:id="rId8"/>
    <p:sldId id="387" r:id="rId9"/>
    <p:sldId id="388" r:id="rId10"/>
    <p:sldId id="389"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a:srgbClr val="00B050"/>
    <a:srgbClr val="FF0000"/>
    <a:srgbClr val="92D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220" autoAdjust="0"/>
    <p:restoredTop sz="98157" autoAdjust="0"/>
  </p:normalViewPr>
  <p:slideViewPr>
    <p:cSldViewPr>
      <p:cViewPr varScale="1">
        <p:scale>
          <a:sx n="66" d="100"/>
          <a:sy n="66" d="100"/>
        </p:scale>
        <p:origin x="1608" y="26"/>
      </p:cViewPr>
      <p:guideLst>
        <p:guide orient="horz" pos="2160"/>
        <p:guide pos="2880"/>
      </p:guideLst>
    </p:cSldViewPr>
  </p:slideViewPr>
  <p:outlineViewPr>
    <p:cViewPr>
      <p:scale>
        <a:sx n="25" d="100"/>
        <a:sy n="25" d="100"/>
      </p:scale>
      <p:origin x="0" y="6186"/>
    </p:cViewPr>
  </p:outlineViewPr>
  <p:notesTextViewPr>
    <p:cViewPr>
      <p:scale>
        <a:sx n="100" d="100"/>
        <a:sy n="100" d="100"/>
      </p:scale>
      <p:origin x="0" y="0"/>
    </p:cViewPr>
  </p:notesTextViewPr>
  <p:sorterViewPr>
    <p:cViewPr>
      <p:scale>
        <a:sx n="75" d="100"/>
        <a:sy n="75" d="100"/>
      </p:scale>
      <p:origin x="0" y="2928"/>
    </p:cViewPr>
  </p:sorterViewPr>
  <p:notesViewPr>
    <p:cSldViewPr>
      <p:cViewPr>
        <p:scale>
          <a:sx n="100" d="100"/>
          <a:sy n="100" d="100"/>
        </p:scale>
        <p:origin x="1608" y="-63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3075" name="Rectangle 3"/>
          <p:cNvSpPr>
            <a:spLocks noGrp="1" noChangeArrowheads="1"/>
          </p:cNvSpPr>
          <p:nvPr>
            <p:ph type="dt" sz="quarter" idx="1"/>
          </p:nvPr>
        </p:nvSpPr>
        <p:spPr bwMode="auto">
          <a:xfrm>
            <a:off x="695325" y="175081"/>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3076" name="Rectangle 4"/>
          <p:cNvSpPr>
            <a:spLocks noGrp="1" noChangeArrowheads="1"/>
          </p:cNvSpPr>
          <p:nvPr>
            <p:ph type="ftr" sz="quarter" idx="2"/>
          </p:nvPr>
        </p:nvSpPr>
        <p:spPr bwMode="auto">
          <a:xfrm>
            <a:off x="4691063" y="8982075"/>
            <a:ext cx="1627187"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Peter Ecclesine (Cisco Systems)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atin typeface="Times New Roman" pitchFamily="18" charset="0"/>
              </a:defRPr>
            </a:lvl1pPr>
          </a:lstStyle>
          <a:p>
            <a:pPr>
              <a:defRPr/>
            </a:pPr>
            <a:r>
              <a:rPr lang="en-US"/>
              <a:t>Page </a:t>
            </a:r>
            <a:fld id="{A2AEFAE9-F16A-44B0-9614-A9CC92691769}"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a:defRPr/>
            </a:pPr>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170094361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atin typeface="Times New Roman" pitchFamily="18" charset="0"/>
              </a:defRPr>
            </a:lvl1pPr>
          </a:lstStyle>
          <a:p>
            <a:pPr>
              <a:defRPr/>
            </a:pPr>
            <a:endParaRPr lang="en-US"/>
          </a:p>
        </p:txBody>
      </p:sp>
      <p:sp>
        <p:nvSpPr>
          <p:cNvPr id="2051" name="Rectangle 3"/>
          <p:cNvSpPr>
            <a:spLocks noGrp="1" noChangeArrowheads="1"/>
          </p:cNvSpPr>
          <p:nvPr>
            <p:ph type="dt" idx="1"/>
          </p:nvPr>
        </p:nvSpPr>
        <p:spPr bwMode="auto">
          <a:xfrm>
            <a:off x="654050" y="95706"/>
            <a:ext cx="732573"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atin typeface="Times New Roman" pitchFamily="18" charset="0"/>
              </a:defRPr>
            </a:lvl1pPr>
          </a:lstStyle>
          <a:p>
            <a:pPr>
              <a:defRPr/>
            </a:pPr>
            <a:r>
              <a:rPr lang="en-US"/>
              <a:t>Nov 2015</a:t>
            </a:r>
            <a:endParaRPr lang="en-US" dirty="0"/>
          </a:p>
        </p:txBody>
      </p:sp>
      <p:sp>
        <p:nvSpPr>
          <p:cNvPr id="46084"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4197350" y="8985250"/>
            <a:ext cx="2084388"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atin typeface="Times New Roman" pitchFamily="18" charset="0"/>
              </a:defRPr>
            </a:lvl5pPr>
          </a:lstStyle>
          <a:p>
            <a:pPr lvl="4">
              <a:defRPr/>
            </a:pPr>
            <a:r>
              <a:rPr lang="en-US"/>
              <a:t>Peter Ecclesine (Cisco Systems)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atin typeface="Times New Roman" pitchFamily="18" charset="0"/>
              </a:defRPr>
            </a:lvl1pPr>
          </a:lstStyle>
          <a:p>
            <a:pPr>
              <a:defRPr/>
            </a:pPr>
            <a:r>
              <a:rPr lang="en-US"/>
              <a:t>Page </a:t>
            </a:r>
            <a:fld id="{BCEF1741-1A40-4514-953E-00C57A8BD107}"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Tree>
    <p:extLst>
      <p:ext uri="{BB962C8B-B14F-4D97-AF65-F5344CB8AC3E}">
        <p14:creationId xmlns:p14="http://schemas.microsoft.com/office/powerpoint/2010/main" val="4168304903"/>
      </p:ext>
    </p:extLst>
  </p:cSld>
  <p:clrMap bg1="lt1" tx1="dk1" bg2="lt2" tx2="dk2" accent1="accent1" accent2="accent2" accent3="accent3" accent4="accent4" accent5="accent5" accent6="accent6" hlink="hlink" folHlink="folHlink"/>
  <p:hf hdr="0"/>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3"/>
          <p:cNvSpPr>
            <a:spLocks noGrp="1" noChangeArrowheads="1"/>
          </p:cNvSpPr>
          <p:nvPr>
            <p:ph type="dt" sz="quarter" idx="1"/>
          </p:nvPr>
        </p:nvSpPr>
        <p:spPr>
          <a:noFill/>
        </p:spPr>
        <p:txBody>
          <a:bodyPr/>
          <a:lstStyle/>
          <a:p>
            <a:r>
              <a:rPr lang="en-US"/>
              <a:t>Nov 2015</a:t>
            </a:r>
          </a:p>
        </p:txBody>
      </p:sp>
      <p:sp>
        <p:nvSpPr>
          <p:cNvPr id="47107"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7108"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7109" name="Rectangle 7"/>
          <p:cNvSpPr>
            <a:spLocks noGrp="1" noChangeArrowheads="1"/>
          </p:cNvSpPr>
          <p:nvPr>
            <p:ph type="sldNum" sz="quarter" idx="5"/>
          </p:nvPr>
        </p:nvSpPr>
        <p:spPr>
          <a:noFill/>
        </p:spPr>
        <p:txBody>
          <a:bodyPr/>
          <a:lstStyle/>
          <a:p>
            <a:r>
              <a:rPr lang="en-US"/>
              <a:t>Page </a:t>
            </a:r>
            <a:fld id="{3554447F-A678-4ED9-8E54-D24F45F2B035}" type="slidenum">
              <a:rPr lang="en-US" smtClean="0"/>
              <a:pPr/>
              <a:t>1</a:t>
            </a:fld>
            <a:endParaRPr lang="en-US"/>
          </a:p>
        </p:txBody>
      </p:sp>
      <p:sp>
        <p:nvSpPr>
          <p:cNvPr id="47110" name="Rectangle 2"/>
          <p:cNvSpPr>
            <a:spLocks noGrp="1" noRot="1" noChangeAspect="1" noChangeArrowheads="1" noTextEdit="1"/>
          </p:cNvSpPr>
          <p:nvPr>
            <p:ph type="sldImg"/>
          </p:nvPr>
        </p:nvSpPr>
        <p:spPr>
          <a:xfrm>
            <a:off x="1154113" y="701675"/>
            <a:ext cx="4625975" cy="3468688"/>
          </a:xfrm>
          <a:ln/>
        </p:spPr>
      </p:sp>
      <p:sp>
        <p:nvSpPr>
          <p:cNvPr id="47111"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5010710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3"/>
          <p:cNvSpPr>
            <a:spLocks noGrp="1" noChangeArrowheads="1"/>
          </p:cNvSpPr>
          <p:nvPr>
            <p:ph type="dt" sz="quarter" idx="1"/>
          </p:nvPr>
        </p:nvSpPr>
        <p:spPr>
          <a:noFill/>
        </p:spPr>
        <p:txBody>
          <a:bodyPr/>
          <a:lstStyle/>
          <a:p>
            <a:r>
              <a:rPr lang="en-US"/>
              <a:t>Nov 2015</a:t>
            </a:r>
          </a:p>
        </p:txBody>
      </p:sp>
      <p:sp>
        <p:nvSpPr>
          <p:cNvPr id="48131" name="Rectangle 2"/>
          <p:cNvSpPr>
            <a:spLocks noGrp="1" noRot="1" noChangeAspect="1" noChangeArrowheads="1" noTextEdit="1"/>
          </p:cNvSpPr>
          <p:nvPr>
            <p:ph type="sldImg"/>
          </p:nvPr>
        </p:nvSpPr>
        <p:spPr>
          <a:xfrm>
            <a:off x="1154113" y="701675"/>
            <a:ext cx="4625975" cy="3468688"/>
          </a:xfrm>
          <a:ln/>
        </p:spPr>
      </p:sp>
      <p:sp>
        <p:nvSpPr>
          <p:cNvPr id="48132"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17005399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3"/>
          <p:cNvSpPr>
            <a:spLocks noGrp="1" noChangeArrowheads="1"/>
          </p:cNvSpPr>
          <p:nvPr>
            <p:ph type="dt" sz="quarter" idx="1"/>
          </p:nvPr>
        </p:nvSpPr>
        <p:spPr>
          <a:noFill/>
        </p:spPr>
        <p:txBody>
          <a:bodyPr/>
          <a:lstStyle/>
          <a:p>
            <a:r>
              <a:rPr lang="en-US"/>
              <a:t>Nov 2015</a:t>
            </a:r>
          </a:p>
        </p:txBody>
      </p:sp>
      <p:sp>
        <p:nvSpPr>
          <p:cNvPr id="49155"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49156"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49157" name="Rectangle 7"/>
          <p:cNvSpPr>
            <a:spLocks noGrp="1" noChangeArrowheads="1"/>
          </p:cNvSpPr>
          <p:nvPr>
            <p:ph type="sldNum" sz="quarter" idx="5"/>
          </p:nvPr>
        </p:nvSpPr>
        <p:spPr>
          <a:noFill/>
        </p:spPr>
        <p:txBody>
          <a:bodyPr/>
          <a:lstStyle/>
          <a:p>
            <a:r>
              <a:rPr lang="en-US"/>
              <a:t>Page </a:t>
            </a:r>
            <a:fld id="{6B24DE20-1BFC-4A96-BB8D-D873FAF42809}" type="slidenum">
              <a:rPr lang="en-US" smtClean="0"/>
              <a:pPr/>
              <a:t>4</a:t>
            </a:fld>
            <a:endParaRPr lang="en-US"/>
          </a:p>
        </p:txBody>
      </p:sp>
      <p:sp>
        <p:nvSpPr>
          <p:cNvPr id="49158" name="Rectangle 2"/>
          <p:cNvSpPr>
            <a:spLocks noGrp="1" noRot="1" noChangeAspect="1" noChangeArrowheads="1" noTextEdit="1"/>
          </p:cNvSpPr>
          <p:nvPr>
            <p:ph type="sldImg"/>
          </p:nvPr>
        </p:nvSpPr>
        <p:spPr>
          <a:xfrm>
            <a:off x="1154113" y="701675"/>
            <a:ext cx="4625975" cy="3468688"/>
          </a:xfrm>
          <a:ln/>
        </p:spPr>
      </p:sp>
      <p:sp>
        <p:nvSpPr>
          <p:cNvPr id="49159"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8308442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3"/>
          <p:cNvSpPr>
            <a:spLocks noGrp="1" noChangeArrowheads="1"/>
          </p:cNvSpPr>
          <p:nvPr>
            <p:ph type="dt" sz="quarter" idx="1"/>
          </p:nvPr>
        </p:nvSpPr>
        <p:spPr>
          <a:noFill/>
        </p:spPr>
        <p:txBody>
          <a:bodyPr/>
          <a:lstStyle/>
          <a:p>
            <a:r>
              <a:rPr lang="en-US"/>
              <a:t>Nov 2015</a:t>
            </a:r>
          </a:p>
        </p:txBody>
      </p:sp>
      <p:sp>
        <p:nvSpPr>
          <p:cNvPr id="50179" name="Rectangle 3"/>
          <p:cNvSpPr txBox="1">
            <a:spLocks noGrp="1" noChangeArrowheads="1"/>
          </p:cNvSpPr>
          <p:nvPr/>
        </p:nvSpPr>
        <p:spPr bwMode="auto">
          <a:xfrm>
            <a:off x="654050" y="98425"/>
            <a:ext cx="827088" cy="212725"/>
          </a:xfrm>
          <a:prstGeom prst="rect">
            <a:avLst/>
          </a:prstGeom>
          <a:noFill/>
          <a:ln w="9525">
            <a:noFill/>
            <a:miter lim="800000"/>
            <a:headEnd/>
            <a:tailEnd/>
          </a:ln>
        </p:spPr>
        <p:txBody>
          <a:bodyPr wrap="none" lIns="0" tIns="0" rIns="0" bIns="0" anchor="b">
            <a:spAutoFit/>
          </a:bodyPr>
          <a:lstStyle/>
          <a:p>
            <a:pPr defTabSz="933450"/>
            <a:r>
              <a:rPr lang="en-US" sz="1400" b="1"/>
              <a:t>July 2007</a:t>
            </a:r>
          </a:p>
        </p:txBody>
      </p:sp>
      <p:sp>
        <p:nvSpPr>
          <p:cNvPr id="50180" name="Rectangle 6"/>
          <p:cNvSpPr>
            <a:spLocks noGrp="1" noChangeArrowheads="1"/>
          </p:cNvSpPr>
          <p:nvPr>
            <p:ph type="ftr" sz="quarter" idx="4"/>
          </p:nvPr>
        </p:nvSpPr>
        <p:spPr>
          <a:xfrm>
            <a:off x="5357813" y="8985250"/>
            <a:ext cx="923925" cy="182563"/>
          </a:xfrm>
          <a:noFill/>
        </p:spPr>
        <p:txBody>
          <a:bodyPr/>
          <a:lstStyle/>
          <a:p>
            <a:pPr lvl="4"/>
            <a:r>
              <a:rPr lang="en-US"/>
              <a:t>Peter Ecclesine (Cisco Systems)</a:t>
            </a:r>
          </a:p>
        </p:txBody>
      </p:sp>
      <p:sp>
        <p:nvSpPr>
          <p:cNvPr id="50181" name="Rectangle 7"/>
          <p:cNvSpPr>
            <a:spLocks noGrp="1" noChangeArrowheads="1"/>
          </p:cNvSpPr>
          <p:nvPr>
            <p:ph type="sldNum" sz="quarter" idx="5"/>
          </p:nvPr>
        </p:nvSpPr>
        <p:spPr>
          <a:noFill/>
        </p:spPr>
        <p:txBody>
          <a:bodyPr/>
          <a:lstStyle/>
          <a:p>
            <a:r>
              <a:rPr lang="en-US"/>
              <a:t>Page </a:t>
            </a:r>
            <a:fld id="{C2D12055-9FED-41AC-BC41-66DDF4A95F6E}" type="slidenum">
              <a:rPr lang="en-US" smtClean="0"/>
              <a:pPr/>
              <a:t>5</a:t>
            </a:fld>
            <a:endParaRPr lang="en-US"/>
          </a:p>
        </p:txBody>
      </p:sp>
      <p:sp>
        <p:nvSpPr>
          <p:cNvPr id="50182" name="Rectangle 2"/>
          <p:cNvSpPr>
            <a:spLocks noGrp="1" noRot="1" noChangeAspect="1" noChangeArrowheads="1" noTextEdit="1"/>
          </p:cNvSpPr>
          <p:nvPr>
            <p:ph type="sldImg"/>
          </p:nvPr>
        </p:nvSpPr>
        <p:spPr>
          <a:xfrm>
            <a:off x="1154113" y="701675"/>
            <a:ext cx="4625975" cy="3468688"/>
          </a:xfrm>
          <a:ln/>
        </p:spPr>
      </p:sp>
      <p:sp>
        <p:nvSpPr>
          <p:cNvPr id="50183" name="Rectangle 3"/>
          <p:cNvSpPr>
            <a:spLocks noGrp="1" noChangeArrowheads="1"/>
          </p:cNvSpPr>
          <p:nvPr>
            <p:ph type="body" idx="1"/>
          </p:nvPr>
        </p:nvSpPr>
        <p:spPr>
          <a:noFill/>
          <a:ln/>
        </p:spPr>
        <p:txBody>
          <a:bodyPr/>
          <a:lstStyle/>
          <a:p>
            <a:endParaRPr lang="en-GB"/>
          </a:p>
        </p:txBody>
      </p:sp>
    </p:spTree>
    <p:extLst>
      <p:ext uri="{BB962C8B-B14F-4D97-AF65-F5344CB8AC3E}">
        <p14:creationId xmlns:p14="http://schemas.microsoft.com/office/powerpoint/2010/main" val="41129577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Nov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08DA8A4D-514D-4F10-8470-E7DBD1F4BE7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EA7AC36D-AB09-4F67-BEBE-3C34A62A31B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AD41E83-5642-4D1B-BE59-0E57F43E6ED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a:t>Click to edit Master title style</a:t>
            </a:r>
          </a:p>
        </p:txBody>
      </p:sp>
      <p:sp>
        <p:nvSpPr>
          <p:cNvPr id="3" name="Text Placeholder 2"/>
          <p:cNvSpPr>
            <a:spLocks noGrp="1"/>
          </p:cNvSpPr>
          <p:nvPr>
            <p:ph type="body" sz="half" idx="1"/>
          </p:nvPr>
        </p:nvSpPr>
        <p:spPr>
          <a:xfrm>
            <a:off x="6858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DDC4EEAD-D47F-49AB-A4FD-EAD18A4F253B}"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p:cNvSpPr>
            <a:spLocks noGrp="1" noChangeArrowheads="1"/>
          </p:cNvSpPr>
          <p:nvPr>
            <p:ph type="dt" sz="half" idx="10"/>
          </p:nvPr>
        </p:nvSpPr>
        <p:spPr>
          <a:xfrm>
            <a:off x="696913" y="335776"/>
            <a:ext cx="916918" cy="276999"/>
          </a:xfrm>
        </p:spPr>
        <p:txBody>
          <a:bodyPr/>
          <a:lstStyle>
            <a:lvl1pPr>
              <a:defRPr/>
            </a:lvl1pPr>
          </a:lstStyle>
          <a:p>
            <a:pPr>
              <a:defRPr/>
            </a:pPr>
            <a:r>
              <a:rPr lang="en-US"/>
              <a:t>Nov 2016</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5284E455-25C1-4B8F-B461-78E9C8FDBACA}"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pPr>
              <a:defRPr/>
            </a:pPr>
            <a:r>
              <a:rPr lang="en-US"/>
              <a:t>Nov 2016</a:t>
            </a:r>
            <a:endParaRPr lang="en-US" dirty="0"/>
          </a:p>
        </p:txBody>
      </p:sp>
      <p:sp>
        <p:nvSpPr>
          <p:cNvPr id="4" name="Footer Placeholder 3"/>
          <p:cNvSpPr>
            <a:spLocks noGrp="1"/>
          </p:cNvSpPr>
          <p:nvPr>
            <p:ph type="ftr" sz="quarter" idx="11"/>
          </p:nvPr>
        </p:nvSpPr>
        <p:spPr/>
        <p:txBody>
          <a:bodyPr/>
          <a:lstStyle/>
          <a:p>
            <a:pPr>
              <a:defRPr/>
            </a:pPr>
            <a:r>
              <a:rPr lang="en-US"/>
              <a:t>Peter Ecclesine (Self)</a:t>
            </a:r>
          </a:p>
        </p:txBody>
      </p:sp>
      <p:sp>
        <p:nvSpPr>
          <p:cNvPr id="5" name="Slide Number Placeholder 4"/>
          <p:cNvSpPr>
            <a:spLocks noGrp="1"/>
          </p:cNvSpPr>
          <p:nvPr>
            <p:ph type="sldNum" sz="quarter" idx="12"/>
          </p:nvPr>
        </p:nvSpPr>
        <p:spPr/>
        <p:txBody>
          <a:bodyPr/>
          <a:lstStyle/>
          <a:p>
            <a:pPr>
              <a:defRPr/>
            </a:pPr>
            <a:r>
              <a:rPr lang="en-US"/>
              <a:t>Slide </a:t>
            </a:r>
            <a:fld id="{0AD8484D-9D52-4005-BFCF-78AC5E78CF7A}"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p:cNvSpPr>
            <a:spLocks noGrp="1" noChangeArrowheads="1"/>
          </p:cNvSpPr>
          <p:nvPr>
            <p:ph type="dt" sz="half" idx="10"/>
          </p:nvPr>
        </p:nvSpPr>
        <p:spPr/>
        <p:txBody>
          <a:bodyPr/>
          <a:lstStyle>
            <a:lvl1pPr>
              <a:defRPr/>
            </a:lvl1pPr>
          </a:lstStyle>
          <a:p>
            <a:pPr>
              <a:defRPr/>
            </a:pPr>
            <a:r>
              <a:rPr lang="en-US"/>
              <a:t>Nov 2016</a:t>
            </a:r>
          </a:p>
        </p:txBody>
      </p:sp>
      <p:sp>
        <p:nvSpPr>
          <p:cNvPr id="5" name="Rectangle 5"/>
          <p:cNvSpPr>
            <a:spLocks noGrp="1" noChangeArrowheads="1"/>
          </p:cNvSpPr>
          <p:nvPr>
            <p:ph type="ftr" sz="quarter" idx="11"/>
          </p:nvPr>
        </p:nvSpPr>
        <p:spPr>
          <a:xfrm>
            <a:off x="7205418" y="6475413"/>
            <a:ext cx="1338507" cy="184666"/>
          </a:xfrm>
        </p:spPr>
        <p:txBody>
          <a:bodyPr/>
          <a:lstStyle>
            <a:lvl1pPr>
              <a:defRPr/>
            </a:lvl1pPr>
          </a:lstStyle>
          <a:p>
            <a:pPr>
              <a:defRPr/>
            </a:pPr>
            <a:r>
              <a:rPr lang="en-US" dirty="0"/>
              <a:t>Peter Ecclesine (Self)</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48C3F39C-AE37-421C-B73C-6601D762A676}"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42EEB20-A790-4875-9B11-1760A2C9DDAF}"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p:cNvSpPr>
            <a:spLocks noGrp="1" noChangeArrowheads="1"/>
          </p:cNvSpPr>
          <p:nvPr>
            <p:ph type="dt" sz="half" idx="10"/>
          </p:nvPr>
        </p:nvSpPr>
        <p:spPr/>
        <p:txBody>
          <a:bodyPr/>
          <a:lstStyle>
            <a:lvl1pPr>
              <a:defRPr/>
            </a:lvl1pPr>
          </a:lstStyle>
          <a:p>
            <a:pPr>
              <a:defRPr/>
            </a:pPr>
            <a:r>
              <a:rPr lang="en-US"/>
              <a:t>Nov 2016</a:t>
            </a:r>
          </a:p>
        </p:txBody>
      </p:sp>
      <p:sp>
        <p:nvSpPr>
          <p:cNvPr id="8"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9" name="Rectangle 6"/>
          <p:cNvSpPr>
            <a:spLocks noGrp="1" noChangeArrowheads="1"/>
          </p:cNvSpPr>
          <p:nvPr>
            <p:ph type="sldNum" sz="quarter" idx="12"/>
          </p:nvPr>
        </p:nvSpPr>
        <p:spPr/>
        <p:txBody>
          <a:bodyPr/>
          <a:lstStyle>
            <a:lvl1pPr>
              <a:defRPr/>
            </a:lvl1pPr>
          </a:lstStyle>
          <a:p>
            <a:pPr>
              <a:defRPr/>
            </a:pPr>
            <a:r>
              <a:rPr lang="en-US"/>
              <a:t>Slide </a:t>
            </a:r>
            <a:fld id="{C221A0AF-1F4B-40A9-9FD3-C0B5836ED42E}"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5776"/>
            <a:ext cx="1340110" cy="276999"/>
          </a:xfrm>
        </p:spPr>
        <p:txBody>
          <a:bodyPr/>
          <a:lstStyle>
            <a:lvl1pPr>
              <a:defRPr/>
            </a:lvl1pPr>
          </a:lstStyle>
          <a:p>
            <a:pPr>
              <a:defRPr/>
            </a:pPr>
            <a:r>
              <a:rPr lang="en-US"/>
              <a:t>Nov 2016</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C852EAA-55A2-42ED-A7D0-B44537ACD11C}"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7C5AFE51-6B43-4F27-864D-DB62B645A2BD}"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a:t>Nov 2016</a:t>
            </a:r>
          </a:p>
        </p:txBody>
      </p:sp>
      <p:sp>
        <p:nvSpPr>
          <p:cNvPr id="6" name="Rectangle 5"/>
          <p:cNvSpPr>
            <a:spLocks noGrp="1" noChangeArrowheads="1"/>
          </p:cNvSpPr>
          <p:nvPr>
            <p:ph type="ftr" sz="quarter" idx="11"/>
          </p:nvPr>
        </p:nvSpPr>
        <p:spPr/>
        <p:txBody>
          <a:bodyPr/>
          <a:lstStyle>
            <a:lvl1pPr>
              <a:defRPr/>
            </a:lvl1pPr>
          </a:lstStyle>
          <a:p>
            <a:pPr>
              <a:defRPr/>
            </a:pPr>
            <a:r>
              <a:rPr lang="en-US"/>
              <a:t>Peter Ecclesine (Self)</a:t>
            </a:r>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375DA1-01C6-437F-9DBD-60D51F5D1C5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5776"/>
            <a:ext cx="91691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atin typeface="Times New Roman" pitchFamily="18" charset="0"/>
              </a:defRPr>
            </a:lvl1pPr>
          </a:lstStyle>
          <a:p>
            <a:pPr>
              <a:defRPr/>
            </a:pPr>
            <a:r>
              <a:rPr lang="en-US"/>
              <a:t>Nov 2016</a:t>
            </a:r>
            <a:endParaRPr lang="en-US" dirty="0"/>
          </a:p>
        </p:txBody>
      </p:sp>
      <p:sp>
        <p:nvSpPr>
          <p:cNvPr id="1029" name="Rectangle 5"/>
          <p:cNvSpPr>
            <a:spLocks noGrp="1" noChangeArrowheads="1"/>
          </p:cNvSpPr>
          <p:nvPr>
            <p:ph type="ftr" sz="quarter" idx="3"/>
          </p:nvPr>
        </p:nvSpPr>
        <p:spPr bwMode="auto">
          <a:xfrm>
            <a:off x="7205418" y="6475413"/>
            <a:ext cx="1338507"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atin typeface="Times New Roman" pitchFamily="18" charset="0"/>
              </a:defRPr>
            </a:lvl1pPr>
          </a:lstStyle>
          <a:p>
            <a:pPr>
              <a:defRPr/>
            </a:pPr>
            <a:r>
              <a:rPr lang="en-US" dirty="0"/>
              <a:t>Peter Ecclesine (Self)</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atin typeface="Times New Roman" pitchFamily="18" charset="0"/>
              </a:defRPr>
            </a:lvl1pPr>
          </a:lstStyle>
          <a:p>
            <a:pPr>
              <a:defRPr/>
            </a:pPr>
            <a:r>
              <a:rPr lang="en-US"/>
              <a:t>Slide </a:t>
            </a:r>
            <a:fld id="{0AD8484D-9D52-4005-BFCF-78AC5E78CF7A}" type="slidenum">
              <a:rPr lang="en-US"/>
              <a:pPr>
                <a:defRPr/>
              </a:pPr>
              <a:t>‹#›</a:t>
            </a:fld>
            <a:endParaRPr lang="en-US"/>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defRPr/>
            </a:pPr>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a:defRPr/>
            </a:pPr>
            <a:endParaRPr lang="en-US"/>
          </a:p>
        </p:txBody>
      </p:sp>
      <p:sp>
        <p:nvSpPr>
          <p:cNvPr id="1035" name="Rectangle 11"/>
          <p:cNvSpPr>
            <a:spLocks noChangeArrowheads="1"/>
          </p:cNvSpPr>
          <p:nvPr/>
        </p:nvSpPr>
        <p:spPr bwMode="auto">
          <a:xfrm>
            <a:off x="5181600" y="335776"/>
            <a:ext cx="3263900" cy="276999"/>
          </a:xfrm>
          <a:prstGeom prst="rect">
            <a:avLst/>
          </a:prstGeom>
          <a:noFill/>
          <a:ln w="9525">
            <a:noFill/>
            <a:miter lim="800000"/>
            <a:headEnd/>
            <a:tailEnd/>
          </a:ln>
        </p:spPr>
        <p:txBody>
          <a:bodyPr lIns="0" tIns="0" rIns="0" bIns="0" anchor="b">
            <a:spAutoFit/>
          </a:bodyPr>
          <a:lstStyle/>
          <a:p>
            <a:pPr marL="457200" lvl="4" algn="r">
              <a:defRPr/>
            </a:pPr>
            <a:r>
              <a:rPr lang="en-US" sz="1800" b="1" dirty="0"/>
              <a:t>doc.: IEEE 802.11-16/1471r0</a:t>
            </a:r>
          </a:p>
        </p:txBody>
      </p:sp>
    </p:spTree>
  </p:cSld>
  <p:clrMap bg1="lt1" tx1="dk1" bg2="lt2" tx2="dk2" accent1="accent1" accent2="accent2" accent3="accent3" accent4="accent4" accent5="accent5" accent6="accent6" hlink="hlink" folHlink="folHlink"/>
  <p:sldLayoutIdLst>
    <p:sldLayoutId id="2147485328" r:id="rId1"/>
    <p:sldLayoutId id="2147485329" r:id="rId2"/>
    <p:sldLayoutId id="2147485341" r:id="rId3"/>
    <p:sldLayoutId id="2147485330" r:id="rId4"/>
    <p:sldLayoutId id="2147485331" r:id="rId5"/>
    <p:sldLayoutId id="2147485332" r:id="rId6"/>
    <p:sldLayoutId id="2147485334" r:id="rId7"/>
    <p:sldLayoutId id="2147485335" r:id="rId8"/>
    <p:sldLayoutId id="2147485336" r:id="rId9"/>
    <p:sldLayoutId id="2147485337" r:id="rId10"/>
    <p:sldLayoutId id="2147485338" r:id="rId11"/>
    <p:sldLayoutId id="2147485339"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mentor.ieee.org/802.11/dcn/15/11-15-1430-02-0000-liaison-response-to-3gpp-r4-156886.docx" TargetMode="External"/><Relationship Id="rId2" Type="http://schemas.openxmlformats.org/officeDocument/2006/relationships/hyperlink" Target="https://mentor.ieee.org/802.11/dcn/15/11-15-1429-01-0000-liaison-response-to-3gpp-r4-156870.doc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1/dcn/07/11-07-2551-05-000t-recommendations-for-comments-on-coat-section.doc" TargetMode="External"/><Relationship Id="rId2" Type="http://schemas.openxmlformats.org/officeDocument/2006/relationships/hyperlink" Target="https://mentor.ieee.org/802.11/documents?is_dcn=DCN,%20Title,%20Author%20or%20Affiliation&amp;is_group=000t" TargetMode="External"/><Relationship Id="rId1" Type="http://schemas.openxmlformats.org/officeDocument/2006/relationships/slideLayout" Target="../slideLayouts/slideLayout2.xml"/><Relationship Id="rId4" Type="http://schemas.openxmlformats.org/officeDocument/2006/relationships/hyperlink" Target="https://mentor.ieee.org/802.11/dcn/07/11-07-2909-00-000t-compromiseotadrafttext.doc"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Slide Number Placeholder 5"/>
          <p:cNvSpPr>
            <a:spLocks noGrp="1"/>
          </p:cNvSpPr>
          <p:nvPr>
            <p:ph type="sldNum" sz="quarter" idx="12"/>
          </p:nvPr>
        </p:nvSpPr>
        <p:spPr>
          <a:noFill/>
        </p:spPr>
        <p:txBody>
          <a:bodyPr/>
          <a:lstStyle/>
          <a:p>
            <a:r>
              <a:rPr lang="en-US"/>
              <a:t>Slide </a:t>
            </a:r>
            <a:fld id="{E645108C-F4BD-42F7-A73B-AA473E24AA03}" type="slidenum">
              <a:rPr lang="en-US" smtClean="0"/>
              <a:pPr/>
              <a:t>1</a:t>
            </a:fld>
            <a:endParaRPr lang="en-US"/>
          </a:p>
        </p:txBody>
      </p:sp>
      <p:sp>
        <p:nvSpPr>
          <p:cNvPr id="1028" name="Rectangle 2"/>
          <p:cNvSpPr>
            <a:spLocks noGrp="1" noChangeArrowheads="1"/>
          </p:cNvSpPr>
          <p:nvPr>
            <p:ph type="title"/>
          </p:nvPr>
        </p:nvSpPr>
        <p:spPr>
          <a:xfrm>
            <a:off x="685800" y="685800"/>
            <a:ext cx="7772400" cy="914400"/>
          </a:xfrm>
          <a:noFill/>
        </p:spPr>
        <p:txBody>
          <a:bodyPr/>
          <a:lstStyle/>
          <a:p>
            <a:r>
              <a:rPr lang="en-US" dirty="0"/>
              <a:t>3GPP R4 164767 LS on RSSI accuracy test cases</a:t>
            </a:r>
          </a:p>
        </p:txBody>
      </p:sp>
      <p:sp>
        <p:nvSpPr>
          <p:cNvPr id="1029" name="Rectangle 3"/>
          <p:cNvSpPr>
            <a:spLocks noGrp="1" noChangeArrowheads="1"/>
          </p:cNvSpPr>
          <p:nvPr>
            <p:ph type="body" idx="1"/>
          </p:nvPr>
        </p:nvSpPr>
        <p:spPr>
          <a:xfrm>
            <a:off x="685800" y="1703388"/>
            <a:ext cx="7772400" cy="381000"/>
          </a:xfrm>
          <a:noFill/>
        </p:spPr>
        <p:txBody>
          <a:bodyPr/>
          <a:lstStyle/>
          <a:p>
            <a:pPr algn="ctr">
              <a:lnSpc>
                <a:spcPct val="90000"/>
              </a:lnSpc>
              <a:buFontTx/>
              <a:buNone/>
            </a:pPr>
            <a:r>
              <a:rPr lang="en-US" sz="2000" dirty="0"/>
              <a:t>Date:</a:t>
            </a:r>
            <a:r>
              <a:rPr lang="en-US" sz="2000" b="0" dirty="0"/>
              <a:t> 2016-09-07</a:t>
            </a:r>
          </a:p>
        </p:txBody>
      </p:sp>
      <p:graphicFrame>
        <p:nvGraphicFramePr>
          <p:cNvPr id="1026" name="Object 4"/>
          <p:cNvGraphicFramePr>
            <a:graphicFrameLocks noChangeAspect="1"/>
          </p:cNvGraphicFramePr>
          <p:nvPr>
            <p:extLst>
              <p:ext uri="{D42A27DB-BD31-4B8C-83A1-F6EECF244321}">
                <p14:modId xmlns:p14="http://schemas.microsoft.com/office/powerpoint/2010/main" val="2699673519"/>
              </p:ext>
            </p:extLst>
          </p:nvPr>
        </p:nvGraphicFramePr>
        <p:xfrm>
          <a:off x="533400" y="2508250"/>
          <a:ext cx="7734300" cy="2527300"/>
        </p:xfrm>
        <a:graphic>
          <a:graphicData uri="http://schemas.openxmlformats.org/presentationml/2006/ole">
            <mc:AlternateContent xmlns:mc="http://schemas.openxmlformats.org/markup-compatibility/2006">
              <mc:Choice xmlns:v="urn:schemas-microsoft-com:vml" Requires="v">
                <p:oleObj spid="_x0000_s1585" name="Document" r:id="rId4" imgW="8612253" imgH="2816806" progId="Word.Document.8">
                  <p:embed/>
                </p:oleObj>
              </mc:Choice>
              <mc:Fallback>
                <p:oleObj name="Document" r:id="rId4" imgW="8612253" imgH="2816806" progId="Word.Document.8">
                  <p:embed/>
                  <p:pic>
                    <p:nvPicPr>
                      <p:cNvPr id="0" name="Picture 4"/>
                      <p:cNvPicPr>
                        <a:picLocks noChangeAspect="1" noChangeArrowheads="1"/>
                      </p:cNvPicPr>
                      <p:nvPr/>
                    </p:nvPicPr>
                    <p:blipFill>
                      <a:blip r:embed="rId5"/>
                      <a:srcRect/>
                      <a:stretch>
                        <a:fillRect/>
                      </a:stretch>
                    </p:blipFill>
                    <p:spPr bwMode="auto">
                      <a:xfrm>
                        <a:off x="533400" y="2508250"/>
                        <a:ext cx="7734300" cy="2527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1030" name="Rectangle 5"/>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a:spcBef>
                <a:spcPct val="20000"/>
              </a:spcBef>
            </a:pPr>
            <a:r>
              <a:rPr lang="en-US" sz="2000" b="1"/>
              <a:t>Authors:</a:t>
            </a:r>
            <a:endParaRPr lang="en-US" sz="2000"/>
          </a:p>
        </p:txBody>
      </p:sp>
      <p:sp>
        <p:nvSpPr>
          <p:cNvPr id="1031" name="Footer Placeholder 7"/>
          <p:cNvSpPr>
            <a:spLocks noGrp="1"/>
          </p:cNvSpPr>
          <p:nvPr>
            <p:ph type="ftr" sz="quarter" idx="11"/>
          </p:nvPr>
        </p:nvSpPr>
        <p:spPr>
          <a:noFill/>
        </p:spPr>
        <p:txBody>
          <a:bodyPr/>
          <a:lstStyle/>
          <a:p>
            <a:r>
              <a:rPr lang="en-US"/>
              <a:t>Peter Ecclesine (Self)</a:t>
            </a:r>
          </a:p>
        </p:txBody>
      </p:sp>
      <p:sp>
        <p:nvSpPr>
          <p:cNvPr id="2" name="Date Placeholder 1"/>
          <p:cNvSpPr>
            <a:spLocks noGrp="1"/>
          </p:cNvSpPr>
          <p:nvPr>
            <p:ph type="dt" sz="half" idx="10"/>
          </p:nvPr>
        </p:nvSpPr>
        <p:spPr/>
        <p:txBody>
          <a:bodyPr/>
          <a:lstStyle/>
          <a:p>
            <a:pPr>
              <a:defRPr/>
            </a:pPr>
            <a:r>
              <a:rPr lang="en-US"/>
              <a:t>Nov 2016</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Recommended Response to LS</a:t>
            </a:r>
          </a:p>
        </p:txBody>
      </p:sp>
      <p:sp>
        <p:nvSpPr>
          <p:cNvPr id="3" name="Content Placeholder 2"/>
          <p:cNvSpPr>
            <a:spLocks noGrp="1"/>
          </p:cNvSpPr>
          <p:nvPr>
            <p:ph idx="1"/>
          </p:nvPr>
        </p:nvSpPr>
        <p:spPr/>
        <p:txBody>
          <a:bodyPr/>
          <a:lstStyle/>
          <a:p>
            <a:r>
              <a:rPr lang="en-US" dirty="0"/>
              <a:t>Thanks for asking for test specifications</a:t>
            </a:r>
          </a:p>
          <a:p>
            <a:r>
              <a:rPr lang="en-US" dirty="0"/>
              <a:t>The 802.11 standard specifies performance requirements, but not test cases.</a:t>
            </a:r>
          </a:p>
          <a:p>
            <a:r>
              <a:rPr lang="en-US" dirty="0"/>
              <a:t>The most recent attempt to specify test cases was for IEEE 802.11.2 Draft Recommended Practice for the Evaluation of 802.11 Wireless Performance, and that started in Sept 2004 and was concluded in June 2008. It failed to raise sufficient interest to do the work and reach approval.</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10</a:t>
            </a:fld>
            <a:endParaRPr lang="en-US"/>
          </a:p>
        </p:txBody>
      </p:sp>
    </p:spTree>
    <p:extLst>
      <p:ext uri="{BB962C8B-B14F-4D97-AF65-F5344CB8AC3E}">
        <p14:creationId xmlns:p14="http://schemas.microsoft.com/office/powerpoint/2010/main" val="4230648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en-US" b="0"/>
              <a:t>Abstract</a:t>
            </a:r>
          </a:p>
        </p:txBody>
      </p:sp>
      <p:sp>
        <p:nvSpPr>
          <p:cNvPr id="16387" name="Rectangle 3"/>
          <p:cNvSpPr>
            <a:spLocks noGrp="1" noChangeArrowheads="1"/>
          </p:cNvSpPr>
          <p:nvPr>
            <p:ph type="body" idx="1"/>
          </p:nvPr>
        </p:nvSpPr>
        <p:spPr/>
        <p:txBody>
          <a:bodyPr/>
          <a:lstStyle/>
          <a:p>
            <a:pPr algn="ctr">
              <a:buFontTx/>
              <a:buNone/>
            </a:pPr>
            <a:r>
              <a:rPr lang="en-US" b="0" dirty="0"/>
              <a:t>This document gives background review for 802.11 response to 3GPP R4 164767 LS on RSSI accuracy test cases</a:t>
            </a:r>
          </a:p>
          <a:p>
            <a:pPr algn="ctr">
              <a:buFontTx/>
              <a:buNone/>
            </a:pPr>
            <a:endParaRPr lang="en-US" b="0" dirty="0"/>
          </a:p>
        </p:txBody>
      </p:sp>
      <p:sp>
        <p:nvSpPr>
          <p:cNvPr id="16388" name="Slide Number Placeholder 5"/>
          <p:cNvSpPr>
            <a:spLocks noGrp="1"/>
          </p:cNvSpPr>
          <p:nvPr>
            <p:ph type="sldNum" sz="quarter" idx="12"/>
          </p:nvPr>
        </p:nvSpPr>
        <p:spPr>
          <a:noFill/>
        </p:spPr>
        <p:txBody>
          <a:bodyPr/>
          <a:lstStyle/>
          <a:p>
            <a:r>
              <a:rPr lang="en-US"/>
              <a:t>Slide </a:t>
            </a:r>
            <a:fld id="{A891F8A2-1EAC-473B-AEDB-2822547FCA8E}" type="slidenum">
              <a:rPr lang="en-US" smtClean="0"/>
              <a:pPr/>
              <a:t>2</a:t>
            </a:fld>
            <a:endParaRPr lang="en-US"/>
          </a:p>
        </p:txBody>
      </p:sp>
      <p:sp>
        <p:nvSpPr>
          <p:cNvPr id="16389" name="Footer Placeholder 5"/>
          <p:cNvSpPr>
            <a:spLocks noGrp="1"/>
          </p:cNvSpPr>
          <p:nvPr>
            <p:ph type="ftr" sz="quarter" idx="11"/>
          </p:nvPr>
        </p:nvSpPr>
        <p:spPr>
          <a:noFill/>
        </p:spPr>
        <p:txBody>
          <a:bodyPr/>
          <a:lstStyle/>
          <a:p>
            <a:r>
              <a:rPr lang="en-US"/>
              <a:t>Peter Ecclesine (Self)</a:t>
            </a:r>
          </a:p>
        </p:txBody>
      </p:sp>
      <p:sp>
        <p:nvSpPr>
          <p:cNvPr id="16390"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4954941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Prior related 3GPP RAN4 IEEE 802.11 activity</a:t>
            </a:r>
          </a:p>
        </p:txBody>
      </p:sp>
      <p:sp>
        <p:nvSpPr>
          <p:cNvPr id="3" name="Content Placeholder 2"/>
          <p:cNvSpPr>
            <a:spLocks noGrp="1"/>
          </p:cNvSpPr>
          <p:nvPr>
            <p:ph idx="1"/>
          </p:nvPr>
        </p:nvSpPr>
        <p:spPr/>
        <p:txBody>
          <a:bodyPr/>
          <a:lstStyle/>
          <a:p>
            <a:pPr marL="0" indent="0">
              <a:buNone/>
            </a:pPr>
            <a:r>
              <a:rPr lang="en-US" dirty="0"/>
              <a:t>RSSI measurements</a:t>
            </a:r>
          </a:p>
          <a:p>
            <a:pPr marL="0" indent="0">
              <a:buNone/>
            </a:pPr>
            <a:endParaRPr lang="en-US" dirty="0">
              <a:hlinkClick r:id="rId2"/>
            </a:endParaRPr>
          </a:p>
          <a:p>
            <a:r>
              <a:rPr lang="en-US" dirty="0" err="1"/>
              <a:t>BeaconRSSI</a:t>
            </a:r>
            <a:r>
              <a:rPr lang="en-US" dirty="0"/>
              <a:t> measurements 15/1429r1</a:t>
            </a:r>
          </a:p>
          <a:p>
            <a:pPr lvl="1"/>
            <a:r>
              <a:rPr lang="en-US" dirty="0">
                <a:hlinkClick r:id="rId2"/>
              </a:rPr>
              <a:t>https://mentor.ieee.org/802.11/dcn/15/11-15-1429-01-0000-liaison-response-to-3gpp-r4-156870.docx</a:t>
            </a:r>
            <a:r>
              <a:rPr lang="en-US" dirty="0"/>
              <a:t> </a:t>
            </a:r>
          </a:p>
          <a:p>
            <a:r>
              <a:rPr lang="en-US" dirty="0"/>
              <a:t>Measure RSSI on other frames 15/1430r2</a:t>
            </a:r>
          </a:p>
          <a:p>
            <a:pPr lvl="1"/>
            <a:r>
              <a:rPr lang="en-US" dirty="0">
                <a:hlinkClick r:id="rId3"/>
              </a:rPr>
              <a:t>https://mentor.ieee.org/802.11/dcn/15/11-15-1430-02-0000-liaison-response-to-3gpp-r4-156886.docx</a:t>
            </a:r>
            <a:r>
              <a:rPr lang="en-US" dirty="0"/>
              <a:t> </a:t>
            </a:r>
          </a:p>
          <a:p>
            <a:endParaRPr lang="en-US" dirty="0"/>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3</a:t>
            </a:fld>
            <a:endParaRPr lang="en-US"/>
          </a:p>
        </p:txBody>
      </p:sp>
    </p:spTree>
    <p:extLst>
      <p:ext uri="{BB962C8B-B14F-4D97-AF65-F5344CB8AC3E}">
        <p14:creationId xmlns:p14="http://schemas.microsoft.com/office/powerpoint/2010/main" val="219823655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5"/>
          <p:cNvSpPr>
            <a:spLocks noGrp="1"/>
          </p:cNvSpPr>
          <p:nvPr>
            <p:ph type="sldNum" sz="quarter" idx="12"/>
          </p:nvPr>
        </p:nvSpPr>
        <p:spPr>
          <a:xfrm>
            <a:off x="4395788" y="6475413"/>
            <a:ext cx="428625" cy="182562"/>
          </a:xfrm>
          <a:noFill/>
        </p:spPr>
        <p:txBody>
          <a:bodyPr/>
          <a:lstStyle/>
          <a:p>
            <a:r>
              <a:rPr lang="en-US"/>
              <a:t>Slide </a:t>
            </a:r>
            <a:fld id="{A9C0966F-FF4E-453D-A652-D2F3414DF627}" type="slidenum">
              <a:rPr lang="en-US" smtClean="0"/>
              <a:pPr/>
              <a:t>4</a:t>
            </a:fld>
            <a:endParaRPr lang="en-US"/>
          </a:p>
        </p:txBody>
      </p:sp>
      <p:sp>
        <p:nvSpPr>
          <p:cNvPr id="17411" name="Rectangle 2"/>
          <p:cNvSpPr>
            <a:spLocks noGrp="1" noChangeArrowheads="1"/>
          </p:cNvSpPr>
          <p:nvPr>
            <p:ph type="title"/>
          </p:nvPr>
        </p:nvSpPr>
        <p:spPr>
          <a:xfrm>
            <a:off x="685800" y="685800"/>
            <a:ext cx="7772400" cy="685800"/>
          </a:xfrm>
        </p:spPr>
        <p:txBody>
          <a:bodyPr/>
          <a:lstStyle/>
          <a:p>
            <a:r>
              <a:rPr lang="en-US" dirty="0"/>
              <a:t>Text of LS R4-164767</a:t>
            </a:r>
          </a:p>
        </p:txBody>
      </p:sp>
      <p:sp>
        <p:nvSpPr>
          <p:cNvPr id="17412" name="Rectangle 3"/>
          <p:cNvSpPr>
            <a:spLocks noGrp="1" noChangeArrowheads="1"/>
          </p:cNvSpPr>
          <p:nvPr>
            <p:ph type="body" idx="1"/>
          </p:nvPr>
        </p:nvSpPr>
        <p:spPr>
          <a:xfrm>
            <a:off x="685800" y="1444625"/>
            <a:ext cx="7772400" cy="4956175"/>
          </a:xfrm>
        </p:spPr>
        <p:txBody>
          <a:bodyPr/>
          <a:lstStyle/>
          <a:p>
            <a:r>
              <a:rPr lang="en-GB" sz="1400" dirty="0"/>
              <a:t>1. Overall Description:</a:t>
            </a:r>
            <a:endParaRPr lang="en-US" sz="1400" dirty="0"/>
          </a:p>
          <a:p>
            <a:r>
              <a:rPr lang="en-GB" sz="1400" dirty="0"/>
              <a:t>In order to verify E-UTRAN-WLAN measurement reporting delay, RAN4 has agreed two test cases: one for E-UTRAN FDD-WLAN interworking case another one for E-UTRAN TDD-WLAN interworking case [3GPP R4-163519]. These tests will be introduced in 3GPP TS 36.133, Rel-13. The corresponding conformance tests will be defined by RAN5 in their conformance test specifications.  </a:t>
            </a:r>
            <a:endParaRPr lang="en-US" sz="1400" dirty="0"/>
          </a:p>
          <a:p>
            <a:r>
              <a:rPr lang="en-GB" sz="1400" dirty="0"/>
              <a:t>Another set of test cases to define WLAN RSSI measurement accuracy tests were presented for approval in [3GPP R4-163518]. But due to lack of consensus in RAN4, these tests cases were not agreed. However </a:t>
            </a:r>
            <a:r>
              <a:rPr lang="en-GB" sz="1400" dirty="0">
                <a:solidFill>
                  <a:srgbClr val="FF0000"/>
                </a:solidFill>
              </a:rPr>
              <a:t>RAN4 recommends that WLAN RSSI accuracy tests are defined in at least IEEE 802.11 specifications. </a:t>
            </a:r>
            <a:endParaRPr lang="en-US" sz="1400" dirty="0"/>
          </a:p>
          <a:p>
            <a:r>
              <a:rPr lang="en-GB" sz="1400" dirty="0"/>
              <a:t>RAN4 therefore requests IEEE 802.11 WG and WIFI Alliance </a:t>
            </a:r>
            <a:r>
              <a:rPr lang="en-GB" sz="1400" dirty="0">
                <a:solidFill>
                  <a:srgbClr val="FF0000"/>
                </a:solidFill>
              </a:rPr>
              <a:t>to specify WLAN RSSI measurement accuracy test cases in their specifications</a:t>
            </a:r>
            <a:r>
              <a:rPr lang="en-GB" sz="1400" dirty="0"/>
              <a:t>.</a:t>
            </a:r>
            <a:endParaRPr lang="en-US" sz="1400" dirty="0"/>
          </a:p>
          <a:p>
            <a:r>
              <a:rPr lang="en-GB" sz="1400" dirty="0"/>
              <a:t> </a:t>
            </a:r>
            <a:endParaRPr lang="en-US" sz="1400" dirty="0"/>
          </a:p>
          <a:p>
            <a:r>
              <a:rPr lang="en-GB" sz="1400" dirty="0"/>
              <a:t>2. Actions:</a:t>
            </a:r>
            <a:endParaRPr lang="en-US" sz="1400" dirty="0"/>
          </a:p>
          <a:p>
            <a:r>
              <a:rPr lang="en-GB" sz="1400" dirty="0"/>
              <a:t>To IEEE 802.11 and </a:t>
            </a:r>
            <a:r>
              <a:rPr lang="en-GB" sz="1400" dirty="0" err="1"/>
              <a:t>WiFi</a:t>
            </a:r>
            <a:r>
              <a:rPr lang="en-GB" sz="1400" dirty="0"/>
              <a:t> Alliance:</a:t>
            </a:r>
            <a:endParaRPr lang="en-US" sz="1400" dirty="0"/>
          </a:p>
          <a:p>
            <a:r>
              <a:rPr lang="en-GB" sz="2000" dirty="0"/>
              <a:t>ACTION: 	RAN4 kindly requests IEEE 802.11 WG and WIFI Alliance </a:t>
            </a:r>
            <a:r>
              <a:rPr lang="en-GB" sz="2000" dirty="0">
                <a:solidFill>
                  <a:srgbClr val="FF0000"/>
                </a:solidFill>
              </a:rPr>
              <a:t>to specify WLAN RSSI measurement accuracy test cases in their specifications.</a:t>
            </a:r>
            <a:endParaRPr lang="en-US" sz="2000" dirty="0">
              <a:solidFill>
                <a:srgbClr val="FF0000"/>
              </a:solidFill>
            </a:endParaRPr>
          </a:p>
          <a:p>
            <a:endParaRPr lang="en-US" dirty="0"/>
          </a:p>
        </p:txBody>
      </p:sp>
      <p:sp>
        <p:nvSpPr>
          <p:cNvPr id="17413" name="Footer Placeholder 5"/>
          <p:cNvSpPr>
            <a:spLocks noGrp="1"/>
          </p:cNvSpPr>
          <p:nvPr>
            <p:ph type="ftr" sz="quarter" idx="11"/>
          </p:nvPr>
        </p:nvSpPr>
        <p:spPr>
          <a:noFill/>
        </p:spPr>
        <p:txBody>
          <a:bodyPr/>
          <a:lstStyle/>
          <a:p>
            <a:r>
              <a:rPr lang="en-US"/>
              <a:t>Peter Ecclesine (Self)</a:t>
            </a:r>
          </a:p>
        </p:txBody>
      </p:sp>
      <p:sp>
        <p:nvSpPr>
          <p:cNvPr id="17414" name="Date Placeholder 5"/>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17443330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Number Placeholder 5"/>
          <p:cNvSpPr>
            <a:spLocks noGrp="1"/>
          </p:cNvSpPr>
          <p:nvPr>
            <p:ph type="sldNum" sz="quarter" idx="12"/>
          </p:nvPr>
        </p:nvSpPr>
        <p:spPr>
          <a:xfrm>
            <a:off x="4395788" y="6475413"/>
            <a:ext cx="428625" cy="182562"/>
          </a:xfrm>
          <a:noFill/>
        </p:spPr>
        <p:txBody>
          <a:bodyPr/>
          <a:lstStyle/>
          <a:p>
            <a:r>
              <a:rPr lang="en-US"/>
              <a:t>Slide </a:t>
            </a:r>
            <a:fld id="{47E796F5-5253-41EA-82B0-28826C328533}" type="slidenum">
              <a:rPr lang="en-US" smtClean="0"/>
              <a:pPr/>
              <a:t>5</a:t>
            </a:fld>
            <a:endParaRPr lang="en-US"/>
          </a:p>
        </p:txBody>
      </p:sp>
      <p:sp>
        <p:nvSpPr>
          <p:cNvPr id="18435" name="Rectangle 2"/>
          <p:cNvSpPr>
            <a:spLocks noGrp="1" noChangeArrowheads="1"/>
          </p:cNvSpPr>
          <p:nvPr>
            <p:ph type="title"/>
          </p:nvPr>
        </p:nvSpPr>
        <p:spPr>
          <a:xfrm>
            <a:off x="685800" y="381000"/>
            <a:ext cx="7772400" cy="1066800"/>
          </a:xfrm>
        </p:spPr>
        <p:txBody>
          <a:bodyPr/>
          <a:lstStyle/>
          <a:p>
            <a:r>
              <a:rPr lang="en-US" dirty="0"/>
              <a:t>3GPP TS References</a:t>
            </a:r>
          </a:p>
        </p:txBody>
      </p:sp>
      <p:sp>
        <p:nvSpPr>
          <p:cNvPr id="18436" name="Rectangle 3"/>
          <p:cNvSpPr>
            <a:spLocks noGrp="1" noChangeArrowheads="1"/>
          </p:cNvSpPr>
          <p:nvPr>
            <p:ph type="body" idx="1"/>
          </p:nvPr>
        </p:nvSpPr>
        <p:spPr>
          <a:xfrm>
            <a:off x="685800" y="1143000"/>
            <a:ext cx="7772400" cy="5715000"/>
          </a:xfrm>
        </p:spPr>
        <p:txBody>
          <a:bodyPr/>
          <a:lstStyle/>
          <a:p>
            <a:pPr>
              <a:lnSpc>
                <a:spcPct val="80000"/>
              </a:lnSpc>
              <a:defRPr/>
            </a:pPr>
            <a:r>
              <a:rPr lang="en-US" sz="1400" dirty="0"/>
              <a:t>TS  36.133</a:t>
            </a:r>
          </a:p>
          <a:p>
            <a:r>
              <a:rPr lang="en-GB" sz="1400" dirty="0"/>
              <a:t>9.7.1	WLAN RSSI</a:t>
            </a:r>
            <a:endParaRPr lang="en-US" sz="1400" dirty="0"/>
          </a:p>
          <a:p>
            <a:r>
              <a:rPr lang="en-GB" sz="1400" dirty="0"/>
              <a:t>NOTE:	This measurement is for access network selection and traffic steering between E-UTRAN and WLAN.</a:t>
            </a:r>
            <a:endParaRPr lang="en-US" sz="1400" dirty="0"/>
          </a:p>
          <a:p>
            <a:r>
              <a:rPr lang="en-GB" sz="1400" dirty="0"/>
              <a:t>The requirements in this clause are valid for terminals supporting this capability.</a:t>
            </a:r>
            <a:endParaRPr lang="en-US" sz="1400" dirty="0"/>
          </a:p>
          <a:p>
            <a:r>
              <a:rPr lang="en-GB" sz="1400" dirty="0"/>
              <a:t>WLAN RSSI defined in sub-clause 5.1.16 of [4] shall meet the performance requirement defined in [32].</a:t>
            </a:r>
          </a:p>
          <a:p>
            <a:r>
              <a:rPr lang="en-GB" sz="1400" dirty="0"/>
              <a:t>[4]	3GPP TS 36.214: "Evolved Universal Terrestrial Radio Access (E-UTRA); Physical layer; Measurements"</a:t>
            </a:r>
            <a:endParaRPr lang="en-US" sz="1400" dirty="0"/>
          </a:p>
          <a:p>
            <a:r>
              <a:rPr lang="en-GB" sz="1400" dirty="0"/>
              <a:t>[32]	IEEE Standard 802.11: Wireless LAN Medium Access Control (MAC) and Physical Layer (PHY) Specifications.</a:t>
            </a:r>
            <a:endParaRPr lang="en-US" sz="1400" dirty="0"/>
          </a:p>
          <a:p>
            <a:pPr>
              <a:lnSpc>
                <a:spcPct val="80000"/>
              </a:lnSpc>
              <a:buFontTx/>
              <a:buNone/>
              <a:defRPr/>
            </a:pPr>
            <a:endParaRPr lang="en-US" sz="1000" dirty="0"/>
          </a:p>
        </p:txBody>
      </p:sp>
      <p:sp>
        <p:nvSpPr>
          <p:cNvPr id="18437" name="Date Placeholder 3"/>
          <p:cNvSpPr txBox="1">
            <a:spLocks noGrp="1"/>
          </p:cNvSpPr>
          <p:nvPr/>
        </p:nvSpPr>
        <p:spPr bwMode="auto">
          <a:xfrm>
            <a:off x="696913" y="336550"/>
            <a:ext cx="0" cy="274638"/>
          </a:xfrm>
          <a:prstGeom prst="rect">
            <a:avLst/>
          </a:prstGeom>
          <a:noFill/>
          <a:ln w="9525">
            <a:noFill/>
            <a:miter lim="800000"/>
            <a:headEnd/>
            <a:tailEnd/>
          </a:ln>
        </p:spPr>
        <p:txBody>
          <a:bodyPr wrap="none" lIns="0" tIns="0" rIns="0" bIns="0" anchor="b">
            <a:spAutoFit/>
          </a:bodyPr>
          <a:lstStyle/>
          <a:p>
            <a:endParaRPr lang="en-GB" sz="1800" b="1"/>
          </a:p>
        </p:txBody>
      </p:sp>
      <p:sp>
        <p:nvSpPr>
          <p:cNvPr id="18438" name="Footer Placeholder 6"/>
          <p:cNvSpPr>
            <a:spLocks noGrp="1"/>
          </p:cNvSpPr>
          <p:nvPr>
            <p:ph type="ftr" sz="quarter" idx="11"/>
          </p:nvPr>
        </p:nvSpPr>
        <p:spPr>
          <a:noFill/>
        </p:spPr>
        <p:txBody>
          <a:bodyPr/>
          <a:lstStyle/>
          <a:p>
            <a:r>
              <a:rPr lang="en-US"/>
              <a:t>Peter Ecclesine (Self)</a:t>
            </a:r>
          </a:p>
        </p:txBody>
      </p:sp>
      <p:sp>
        <p:nvSpPr>
          <p:cNvPr id="18439" name="Date Placeholder 6"/>
          <p:cNvSpPr>
            <a:spLocks noGrp="1"/>
          </p:cNvSpPr>
          <p:nvPr>
            <p:ph type="dt" sz="quarter" idx="10"/>
          </p:nvPr>
        </p:nvSpPr>
        <p:spPr>
          <a:noFill/>
        </p:spPr>
        <p:txBody>
          <a:bodyPr/>
          <a:lstStyle/>
          <a:p>
            <a:r>
              <a:rPr lang="en-US"/>
              <a:t>Nov 2016</a:t>
            </a:r>
          </a:p>
        </p:txBody>
      </p:sp>
    </p:spTree>
    <p:extLst>
      <p:ext uri="{BB962C8B-B14F-4D97-AF65-F5344CB8AC3E}">
        <p14:creationId xmlns:p14="http://schemas.microsoft.com/office/powerpoint/2010/main" val="41992363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381000"/>
            <a:ext cx="7772400" cy="1066800"/>
          </a:xfrm>
        </p:spPr>
        <p:txBody>
          <a:bodyPr/>
          <a:lstStyle/>
          <a:p>
            <a:r>
              <a:rPr lang="en-US" dirty="0"/>
              <a:t>3GPP R4-163519 </a:t>
            </a:r>
            <a:r>
              <a:rPr lang="en-GB" dirty="0"/>
              <a:t>Table A.8.25.1.1-1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27379625"/>
              </p:ext>
            </p:extLst>
          </p:nvPr>
        </p:nvGraphicFramePr>
        <p:xfrm>
          <a:off x="381001" y="1207313"/>
          <a:ext cx="8088311" cy="3974285"/>
        </p:xfrm>
        <a:graphic>
          <a:graphicData uri="http://schemas.openxmlformats.org/drawingml/2006/table">
            <a:tbl>
              <a:tblPr>
                <a:tableStyleId>{5C22544A-7EE6-4342-B048-85BDC9FD1C3A}</a:tableStyleId>
              </a:tblPr>
              <a:tblGrid>
                <a:gridCol w="1118779">
                  <a:extLst>
                    <a:ext uri="{9D8B030D-6E8A-4147-A177-3AD203B41FA5}">
                      <a16:colId xmlns:a16="http://schemas.microsoft.com/office/drawing/2014/main" val="164803907"/>
                    </a:ext>
                  </a:extLst>
                </a:gridCol>
                <a:gridCol w="1107362">
                  <a:extLst>
                    <a:ext uri="{9D8B030D-6E8A-4147-A177-3AD203B41FA5}">
                      <a16:colId xmlns:a16="http://schemas.microsoft.com/office/drawing/2014/main" val="2490201319"/>
                    </a:ext>
                  </a:extLst>
                </a:gridCol>
                <a:gridCol w="593637">
                  <a:extLst>
                    <a:ext uri="{9D8B030D-6E8A-4147-A177-3AD203B41FA5}">
                      <a16:colId xmlns:a16="http://schemas.microsoft.com/office/drawing/2014/main" val="1475120737"/>
                    </a:ext>
                  </a:extLst>
                </a:gridCol>
                <a:gridCol w="816252">
                  <a:extLst>
                    <a:ext uri="{9D8B030D-6E8A-4147-A177-3AD203B41FA5}">
                      <a16:colId xmlns:a16="http://schemas.microsoft.com/office/drawing/2014/main" val="832122446"/>
                    </a:ext>
                  </a:extLst>
                </a:gridCol>
                <a:gridCol w="4452281">
                  <a:extLst>
                    <a:ext uri="{9D8B030D-6E8A-4147-A177-3AD203B41FA5}">
                      <a16:colId xmlns:a16="http://schemas.microsoft.com/office/drawing/2014/main" val="2107779127"/>
                    </a:ext>
                  </a:extLst>
                </a:gridCol>
              </a:tblGrid>
              <a:tr h="424138">
                <a:tc gridSpan="2">
                  <a:txBody>
                    <a:bodyPr/>
                    <a:lstStyle/>
                    <a:p>
                      <a:pPr marL="0" marR="0" algn="ctr" fontAlgn="base" hangingPunct="0">
                        <a:spcBef>
                          <a:spcPts val="0"/>
                        </a:spcBef>
                        <a:spcAft>
                          <a:spcPts val="0"/>
                        </a:spcAft>
                      </a:pPr>
                      <a:r>
                        <a:rPr lang="en-GB" sz="1200" b="1" dirty="0">
                          <a:effectLst/>
                        </a:rPr>
                        <a:t>Parameter</a:t>
                      </a:r>
                      <a:endParaRPr lang="en-US" sz="1400" b="1" dirty="0">
                        <a:effectLst/>
                        <a:latin typeface="Times New Roman" panose="02020603050405020304" pitchFamily="18" charset="0"/>
                        <a:ea typeface="Times New Roman" panose="02020603050405020304" pitchFamily="18" charset="0"/>
                      </a:endParaRPr>
                    </a:p>
                  </a:txBody>
                  <a:tcPr marL="29298" marR="29298" marT="0" marB="0"/>
                </a:tc>
                <a:tc hMerge="1">
                  <a:txBody>
                    <a:bodyPr/>
                    <a:lstStyle/>
                    <a:p>
                      <a:endParaRPr lang="en-US"/>
                    </a:p>
                  </a:txBody>
                  <a:tcPr/>
                </a:tc>
                <a:tc>
                  <a:txBody>
                    <a:bodyPr/>
                    <a:lstStyle/>
                    <a:p>
                      <a:pPr marL="0" marR="0" algn="ctr" fontAlgn="base" hangingPunct="0">
                        <a:spcBef>
                          <a:spcPts val="0"/>
                        </a:spcBef>
                        <a:spcAft>
                          <a:spcPts val="0"/>
                        </a:spcAft>
                      </a:pPr>
                      <a:r>
                        <a:rPr lang="en-GB" sz="1200" b="1" dirty="0">
                          <a:effectLst/>
                        </a:rPr>
                        <a:t>Unit</a:t>
                      </a:r>
                      <a:endParaRPr lang="en-US" sz="1400" b="1" dirty="0">
                        <a:effectLst/>
                        <a:latin typeface="Times New Roman" panose="02020603050405020304" pitchFamily="18" charset="0"/>
                        <a:ea typeface="Times New Roman" panose="02020603050405020304" pitchFamily="18" charset="0"/>
                      </a:endParaRPr>
                    </a:p>
                  </a:txBody>
                  <a:tcPr marL="29298" marR="29298" marT="0" marB="0"/>
                </a:tc>
                <a:tc>
                  <a:txBody>
                    <a:bodyPr/>
                    <a:lstStyle/>
                    <a:p>
                      <a:pPr marL="0" marR="0" algn="ctr" fontAlgn="base" hangingPunct="0">
                        <a:spcBef>
                          <a:spcPts val="0"/>
                        </a:spcBef>
                        <a:spcAft>
                          <a:spcPts val="0"/>
                        </a:spcAft>
                      </a:pPr>
                      <a:r>
                        <a:rPr lang="en-GB" sz="1200" b="1" dirty="0">
                          <a:effectLst/>
                        </a:rPr>
                        <a:t>Value</a:t>
                      </a:r>
                      <a:endParaRPr lang="en-US" sz="1400" b="1" dirty="0">
                        <a:effectLst/>
                        <a:latin typeface="Times New Roman" panose="02020603050405020304" pitchFamily="18" charset="0"/>
                        <a:ea typeface="Times New Roman" panose="02020603050405020304" pitchFamily="18" charset="0"/>
                      </a:endParaRPr>
                    </a:p>
                  </a:txBody>
                  <a:tcPr marL="29298" marR="29298" marT="0" marB="0"/>
                </a:tc>
                <a:tc>
                  <a:txBody>
                    <a:bodyPr/>
                    <a:lstStyle/>
                    <a:p>
                      <a:pPr marL="0" marR="0" algn="ctr" fontAlgn="base" hangingPunct="0">
                        <a:spcBef>
                          <a:spcPts val="0"/>
                        </a:spcBef>
                        <a:spcAft>
                          <a:spcPts val="0"/>
                        </a:spcAft>
                      </a:pPr>
                      <a:r>
                        <a:rPr lang="en-GB" sz="1200" b="1" dirty="0">
                          <a:effectLst/>
                        </a:rPr>
                        <a:t>Comment</a:t>
                      </a:r>
                      <a:endParaRPr lang="en-US" sz="1400" b="1" dirty="0">
                        <a:effectLst/>
                        <a:latin typeface="Times New Roman" panose="02020603050405020304" pitchFamily="18" charset="0"/>
                        <a:ea typeface="Times New Roman" panose="02020603050405020304" pitchFamily="18" charset="0"/>
                      </a:endParaRPr>
                    </a:p>
                  </a:txBody>
                  <a:tcPr marL="29298" marR="29298" marT="0" marB="0"/>
                </a:tc>
                <a:extLst>
                  <a:ext uri="{0D108BD9-81ED-4DB2-BD59-A6C34878D82A}">
                    <a16:rowId xmlns:a16="http://schemas.microsoft.com/office/drawing/2014/main" val="2862853676"/>
                  </a:ext>
                </a:extLst>
              </a:tr>
              <a:tr h="200879">
                <a:tc gridSpan="2">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Active cell</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hMerge="1">
                  <a:txBody>
                    <a:bodyPr/>
                    <a:lstStyle/>
                    <a:p>
                      <a:endParaRPr lang="en-US"/>
                    </a:p>
                  </a:txBody>
                  <a:tcPr/>
                </a:tc>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algn="ctr" fontAlgn="base" hangingPunct="0">
                        <a:spcBef>
                          <a:spcPts val="0"/>
                        </a:spcBef>
                        <a:spcAft>
                          <a:spcPts val="0"/>
                        </a:spcAft>
                      </a:pPr>
                      <a:r>
                        <a:rPr lang="en-GB" sz="1000" dirty="0">
                          <a:effectLst/>
                          <a:latin typeface="Arial" panose="020B0604020202020204" pitchFamily="34" charset="0"/>
                          <a:cs typeface="Arial" panose="020B0604020202020204" pitchFamily="34" charset="0"/>
                        </a:rPr>
                        <a:t>Cell 1</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Cell 1 is on E-UTRA RF channel number 1.</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extLst>
                  <a:ext uri="{0D108BD9-81ED-4DB2-BD59-A6C34878D82A}">
                    <a16:rowId xmlns:a16="http://schemas.microsoft.com/office/drawing/2014/main" val="1252582978"/>
                  </a:ext>
                </a:extLst>
              </a:tr>
              <a:tr h="251099">
                <a:tc gridSpan="2">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Neighbour cell</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hMerge="1">
                  <a:txBody>
                    <a:bodyPr/>
                    <a:lstStyle/>
                    <a:p>
                      <a:endParaRPr lang="en-US"/>
                    </a:p>
                  </a:txBody>
                  <a:tcPr/>
                </a:tc>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Cell 2 (AP)</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Cell 2 (WLAN AP) is on WLAN RF channel number 1.</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extLst>
                  <a:ext uri="{0D108BD9-81ED-4DB2-BD59-A6C34878D82A}">
                    <a16:rowId xmlns:a16="http://schemas.microsoft.com/office/drawing/2014/main" val="3256326049"/>
                  </a:ext>
                </a:extLst>
              </a:tr>
              <a:tr h="177493">
                <a:tc gridSpan="2">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CP length	</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hMerge="1">
                  <a:txBody>
                    <a:bodyPr/>
                    <a:lstStyle/>
                    <a:p>
                      <a:endParaRPr lang="en-US"/>
                    </a:p>
                  </a:txBody>
                  <a:tcPr/>
                </a:tc>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algn="ctr" fontAlgn="base" hangingPunct="0">
                        <a:spcBef>
                          <a:spcPts val="0"/>
                        </a:spcBef>
                        <a:spcAft>
                          <a:spcPts val="0"/>
                        </a:spcAft>
                      </a:pPr>
                      <a:r>
                        <a:rPr lang="en-GB" sz="1000" dirty="0">
                          <a:effectLst/>
                          <a:latin typeface="Arial" panose="020B0604020202020204" pitchFamily="34" charset="0"/>
                          <a:cs typeface="Arial" panose="020B0604020202020204" pitchFamily="34" charset="0"/>
                        </a:rPr>
                        <a:t>Normal</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Applicable to cell 1</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extLst>
                  <a:ext uri="{0D108BD9-81ED-4DB2-BD59-A6C34878D82A}">
                    <a16:rowId xmlns:a16="http://schemas.microsoft.com/office/drawing/2014/main" val="2599587502"/>
                  </a:ext>
                </a:extLst>
              </a:tr>
              <a:tr h="251099">
                <a:tc gridSpan="2">
                  <a:txBody>
                    <a:bodyPr/>
                    <a:lstStyle/>
                    <a:p>
                      <a:pPr marL="0" marR="0" fontAlgn="base" hangingPunct="0">
                        <a:spcBef>
                          <a:spcPts val="0"/>
                        </a:spcBef>
                        <a:spcAft>
                          <a:spcPts val="0"/>
                        </a:spcAft>
                      </a:pPr>
                      <a:r>
                        <a:rPr lang="it-IT" sz="1000">
                          <a:effectLst/>
                          <a:latin typeface="Arial" panose="020B0604020202020204" pitchFamily="34" charset="0"/>
                          <a:cs typeface="Arial" panose="020B0604020202020204" pitchFamily="34" charset="0"/>
                        </a:rPr>
                        <a:t>E-UTRA RF Channel Number</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hMerge="1">
                  <a:txBody>
                    <a:bodyPr/>
                    <a:lstStyle/>
                    <a:p>
                      <a:endParaRPr lang="en-US"/>
                    </a:p>
                  </a:txBody>
                  <a:tcPr/>
                </a:tc>
                <a:tc>
                  <a:txBody>
                    <a:bodyPr/>
                    <a:lstStyle/>
                    <a:p>
                      <a:pPr marL="0" marR="0" algn="ctr" fontAlgn="base" hangingPunct="0">
                        <a:spcBef>
                          <a:spcPts val="0"/>
                        </a:spcBef>
                        <a:spcAft>
                          <a:spcPts val="0"/>
                        </a:spcAft>
                      </a:pPr>
                      <a:r>
                        <a:rPr lang="it-IT" sz="10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1</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One E-UTRA FDD carrier frequency is used.</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extLst>
                  <a:ext uri="{0D108BD9-81ED-4DB2-BD59-A6C34878D82A}">
                    <a16:rowId xmlns:a16="http://schemas.microsoft.com/office/drawing/2014/main" val="2697904865"/>
                  </a:ext>
                </a:extLst>
              </a:tr>
              <a:tr h="200879">
                <a:tc gridSpan="2">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WLAN Channel Number</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hMerge="1">
                  <a:txBody>
                    <a:bodyPr/>
                    <a:lstStyle/>
                    <a:p>
                      <a:endParaRPr lang="en-US"/>
                    </a:p>
                  </a:txBody>
                  <a:tcP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1</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One WLAN carrier frequency is used.</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extLst>
                  <a:ext uri="{0D108BD9-81ED-4DB2-BD59-A6C34878D82A}">
                    <a16:rowId xmlns:a16="http://schemas.microsoft.com/office/drawing/2014/main" val="2835832849"/>
                  </a:ext>
                </a:extLst>
              </a:tr>
              <a:tr h="177493">
                <a:tc gridSpan="2">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WLAN measurement quantity</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hMerge="1">
                  <a:txBody>
                    <a:bodyPr/>
                    <a:lstStyle/>
                    <a:p>
                      <a:endParaRPr lang="en-US"/>
                    </a:p>
                  </a:txBody>
                  <a:tcPr/>
                </a:tc>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algn="ctr" fontAlgn="base" hangingPunct="0">
                        <a:spcBef>
                          <a:spcPts val="0"/>
                        </a:spcBef>
                        <a:spcAft>
                          <a:spcPts val="0"/>
                        </a:spcAft>
                      </a:pPr>
                      <a:r>
                        <a:rPr lang="en-GB" sz="1000" dirty="0">
                          <a:effectLst/>
                          <a:latin typeface="Arial" panose="020B0604020202020204" pitchFamily="34" charset="0"/>
                          <a:cs typeface="Arial" panose="020B0604020202020204" pitchFamily="34" charset="0"/>
                        </a:rPr>
                        <a:t>WLAN RSSI</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extLst>
                  <a:ext uri="{0D108BD9-81ED-4DB2-BD59-A6C34878D82A}">
                    <a16:rowId xmlns:a16="http://schemas.microsoft.com/office/drawing/2014/main" val="314227856"/>
                  </a:ext>
                </a:extLst>
              </a:tr>
              <a:tr h="354987">
                <a:tc gridSpan="2">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WLAN beacon frame transmission period</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hMerge="1">
                  <a:txBody>
                    <a:bodyPr/>
                    <a:lstStyle/>
                    <a:p>
                      <a:endParaRPr lang="en-US"/>
                    </a:p>
                  </a:txBody>
                  <a:tcPr/>
                </a:tc>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ms</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102.5</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tc>
                <a:extLst>
                  <a:ext uri="{0D108BD9-81ED-4DB2-BD59-A6C34878D82A}">
                    <a16:rowId xmlns:a16="http://schemas.microsoft.com/office/drawing/2014/main" val="283056404"/>
                  </a:ext>
                </a:extLst>
              </a:tr>
              <a:tr h="177493">
                <a:tc gridSpan="2">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DRX</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hMerge="1">
                  <a:txBody>
                    <a:bodyPr/>
                    <a:lstStyle/>
                    <a:p>
                      <a:endParaRPr lang="en-US"/>
                    </a:p>
                  </a:txBody>
                  <a:tcP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OFF</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extLst>
                  <a:ext uri="{0D108BD9-81ED-4DB2-BD59-A6C34878D82A}">
                    <a16:rowId xmlns:a16="http://schemas.microsoft.com/office/drawing/2014/main" val="3960237778"/>
                  </a:ext>
                </a:extLst>
              </a:tr>
              <a:tr h="473689">
                <a:tc>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W1</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Threshold WLAN RSSI</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algn="ctr" fontAlgn="base" hangingPunct="0">
                        <a:spcBef>
                          <a:spcPts val="0"/>
                        </a:spcBef>
                        <a:spcAft>
                          <a:spcPts val="0"/>
                        </a:spcAft>
                      </a:pPr>
                      <a:r>
                        <a:rPr lang="en-GB" sz="1000" dirty="0" err="1">
                          <a:effectLst/>
                          <a:latin typeface="Arial" panose="020B0604020202020204" pitchFamily="34" charset="0"/>
                          <a:cs typeface="Arial" panose="020B0604020202020204" pitchFamily="34" charset="0"/>
                        </a:rPr>
                        <a:t>dBm</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algn="ctr" fontAlgn="base" hangingPunct="0">
                        <a:spcBef>
                          <a:spcPts val="0"/>
                        </a:spcBef>
                        <a:spcAft>
                          <a:spcPts val="0"/>
                        </a:spcAft>
                      </a:pPr>
                      <a:r>
                        <a:rPr lang="en-GB" sz="1000" dirty="0">
                          <a:effectLst/>
                          <a:latin typeface="Arial" panose="020B0604020202020204" pitchFamily="34" charset="0"/>
                          <a:cs typeface="Arial" panose="020B0604020202020204" pitchFamily="34" charset="0"/>
                        </a:rPr>
                        <a:t>-70</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Actual WLAN RSSI threshold for event W1. Needs to take absolute accuracy tolerance in section 9.7.1 into account </a:t>
                      </a:r>
                      <a:r>
                        <a:rPr lang="en-GB" sz="1000" dirty="0">
                          <a:solidFill>
                            <a:srgbClr val="FF0000"/>
                          </a:solidFill>
                          <a:effectLst/>
                          <a:latin typeface="Arial" panose="020B0604020202020204" pitchFamily="34" charset="0"/>
                          <a:cs typeface="Arial" panose="020B0604020202020204" pitchFamily="34" charset="0"/>
                        </a:rPr>
                        <a:t>plus margin</a:t>
                      </a:r>
                      <a:r>
                        <a:rPr lang="en-GB" sz="10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extLst>
                  <a:ext uri="{0D108BD9-81ED-4DB2-BD59-A6C34878D82A}">
                    <a16:rowId xmlns:a16="http://schemas.microsoft.com/office/drawing/2014/main" val="2196496905"/>
                  </a:ext>
                </a:extLst>
              </a:tr>
              <a:tr h="551677">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W3</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Threshold WLAN RSSI</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algn="ctr" fontAlgn="base" hangingPunct="0">
                        <a:spcBef>
                          <a:spcPts val="0"/>
                        </a:spcBef>
                        <a:spcAft>
                          <a:spcPts val="0"/>
                        </a:spcAft>
                      </a:pPr>
                      <a:r>
                        <a:rPr lang="en-GB" sz="1000" dirty="0" err="1">
                          <a:effectLst/>
                          <a:latin typeface="Arial" panose="020B0604020202020204" pitchFamily="34" charset="0"/>
                          <a:cs typeface="Arial" panose="020B0604020202020204" pitchFamily="34" charset="0"/>
                        </a:rPr>
                        <a:t>dBm</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algn="ctr" fontAlgn="base" hangingPunct="0">
                        <a:spcBef>
                          <a:spcPts val="0"/>
                        </a:spcBef>
                        <a:spcAft>
                          <a:spcPts val="0"/>
                        </a:spcAft>
                      </a:pPr>
                      <a:r>
                        <a:rPr lang="en-GB" sz="1000" dirty="0">
                          <a:effectLst/>
                          <a:latin typeface="Arial" panose="020B0604020202020204" pitchFamily="34" charset="0"/>
                          <a:cs typeface="Arial" panose="020B0604020202020204" pitchFamily="34" charset="0"/>
                        </a:rPr>
                        <a:t>-65</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Actual WLAN RSSI threshold for event W3. Needs to take absolute accuracy tolerance in section 9.7.1 into account </a:t>
                      </a:r>
                      <a:r>
                        <a:rPr lang="en-GB" sz="1000" dirty="0">
                          <a:solidFill>
                            <a:srgbClr val="FF0000"/>
                          </a:solidFill>
                          <a:effectLst/>
                          <a:latin typeface="Arial" panose="020B0604020202020204" pitchFamily="34" charset="0"/>
                          <a:cs typeface="Arial" panose="020B0604020202020204" pitchFamily="34" charset="0"/>
                        </a:rPr>
                        <a:t>plus margin</a:t>
                      </a:r>
                      <a:r>
                        <a:rPr lang="en-GB" sz="1000" dirty="0">
                          <a:effectLst/>
                          <a:latin typeface="Arial" panose="020B0604020202020204" pitchFamily="34" charset="0"/>
                          <a:cs typeface="Arial" panose="020B0604020202020204" pitchFamily="34" charset="0"/>
                        </a:rPr>
                        <a:t>.  </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29298" marR="29298" marT="0" marB="0" anchor="ctr"/>
                </a:tc>
                <a:extLst>
                  <a:ext uri="{0D108BD9-81ED-4DB2-BD59-A6C34878D82A}">
                    <a16:rowId xmlns:a16="http://schemas.microsoft.com/office/drawing/2014/main" val="2988057993"/>
                  </a:ext>
                </a:extLst>
              </a:tr>
              <a:tr h="354987">
                <a:tc gridSpan="2">
                  <a:txBody>
                    <a:bodyPr/>
                    <a:lstStyle/>
                    <a:p>
                      <a:pPr marL="0" marR="0" fontAlgn="base" hangingPunct="0">
                        <a:spcBef>
                          <a:spcPts val="0"/>
                        </a:spcBef>
                        <a:spcAft>
                          <a:spcPts val="0"/>
                        </a:spcAft>
                      </a:pPr>
                      <a:r>
                        <a:rPr lang="en-GB" sz="1000" dirty="0">
                          <a:effectLst/>
                          <a:latin typeface="Arial" panose="020B0604020202020204" pitchFamily="34" charset="0"/>
                          <a:ea typeface="SimSun" panose="02010600030101010101" pitchFamily="2" charset="-122"/>
                          <a:cs typeface="Arial" panose="020B0604020202020204" pitchFamily="34" charset="0"/>
                        </a:rPr>
                        <a:t>T1</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pPr marL="0" marR="0" algn="ctr" fontAlgn="base" hangingPunct="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base" latinLnBrk="0" hangingPunct="0">
                        <a:lnSpc>
                          <a:spcPct val="100000"/>
                        </a:lnSpc>
                        <a:spcBef>
                          <a:spcPts val="0"/>
                        </a:spcBef>
                        <a:spcAft>
                          <a:spcPts val="0"/>
                        </a:spcAft>
                        <a:buClrTx/>
                        <a:buSzTx/>
                        <a:buFontTx/>
                        <a:buNone/>
                        <a:tabLst/>
                        <a:defRPr/>
                      </a:pPr>
                      <a:r>
                        <a:rPr lang="en-GB" sz="1000" dirty="0">
                          <a:effectLst/>
                          <a:latin typeface="Arial" panose="020B0604020202020204" pitchFamily="34" charset="0"/>
                          <a:ea typeface="SimSun" panose="02010600030101010101" pitchFamily="2" charset="-122"/>
                          <a:cs typeface="Arial" panose="020B0604020202020204" pitchFamily="34" charset="0"/>
                        </a:rPr>
                        <a:t>s</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fontAlgn="base" hangingPunct="0">
                        <a:spcBef>
                          <a:spcPts val="0"/>
                        </a:spcBef>
                        <a:spcAft>
                          <a:spcPts val="0"/>
                        </a:spcAft>
                      </a:pP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ctr" defTabSz="914400" rtl="0" eaLnBrk="1" fontAlgn="base" latinLnBrk="0" hangingPunct="0">
                        <a:lnSpc>
                          <a:spcPct val="100000"/>
                        </a:lnSpc>
                        <a:spcBef>
                          <a:spcPts val="0"/>
                        </a:spcBef>
                        <a:spcAft>
                          <a:spcPts val="0"/>
                        </a:spcAft>
                        <a:buClrTx/>
                        <a:buSzTx/>
                        <a:buFontTx/>
                        <a:buNone/>
                        <a:tabLst/>
                        <a:defRPr/>
                      </a:pPr>
                      <a:r>
                        <a:rPr lang="en-GB" sz="1000" dirty="0">
                          <a:effectLst/>
                          <a:latin typeface="Arial" panose="020B0604020202020204" pitchFamily="34" charset="0"/>
                          <a:ea typeface="SimSun" panose="02010600030101010101" pitchFamily="2" charset="-122"/>
                          <a:cs typeface="Arial" panose="020B0604020202020204" pitchFamily="34" charset="0"/>
                        </a:rPr>
                        <a:t>5</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p>
                      <a:pPr marL="0" marR="0" algn="ctr" fontAlgn="base" hangingPunct="0">
                        <a:spcBef>
                          <a:spcPts val="0"/>
                        </a:spcBef>
                        <a:spcAft>
                          <a:spcPts val="0"/>
                        </a:spcAft>
                      </a:pP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l" defTabSz="914400" rtl="0" eaLnBrk="1" fontAlgn="base" latinLnBrk="0" hangingPunct="0">
                        <a:lnSpc>
                          <a:spcPct val="100000"/>
                        </a:lnSpc>
                        <a:spcBef>
                          <a:spcPts val="0"/>
                        </a:spcBef>
                        <a:spcAft>
                          <a:spcPts val="0"/>
                        </a:spcAft>
                        <a:buClrTx/>
                        <a:buSzTx/>
                        <a:buFontTx/>
                        <a:buNone/>
                        <a:tabLst/>
                        <a:defRPr/>
                      </a:pPr>
                      <a:r>
                        <a:rPr lang="en-GB" sz="1000" dirty="0">
                          <a:effectLst/>
                          <a:latin typeface="Arial" panose="020B0604020202020204" pitchFamily="34" charset="0"/>
                          <a:ea typeface="SimSun" panose="02010600030101010101" pitchFamily="2" charset="-122"/>
                          <a:cs typeface="Arial" panose="020B0604020202020204" pitchFamily="34" charset="0"/>
                        </a:rPr>
                        <a:t>During this time the cell1 shall be known to the UE; but cell2 shall be unknown to the UE.</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1126543740"/>
                  </a:ext>
                </a:extLst>
              </a:tr>
              <a:tr h="200879">
                <a:tc gridSpan="2">
                  <a:txBody>
                    <a:bodyPr/>
                    <a:lstStyle/>
                    <a:p>
                      <a:pPr marL="0" marR="0" fontAlgn="base" hangingPunct="0">
                        <a:spcBef>
                          <a:spcPts val="0"/>
                        </a:spcBef>
                        <a:spcAft>
                          <a:spcPts val="0"/>
                        </a:spcAft>
                      </a:pPr>
                      <a:r>
                        <a:rPr lang="en-GB" sz="1000" dirty="0">
                          <a:effectLst/>
                          <a:latin typeface="Arial" panose="020B0604020202020204" pitchFamily="34" charset="0"/>
                          <a:ea typeface="SimSun" panose="02010600030101010101" pitchFamily="2" charset="-122"/>
                          <a:cs typeface="Arial" panose="020B0604020202020204" pitchFamily="34" charset="0"/>
                        </a:rPr>
                        <a:t>T2</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pPr marL="0" marR="0" algn="ctr" fontAlgn="base" hangingPunct="0">
                        <a:spcBef>
                          <a:spcPts val="0"/>
                        </a:spcBef>
                        <a:spcAft>
                          <a:spcPts val="0"/>
                        </a:spcAft>
                      </a:pPr>
                      <a:endParaRPr lang="en-US" sz="1000" dirty="0">
                        <a:effectLst/>
                        <a:latin typeface="Times New Roman" panose="02020603050405020304" pitchFamily="18" charset="0"/>
                        <a:ea typeface="Times New Roman" panose="02020603050405020304" pitchFamily="18" charset="0"/>
                      </a:endParaRPr>
                    </a:p>
                  </a:txBody>
                  <a:tcPr marL="68580" marR="68580" marT="0" marB="0" anchor="ctr"/>
                </a:tc>
                <a:tc>
                  <a:txBody>
                    <a:bodyPr/>
                    <a:lstStyle/>
                    <a:p>
                      <a:pPr marL="0" marR="0" lvl="0" indent="0" algn="ctr" defTabSz="914400" rtl="0" eaLnBrk="1" fontAlgn="base" latinLnBrk="0" hangingPunct="0">
                        <a:lnSpc>
                          <a:spcPct val="100000"/>
                        </a:lnSpc>
                        <a:spcBef>
                          <a:spcPts val="0"/>
                        </a:spcBef>
                        <a:spcAft>
                          <a:spcPts val="0"/>
                        </a:spcAft>
                        <a:buClrTx/>
                        <a:buSzTx/>
                        <a:buFontTx/>
                        <a:buNone/>
                        <a:tabLst/>
                        <a:defRPr/>
                      </a:pPr>
                      <a:r>
                        <a:rPr lang="en-GB" sz="1000" dirty="0">
                          <a:effectLst/>
                          <a:latin typeface="Arial" panose="020B0604020202020204" pitchFamily="34" charset="0"/>
                          <a:ea typeface="SimSun" panose="02010600030101010101" pitchFamily="2" charset="-122"/>
                          <a:cs typeface="Arial" panose="020B0604020202020204" pitchFamily="34" charset="0"/>
                        </a:rPr>
                        <a:t>s</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lvl="0" indent="0" algn="ctr" defTabSz="914400" rtl="0" eaLnBrk="1" fontAlgn="base" latinLnBrk="0" hangingPunct="0">
                        <a:lnSpc>
                          <a:spcPct val="100000"/>
                        </a:lnSpc>
                        <a:spcBef>
                          <a:spcPts val="0"/>
                        </a:spcBef>
                        <a:spcAft>
                          <a:spcPts val="0"/>
                        </a:spcAft>
                        <a:buClrTx/>
                        <a:buSzTx/>
                        <a:buFontTx/>
                        <a:buNone/>
                        <a:tabLst/>
                        <a:defRPr/>
                      </a:pPr>
                      <a:r>
                        <a:rPr lang="en-GB" sz="1000" dirty="0">
                          <a:effectLst/>
                          <a:latin typeface="Arial" panose="020B0604020202020204" pitchFamily="34" charset="0"/>
                          <a:ea typeface="SimSun" panose="02010600030101010101" pitchFamily="2" charset="-122"/>
                          <a:cs typeface="Arial" panose="020B0604020202020204" pitchFamily="34" charset="0"/>
                        </a:rPr>
                        <a:t>≤ 40</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fontAlgn="base" hangingPunct="0">
                        <a:spcBef>
                          <a:spcPts val="0"/>
                        </a:spcBef>
                        <a:spcAft>
                          <a:spcPts val="0"/>
                        </a:spcAft>
                      </a:pPr>
                      <a:r>
                        <a:rPr lang="en-GB" sz="1000" dirty="0">
                          <a:effectLst/>
                          <a:latin typeface="Arial" panose="020B0604020202020204" pitchFamily="34" charset="0"/>
                          <a:ea typeface="SimSun" panose="02010600030101010101" pitchFamily="2" charset="-122"/>
                          <a:cs typeface="Arial" panose="020B0604020202020204" pitchFamily="34" charset="0"/>
                        </a:rPr>
                        <a:t>UE should report Event W1 for cell2 within 30 s.</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4232503595"/>
                  </a:ext>
                </a:extLst>
              </a:tr>
              <a:tr h="177493">
                <a:tc>
                  <a:txBody>
                    <a:bodyPr/>
                    <a:lstStyle/>
                    <a:p>
                      <a:pPr marL="0" marR="0" fontAlgn="base" hangingPunct="0">
                        <a:spcBef>
                          <a:spcPts val="0"/>
                        </a:spcBef>
                        <a:spcAft>
                          <a:spcPts val="0"/>
                        </a:spcAft>
                      </a:pPr>
                      <a:r>
                        <a:rPr lang="en-GB" sz="1000" dirty="0">
                          <a:effectLst/>
                          <a:latin typeface="Arial" panose="020B0604020202020204" pitchFamily="34" charset="0"/>
                          <a:ea typeface="SimSun" panose="02010600030101010101" pitchFamily="2" charset="-122"/>
                          <a:cs typeface="Arial" panose="020B0604020202020204" pitchFamily="34" charset="0"/>
                        </a:rPr>
                        <a:t>T3</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dirty="0">
                          <a:effectLst/>
                          <a:latin typeface="Arial" panose="020B0604020202020204" pitchFamily="34" charset="0"/>
                          <a:ea typeface="SimSun" panose="02010600030101010101" pitchFamily="2" charset="-122"/>
                          <a:cs typeface="Arial" panose="020B0604020202020204" pitchFamily="34" charset="0"/>
                        </a:rPr>
                        <a:t>s</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US" sz="1000" dirty="0">
                          <a:effectLst/>
                          <a:latin typeface="Arial" panose="020B0604020202020204" pitchFamily="34" charset="0"/>
                          <a:ea typeface="Times New Roman" panose="02020603050405020304" pitchFamily="18" charset="0"/>
                          <a:cs typeface="Arial" panose="020B0604020202020204" pitchFamily="34" charset="0"/>
                        </a:rPr>
                        <a:t>3</a:t>
                      </a:r>
                    </a:p>
                  </a:txBody>
                  <a:tcPr marL="68580" marR="68580" marT="0" marB="0" anchor="ctr"/>
                </a:tc>
                <a:tc>
                  <a:txBody>
                    <a:bodyPr/>
                    <a:lstStyle/>
                    <a:p>
                      <a:pPr marL="0" marR="0" lvl="0" indent="0" algn="l" defTabSz="914400" rtl="0" eaLnBrk="1" fontAlgn="base" latinLnBrk="0" hangingPunct="0">
                        <a:lnSpc>
                          <a:spcPct val="100000"/>
                        </a:lnSpc>
                        <a:spcBef>
                          <a:spcPts val="0"/>
                        </a:spcBef>
                        <a:spcAft>
                          <a:spcPts val="0"/>
                        </a:spcAft>
                        <a:buClrTx/>
                        <a:buSzTx/>
                        <a:buFontTx/>
                        <a:buNone/>
                        <a:tabLst/>
                        <a:defRPr/>
                      </a:pPr>
                      <a:r>
                        <a:rPr lang="en-GB" sz="1000" dirty="0">
                          <a:effectLst/>
                          <a:latin typeface="Arial" panose="020B0604020202020204" pitchFamily="34" charset="0"/>
                          <a:ea typeface="SimSun" panose="02010600030101010101" pitchFamily="2" charset="-122"/>
                          <a:cs typeface="Arial" panose="020B0604020202020204" pitchFamily="34" charset="0"/>
                        </a:rPr>
                        <a:t>UE should report Event W3 for cell2 within 0.5 s.</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317230193"/>
                  </a:ext>
                </a:extLst>
              </a:tr>
            </a:tbl>
          </a:graphicData>
        </a:graphic>
      </p:graphicFrame>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dirty="0"/>
              <a:t>Slide </a:t>
            </a:r>
            <a:fld id="{5284E455-25C1-4B8F-B461-78E9C8FDBACA}" type="slidenum">
              <a:rPr lang="en-US" smtClean="0"/>
              <a:pPr>
                <a:defRPr/>
              </a:pPr>
              <a:t>6</a:t>
            </a:fld>
            <a:endParaRPr lang="en-US" dirty="0"/>
          </a:p>
        </p:txBody>
      </p:sp>
    </p:spTree>
    <p:extLst>
      <p:ext uri="{BB962C8B-B14F-4D97-AF65-F5344CB8AC3E}">
        <p14:creationId xmlns:p14="http://schemas.microsoft.com/office/powerpoint/2010/main" val="29376871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22421"/>
            <a:ext cx="7772400" cy="1066800"/>
          </a:xfrm>
        </p:spPr>
        <p:txBody>
          <a:bodyPr/>
          <a:lstStyle/>
          <a:p>
            <a:pPr lvl="0" algn="l"/>
            <a:r>
              <a:rPr lang="en-US" dirty="0"/>
              <a:t>3GPP R4-163519 </a:t>
            </a:r>
            <a:r>
              <a:rPr lang="en-GB" dirty="0"/>
              <a:t>8.1.2.4.19.2.1</a:t>
            </a:r>
            <a:endParaRPr lang="en-US"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9962344"/>
              </p:ext>
            </p:extLst>
          </p:nvPr>
        </p:nvGraphicFramePr>
        <p:xfrm>
          <a:off x="1447800" y="4038600"/>
          <a:ext cx="5850890" cy="1219200"/>
        </p:xfrm>
        <a:graphic>
          <a:graphicData uri="http://schemas.openxmlformats.org/drawingml/2006/table">
            <a:tbl>
              <a:tblPr firstRow="1" firstCol="1" bandRow="1">
                <a:tableStyleId>{5C22544A-7EE6-4342-B048-85BDC9FD1C3A}</a:tableStyleId>
              </a:tblPr>
              <a:tblGrid>
                <a:gridCol w="2790190">
                  <a:extLst>
                    <a:ext uri="{9D8B030D-6E8A-4147-A177-3AD203B41FA5}">
                      <a16:colId xmlns:a16="http://schemas.microsoft.com/office/drawing/2014/main" val="4215284704"/>
                    </a:ext>
                  </a:extLst>
                </a:gridCol>
                <a:gridCol w="1710055">
                  <a:extLst>
                    <a:ext uri="{9D8B030D-6E8A-4147-A177-3AD203B41FA5}">
                      <a16:colId xmlns:a16="http://schemas.microsoft.com/office/drawing/2014/main" val="1210822495"/>
                    </a:ext>
                  </a:extLst>
                </a:gridCol>
                <a:gridCol w="1350645">
                  <a:extLst>
                    <a:ext uri="{9D8B030D-6E8A-4147-A177-3AD203B41FA5}">
                      <a16:colId xmlns:a16="http://schemas.microsoft.com/office/drawing/2014/main" val="1758988894"/>
                    </a:ext>
                  </a:extLst>
                </a:gridCol>
              </a:tblGrid>
              <a:tr h="0">
                <a:tc gridSpan="2">
                  <a:txBody>
                    <a:bodyPr/>
                    <a:lstStyle/>
                    <a:p>
                      <a:pPr marL="0" marR="0" algn="ctr" hangingPunct="0">
                        <a:spcBef>
                          <a:spcPts val="0"/>
                        </a:spcBef>
                        <a:spcAft>
                          <a:spcPts val="0"/>
                        </a:spcAft>
                      </a:pPr>
                      <a:r>
                        <a:rPr lang="en-GB" sz="1000">
                          <a:effectLst/>
                        </a:rPr>
                        <a:t>WLAN RSSI measurement configuration</a:t>
                      </a:r>
                      <a:endParaRPr lang="en-US"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tc hMerge="1">
                  <a:txBody>
                    <a:bodyPr/>
                    <a:lstStyle/>
                    <a:p>
                      <a:endParaRPr lang="en-US"/>
                    </a:p>
                  </a:txBody>
                  <a:tcPr/>
                </a:tc>
                <a:tc rowSpan="2">
                  <a:txBody>
                    <a:bodyPr/>
                    <a:lstStyle/>
                    <a:p>
                      <a:pPr marL="0" marR="0" algn="ctr" hangingPunct="0">
                        <a:spcBef>
                          <a:spcPts val="0"/>
                        </a:spcBef>
                        <a:spcAft>
                          <a:spcPts val="0"/>
                        </a:spcAft>
                      </a:pPr>
                      <a:r>
                        <a:rPr lang="en-GB" sz="1000">
                          <a:effectLst/>
                        </a:rPr>
                        <a:t>T</a:t>
                      </a:r>
                      <a:r>
                        <a:rPr lang="en-GB" sz="1000" baseline="-25000">
                          <a:effectLst/>
                        </a:rPr>
                        <a:t>WLAN_RSSI</a:t>
                      </a:r>
                      <a:r>
                        <a:rPr lang="en-GB" sz="1000">
                          <a:effectLst/>
                        </a:rPr>
                        <a:t> [seconds]</a:t>
                      </a:r>
                      <a:endParaRPr lang="en-US"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tc>
                <a:extLst>
                  <a:ext uri="{0D108BD9-81ED-4DB2-BD59-A6C34878D82A}">
                    <a16:rowId xmlns:a16="http://schemas.microsoft.com/office/drawing/2014/main" val="3509234068"/>
                  </a:ext>
                </a:extLst>
              </a:tr>
              <a:tr h="0">
                <a:tc>
                  <a:txBody>
                    <a:bodyPr/>
                    <a:lstStyle/>
                    <a:p>
                      <a:pPr marL="0" marR="0" algn="ctr" hangingPunct="0">
                        <a:spcBef>
                          <a:spcPts val="0"/>
                        </a:spcBef>
                        <a:spcAft>
                          <a:spcPts val="0"/>
                        </a:spcAft>
                      </a:pPr>
                      <a:r>
                        <a:rPr lang="en-US" sz="1000">
                          <a:effectLst/>
                        </a:rPr>
                        <a:t>Type of Measurement</a:t>
                      </a:r>
                      <a:endParaRPr lang="en-US" sz="1000" b="1">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algn="ctr" hangingPunct="0">
                        <a:spcBef>
                          <a:spcPts val="0"/>
                        </a:spcBef>
                        <a:spcAft>
                          <a:spcPts val="0"/>
                        </a:spcAft>
                      </a:pPr>
                      <a:r>
                        <a:rPr lang="en-US" sz="1000" dirty="0">
                          <a:effectLst/>
                        </a:rPr>
                        <a:t>Minimum number of APs measured during </a:t>
                      </a:r>
                      <a:r>
                        <a:rPr lang="en-GB" sz="1000" dirty="0">
                          <a:effectLst/>
                        </a:rPr>
                        <a:t>T</a:t>
                      </a:r>
                      <a:r>
                        <a:rPr lang="en-GB" sz="1000" baseline="-25000" dirty="0">
                          <a:effectLst/>
                        </a:rPr>
                        <a:t>WLAN_RSSI</a:t>
                      </a:r>
                      <a:endParaRPr lang="en-US" sz="1000" b="1"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vMerge="1">
                  <a:txBody>
                    <a:bodyPr/>
                    <a:lstStyle/>
                    <a:p>
                      <a:endParaRPr lang="en-US"/>
                    </a:p>
                  </a:txBody>
                  <a:tcPr/>
                </a:tc>
                <a:extLst>
                  <a:ext uri="{0D108BD9-81ED-4DB2-BD59-A6C34878D82A}">
                    <a16:rowId xmlns:a16="http://schemas.microsoft.com/office/drawing/2014/main" val="2395594867"/>
                  </a:ext>
                </a:extLst>
              </a:tr>
              <a:tr h="0">
                <a:tc>
                  <a:txBody>
                    <a:bodyPr/>
                    <a:lstStyle/>
                    <a:p>
                      <a:pPr marL="0" marR="0" hangingPunct="0">
                        <a:spcBef>
                          <a:spcPts val="0"/>
                        </a:spcBef>
                        <a:spcAft>
                          <a:spcPts val="0"/>
                        </a:spcAft>
                      </a:pPr>
                      <a:r>
                        <a:rPr lang="en-US" sz="1000">
                          <a:effectLst/>
                        </a:rPr>
                        <a:t>Measurement of serving AP</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hangingPunct="0">
                        <a:spcBef>
                          <a:spcPts val="0"/>
                        </a:spcBef>
                        <a:spcAft>
                          <a:spcPts val="0"/>
                        </a:spcAft>
                      </a:pPr>
                      <a:r>
                        <a:rPr lang="en-GB" sz="1000" dirty="0">
                          <a:effectLst/>
                        </a:rPr>
                        <a:t>1</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hangingPunct="0">
                        <a:spcBef>
                          <a:spcPts val="0"/>
                        </a:spcBef>
                        <a:spcAft>
                          <a:spcPts val="0"/>
                        </a:spcAft>
                      </a:pPr>
                      <a:r>
                        <a:rPr lang="en-US" sz="1000">
                          <a:effectLst/>
                        </a:rPr>
                        <a:t>0.5</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146756683"/>
                  </a:ext>
                </a:extLst>
              </a:tr>
              <a:tr h="0">
                <a:tc>
                  <a:txBody>
                    <a:bodyPr/>
                    <a:lstStyle/>
                    <a:p>
                      <a:pPr marL="0" marR="0" hangingPunct="0">
                        <a:spcBef>
                          <a:spcPts val="0"/>
                        </a:spcBef>
                        <a:spcAft>
                          <a:spcPts val="0"/>
                        </a:spcAft>
                      </a:pPr>
                      <a:r>
                        <a:rPr lang="en-US" sz="1000" dirty="0">
                          <a:effectLst/>
                        </a:rPr>
                        <a:t>Measurement of known neighbor AP on a single channel</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hangingPunct="0">
                        <a:spcBef>
                          <a:spcPts val="0"/>
                        </a:spcBef>
                        <a:spcAft>
                          <a:spcPts val="0"/>
                        </a:spcAft>
                      </a:pPr>
                      <a:r>
                        <a:rPr lang="en-GB" sz="1000">
                          <a:effectLst/>
                        </a:rPr>
                        <a:t>1</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hangingPunct="0">
                        <a:spcBef>
                          <a:spcPts val="0"/>
                        </a:spcBef>
                        <a:spcAft>
                          <a:spcPts val="0"/>
                        </a:spcAft>
                      </a:pPr>
                      <a:r>
                        <a:rPr lang="en-US" sz="1000">
                          <a:effectLst/>
                        </a:rPr>
                        <a:t>5</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3640934563"/>
                  </a:ext>
                </a:extLst>
              </a:tr>
              <a:tr h="0">
                <a:tc>
                  <a:txBody>
                    <a:bodyPr/>
                    <a:lstStyle/>
                    <a:p>
                      <a:pPr marL="0" marR="0" hangingPunct="0">
                        <a:spcBef>
                          <a:spcPts val="0"/>
                        </a:spcBef>
                        <a:spcAft>
                          <a:spcPts val="0"/>
                        </a:spcAft>
                      </a:pPr>
                      <a:r>
                        <a:rPr lang="en-US" sz="1000">
                          <a:effectLst/>
                        </a:rPr>
                        <a:t>Measurement of multiple unknown neighbor APs</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hangingPunct="0">
                        <a:spcBef>
                          <a:spcPts val="0"/>
                        </a:spcBef>
                        <a:spcAft>
                          <a:spcPts val="0"/>
                        </a:spcAft>
                      </a:pPr>
                      <a:r>
                        <a:rPr lang="en-GB" sz="1000">
                          <a:effectLst/>
                        </a:rPr>
                        <a:t>3</a:t>
                      </a:r>
                      <a:endParaRPr lang="en-US" sz="100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0" marR="0" hangingPunct="0">
                        <a:spcBef>
                          <a:spcPts val="0"/>
                        </a:spcBef>
                        <a:spcAft>
                          <a:spcPts val="0"/>
                        </a:spcAft>
                      </a:pPr>
                      <a:r>
                        <a:rPr lang="en-US" sz="1000" dirty="0">
                          <a:effectLst/>
                        </a:rPr>
                        <a:t>30</a:t>
                      </a:r>
                      <a:endParaRPr lang="en-US" sz="1000" dirty="0">
                        <a:effectLst/>
                        <a:latin typeface="Arial" panose="020B0604020202020204" pitchFamily="34"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025358028"/>
                  </a:ext>
                </a:extLst>
              </a:tr>
            </a:tbl>
          </a:graphicData>
        </a:graphic>
      </p:graphicFrame>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7</a:t>
            </a:fld>
            <a:endParaRPr lang="en-US"/>
          </a:p>
        </p:txBody>
      </p:sp>
      <p:sp>
        <p:nvSpPr>
          <p:cNvPr id="9" name="Rectangle 8"/>
          <p:cNvSpPr/>
          <p:nvPr/>
        </p:nvSpPr>
        <p:spPr>
          <a:xfrm>
            <a:off x="696913" y="5410200"/>
            <a:ext cx="7685087" cy="461665"/>
          </a:xfrm>
          <a:prstGeom prst="rect">
            <a:avLst/>
          </a:prstGeom>
        </p:spPr>
        <p:txBody>
          <a:bodyPr wrap="square">
            <a:spAutoFit/>
          </a:bodyPr>
          <a:lstStyle/>
          <a:p>
            <a:pPr>
              <a:spcBef>
                <a:spcPts val="0"/>
              </a:spcBef>
              <a:spcAft>
                <a:spcPts val="900"/>
              </a:spcAft>
            </a:pPr>
            <a:r>
              <a:rPr lang="en-GB" dirty="0">
                <a:ea typeface="Times New Roman" panose="02020603050405020304" pitchFamily="18" charset="0"/>
              </a:rPr>
              <a:t>The WLAN RSSI measurement accuracy for all measured access points shall be fulfilled according to the accuracy as specified in the sub-clause 9.7.1.</a:t>
            </a:r>
            <a:endParaRPr lang="en-US" dirty="0">
              <a:ea typeface="Times New Roman" panose="02020603050405020304" pitchFamily="18" charset="0"/>
            </a:endParaRPr>
          </a:p>
        </p:txBody>
      </p:sp>
      <p:sp>
        <p:nvSpPr>
          <p:cNvPr id="10" name="Rectangle 9"/>
          <p:cNvSpPr/>
          <p:nvPr/>
        </p:nvSpPr>
        <p:spPr>
          <a:xfrm>
            <a:off x="838200" y="2338289"/>
            <a:ext cx="7543800" cy="830997"/>
          </a:xfrm>
          <a:prstGeom prst="rect">
            <a:avLst/>
          </a:prstGeom>
        </p:spPr>
        <p:txBody>
          <a:bodyPr wrap="square">
            <a:spAutoFit/>
          </a:bodyPr>
          <a:lstStyle/>
          <a:p>
            <a:pPr>
              <a:spcBef>
                <a:spcPts val="0"/>
              </a:spcBef>
              <a:spcAft>
                <a:spcPts val="900"/>
              </a:spcAft>
            </a:pPr>
            <a:r>
              <a:rPr lang="en-GB" dirty="0">
                <a:ea typeface="Times New Roman" panose="02020603050405020304" pitchFamily="18" charset="0"/>
              </a:rPr>
              <a:t>The UE shall be capable of performing WLAN RSSI measurements for certain minimum number of APs during </a:t>
            </a:r>
            <a:r>
              <a:rPr lang="en-GB" dirty="0">
                <a:ea typeface="Times New Roman" panose="02020603050405020304" pitchFamily="18" charset="0"/>
                <a:cs typeface="v4.2.0"/>
              </a:rPr>
              <a:t>T</a:t>
            </a:r>
            <a:r>
              <a:rPr lang="en-GB" baseline="-25000" dirty="0">
                <a:ea typeface="Times New Roman" panose="02020603050405020304" pitchFamily="18" charset="0"/>
                <a:cs typeface="v4.2.0"/>
              </a:rPr>
              <a:t>WLAN_RSSI</a:t>
            </a:r>
            <a:r>
              <a:rPr lang="en-GB" dirty="0">
                <a:ea typeface="Times New Roman" panose="02020603050405020304" pitchFamily="18" charset="0"/>
              </a:rPr>
              <a:t> as defined in table 8.1.2.4.19.2.1-1 provided that the beacon frame of the measured AP is available at the UE at least once every 102.4 </a:t>
            </a:r>
            <a:r>
              <a:rPr lang="en-GB" dirty="0" err="1">
                <a:ea typeface="Times New Roman" panose="02020603050405020304" pitchFamily="18" charset="0"/>
              </a:rPr>
              <a:t>ms</a:t>
            </a:r>
            <a:r>
              <a:rPr lang="en-GB" dirty="0">
                <a:ea typeface="Times New Roman" panose="02020603050405020304" pitchFamily="18" charset="0"/>
              </a:rPr>
              <a:t>. The UE physical layer shall be capable of reporting WLAN RSSI measurements to higher layers with the measurement period of </a:t>
            </a:r>
            <a:r>
              <a:rPr lang="en-GB" dirty="0">
                <a:ea typeface="Times New Roman" panose="02020603050405020304" pitchFamily="18" charset="0"/>
                <a:cs typeface="v4.2.0"/>
              </a:rPr>
              <a:t>T</a:t>
            </a:r>
            <a:r>
              <a:rPr lang="en-GB" baseline="-25000" dirty="0">
                <a:ea typeface="Times New Roman" panose="02020603050405020304" pitchFamily="18" charset="0"/>
                <a:cs typeface="v4.2.0"/>
              </a:rPr>
              <a:t>WLAN_RSSI</a:t>
            </a:r>
            <a:r>
              <a:rPr lang="en-GB" dirty="0">
                <a:ea typeface="Times New Roman" panose="02020603050405020304" pitchFamily="18" charset="0"/>
              </a:rPr>
              <a:t>.</a:t>
            </a:r>
            <a:endParaRPr lang="en-US" dirty="0">
              <a:ea typeface="Times New Roman" panose="02020603050405020304" pitchFamily="18" charset="0"/>
            </a:endParaRPr>
          </a:p>
        </p:txBody>
      </p:sp>
      <p:sp>
        <p:nvSpPr>
          <p:cNvPr id="11" name="Rectangle 10"/>
          <p:cNvSpPr/>
          <p:nvPr/>
        </p:nvSpPr>
        <p:spPr>
          <a:xfrm>
            <a:off x="1175628" y="1617501"/>
            <a:ext cx="7206372" cy="307777"/>
          </a:xfrm>
          <a:prstGeom prst="rect">
            <a:avLst/>
          </a:prstGeom>
        </p:spPr>
        <p:txBody>
          <a:bodyPr wrap="square">
            <a:spAutoFit/>
          </a:bodyPr>
          <a:lstStyle/>
          <a:p>
            <a:pPr marL="1260475" indent="-1260475">
              <a:spcBef>
                <a:spcPts val="600"/>
              </a:spcBef>
              <a:spcAft>
                <a:spcPts val="900"/>
              </a:spcAft>
            </a:pPr>
            <a:r>
              <a:rPr lang="en-GB" sz="1400" dirty="0">
                <a:latin typeface="Arial" panose="020B0604020202020204" pitchFamily="34" charset="0"/>
                <a:ea typeface="Times New Roman" panose="02020603050405020304" pitchFamily="18" charset="0"/>
                <a:cs typeface="Times New Roman" panose="02020603050405020304" pitchFamily="18" charset="0"/>
              </a:rPr>
              <a:t>8.1.2.4.19.2.1	E-UTRAN FDD – WLAN measurements when no DRX is used</a:t>
            </a:r>
            <a:endParaRPr lang="en-US" sz="1400" dirty="0">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73949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965737"/>
            <a:ext cx="7772400" cy="1066800"/>
          </a:xfrm>
        </p:spPr>
        <p:txBody>
          <a:bodyPr/>
          <a:lstStyle/>
          <a:p>
            <a:r>
              <a:rPr lang="en-US" dirty="0"/>
              <a:t>3GPP R4-163518 A.9.10.1	E-UTRAN FDD – WLAN RSSI Measurement Accuracy</a:t>
            </a:r>
            <a:br>
              <a:rPr lang="en-US" dirty="0"/>
            </a:br>
            <a:r>
              <a:rPr lang="en-US" dirty="0"/>
              <a:t> </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932326207"/>
              </p:ext>
            </p:extLst>
          </p:nvPr>
        </p:nvGraphicFramePr>
        <p:xfrm>
          <a:off x="793370" y="2178934"/>
          <a:ext cx="7685086" cy="2438400"/>
        </p:xfrm>
        <a:graphic>
          <a:graphicData uri="http://schemas.openxmlformats.org/drawingml/2006/table">
            <a:tbl>
              <a:tblPr>
                <a:tableStyleId>{5C22544A-7EE6-4342-B048-85BDC9FD1C3A}</a:tableStyleId>
              </a:tblPr>
              <a:tblGrid>
                <a:gridCol w="2991259">
                  <a:extLst>
                    <a:ext uri="{9D8B030D-6E8A-4147-A177-3AD203B41FA5}">
                      <a16:colId xmlns:a16="http://schemas.microsoft.com/office/drawing/2014/main" val="339402030"/>
                    </a:ext>
                  </a:extLst>
                </a:gridCol>
                <a:gridCol w="1172645">
                  <a:extLst>
                    <a:ext uri="{9D8B030D-6E8A-4147-A177-3AD203B41FA5}">
                      <a16:colId xmlns:a16="http://schemas.microsoft.com/office/drawing/2014/main" val="2187878010"/>
                    </a:ext>
                  </a:extLst>
                </a:gridCol>
                <a:gridCol w="1679845">
                  <a:extLst>
                    <a:ext uri="{9D8B030D-6E8A-4147-A177-3AD203B41FA5}">
                      <a16:colId xmlns:a16="http://schemas.microsoft.com/office/drawing/2014/main" val="1455605752"/>
                    </a:ext>
                  </a:extLst>
                </a:gridCol>
                <a:gridCol w="1841337">
                  <a:extLst>
                    <a:ext uri="{9D8B030D-6E8A-4147-A177-3AD203B41FA5}">
                      <a16:colId xmlns:a16="http://schemas.microsoft.com/office/drawing/2014/main" val="4078464754"/>
                    </a:ext>
                  </a:extLst>
                </a:gridCol>
              </a:tblGrid>
              <a:tr h="0">
                <a:tc>
                  <a:txBody>
                    <a:bodyPr/>
                    <a:lstStyle/>
                    <a:p>
                      <a:pPr marL="0" marR="0" algn="ctr" fontAlgn="base" hangingPunct="0">
                        <a:spcBef>
                          <a:spcPts val="0"/>
                        </a:spcBef>
                        <a:spcAft>
                          <a:spcPts val="0"/>
                        </a:spcAft>
                      </a:pPr>
                      <a:r>
                        <a:rPr lang="en-GB" sz="1000" dirty="0">
                          <a:effectLst/>
                          <a:latin typeface="Arial" panose="020B0604020202020204" pitchFamily="34" charset="0"/>
                          <a:cs typeface="Arial" panose="020B0604020202020204" pitchFamily="34" charset="0"/>
                        </a:rPr>
                        <a:t>Parameter</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Unit</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Cell 1</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Cell 2 (WLAN AP)</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275957577"/>
                  </a:ext>
                </a:extLst>
              </a:tr>
              <a:tr h="110490">
                <a:tc gridSpan="4">
                  <a:txBody>
                    <a:bodyPr/>
                    <a:lstStyle/>
                    <a:p>
                      <a:pPr marL="0" marR="0" fontAlgn="base" hangingPunct="0">
                        <a:spcBef>
                          <a:spcPts val="0"/>
                        </a:spcBef>
                        <a:spcAft>
                          <a:spcPts val="0"/>
                        </a:spcAft>
                      </a:pPr>
                      <a:r>
                        <a:rPr lang="en-GB" sz="1000">
                          <a:effectLst/>
                          <a:latin typeface="Arial" panose="020B0604020202020204" pitchFamily="34" charset="0"/>
                          <a:cs typeface="Arial" panose="020B0604020202020204" pitchFamily="34" charset="0"/>
                        </a:rPr>
                        <a:t> </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302510684"/>
                  </a:ext>
                </a:extLst>
              </a:tr>
              <a:tr h="0">
                <a:tc>
                  <a:txBody>
                    <a:bodyPr/>
                    <a:lstStyle/>
                    <a:p>
                      <a:pPr marL="0" marR="0">
                        <a:spcBef>
                          <a:spcPts val="0"/>
                        </a:spcBef>
                        <a:spcAft>
                          <a:spcPts val="0"/>
                        </a:spcAft>
                      </a:pPr>
                      <a:r>
                        <a:rPr lang="en-GB" sz="1000" dirty="0">
                          <a:effectLst/>
                          <a:latin typeface="Arial" panose="020B0604020202020204" pitchFamily="34" charset="0"/>
                          <a:cs typeface="Arial" panose="020B0604020202020204" pitchFamily="34" charset="0"/>
                        </a:rPr>
                        <a:t>WLAN RSSI</a:t>
                      </a:r>
                      <a:r>
                        <a:rPr lang="en-GB" sz="1000" baseline="30000" dirty="0">
                          <a:effectLst/>
                          <a:latin typeface="Arial" panose="020B0604020202020204" pitchFamily="34" charset="0"/>
                          <a:cs typeface="Arial" panose="020B0604020202020204" pitchFamily="34" charset="0"/>
                        </a:rPr>
                        <a:t> Note 4</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dBm/20 MHz</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N/A</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-70</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896326820"/>
                  </a:ext>
                </a:extLst>
              </a:tr>
              <a:tr h="0">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WLAN SNR</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dB</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N/A</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-3.35</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3961433895"/>
                  </a:ext>
                </a:extLst>
              </a:tr>
              <a:tr h="0">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Propagation condition</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AWGN</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AWGN</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2770709688"/>
                  </a:ext>
                </a:extLst>
              </a:tr>
              <a:tr h="0">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Antenna Configuration</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1x2</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extLst>
                  <a:ext uri="{0D108BD9-81ED-4DB2-BD59-A6C34878D82A}">
                    <a16:rowId xmlns:a16="http://schemas.microsoft.com/office/drawing/2014/main" val="672888072"/>
                  </a:ext>
                </a:extLst>
              </a:tr>
              <a:tr h="0">
                <a:tc>
                  <a:txBody>
                    <a:bodyPr/>
                    <a:lstStyle/>
                    <a:p>
                      <a:pPr marL="0" marR="0" fontAlgn="base" hangingPunct="0">
                        <a:spcBef>
                          <a:spcPts val="0"/>
                        </a:spcBef>
                        <a:spcAft>
                          <a:spcPts val="0"/>
                        </a:spcAft>
                      </a:pPr>
                      <a:r>
                        <a:rPr lang="en-GB" sz="1000" dirty="0">
                          <a:effectLst/>
                          <a:latin typeface="Arial" panose="020B0604020202020204" pitchFamily="34" charset="0"/>
                          <a:cs typeface="Arial" panose="020B0604020202020204" pitchFamily="34" charset="0"/>
                        </a:rPr>
                        <a:t>Timing offset to Cell 1</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ms</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tc>
                  <a:txBody>
                    <a:bodyPr/>
                    <a:lstStyle/>
                    <a:p>
                      <a:pPr marL="0" marR="0" algn="ctr" fontAlgn="base" hangingPunct="0">
                        <a:spcBef>
                          <a:spcPts val="0"/>
                        </a:spcBef>
                        <a:spcAft>
                          <a:spcPts val="0"/>
                        </a:spcAft>
                      </a:pPr>
                      <a:r>
                        <a:rPr lang="en-GB" sz="1000">
                          <a:effectLst/>
                          <a:latin typeface="Arial" panose="020B0604020202020204" pitchFamily="34" charset="0"/>
                          <a:cs typeface="Arial" panose="020B0604020202020204" pitchFamily="34" charset="0"/>
                        </a:rPr>
                        <a:t>3</a:t>
                      </a:r>
                      <a:endParaRPr lang="en-US" sz="100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tc>
                <a:extLst>
                  <a:ext uri="{0D108BD9-81ED-4DB2-BD59-A6C34878D82A}">
                    <a16:rowId xmlns:a16="http://schemas.microsoft.com/office/drawing/2014/main" val="2041926039"/>
                  </a:ext>
                </a:extLst>
              </a:tr>
              <a:tr h="0">
                <a:tc gridSpan="4">
                  <a:txBody>
                    <a:bodyPr/>
                    <a:lstStyle/>
                    <a:p>
                      <a:pPr marL="540385" marR="0" indent="-540385" fontAlgn="base" hangingPunct="0">
                        <a:spcBef>
                          <a:spcPts val="0"/>
                        </a:spcBef>
                        <a:spcAft>
                          <a:spcPts val="0"/>
                        </a:spcAft>
                      </a:pPr>
                      <a:r>
                        <a:rPr lang="en-GB" sz="1000" dirty="0">
                          <a:effectLst/>
                          <a:latin typeface="Arial" panose="020B0604020202020204" pitchFamily="34" charset="0"/>
                          <a:cs typeface="Arial" panose="020B0604020202020204" pitchFamily="34" charset="0"/>
                        </a:rPr>
                        <a:t>Note 1:  OCNG shall be used such that both cells are fully allocated and a constant total transmitted power spectral density is achieved for all OFDM symbols.</a:t>
                      </a:r>
                      <a:endParaRPr lang="en-US" sz="1000" dirty="0">
                        <a:effectLst/>
                        <a:latin typeface="Arial" panose="020B0604020202020204" pitchFamily="34" charset="0"/>
                        <a:cs typeface="Arial" panose="020B0604020202020204" pitchFamily="34" charset="0"/>
                      </a:endParaRPr>
                    </a:p>
                    <a:p>
                      <a:pPr marL="540385" marR="0" indent="-540385" fontAlgn="base" hangingPunct="0">
                        <a:spcBef>
                          <a:spcPts val="0"/>
                        </a:spcBef>
                        <a:spcAft>
                          <a:spcPts val="0"/>
                        </a:spcAft>
                      </a:pPr>
                      <a:r>
                        <a:rPr lang="en-GB" sz="1000" dirty="0">
                          <a:effectLst/>
                          <a:latin typeface="Arial" panose="020B0604020202020204" pitchFamily="34" charset="0"/>
                          <a:cs typeface="Arial" panose="020B0604020202020204" pitchFamily="34" charset="0"/>
                        </a:rPr>
                        <a:t>Note 2:  Interference from other cells and noise sources not specified in the test is assumed to be constant over subcarriers and time and shall be modelled as AWGN of appropriate power for N</a:t>
                      </a:r>
                      <a:r>
                        <a:rPr lang="en-GB" sz="1000" baseline="-25000" dirty="0">
                          <a:effectLst/>
                          <a:latin typeface="Arial" panose="020B0604020202020204" pitchFamily="34" charset="0"/>
                          <a:cs typeface="Arial" panose="020B0604020202020204" pitchFamily="34" charset="0"/>
                        </a:rPr>
                        <a:t>oc1</a:t>
                      </a:r>
                      <a:r>
                        <a:rPr lang="en-GB" sz="1000" dirty="0">
                          <a:effectLst/>
                          <a:latin typeface="Arial" panose="020B0604020202020204" pitchFamily="34" charset="0"/>
                          <a:cs typeface="Arial" panose="020B0604020202020204" pitchFamily="34" charset="0"/>
                        </a:rPr>
                        <a:t> to be fulfilled.</a:t>
                      </a:r>
                      <a:endParaRPr lang="en-US" sz="1000" dirty="0">
                        <a:effectLst/>
                        <a:latin typeface="Arial" panose="020B0604020202020204" pitchFamily="34" charset="0"/>
                        <a:cs typeface="Arial" panose="020B0604020202020204" pitchFamily="34" charset="0"/>
                      </a:endParaRPr>
                    </a:p>
                    <a:p>
                      <a:pPr marL="540385" marR="0" indent="-540385" fontAlgn="base" hangingPunct="0">
                        <a:spcBef>
                          <a:spcPts val="0"/>
                        </a:spcBef>
                        <a:spcAft>
                          <a:spcPts val="0"/>
                        </a:spcAft>
                      </a:pPr>
                      <a:r>
                        <a:rPr lang="en-GB" sz="1000" dirty="0">
                          <a:effectLst/>
                          <a:latin typeface="Arial" panose="020B0604020202020204" pitchFamily="34" charset="0"/>
                          <a:cs typeface="Arial" panose="020B0604020202020204" pitchFamily="34" charset="0"/>
                        </a:rPr>
                        <a:t>Note 3:  Interference from other cells and noise sources not specified in the test is assumed to be constant over the bandwidth and time and shall be modelled as AWGN of appropriate power for N</a:t>
                      </a:r>
                      <a:r>
                        <a:rPr lang="en-GB" sz="1000" baseline="-25000" dirty="0">
                          <a:effectLst/>
                          <a:latin typeface="Arial" panose="020B0604020202020204" pitchFamily="34" charset="0"/>
                          <a:cs typeface="Arial" panose="020B0604020202020204" pitchFamily="34" charset="0"/>
                        </a:rPr>
                        <a:t>oc2</a:t>
                      </a:r>
                      <a:r>
                        <a:rPr lang="en-GB" sz="1000" dirty="0">
                          <a:effectLst/>
                          <a:latin typeface="Arial" panose="020B0604020202020204" pitchFamily="34" charset="0"/>
                          <a:cs typeface="Arial" panose="020B0604020202020204" pitchFamily="34" charset="0"/>
                        </a:rPr>
                        <a:t> to be fulfilled.</a:t>
                      </a:r>
                      <a:endParaRPr lang="en-US" sz="1000" dirty="0">
                        <a:effectLst/>
                        <a:latin typeface="Arial" panose="020B0604020202020204" pitchFamily="34" charset="0"/>
                        <a:cs typeface="Arial" panose="020B0604020202020204" pitchFamily="34" charset="0"/>
                      </a:endParaRPr>
                    </a:p>
                    <a:p>
                      <a:pPr marL="540385" marR="0" indent="-540385" fontAlgn="base" hangingPunct="0">
                        <a:spcBef>
                          <a:spcPts val="0"/>
                        </a:spcBef>
                        <a:spcAft>
                          <a:spcPts val="0"/>
                        </a:spcAft>
                      </a:pPr>
                      <a:r>
                        <a:rPr lang="en-GB" sz="1000" dirty="0">
                          <a:effectLst/>
                          <a:latin typeface="Arial" panose="020B0604020202020204" pitchFamily="34" charset="0"/>
                          <a:cs typeface="Arial" panose="020B0604020202020204" pitchFamily="34" charset="0"/>
                        </a:rPr>
                        <a:t>Note 4:  </a:t>
                      </a:r>
                      <a:r>
                        <a:rPr lang="en-GB" sz="1000" dirty="0" err="1">
                          <a:effectLst/>
                          <a:latin typeface="Arial" panose="020B0604020202020204" pitchFamily="34" charset="0"/>
                          <a:cs typeface="Arial" panose="020B0604020202020204" pitchFamily="34" charset="0"/>
                        </a:rPr>
                        <a:t>Es</a:t>
                      </a:r>
                      <a:r>
                        <a:rPr lang="en-GB" sz="1000" dirty="0">
                          <a:effectLst/>
                          <a:latin typeface="Arial" panose="020B0604020202020204" pitchFamily="34" charset="0"/>
                          <a:cs typeface="Arial" panose="020B0604020202020204" pitchFamily="34" charset="0"/>
                        </a:rPr>
                        <a:t>/</a:t>
                      </a:r>
                      <a:r>
                        <a:rPr lang="en-GB" sz="1000" dirty="0" err="1">
                          <a:effectLst/>
                          <a:latin typeface="Arial" panose="020B0604020202020204" pitchFamily="34" charset="0"/>
                          <a:cs typeface="Arial" panose="020B0604020202020204" pitchFamily="34" charset="0"/>
                        </a:rPr>
                        <a:t>Iot</a:t>
                      </a:r>
                      <a:r>
                        <a:rPr lang="en-GB" sz="1000" dirty="0">
                          <a:effectLst/>
                          <a:latin typeface="Arial" panose="020B0604020202020204" pitchFamily="34" charset="0"/>
                          <a:cs typeface="Arial" panose="020B0604020202020204" pitchFamily="34" charset="0"/>
                        </a:rPr>
                        <a:t>, RSRP, Io and WLAN RSSI have been derived from other parameters for information purposes. They are not settable parameters themselves.</a:t>
                      </a:r>
                      <a:endParaRPr lang="en-US" sz="1000" dirty="0">
                        <a:effectLst/>
                        <a:latin typeface="Arial" panose="020B0604020202020204" pitchFamily="34" charset="0"/>
                        <a:cs typeface="Arial" panose="020B0604020202020204" pitchFamily="34" charset="0"/>
                      </a:endParaRPr>
                    </a:p>
                    <a:p>
                      <a:pPr marL="540385" marR="0" indent="-540385" fontAlgn="base" hangingPunct="0">
                        <a:spcBef>
                          <a:spcPts val="0"/>
                        </a:spcBef>
                        <a:spcAft>
                          <a:spcPts val="0"/>
                        </a:spcAft>
                      </a:pPr>
                      <a:r>
                        <a:rPr lang="en-GB" sz="1000" dirty="0">
                          <a:effectLst/>
                          <a:latin typeface="Arial" panose="020B0604020202020204" pitchFamily="34" charset="0"/>
                          <a:cs typeface="Arial" panose="020B0604020202020204" pitchFamily="34" charset="0"/>
                        </a:rPr>
                        <a:t>Note 5:  RSRP minimum requirements are specified assuming independent interference and noise at each receiver antenna port.</a:t>
                      </a:r>
                      <a:endParaRPr lang="en-US" sz="1000" dirty="0">
                        <a:effectLst/>
                        <a:latin typeface="Arial" panose="020B0604020202020204" pitchFamily="34" charset="0"/>
                        <a:ea typeface="Times New Roman" panose="02020603050405020304" pitchFamily="18" charset="0"/>
                        <a:cs typeface="Arial" panose="020B0604020202020204" pitchFamily="34" charset="0"/>
                      </a:endParaRPr>
                    </a:p>
                  </a:txBody>
                  <a:tcPr marL="68580" marR="68580" marT="0" marB="0" anchor="ct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227539762"/>
                  </a:ext>
                </a:extLst>
              </a:tr>
            </a:tbl>
          </a:graphicData>
        </a:graphic>
      </p:graphicFrame>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8</a:t>
            </a:fld>
            <a:endParaRPr lang="en-US"/>
          </a:p>
        </p:txBody>
      </p:sp>
      <p:sp>
        <p:nvSpPr>
          <p:cNvPr id="8" name="Rectangle 1"/>
          <p:cNvSpPr>
            <a:spLocks noChangeArrowheads="1"/>
          </p:cNvSpPr>
          <p:nvPr/>
        </p:nvSpPr>
        <p:spPr bwMode="auto">
          <a:xfrm>
            <a:off x="793370" y="1844126"/>
            <a:ext cx="7675943"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GB" altLang="en-US" sz="1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Table A.9.</a:t>
            </a:r>
            <a:r>
              <a:rPr kumimoji="0" lang="en-GB" altLang="zh-CN" sz="1000" b="1" i="0" u="none" strike="noStrike" cap="none" normalizeH="0" baseline="0">
                <a:ln>
                  <a:noFill/>
                </a:ln>
                <a:solidFill>
                  <a:schemeClr val="tx1"/>
                </a:solidFill>
                <a:effectLst/>
                <a:latin typeface="Arial" panose="020B0604020202020204" pitchFamily="34" charset="0"/>
                <a:ea typeface="Times New Roman" panose="02020603050405020304" pitchFamily="18" charset="0"/>
                <a:cs typeface="Arial" panose="020B0604020202020204" pitchFamily="34" charset="0"/>
              </a:rPr>
              <a:t>10.1.2-1: E-UTRAN FDD-WLAN RSSI measurement accuracy test parameters</a:t>
            </a:r>
            <a:endParaRPr kumimoji="0" lang="en-US" altLang="zh-CN" sz="300" b="0" i="0" u="none" strike="noStrike" cap="none" normalizeH="0" baseline="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zh-CN" sz="1800" b="0" i="0" u="none" strike="noStrike" cap="none" normalizeH="0" baseline="0">
              <a:ln>
                <a:noFill/>
              </a:ln>
              <a:solidFill>
                <a:schemeClr val="tx1"/>
              </a:solidFill>
              <a:effectLst/>
              <a:latin typeface="Arial" panose="020B0604020202020204" pitchFamily="34" charset="0"/>
            </a:endParaRPr>
          </a:p>
        </p:txBody>
      </p:sp>
      <p:sp>
        <p:nvSpPr>
          <p:cNvPr id="9" name="Rectangle 8"/>
          <p:cNvSpPr/>
          <p:nvPr/>
        </p:nvSpPr>
        <p:spPr>
          <a:xfrm>
            <a:off x="1295400" y="5105400"/>
            <a:ext cx="5791200" cy="669414"/>
          </a:xfrm>
          <a:prstGeom prst="rect">
            <a:avLst/>
          </a:prstGeom>
        </p:spPr>
        <p:txBody>
          <a:bodyPr wrap="square">
            <a:spAutoFit/>
          </a:bodyPr>
          <a:lstStyle/>
          <a:p>
            <a:pPr marL="900430" indent="-900430">
              <a:spcBef>
                <a:spcPts val="600"/>
              </a:spcBef>
              <a:spcAft>
                <a:spcPts val="900"/>
              </a:spcAft>
            </a:pPr>
            <a:r>
              <a:rPr lang="en-GB" sz="1800" dirty="0">
                <a:latin typeface="Arial" panose="020B0604020202020204" pitchFamily="34" charset="0"/>
                <a:ea typeface="Times New Roman" panose="02020603050405020304" pitchFamily="18" charset="0"/>
                <a:cs typeface="Times New Roman" panose="02020603050405020304" pitchFamily="18" charset="0"/>
              </a:rPr>
              <a:t>A.9.10.2.3	Test Requirements</a:t>
            </a:r>
            <a:endParaRPr lang="en-US" dirty="0">
              <a:ea typeface="Times New Roman" panose="02020603050405020304" pitchFamily="18" charset="0"/>
            </a:endParaRPr>
          </a:p>
          <a:p>
            <a:pPr>
              <a:spcBef>
                <a:spcPts val="0"/>
              </a:spcBef>
              <a:spcAft>
                <a:spcPts val="900"/>
              </a:spcAft>
            </a:pPr>
            <a:r>
              <a:rPr lang="en-GB" dirty="0">
                <a:ea typeface="Times New Roman" panose="02020603050405020304" pitchFamily="18" charset="0"/>
              </a:rPr>
              <a:t>The WLAN RSSI measurement accuracy shall meet the requirements in clause 9.7.1.</a:t>
            </a:r>
            <a:endParaRPr lang="en-US" dirty="0">
              <a:ea typeface="Times New Roman" panose="02020603050405020304" pitchFamily="18" charset="0"/>
            </a:endParaRPr>
          </a:p>
        </p:txBody>
      </p:sp>
    </p:spTree>
    <p:extLst>
      <p:ext uri="{BB962C8B-B14F-4D97-AF65-F5344CB8AC3E}">
        <p14:creationId xmlns:p14="http://schemas.microsoft.com/office/powerpoint/2010/main" val="2297236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802.11.2 Draft Recommended Practice for the Evaluation of 802.11 Wireless Performance</a:t>
            </a:r>
            <a:br>
              <a:rPr lang="en-US" dirty="0"/>
            </a:br>
            <a:endParaRPr lang="en-US" dirty="0"/>
          </a:p>
        </p:txBody>
      </p:sp>
      <p:sp>
        <p:nvSpPr>
          <p:cNvPr id="3" name="Content Placeholder 2"/>
          <p:cNvSpPr>
            <a:spLocks noGrp="1"/>
          </p:cNvSpPr>
          <p:nvPr>
            <p:ph idx="1"/>
          </p:nvPr>
        </p:nvSpPr>
        <p:spPr>
          <a:xfrm>
            <a:off x="685800" y="1676400"/>
            <a:ext cx="7772400" cy="4114800"/>
          </a:xfrm>
        </p:spPr>
        <p:txBody>
          <a:bodyPr/>
          <a:lstStyle/>
          <a:p>
            <a:r>
              <a:rPr lang="en-US" dirty="0">
                <a:hlinkClick r:id="rId2"/>
              </a:rPr>
              <a:t>https://mentor.ieee.org/802.11/documents?is_dcn=DCN%2C%20Title%2C%20Author%20or%20Affiliation&amp;is_group=000t</a:t>
            </a:r>
            <a:r>
              <a:rPr lang="en-US" dirty="0"/>
              <a:t> </a:t>
            </a:r>
          </a:p>
          <a:p>
            <a:r>
              <a:rPr lang="en-US" dirty="0"/>
              <a:t>Draft 1.0 was removed from the IEEE store after the project was terminated. Some documents speak to the difficulty of testing spatial modulations in Calibrated Over the Air Tests: </a:t>
            </a:r>
          </a:p>
          <a:p>
            <a:r>
              <a:rPr lang="en-US" dirty="0">
                <a:hlinkClick r:id="rId3"/>
              </a:rPr>
              <a:t>https://mentor.ieee.org/802.11/dcn/07/11-07-2551-05-000t-recommendations-for-comments-on-coat-section.doc</a:t>
            </a:r>
            <a:r>
              <a:rPr lang="en-US" dirty="0"/>
              <a:t>  </a:t>
            </a:r>
          </a:p>
          <a:p>
            <a:r>
              <a:rPr lang="en-US" dirty="0">
                <a:hlinkClick r:id="rId4"/>
              </a:rPr>
              <a:t>https://mentor.ieee.org/802.11/dcn/07/11-07-2909-00-000t-compromiseotadrafttext.doc</a:t>
            </a:r>
            <a:r>
              <a:rPr lang="en-US" dirty="0"/>
              <a:t> </a:t>
            </a:r>
          </a:p>
        </p:txBody>
      </p:sp>
      <p:sp>
        <p:nvSpPr>
          <p:cNvPr id="4" name="Date Placeholder 3"/>
          <p:cNvSpPr>
            <a:spLocks noGrp="1"/>
          </p:cNvSpPr>
          <p:nvPr>
            <p:ph type="dt" sz="half" idx="10"/>
          </p:nvPr>
        </p:nvSpPr>
        <p:spPr/>
        <p:txBody>
          <a:bodyPr/>
          <a:lstStyle/>
          <a:p>
            <a:pPr>
              <a:defRPr/>
            </a:pPr>
            <a:r>
              <a:rPr lang="en-US"/>
              <a:t>Nov 2016</a:t>
            </a:r>
            <a:endParaRPr lang="en-US" dirty="0"/>
          </a:p>
        </p:txBody>
      </p:sp>
      <p:sp>
        <p:nvSpPr>
          <p:cNvPr id="5" name="Footer Placeholder 4"/>
          <p:cNvSpPr>
            <a:spLocks noGrp="1"/>
          </p:cNvSpPr>
          <p:nvPr>
            <p:ph type="ftr" sz="quarter" idx="11"/>
          </p:nvPr>
        </p:nvSpPr>
        <p:spPr/>
        <p:txBody>
          <a:bodyPr/>
          <a:lstStyle/>
          <a:p>
            <a:pPr>
              <a:defRPr/>
            </a:pPr>
            <a:r>
              <a:rPr lang="en-US"/>
              <a:t>Peter Ecclesine (Self)</a:t>
            </a:r>
          </a:p>
        </p:txBody>
      </p:sp>
      <p:sp>
        <p:nvSpPr>
          <p:cNvPr id="6" name="Slide Number Placeholder 5"/>
          <p:cNvSpPr>
            <a:spLocks noGrp="1"/>
          </p:cNvSpPr>
          <p:nvPr>
            <p:ph type="sldNum" sz="quarter" idx="12"/>
          </p:nvPr>
        </p:nvSpPr>
        <p:spPr/>
        <p:txBody>
          <a:bodyPr/>
          <a:lstStyle/>
          <a:p>
            <a:pPr>
              <a:defRPr/>
            </a:pPr>
            <a:r>
              <a:rPr lang="en-US"/>
              <a:t>Slide </a:t>
            </a:r>
            <a:fld id="{5284E455-25C1-4B8F-B461-78E9C8FDBACA}" type="slidenum">
              <a:rPr lang="en-US" smtClean="0"/>
              <a:pPr>
                <a:defRPr/>
              </a:pPr>
              <a:t>9</a:t>
            </a:fld>
            <a:endParaRPr lang="en-US"/>
          </a:p>
        </p:txBody>
      </p:sp>
    </p:spTree>
    <p:extLst>
      <p:ext uri="{BB962C8B-B14F-4D97-AF65-F5344CB8AC3E}">
        <p14:creationId xmlns:p14="http://schemas.microsoft.com/office/powerpoint/2010/main" val="1931327626"/>
      </p:ext>
    </p:extLst>
  </p:cSld>
  <p:clrMapOvr>
    <a:masterClrMapping/>
  </p:clrMapOvr>
</p:sld>
</file>

<file path=ppt/theme/theme1.xml><?xml version="1.0" encoding="utf-8"?>
<a:theme xmlns:a="http://schemas.openxmlformats.org/drawingml/2006/main" name="Default Desig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1006</Words>
  <Application>Microsoft Office PowerPoint</Application>
  <PresentationFormat>On-screen Show (4:3)</PresentationFormat>
  <Paragraphs>191</Paragraphs>
  <Slides>10</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6" baseType="lpstr">
      <vt:lpstr>SimSun</vt:lpstr>
      <vt:lpstr>Arial</vt:lpstr>
      <vt:lpstr>Times New Roman</vt:lpstr>
      <vt:lpstr>v4.2.0</vt:lpstr>
      <vt:lpstr>Default Design</vt:lpstr>
      <vt:lpstr>Document</vt:lpstr>
      <vt:lpstr>3GPP R4 164767 LS on RSSI accuracy test cases</vt:lpstr>
      <vt:lpstr>Abstract</vt:lpstr>
      <vt:lpstr>Prior related 3GPP RAN4 IEEE 802.11 activity</vt:lpstr>
      <vt:lpstr>Text of LS R4-164767</vt:lpstr>
      <vt:lpstr>3GPP TS References</vt:lpstr>
      <vt:lpstr>3GPP R4-163519 Table A.8.25.1.1-1</vt:lpstr>
      <vt:lpstr>3GPP R4-163519 8.1.2.4.19.2.1</vt:lpstr>
      <vt:lpstr>3GPP R4-163518 A.9.10.1 E-UTRAN FDD – WLAN RSSI Measurement Accuracy  </vt:lpstr>
      <vt:lpstr>802.11.2 Draft Recommended Practice for the Evaluation of 802.11 Wireless Performance </vt:lpstr>
      <vt:lpstr>Recommended Response to LS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2012-11-02T16:14:11Z</dcterms:created>
  <dcterms:modified xsi:type="dcterms:W3CDTF">2016-11-07T14:54:19Z</dcterms:modified>
</cp:coreProperties>
</file>